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41EB08-3891-4673-900E-2B7E774EBE41}">
  <a:tblStyle styleId="{8A41EB08-3891-4673-900E-2B7E774EBE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2" y="4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nenyffenegger.ch/notes/development/languages/C-C-plus-plus/GCC/create-libraries/inde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sCtY--xRUyI"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youtube.com/watch?v=y5JmQItfFck"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N2y6csonII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NU_Compiler_Collec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https://renenyffenegger.ch/notes/development/languages/C-C-plus-plus/GCC/create-libraries/index</a:t>
            </a:r>
            <a:endParaRPr/>
          </a:p>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https://www.youtube.com/watch?v=sCtY--xRUyI</a:t>
            </a:r>
            <a:endParaRPr/>
          </a:p>
          <a:p>
            <a:pPr marL="0" lvl="0" indent="0">
              <a:spcBef>
                <a:spcPts val="0"/>
              </a:spcBef>
              <a:spcAft>
                <a:spcPts val="0"/>
              </a:spcAft>
              <a:buNone/>
            </a:pPr>
            <a:r>
              <a:rPr lang="en" u="sng">
                <a:solidFill>
                  <a:schemeClr val="hlink"/>
                </a:solidFill>
                <a:hlinkClick r:id="rId4"/>
              </a:rPr>
              <a:t>https://www.youtube.com/watch?v=y5JmQItfFck</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https://www.youtube.com/watch?v=N2y6csonII4</a:t>
            </a:r>
            <a:endParaRPr/>
          </a:p>
          <a:p>
            <a:pPr marL="0" lvl="0" indent="0">
              <a:spcBef>
                <a:spcPts val="0"/>
              </a:spcBef>
              <a:spcAft>
                <a:spcPts val="0"/>
              </a:spcAft>
              <a:buNone/>
            </a:pPr>
            <a:endParaRPr/>
          </a:p>
          <a:p>
            <a:pPr marL="457200" lvl="0" indent="-298450">
              <a:spcBef>
                <a:spcPts val="0"/>
              </a:spcBef>
              <a:spcAft>
                <a:spcPts val="0"/>
              </a:spcAft>
              <a:buSzPts val="1100"/>
              <a:buChar char="+"/>
            </a:pPr>
            <a:r>
              <a:rPr lang="en"/>
              <a:t>Preprocessor maybe?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https://en.wikipedia.org/wiki/GNU_Compiler_Collection</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-S  Stop after the stage of compilation proper; do not assemble.  The</a:t>
            </a:r>
            <a:endParaRPr/>
          </a:p>
          <a:p>
            <a:pPr marL="0" lvl="0" indent="0">
              <a:spcBef>
                <a:spcPts val="0"/>
              </a:spcBef>
              <a:spcAft>
                <a:spcPts val="0"/>
              </a:spcAft>
              <a:buNone/>
            </a:pPr>
            <a:r>
              <a:rPr lang="en"/>
              <a:t>           output is in the form of an assembler code file for each non-</a:t>
            </a:r>
            <a:endParaRPr/>
          </a:p>
          <a:p>
            <a:pPr marL="0" lvl="0" indent="0">
              <a:spcBef>
                <a:spcPts val="0"/>
              </a:spcBef>
              <a:spcAft>
                <a:spcPts val="0"/>
              </a:spcAft>
              <a:buNone/>
            </a:pPr>
            <a:r>
              <a:rPr lang="en"/>
              <a:t>           assembler input file specified.</a:t>
            </a:r>
            <a:endParaRPr/>
          </a:p>
          <a:p>
            <a:pPr marL="0" lvl="0" indent="0">
              <a:spcBef>
                <a:spcPts val="0"/>
              </a:spcBef>
              <a:spcAft>
                <a:spcPts val="0"/>
              </a:spcAft>
              <a:buNone/>
            </a:pPr>
            <a:endParaRPr/>
          </a:p>
          <a:p>
            <a:pPr marL="0" lvl="0" indent="0">
              <a:spcBef>
                <a:spcPts val="0"/>
              </a:spcBef>
              <a:spcAft>
                <a:spcPts val="0"/>
              </a:spcAft>
              <a:buNone/>
            </a:pPr>
            <a:r>
              <a:rPr lang="en"/>
              <a:t>           By default, the assembler file name for a source file is made by</a:t>
            </a:r>
            <a:endParaRPr/>
          </a:p>
          <a:p>
            <a:pPr marL="0" lvl="0" indent="0">
              <a:spcBef>
                <a:spcPts val="0"/>
              </a:spcBef>
              <a:spcAft>
                <a:spcPts val="0"/>
              </a:spcAft>
              <a:buNone/>
            </a:pPr>
            <a:r>
              <a:rPr lang="en"/>
              <a:t>           replacing the suffix .c, .i, etc., with .s.</a:t>
            </a:r>
            <a:endParaRPr/>
          </a:p>
          <a:p>
            <a:pPr marL="0" lvl="0" indent="0">
              <a:spcBef>
                <a:spcPts val="0"/>
              </a:spcBef>
              <a:spcAft>
                <a:spcPts val="0"/>
              </a:spcAft>
              <a:buNone/>
            </a:pPr>
            <a:endParaRPr/>
          </a:p>
          <a:p>
            <a:pPr marL="0" lvl="0" indent="0">
              <a:spcBef>
                <a:spcPts val="0"/>
              </a:spcBef>
              <a:spcAft>
                <a:spcPts val="0"/>
              </a:spcAft>
              <a:buNone/>
            </a:pPr>
            <a:r>
              <a:rPr lang="en"/>
              <a:t>           Input files that don't require compilation are ignored.</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  Compile or assemble the source files, but do not link.  The linking</a:t>
            </a:r>
            <a:endParaRPr/>
          </a:p>
          <a:p>
            <a:pPr marL="0" lvl="0" indent="0">
              <a:spcBef>
                <a:spcPts val="0"/>
              </a:spcBef>
              <a:spcAft>
                <a:spcPts val="0"/>
              </a:spcAft>
              <a:buNone/>
            </a:pPr>
            <a:r>
              <a:rPr lang="en"/>
              <a:t>           stage simply is not done.  The ultimate output is in the form of an</a:t>
            </a:r>
            <a:endParaRPr/>
          </a:p>
          <a:p>
            <a:pPr marL="0" lvl="0" indent="0">
              <a:spcBef>
                <a:spcPts val="0"/>
              </a:spcBef>
              <a:spcAft>
                <a:spcPts val="0"/>
              </a:spcAft>
              <a:buNone/>
            </a:pPr>
            <a:r>
              <a:rPr lang="en"/>
              <a:t>           object file for each source file.</a:t>
            </a:r>
            <a:endParaRPr/>
          </a:p>
          <a:p>
            <a:pPr marL="0" lvl="0" indent="0">
              <a:spcBef>
                <a:spcPts val="0"/>
              </a:spcBef>
              <a:spcAft>
                <a:spcPts val="0"/>
              </a:spcAft>
              <a:buNone/>
            </a:pPr>
            <a:endParaRPr/>
          </a:p>
          <a:p>
            <a:pPr marL="0" lvl="0" indent="0">
              <a:spcBef>
                <a:spcPts val="0"/>
              </a:spcBef>
              <a:spcAft>
                <a:spcPts val="0"/>
              </a:spcAft>
              <a:buNone/>
            </a:pPr>
            <a:r>
              <a:rPr lang="en"/>
              <a:t>           By default, the object file name for a source file is made by</a:t>
            </a:r>
            <a:endParaRPr/>
          </a:p>
          <a:p>
            <a:pPr marL="0" lvl="0" indent="0">
              <a:spcBef>
                <a:spcPts val="0"/>
              </a:spcBef>
              <a:spcAft>
                <a:spcPts val="0"/>
              </a:spcAft>
              <a:buNone/>
            </a:pPr>
            <a:r>
              <a:rPr lang="en"/>
              <a:t>           replacing the suffix .c, .i, .s, etc., with .o.</a:t>
            </a:r>
            <a:endParaRPr/>
          </a:p>
          <a:p>
            <a:pPr marL="0" lvl="0" indent="0">
              <a:spcBef>
                <a:spcPts val="0"/>
              </a:spcBef>
              <a:spcAft>
                <a:spcPts val="0"/>
              </a:spcAft>
              <a:buNone/>
            </a:pPr>
            <a:endParaRPr/>
          </a:p>
          <a:p>
            <a:pPr marL="0" lvl="0" indent="0">
              <a:spcBef>
                <a:spcPts val="0"/>
              </a:spcBef>
              <a:spcAft>
                <a:spcPts val="0"/>
              </a:spcAft>
              <a:buNone/>
            </a:pPr>
            <a:r>
              <a:rPr lang="en"/>
              <a:t>           Unrecognized input files, not requiring compilation or assembly,</a:t>
            </a:r>
            <a:endParaRPr/>
          </a:p>
          <a:p>
            <a:pPr marL="0" lvl="0" indent="0">
              <a:spcBef>
                <a:spcPts val="0"/>
              </a:spcBef>
              <a:spcAft>
                <a:spcPts val="0"/>
              </a:spcAft>
              <a:buNone/>
            </a:pPr>
            <a:r>
              <a:rPr lang="en"/>
              <a:t>           are ignored.</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-o file</a:t>
            </a:r>
            <a:endParaRPr/>
          </a:p>
          <a:p>
            <a:pPr marL="0" lvl="0" indent="0">
              <a:spcBef>
                <a:spcPts val="0"/>
              </a:spcBef>
              <a:spcAft>
                <a:spcPts val="0"/>
              </a:spcAft>
              <a:buNone/>
            </a:pPr>
            <a:r>
              <a:rPr lang="en"/>
              <a:t>           Place output in file file.  This applies to whatever sort of output</a:t>
            </a:r>
            <a:endParaRPr/>
          </a:p>
          <a:p>
            <a:pPr marL="0" lvl="0" indent="0">
              <a:spcBef>
                <a:spcPts val="0"/>
              </a:spcBef>
              <a:spcAft>
                <a:spcPts val="0"/>
              </a:spcAft>
              <a:buNone/>
            </a:pPr>
            <a:r>
              <a:rPr lang="en"/>
              <a:t>           is being produced, whether it be an executable file, an object</a:t>
            </a:r>
            <a:endParaRPr/>
          </a:p>
          <a:p>
            <a:pPr marL="0" lvl="0" indent="0">
              <a:spcBef>
                <a:spcPts val="0"/>
              </a:spcBef>
              <a:spcAft>
                <a:spcPts val="0"/>
              </a:spcAft>
              <a:buNone/>
            </a:pPr>
            <a:r>
              <a:rPr lang="en"/>
              <a:t>           file, an assembler file or preprocessed C code.</a:t>
            </a:r>
            <a:endParaRPr/>
          </a:p>
          <a:p>
            <a:pPr marL="0" lvl="0" indent="0">
              <a:spcBef>
                <a:spcPts val="0"/>
              </a:spcBef>
              <a:spcAft>
                <a:spcPts val="0"/>
              </a:spcAft>
              <a:buNone/>
            </a:pPr>
            <a:endParaRPr/>
          </a:p>
          <a:p>
            <a:pPr marL="0" lvl="0" indent="0">
              <a:spcBef>
                <a:spcPts val="0"/>
              </a:spcBef>
              <a:spcAft>
                <a:spcPts val="0"/>
              </a:spcAft>
              <a:buNone/>
            </a:pPr>
            <a:r>
              <a:rPr lang="en"/>
              <a:t>           If -o is not specified, the default is to put an executable file in</a:t>
            </a:r>
            <a:endParaRPr/>
          </a:p>
          <a:p>
            <a:pPr marL="0" lvl="0" indent="0">
              <a:spcBef>
                <a:spcPts val="0"/>
              </a:spcBef>
              <a:spcAft>
                <a:spcPts val="0"/>
              </a:spcAft>
              <a:buNone/>
            </a:pPr>
            <a:r>
              <a:rPr lang="en"/>
              <a:t>           a.out, the object file for source.suffix in source.o, its assembler</a:t>
            </a:r>
            <a:endParaRPr/>
          </a:p>
          <a:p>
            <a:pPr marL="0" lvl="0" indent="0">
              <a:spcBef>
                <a:spcPts val="0"/>
              </a:spcBef>
              <a:spcAft>
                <a:spcPts val="0"/>
              </a:spcAft>
              <a:buNone/>
            </a:pPr>
            <a:r>
              <a:rPr lang="en"/>
              <a:t>           file in source.s, a precompiled header file in source.suffix.gch,</a:t>
            </a:r>
            <a:endParaRPr/>
          </a:p>
          <a:p>
            <a:pPr marL="0" lvl="0" indent="0">
              <a:spcBef>
                <a:spcPts val="0"/>
              </a:spcBef>
              <a:spcAft>
                <a:spcPts val="0"/>
              </a:spcAft>
              <a:buNone/>
            </a:pPr>
            <a:r>
              <a:rPr lang="en"/>
              <a:t>           and all preprocessed C source on standard output.</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2 - Programming</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IBA Bulgaria</a:t>
            </a:r>
            <a:endParaRPr/>
          </a:p>
          <a:p>
            <a:pPr marL="0" lvl="0" indent="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GNU archiver (ar)</a:t>
            </a:r>
            <a:endParaRPr/>
          </a:p>
        </p:txBody>
      </p:sp>
      <p:sp>
        <p:nvSpPr>
          <p:cNvPr id="151" name="Shape 1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ar</a:t>
            </a:r>
            <a:r>
              <a:rPr lang="en"/>
              <a:t> - create, modify, and extract from archives.</a:t>
            </a:r>
            <a:endParaRPr/>
          </a:p>
          <a:p>
            <a:pPr marL="457200" lvl="0" indent="-311150" rtl="0">
              <a:spcBef>
                <a:spcPts val="0"/>
              </a:spcBef>
              <a:spcAft>
                <a:spcPts val="0"/>
              </a:spcAft>
              <a:buSzPts val="1300"/>
              <a:buChar char="●"/>
            </a:pPr>
            <a:r>
              <a:rPr lang="en"/>
              <a:t>Create library:</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ar rcs </a:t>
            </a:r>
            <a:r>
              <a:rPr lang="en" sz="1400" b="1" i="1">
                <a:latin typeface="Roboto"/>
                <a:ea typeface="Roboto"/>
                <a:cs typeface="Roboto"/>
                <a:sym typeface="Roboto"/>
              </a:rPr>
              <a:t>&lt;library-name&gt;</a:t>
            </a:r>
            <a:r>
              <a:rPr lang="en" sz="1400" b="1">
                <a:latin typeface="Roboto"/>
                <a:ea typeface="Roboto"/>
                <a:cs typeface="Roboto"/>
                <a:sym typeface="Roboto"/>
              </a:rPr>
              <a:t>.a </a:t>
            </a:r>
            <a:r>
              <a:rPr lang="en" sz="1400" b="1" i="1">
                <a:latin typeface="Roboto"/>
                <a:ea typeface="Roboto"/>
                <a:cs typeface="Roboto"/>
                <a:sym typeface="Roboto"/>
              </a:rPr>
              <a:t>&lt;module-1&gt;</a:t>
            </a:r>
            <a:r>
              <a:rPr lang="en" sz="1400" b="1">
                <a:latin typeface="Roboto"/>
                <a:ea typeface="Roboto"/>
                <a:cs typeface="Roboto"/>
                <a:sym typeface="Roboto"/>
              </a:rPr>
              <a:t>.o </a:t>
            </a:r>
            <a:r>
              <a:rPr lang="en" sz="1400" b="1" i="1">
                <a:latin typeface="Roboto"/>
                <a:ea typeface="Roboto"/>
                <a:cs typeface="Roboto"/>
                <a:sym typeface="Roboto"/>
              </a:rPr>
              <a:t>&lt;module-2&gt;</a:t>
            </a:r>
            <a:r>
              <a:rPr lang="en" sz="1400" b="1">
                <a:latin typeface="Roboto"/>
                <a:ea typeface="Roboto"/>
                <a:cs typeface="Roboto"/>
                <a:sym typeface="Roboto"/>
              </a:rPr>
              <a:t>.o …</a:t>
            </a:r>
            <a:endParaRPr sz="1400" b="1">
              <a:latin typeface="Roboto"/>
              <a:ea typeface="Roboto"/>
              <a:cs typeface="Roboto"/>
              <a:sym typeface="Roboto"/>
            </a:endParaRPr>
          </a:p>
          <a:p>
            <a:pPr marL="457200" lvl="0" indent="-311150" rtl="0">
              <a:spcBef>
                <a:spcPts val="0"/>
              </a:spcBef>
              <a:spcAft>
                <a:spcPts val="0"/>
              </a:spcAft>
              <a:buSzPts val="1300"/>
              <a:buChar char="●"/>
            </a:pPr>
            <a:r>
              <a:rPr lang="en"/>
              <a:t>List files in library:</a:t>
            </a:r>
            <a:endParaRPr/>
          </a:p>
          <a:p>
            <a:pPr marL="914400" lvl="1" indent="-317500">
              <a:spcBef>
                <a:spcPts val="0"/>
              </a:spcBef>
              <a:spcAft>
                <a:spcPts val="0"/>
              </a:spcAft>
              <a:buSzPts val="1400"/>
              <a:buFont typeface="Roboto"/>
              <a:buChar char="○"/>
            </a:pPr>
            <a:r>
              <a:rPr lang="en" sz="1400" b="1">
                <a:latin typeface="Roboto"/>
                <a:ea typeface="Roboto"/>
                <a:cs typeface="Roboto"/>
                <a:sym typeface="Roboto"/>
              </a:rPr>
              <a:t>ar -t </a:t>
            </a:r>
            <a:r>
              <a:rPr lang="en" sz="1400" b="1" i="1">
                <a:latin typeface="Roboto"/>
                <a:ea typeface="Roboto"/>
                <a:cs typeface="Roboto"/>
                <a:sym typeface="Roboto"/>
              </a:rPr>
              <a:t>&lt;library-name&gt;</a:t>
            </a:r>
            <a:r>
              <a:rPr lang="en" sz="1400" b="1">
                <a:latin typeface="Roboto"/>
                <a:ea typeface="Roboto"/>
                <a:cs typeface="Roboto"/>
                <a:sym typeface="Roboto"/>
              </a:rPr>
              <a:t>.a</a:t>
            </a:r>
            <a:endParaRPr sz="1400"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 library structure</a:t>
            </a:r>
            <a:endParaRPr/>
          </a:p>
        </p:txBody>
      </p:sp>
      <p:sp>
        <p:nvSpPr>
          <p:cNvPr id="157" name="Shape 157"/>
          <p:cNvSpPr txBox="1"/>
          <p:nvPr/>
        </p:nvSpPr>
        <p:spPr>
          <a:xfrm>
            <a:off x="3718950" y="1853850"/>
            <a:ext cx="1706100" cy="44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/part2/libexample</a:t>
            </a:r>
            <a:endParaRPr/>
          </a:p>
        </p:txBody>
      </p:sp>
      <p:sp>
        <p:nvSpPr>
          <p:cNvPr id="158" name="Shape 158"/>
          <p:cNvSpPr txBox="1"/>
          <p:nvPr/>
        </p:nvSpPr>
        <p:spPr>
          <a:xfrm>
            <a:off x="729450" y="2438875"/>
            <a:ext cx="25689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/src</a:t>
            </a:r>
            <a:endParaRPr/>
          </a:p>
        </p:txBody>
      </p:sp>
      <p:sp>
        <p:nvSpPr>
          <p:cNvPr id="159" name="Shape 159"/>
          <p:cNvSpPr txBox="1"/>
          <p:nvPr/>
        </p:nvSpPr>
        <p:spPr>
          <a:xfrm>
            <a:off x="1031700" y="4706625"/>
            <a:ext cx="734700" cy="36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main.c</a:t>
            </a:r>
            <a:endParaRPr/>
          </a:p>
        </p:txBody>
      </p:sp>
      <p:sp>
        <p:nvSpPr>
          <p:cNvPr id="160" name="Shape 160"/>
          <p:cNvSpPr txBox="1"/>
          <p:nvPr/>
        </p:nvSpPr>
        <p:spPr>
          <a:xfrm>
            <a:off x="1031700" y="2943175"/>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/addlib</a:t>
            </a:r>
            <a:endParaRPr/>
          </a:p>
        </p:txBody>
      </p:sp>
      <p:sp>
        <p:nvSpPr>
          <p:cNvPr id="161" name="Shape 161"/>
          <p:cNvSpPr txBox="1"/>
          <p:nvPr/>
        </p:nvSpPr>
        <p:spPr>
          <a:xfrm>
            <a:off x="2678575" y="3408450"/>
            <a:ext cx="846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add.c</a:t>
            </a:r>
            <a:endParaRPr/>
          </a:p>
        </p:txBody>
      </p:sp>
      <p:sp>
        <p:nvSpPr>
          <p:cNvPr id="162" name="Shape 162"/>
          <p:cNvSpPr txBox="1"/>
          <p:nvPr/>
        </p:nvSpPr>
        <p:spPr>
          <a:xfrm>
            <a:off x="2678575" y="3693450"/>
            <a:ext cx="846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add.h</a:t>
            </a:r>
            <a:endParaRPr/>
          </a:p>
        </p:txBody>
      </p:sp>
      <p:sp>
        <p:nvSpPr>
          <p:cNvPr id="163" name="Shape 163"/>
          <p:cNvSpPr txBox="1"/>
          <p:nvPr/>
        </p:nvSpPr>
        <p:spPr>
          <a:xfrm>
            <a:off x="2678575" y="3992300"/>
            <a:ext cx="1254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answer.c</a:t>
            </a:r>
            <a:endParaRPr/>
          </a:p>
        </p:txBody>
      </p:sp>
      <p:sp>
        <p:nvSpPr>
          <p:cNvPr id="164" name="Shape 164"/>
          <p:cNvSpPr txBox="1"/>
          <p:nvPr/>
        </p:nvSpPr>
        <p:spPr>
          <a:xfrm>
            <a:off x="2678575" y="4277300"/>
            <a:ext cx="13173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answer.h</a:t>
            </a:r>
            <a:endParaRPr/>
          </a:p>
        </p:txBody>
      </p:sp>
      <p:cxnSp>
        <p:nvCxnSpPr>
          <p:cNvPr id="165" name="Shape 165"/>
          <p:cNvCxnSpPr>
            <a:stCxn id="158" idx="1"/>
            <a:endCxn id="160" idx="1"/>
          </p:cNvCxnSpPr>
          <p:nvPr/>
        </p:nvCxnSpPr>
        <p:spPr>
          <a:xfrm>
            <a:off x="729450" y="2619475"/>
            <a:ext cx="302400" cy="5043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66" name="Shape 166"/>
          <p:cNvCxnSpPr>
            <a:stCxn id="158" idx="1"/>
            <a:endCxn id="159" idx="1"/>
          </p:cNvCxnSpPr>
          <p:nvPr/>
        </p:nvCxnSpPr>
        <p:spPr>
          <a:xfrm>
            <a:off x="729450" y="2619475"/>
            <a:ext cx="302400" cy="22677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67" name="Shape 167"/>
          <p:cNvCxnSpPr>
            <a:stCxn id="160" idx="1"/>
            <a:endCxn id="162" idx="1"/>
          </p:cNvCxnSpPr>
          <p:nvPr/>
        </p:nvCxnSpPr>
        <p:spPr>
          <a:xfrm>
            <a:off x="1031700" y="3123775"/>
            <a:ext cx="1647000" cy="7503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68" name="Shape 168"/>
          <p:cNvCxnSpPr>
            <a:stCxn id="160" idx="1"/>
            <a:endCxn id="161" idx="1"/>
          </p:cNvCxnSpPr>
          <p:nvPr/>
        </p:nvCxnSpPr>
        <p:spPr>
          <a:xfrm>
            <a:off x="1031700" y="3123775"/>
            <a:ext cx="1647000" cy="4653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69" name="Shape 169"/>
          <p:cNvCxnSpPr>
            <a:stCxn id="160" idx="1"/>
            <a:endCxn id="163" idx="1"/>
          </p:cNvCxnSpPr>
          <p:nvPr/>
        </p:nvCxnSpPr>
        <p:spPr>
          <a:xfrm>
            <a:off x="1031700" y="3123775"/>
            <a:ext cx="1647000" cy="10491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70" name="Shape 170"/>
          <p:cNvCxnSpPr>
            <a:stCxn id="160" idx="1"/>
            <a:endCxn id="164" idx="1"/>
          </p:cNvCxnSpPr>
          <p:nvPr/>
        </p:nvCxnSpPr>
        <p:spPr>
          <a:xfrm>
            <a:off x="1031700" y="3123775"/>
            <a:ext cx="1647000" cy="13341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71" name="Shape 171"/>
          <p:cNvCxnSpPr>
            <a:stCxn id="157" idx="1"/>
            <a:endCxn id="158" idx="0"/>
          </p:cNvCxnSpPr>
          <p:nvPr/>
        </p:nvCxnSpPr>
        <p:spPr>
          <a:xfrm flipH="1">
            <a:off x="2014050" y="2077950"/>
            <a:ext cx="1704900" cy="360900"/>
          </a:xfrm>
          <a:prstGeom prst="bentConnector2">
            <a:avLst/>
          </a:prstGeom>
          <a:noFill/>
          <a:ln w="9525" cap="flat" cmpd="sng">
            <a:solidFill>
              <a:schemeClr val="dk2"/>
            </a:solidFill>
            <a:prstDash val="solid"/>
            <a:round/>
            <a:headEnd type="none" w="med" len="med"/>
            <a:tailEnd type="none" w="med" len="med"/>
          </a:ln>
        </p:spPr>
      </p:cxnSp>
      <p:cxnSp>
        <p:nvCxnSpPr>
          <p:cNvPr id="172" name="Shape 172"/>
          <p:cNvCxnSpPr>
            <a:stCxn id="159" idx="3"/>
            <a:endCxn id="164" idx="1"/>
          </p:cNvCxnSpPr>
          <p:nvPr/>
        </p:nvCxnSpPr>
        <p:spPr>
          <a:xfrm rot="10800000" flipH="1">
            <a:off x="1766400" y="4457925"/>
            <a:ext cx="912300" cy="429300"/>
          </a:xfrm>
          <a:prstGeom prst="straightConnector1">
            <a:avLst/>
          </a:prstGeom>
          <a:noFill/>
          <a:ln w="9525" cap="flat" cmpd="sng">
            <a:solidFill>
              <a:srgbClr val="FF0000"/>
            </a:solidFill>
            <a:prstDash val="solid"/>
            <a:round/>
            <a:headEnd type="none" w="med" len="med"/>
            <a:tailEnd type="triangle" w="med" len="med"/>
          </a:ln>
        </p:spPr>
      </p:cxnSp>
      <p:cxnSp>
        <p:nvCxnSpPr>
          <p:cNvPr id="173" name="Shape 173"/>
          <p:cNvCxnSpPr>
            <a:stCxn id="159" idx="3"/>
            <a:endCxn id="162" idx="1"/>
          </p:cNvCxnSpPr>
          <p:nvPr/>
        </p:nvCxnSpPr>
        <p:spPr>
          <a:xfrm rot="10800000" flipH="1">
            <a:off x="1766400" y="3874125"/>
            <a:ext cx="912300" cy="1013100"/>
          </a:xfrm>
          <a:prstGeom prst="straightConnector1">
            <a:avLst/>
          </a:prstGeom>
          <a:noFill/>
          <a:ln w="9525" cap="flat" cmpd="sng">
            <a:solidFill>
              <a:srgbClr val="FF0000"/>
            </a:solidFill>
            <a:prstDash val="solid"/>
            <a:round/>
            <a:headEnd type="none" w="med" len="med"/>
            <a:tailEnd type="triangle" w="med" len="med"/>
          </a:ln>
        </p:spPr>
      </p:cxnSp>
      <p:sp>
        <p:nvSpPr>
          <p:cNvPr id="174" name="Shape 174"/>
          <p:cNvSpPr txBox="1"/>
          <p:nvPr/>
        </p:nvSpPr>
        <p:spPr>
          <a:xfrm>
            <a:off x="6012900" y="2391150"/>
            <a:ext cx="25689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/bin</a:t>
            </a:r>
            <a:endParaRPr/>
          </a:p>
        </p:txBody>
      </p:sp>
      <p:sp>
        <p:nvSpPr>
          <p:cNvPr id="175" name="Shape 175"/>
          <p:cNvSpPr txBox="1"/>
          <p:nvPr/>
        </p:nvSpPr>
        <p:spPr>
          <a:xfrm>
            <a:off x="6315300" y="2943175"/>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/static</a:t>
            </a:r>
            <a:endParaRPr/>
          </a:p>
        </p:txBody>
      </p:sp>
      <p:sp>
        <p:nvSpPr>
          <p:cNvPr id="176" name="Shape 176"/>
          <p:cNvSpPr txBox="1"/>
          <p:nvPr/>
        </p:nvSpPr>
        <p:spPr>
          <a:xfrm>
            <a:off x="6315300" y="3495200"/>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/shared</a:t>
            </a:r>
            <a:endParaRPr/>
          </a:p>
        </p:txBody>
      </p:sp>
      <p:sp>
        <p:nvSpPr>
          <p:cNvPr id="177" name="Shape 177"/>
          <p:cNvSpPr/>
          <p:nvPr/>
        </p:nvSpPr>
        <p:spPr>
          <a:xfrm>
            <a:off x="3718950" y="3593975"/>
            <a:ext cx="1705200" cy="4653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p:nvPr/>
        </p:nvSpPr>
        <p:spPr>
          <a:xfrm>
            <a:off x="4099950" y="3621900"/>
            <a:ext cx="1254900" cy="50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gcc + ar</a:t>
            </a:r>
            <a:endParaRPr b="1"/>
          </a:p>
        </p:txBody>
      </p:sp>
      <p:cxnSp>
        <p:nvCxnSpPr>
          <p:cNvPr id="179" name="Shape 179"/>
          <p:cNvCxnSpPr>
            <a:stCxn id="157" idx="3"/>
            <a:endCxn id="174" idx="0"/>
          </p:cNvCxnSpPr>
          <p:nvPr/>
        </p:nvCxnSpPr>
        <p:spPr>
          <a:xfrm>
            <a:off x="5425050" y="2077950"/>
            <a:ext cx="1872300" cy="313200"/>
          </a:xfrm>
          <a:prstGeom prst="bentConnector2">
            <a:avLst/>
          </a:prstGeom>
          <a:noFill/>
          <a:ln w="9525" cap="flat" cmpd="sng">
            <a:solidFill>
              <a:schemeClr val="dk2"/>
            </a:solidFill>
            <a:prstDash val="solid"/>
            <a:round/>
            <a:headEnd type="none" w="med" len="med"/>
            <a:tailEnd type="none" w="med" len="med"/>
          </a:ln>
        </p:spPr>
      </p:cxnSp>
      <p:cxnSp>
        <p:nvCxnSpPr>
          <p:cNvPr id="180" name="Shape 180"/>
          <p:cNvCxnSpPr>
            <a:stCxn id="174" idx="1"/>
            <a:endCxn id="175" idx="1"/>
          </p:cNvCxnSpPr>
          <p:nvPr/>
        </p:nvCxnSpPr>
        <p:spPr>
          <a:xfrm>
            <a:off x="6012900" y="2571750"/>
            <a:ext cx="302400" cy="5520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81" name="Shape 181"/>
          <p:cNvCxnSpPr>
            <a:stCxn id="174" idx="1"/>
            <a:endCxn id="176" idx="1"/>
          </p:cNvCxnSpPr>
          <p:nvPr/>
        </p:nvCxnSpPr>
        <p:spPr>
          <a:xfrm>
            <a:off x="6012900" y="2571750"/>
            <a:ext cx="302400" cy="1104000"/>
          </a:xfrm>
          <a:prstGeom prst="bentConnector3">
            <a:avLst>
              <a:gd name="adj1" fmla="val -78745"/>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27800" y="57360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the object files</a:t>
            </a:r>
            <a:endParaRPr/>
          </a:p>
        </p:txBody>
      </p:sp>
      <p:sp>
        <p:nvSpPr>
          <p:cNvPr id="187" name="Shape 187"/>
          <p:cNvSpPr txBox="1">
            <a:spLocks noGrp="1"/>
          </p:cNvSpPr>
          <p:nvPr>
            <p:ph type="body" idx="4294967295"/>
          </p:nvPr>
        </p:nvSpPr>
        <p:spPr>
          <a:xfrm>
            <a:off x="727650" y="1268450"/>
            <a:ext cx="7688700" cy="3620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First, we create the object files (in </a:t>
            </a:r>
            <a:r>
              <a:rPr lang="en" b="1"/>
              <a:t>‘libexample’</a:t>
            </a:r>
            <a:r>
              <a:rPr lang="en"/>
              <a:t> directory):</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-c       src/main.c        -o bin/main.o</a:t>
            </a:r>
            <a:endParaRPr sz="1400" b="1">
              <a:latin typeface="Roboto"/>
              <a:ea typeface="Roboto"/>
              <a:cs typeface="Roboto"/>
              <a:sym typeface="Roboto"/>
            </a:endParaRPr>
          </a:p>
          <a:p>
            <a:pPr marL="457200" lvl="0" indent="-311150" rtl="0">
              <a:spcBef>
                <a:spcPts val="1600"/>
              </a:spcBef>
              <a:spcAft>
                <a:spcPts val="0"/>
              </a:spcAft>
              <a:buSzPts val="1300"/>
              <a:buChar char="●"/>
            </a:pPr>
            <a:r>
              <a:rPr lang="en"/>
              <a:t>Create the object files for the static library:</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src/addlib/add.c    -o bin/static/add.o</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src/addlib/answer.c -o bin/static/answer.o</a:t>
            </a:r>
            <a:endParaRPr sz="1400" b="1">
              <a:latin typeface="Roboto"/>
              <a:ea typeface="Roboto"/>
              <a:cs typeface="Roboto"/>
              <a:sym typeface="Roboto"/>
            </a:endParaRPr>
          </a:p>
          <a:p>
            <a:pPr marL="457200" lvl="0" indent="-311150" rtl="0">
              <a:spcBef>
                <a:spcPts val="1600"/>
              </a:spcBef>
              <a:spcAft>
                <a:spcPts val="0"/>
              </a:spcAft>
              <a:buSzPts val="1300"/>
              <a:buChar char="●"/>
            </a:pPr>
            <a:r>
              <a:rPr lang="en"/>
              <a:t>Object files for shared libraries need to be compiled as position independent code (-fPIC) because they are mapped to any position in the address space.</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-fPIC src/addlib/add.c    -o bin/shared/add.o</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-fPIC src/addlib/answer.c -o bin/shared/answer.o</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static library and link statically</a:t>
            </a:r>
            <a:endParaRPr/>
          </a:p>
        </p:txBody>
      </p:sp>
      <p:sp>
        <p:nvSpPr>
          <p:cNvPr id="193" name="Shape 193"/>
          <p:cNvSpPr txBox="1">
            <a:spLocks noGrp="1"/>
          </p:cNvSpPr>
          <p:nvPr>
            <p:ph type="body" idx="4294967295"/>
          </p:nvPr>
        </p:nvSpPr>
        <p:spPr>
          <a:xfrm>
            <a:off x="727650" y="1941075"/>
            <a:ext cx="7688700" cy="294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Combine the objects files into a single library/archive:</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ar	rcs 	bin/static/libadd.a 	bin/static/add.o 		bin/static/answer.o</a:t>
            </a:r>
            <a:endParaRPr sz="1400" b="1">
              <a:latin typeface="Roboto"/>
              <a:ea typeface="Roboto"/>
              <a:cs typeface="Roboto"/>
              <a:sym typeface="Roboto"/>
            </a:endParaRPr>
          </a:p>
          <a:p>
            <a:pPr marL="457200" lvl="0" indent="-311150" rtl="0">
              <a:spcBef>
                <a:spcPts val="1600"/>
              </a:spcBef>
              <a:spcAft>
                <a:spcPts val="0"/>
              </a:spcAft>
              <a:buSzPts val="1300"/>
              <a:buChar char="●"/>
            </a:pPr>
            <a:r>
              <a:rPr lang="en"/>
              <a:t>Statically link main.o with the library:</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bin/main.o  		-Lbin/static 	-ladd	 	-o bin/statically-linked</a:t>
            </a:r>
            <a:endParaRPr sz="1400" b="1">
              <a:latin typeface="Roboto"/>
              <a:ea typeface="Roboto"/>
              <a:cs typeface="Roboto"/>
              <a:sym typeface="Roboto"/>
            </a:endParaRPr>
          </a:p>
          <a:p>
            <a:pPr marL="457200" lvl="0" indent="-311150" rtl="0">
              <a:spcBef>
                <a:spcPts val="1600"/>
              </a:spcBef>
              <a:spcAft>
                <a:spcPts val="0"/>
              </a:spcAft>
              <a:buSzPts val="1300"/>
              <a:buChar char="●"/>
            </a:pPr>
            <a:r>
              <a:rPr lang="en"/>
              <a:t>The </a:t>
            </a:r>
            <a:r>
              <a:rPr lang="en" b="1"/>
              <a:t>-L</a:t>
            </a:r>
            <a:r>
              <a:rPr lang="en"/>
              <a:t> flag indicates (non standard) directory where the libraries can be found.</a:t>
            </a:r>
            <a:endParaRPr/>
          </a:p>
          <a:p>
            <a:pPr marL="457200" lvl="0" indent="-311150" rtl="0">
              <a:spcBef>
                <a:spcPts val="1600"/>
              </a:spcBef>
              <a:spcAft>
                <a:spcPts val="0"/>
              </a:spcAft>
              <a:buSzPts val="1300"/>
              <a:buChar char="●"/>
            </a:pPr>
            <a:r>
              <a:rPr lang="en"/>
              <a:t>The </a:t>
            </a:r>
            <a:r>
              <a:rPr lang="en" b="1"/>
              <a:t>-l</a:t>
            </a:r>
            <a:r>
              <a:rPr lang="en"/>
              <a:t> flag indicates the name of the library. Note, that it assumes the library to start with lib and end with .o (so lib and .o must not be specified).</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727800" y="509025"/>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shared library and link dynamically</a:t>
            </a:r>
            <a:endParaRPr/>
          </a:p>
        </p:txBody>
      </p:sp>
      <p:sp>
        <p:nvSpPr>
          <p:cNvPr id="199" name="Shape 199"/>
          <p:cNvSpPr txBox="1">
            <a:spLocks noGrp="1"/>
          </p:cNvSpPr>
          <p:nvPr>
            <p:ph type="body" idx="4294967295"/>
          </p:nvPr>
        </p:nvSpPr>
        <p:spPr>
          <a:xfrm>
            <a:off x="727650" y="1150800"/>
            <a:ext cx="7688700" cy="3620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A shared library is with GCC's </a:t>
            </a:r>
            <a:r>
              <a:rPr lang="en" b="1"/>
              <a:t>-shared</a:t>
            </a:r>
            <a:r>
              <a:rPr lang="en"/>
              <a:t> flag and naming the resultant file with the suffix </a:t>
            </a:r>
            <a:r>
              <a:rPr lang="en" b="1"/>
              <a:t>.so</a:t>
            </a:r>
            <a:r>
              <a:rPr lang="en"/>
              <a:t> rather than </a:t>
            </a:r>
            <a:r>
              <a:rPr lang="en" b="1"/>
              <a:t>.a</a:t>
            </a:r>
            <a:r>
              <a:rPr lang="en"/>
              <a:t>:</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-shared    bin/shared/add.o    bin/shared/answer.o    -o bin/shared/libadd.so</a:t>
            </a:r>
            <a:endParaRPr sz="1400" b="1">
              <a:latin typeface="Roboto"/>
              <a:ea typeface="Roboto"/>
              <a:cs typeface="Roboto"/>
              <a:sym typeface="Roboto"/>
            </a:endParaRPr>
          </a:p>
          <a:p>
            <a:pPr marL="457200" lvl="0" indent="-311150" rtl="0">
              <a:spcBef>
                <a:spcPts val="1600"/>
              </a:spcBef>
              <a:spcAft>
                <a:spcPts val="0"/>
              </a:spcAft>
              <a:buSzPts val="1300"/>
              <a:buChar char="●"/>
            </a:pPr>
            <a:r>
              <a:rPr lang="en"/>
              <a:t>Link dynamically with the shared library (Note: </a:t>
            </a:r>
            <a:r>
              <a:rPr lang="en" b="1"/>
              <a:t>-ladd-shared</a:t>
            </a:r>
            <a:r>
              <a:rPr lang="en"/>
              <a:t> needs to be placed </a:t>
            </a:r>
            <a:r>
              <a:rPr lang="en" b="1"/>
              <a:t>AFTER main.c</a:t>
            </a:r>
            <a:r>
              <a:rPr lang="en"/>
              <a:t>):</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bin/main.o     -Lbin/shared    -ladd     -o bin/use-shared-library</a:t>
            </a:r>
            <a:endParaRPr sz="1400" b="1">
              <a:latin typeface="Roboto"/>
              <a:ea typeface="Roboto"/>
              <a:cs typeface="Roboto"/>
              <a:sym typeface="Roboto"/>
            </a:endParaRPr>
          </a:p>
          <a:p>
            <a:pPr marL="457200" lvl="0" indent="-311150" rtl="0">
              <a:spcBef>
                <a:spcPts val="1600"/>
              </a:spcBef>
              <a:spcAft>
                <a:spcPts val="0"/>
              </a:spcAft>
              <a:buSzPts val="1300"/>
              <a:buChar char="●"/>
            </a:pPr>
            <a:r>
              <a:rPr lang="en"/>
              <a:t>Move the shared library to a default location:</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sudo    mv    bin/shared/libadd.so    /usr/lib</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sudo 	   chmod u=rwx,go=rx 	/usr/lib/libadd.so</a:t>
            </a:r>
            <a:endParaRPr sz="1400" b="1">
              <a:latin typeface="Roboto"/>
              <a:ea typeface="Roboto"/>
              <a:cs typeface="Roboto"/>
              <a:sym typeface="Roboto"/>
            </a:endParaRPr>
          </a:p>
          <a:p>
            <a:pPr marL="457200" lvl="0" indent="-317500" rtl="0">
              <a:spcBef>
                <a:spcPts val="1600"/>
              </a:spcBef>
              <a:spcAft>
                <a:spcPts val="0"/>
              </a:spcAft>
              <a:buSzPts val="1400"/>
              <a:buFont typeface="Roboto"/>
              <a:buChar char="●"/>
            </a:pPr>
            <a:r>
              <a:rPr lang="en"/>
              <a:t>Use the shared library with </a:t>
            </a:r>
            <a:r>
              <a:rPr lang="en" b="1"/>
              <a:t>LD_LIBRARY_PATH</a:t>
            </a:r>
            <a:r>
              <a:rPr lang="en"/>
              <a:t>:</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LD_LIBRARY_PATH=$(pwd)/bin/shared 		bin/use-shared-library</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205" name="Shape 20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Build a library and use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9500" y="6274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Process input example</a:t>
            </a:r>
            <a:endParaRPr/>
          </a:p>
        </p:txBody>
      </p:sp>
      <p:sp>
        <p:nvSpPr>
          <p:cNvPr id="211" name="Shape 211"/>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Initialize variables, </a:t>
            </a:r>
            <a:r>
              <a:rPr lang="en" b="1"/>
              <a:t>sum=0</a:t>
            </a:r>
            <a:endParaRPr b="1"/>
          </a:p>
        </p:txBody>
      </p:sp>
      <p:sp>
        <p:nvSpPr>
          <p:cNvPr id="212" name="Shape 212"/>
          <p:cNvSpPr/>
          <p:nvPr/>
        </p:nvSpPr>
        <p:spPr>
          <a:xfrm>
            <a:off x="520625" y="19665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 of argc</a:t>
            </a:r>
            <a:endParaRPr/>
          </a:p>
        </p:txBody>
      </p:sp>
      <p:sp>
        <p:nvSpPr>
          <p:cNvPr id="213" name="Shape 213"/>
          <p:cNvSpPr/>
          <p:nvPr/>
        </p:nvSpPr>
        <p:spPr>
          <a:xfrm>
            <a:off x="520625" y="24845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values in argv</a:t>
            </a:r>
            <a:endParaRPr/>
          </a:p>
        </p:txBody>
      </p:sp>
      <p:sp>
        <p:nvSpPr>
          <p:cNvPr id="214" name="Shape 214"/>
          <p:cNvSpPr/>
          <p:nvPr/>
        </p:nvSpPr>
        <p:spPr>
          <a:xfrm>
            <a:off x="520625" y="3002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num_count</a:t>
            </a:r>
            <a:r>
              <a:rPr lang="en"/>
              <a:t>= the second value in argv</a:t>
            </a:r>
            <a:endParaRPr/>
          </a:p>
        </p:txBody>
      </p:sp>
      <p:sp>
        <p:nvSpPr>
          <p:cNvPr id="215" name="Shape 215"/>
          <p:cNvSpPr/>
          <p:nvPr/>
        </p:nvSpPr>
        <p:spPr>
          <a:xfrm>
            <a:off x="520625" y="35203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a:t>
            </a:r>
            <a:r>
              <a:rPr lang="en" b="1"/>
              <a:t>num_count</a:t>
            </a:r>
            <a:r>
              <a:rPr lang="en"/>
              <a:t> times:</a:t>
            </a:r>
            <a:endParaRPr/>
          </a:p>
        </p:txBody>
      </p:sp>
      <p:sp>
        <p:nvSpPr>
          <p:cNvPr id="216" name="Shape 216"/>
          <p:cNvSpPr/>
          <p:nvPr/>
        </p:nvSpPr>
        <p:spPr>
          <a:xfrm>
            <a:off x="1516925" y="3879475"/>
            <a:ext cx="2702100" cy="43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number from the keyboard and add it to </a:t>
            </a:r>
            <a:r>
              <a:rPr lang="en" b="1"/>
              <a:t>sum</a:t>
            </a:r>
            <a:endParaRPr b="1"/>
          </a:p>
        </p:txBody>
      </p:sp>
      <p:sp>
        <p:nvSpPr>
          <p:cNvPr id="217" name="Shape 217"/>
          <p:cNvSpPr/>
          <p:nvPr/>
        </p:nvSpPr>
        <p:spPr>
          <a:xfrm>
            <a:off x="520625" y="44528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 of </a:t>
            </a:r>
            <a:r>
              <a:rPr lang="en" b="1"/>
              <a:t>sum</a:t>
            </a:r>
            <a:endParaRPr b="1"/>
          </a:p>
        </p:txBody>
      </p:sp>
      <p:sp>
        <p:nvSpPr>
          <p:cNvPr id="218" name="Shape 218"/>
          <p:cNvSpPr txBox="1"/>
          <p:nvPr/>
        </p:nvSpPr>
        <p:spPr>
          <a:xfrm>
            <a:off x="3442175" y="77250"/>
            <a:ext cx="1358400" cy="28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processinp.c</a:t>
            </a:r>
            <a:endParaRPr b="1"/>
          </a:p>
        </p:txBody>
      </p:sp>
      <p:pic>
        <p:nvPicPr>
          <p:cNvPr id="219" name="Shape 219"/>
          <p:cNvPicPr preferRelativeResize="0"/>
          <p:nvPr/>
        </p:nvPicPr>
        <p:blipFill>
          <a:blip r:embed="rId3">
            <a:alphaModFix/>
          </a:blip>
          <a:stretch>
            <a:fillRect/>
          </a:stretch>
        </p:blipFill>
        <p:spPr>
          <a:xfrm>
            <a:off x="4724400" y="0"/>
            <a:ext cx="4402942"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Debugging with GDB</a:t>
            </a:r>
            <a:endParaRPr/>
          </a:p>
        </p:txBody>
      </p:sp>
      <p:sp>
        <p:nvSpPr>
          <p:cNvPr id="225" name="Shape 22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Compile for debug:</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-g &lt;program name&gt;.c</a:t>
            </a:r>
            <a:endParaRPr sz="1400" b="1">
              <a:latin typeface="Roboto"/>
              <a:ea typeface="Roboto"/>
              <a:cs typeface="Roboto"/>
              <a:sym typeface="Roboto"/>
            </a:endParaRPr>
          </a:p>
          <a:p>
            <a:pPr marL="457200" lvl="0" indent="-311150" rtl="0">
              <a:spcBef>
                <a:spcPts val="0"/>
              </a:spcBef>
              <a:spcAft>
                <a:spcPts val="0"/>
              </a:spcAft>
              <a:buSzPts val="1300"/>
              <a:buChar char="●"/>
            </a:pPr>
            <a:r>
              <a:rPr lang="en"/>
              <a:t>Start the GDB environment: </a:t>
            </a:r>
            <a:endParaRPr/>
          </a:p>
          <a:p>
            <a:pPr marL="914400" lvl="1" indent="-317500" rtl="0">
              <a:spcBef>
                <a:spcPts val="0"/>
              </a:spcBef>
              <a:spcAft>
                <a:spcPts val="0"/>
              </a:spcAft>
              <a:buSzPts val="1400"/>
              <a:buChar char="○"/>
            </a:pPr>
            <a:r>
              <a:rPr lang="en" sz="1400" b="1">
                <a:latin typeface="Roboto"/>
                <a:ea typeface="Roboto"/>
                <a:cs typeface="Roboto"/>
                <a:sym typeface="Roboto"/>
              </a:rPr>
              <a:t>gdb a.out</a:t>
            </a:r>
            <a:endParaRPr sz="1400"/>
          </a:p>
          <a:p>
            <a:pPr marL="457200" lvl="0" indent="-311150" rtl="0">
              <a:spcBef>
                <a:spcPts val="0"/>
              </a:spcBef>
              <a:spcAft>
                <a:spcPts val="0"/>
              </a:spcAft>
              <a:buSzPts val="1300"/>
              <a:buChar char="●"/>
            </a:pPr>
            <a:r>
              <a:rPr lang="en"/>
              <a:t>Set a breakpoint, where the program will pause execution:</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b [function name, line number]</a:t>
            </a:r>
            <a:endParaRPr sz="1400" b="1">
              <a:latin typeface="Roboto"/>
              <a:ea typeface="Roboto"/>
              <a:cs typeface="Roboto"/>
              <a:sym typeface="Roboto"/>
            </a:endParaRPr>
          </a:p>
          <a:p>
            <a:pPr marL="457200" lvl="0" indent="-311150" rtl="0">
              <a:spcBef>
                <a:spcPts val="0"/>
              </a:spcBef>
              <a:spcAft>
                <a:spcPts val="0"/>
              </a:spcAft>
              <a:buSzPts val="1300"/>
              <a:buChar char="●"/>
            </a:pPr>
            <a:r>
              <a:rPr lang="en"/>
              <a:t>Run the program:</a:t>
            </a:r>
            <a:endParaRPr/>
          </a:p>
          <a:p>
            <a:pPr marL="914400" lvl="1" indent="-317500">
              <a:spcBef>
                <a:spcPts val="0"/>
              </a:spcBef>
              <a:spcAft>
                <a:spcPts val="0"/>
              </a:spcAft>
              <a:buSzPts val="1400"/>
              <a:buFont typeface="Roboto"/>
              <a:buChar char="○"/>
            </a:pPr>
            <a:r>
              <a:rPr lang="en" sz="1400" b="1">
                <a:latin typeface="Roboto"/>
                <a:ea typeface="Roboto"/>
                <a:cs typeface="Roboto"/>
                <a:sym typeface="Roboto"/>
              </a:rPr>
              <a:t>r [command line arguments]</a:t>
            </a:r>
            <a:endParaRPr sz="1400" b="1">
              <a:latin typeface="Roboto"/>
              <a:ea typeface="Roboto"/>
              <a:cs typeface="Roboto"/>
              <a:sym typeface="Roboto"/>
            </a:endParaRPr>
          </a:p>
        </p:txBody>
      </p:sp>
      <p:graphicFrame>
        <p:nvGraphicFramePr>
          <p:cNvPr id="226" name="Shape 226"/>
          <p:cNvGraphicFramePr/>
          <p:nvPr/>
        </p:nvGraphicFramePr>
        <p:xfrm>
          <a:off x="4572000" y="1428750"/>
          <a:ext cx="4283750" cy="3200190"/>
        </p:xfrm>
        <a:graphic>
          <a:graphicData uri="http://schemas.openxmlformats.org/drawingml/2006/table">
            <a:tbl>
              <a:tblPr>
                <a:noFill/>
                <a:tableStyleId>{8A41EB08-3891-4673-900E-2B7E774EBE41}</a:tableStyleId>
              </a:tblPr>
              <a:tblGrid>
                <a:gridCol w="1092875">
                  <a:extLst>
                    <a:ext uri="{9D8B030D-6E8A-4147-A177-3AD203B41FA5}">
                      <a16:colId xmlns:a16="http://schemas.microsoft.com/office/drawing/2014/main" val="20000"/>
                    </a:ext>
                  </a:extLst>
                </a:gridCol>
                <a:gridCol w="31908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h</a:t>
                      </a:r>
                      <a:endParaRPr/>
                    </a:p>
                  </a:txBody>
                  <a:tcPr marL="91425" marR="91425" marT="91425" marB="91425"/>
                </a:tc>
                <a:tc>
                  <a:txBody>
                    <a:bodyPr/>
                    <a:lstStyle/>
                    <a:p>
                      <a:pPr marL="0" lvl="0" indent="0" rtl="0">
                        <a:spcBef>
                          <a:spcPts val="0"/>
                        </a:spcBef>
                        <a:spcAft>
                          <a:spcPts val="0"/>
                        </a:spcAft>
                        <a:buNone/>
                      </a:pPr>
                      <a:r>
                        <a:rPr lang="en"/>
                        <a:t>Help</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n</a:t>
                      </a:r>
                      <a:endParaRPr/>
                    </a:p>
                  </a:txBody>
                  <a:tcPr marL="91425" marR="91425" marT="91425" marB="91425"/>
                </a:tc>
                <a:tc>
                  <a:txBody>
                    <a:bodyPr/>
                    <a:lstStyle/>
                    <a:p>
                      <a:pPr marL="0" lvl="0" indent="0">
                        <a:spcBef>
                          <a:spcPts val="0"/>
                        </a:spcBef>
                        <a:spcAft>
                          <a:spcPts val="0"/>
                        </a:spcAft>
                        <a:buNone/>
                      </a:pPr>
                      <a:r>
                        <a:rPr lang="en"/>
                        <a:t>Step forward one block of code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s</a:t>
                      </a:r>
                      <a:endParaRPr/>
                    </a:p>
                  </a:txBody>
                  <a:tcPr marL="91425" marR="91425" marT="91425" marB="91425"/>
                </a:tc>
                <a:tc>
                  <a:txBody>
                    <a:bodyPr/>
                    <a:lstStyle/>
                    <a:p>
                      <a:pPr marL="0" lvl="0" indent="0">
                        <a:spcBef>
                          <a:spcPts val="0"/>
                        </a:spcBef>
                        <a:spcAft>
                          <a:spcPts val="0"/>
                        </a:spcAft>
                        <a:buNone/>
                      </a:pPr>
                      <a:r>
                        <a:rPr lang="en"/>
                        <a:t>Step forward one line of code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p [</a:t>
                      </a:r>
                      <a:r>
                        <a:rPr lang="en" u="sng"/>
                        <a:t>variable</a:t>
                      </a:r>
                      <a:r>
                        <a:rPr lang="en"/>
                        <a:t>]</a:t>
                      </a:r>
                      <a:endParaRPr/>
                    </a:p>
                  </a:txBody>
                  <a:tcPr marL="91425" marR="91425" marT="91425" marB="91425"/>
                </a:tc>
                <a:tc>
                  <a:txBody>
                    <a:bodyPr/>
                    <a:lstStyle/>
                    <a:p>
                      <a:pPr marL="0" lvl="0" indent="0">
                        <a:spcBef>
                          <a:spcPts val="0"/>
                        </a:spcBef>
                        <a:spcAft>
                          <a:spcPts val="0"/>
                        </a:spcAft>
                        <a:buNone/>
                      </a:pPr>
                      <a:r>
                        <a:rPr lang="en"/>
                        <a:t>Print out the value of </a:t>
                      </a:r>
                      <a:r>
                        <a:rPr lang="en" u="sng"/>
                        <a:t>variable</a:t>
                      </a:r>
                      <a:endParaRPr u="sng"/>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
                        <a:t>info locals</a:t>
                      </a:r>
                      <a:endParaRPr/>
                    </a:p>
                  </a:txBody>
                  <a:tcPr marL="91425" marR="91425" marT="91425" marB="91425"/>
                </a:tc>
                <a:tc>
                  <a:txBody>
                    <a:bodyPr/>
                    <a:lstStyle/>
                    <a:p>
                      <a:pPr marL="0" lvl="0" indent="0">
                        <a:spcBef>
                          <a:spcPts val="0"/>
                        </a:spcBef>
                        <a:spcAft>
                          <a:spcPts val="0"/>
                        </a:spcAft>
                        <a:buNone/>
                      </a:pPr>
                      <a:r>
                        <a:rPr lang="en"/>
                        <a:t>Print out the value of all local variables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spcBef>
                          <a:spcPts val="0"/>
                        </a:spcBef>
                        <a:spcAft>
                          <a:spcPts val="0"/>
                        </a:spcAft>
                        <a:buNone/>
                      </a:pPr>
                      <a:r>
                        <a:rPr lang="en"/>
                        <a:t>bt</a:t>
                      </a:r>
                      <a:endParaRPr/>
                    </a:p>
                  </a:txBody>
                  <a:tcPr marL="91425" marR="91425" marT="91425" marB="91425"/>
                </a:tc>
                <a:tc>
                  <a:txBody>
                    <a:bodyPr/>
                    <a:lstStyle/>
                    <a:p>
                      <a:pPr marL="0" lvl="0" indent="0">
                        <a:spcBef>
                          <a:spcPts val="0"/>
                        </a:spcBef>
                        <a:spcAft>
                          <a:spcPts val="0"/>
                        </a:spcAft>
                        <a:buNone/>
                      </a:pPr>
                      <a:r>
                        <a:rPr lang="en"/>
                        <a:t>Show the sequence of the functions called up to this point of execution</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spcBef>
                          <a:spcPts val="0"/>
                        </a:spcBef>
                        <a:spcAft>
                          <a:spcPts val="0"/>
                        </a:spcAft>
                        <a:buNone/>
                      </a:pPr>
                      <a:r>
                        <a:rPr lang="en"/>
                        <a:t>q</a:t>
                      </a:r>
                      <a:endParaRPr/>
                    </a:p>
                  </a:txBody>
                  <a:tcPr marL="91425" marR="91425" marT="91425" marB="91425"/>
                </a:tc>
                <a:tc>
                  <a:txBody>
                    <a:bodyPr/>
                    <a:lstStyle/>
                    <a:p>
                      <a:pPr marL="0" lvl="0" indent="0">
                        <a:spcBef>
                          <a:spcPts val="0"/>
                        </a:spcBef>
                        <a:spcAft>
                          <a:spcPts val="0"/>
                        </a:spcAft>
                        <a:buNone/>
                      </a:pPr>
                      <a:r>
                        <a:rPr lang="en"/>
                        <a:t>Quit gdb</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232" name="Shape 23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 GDB to debug ‘</a:t>
            </a:r>
            <a:r>
              <a:rPr lang="en" b="1"/>
              <a:t>processinp.c</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Exercise </a:t>
            </a:r>
            <a:endParaRPr/>
          </a:p>
        </p:txBody>
      </p:sp>
      <p:sp>
        <p:nvSpPr>
          <p:cNvPr id="238" name="Shape 238"/>
          <p:cNvSpPr txBox="1">
            <a:spLocks noGrp="1"/>
          </p:cNvSpPr>
          <p:nvPr>
            <p:ph type="body" idx="1"/>
          </p:nvPr>
        </p:nvSpPr>
        <p:spPr>
          <a:xfrm>
            <a:off x="727650" y="1266625"/>
            <a:ext cx="768870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Program </a:t>
            </a:r>
            <a:r>
              <a:rPr lang="en" b="1" i="1"/>
              <a:t>MultiAdd</a:t>
            </a:r>
            <a:r>
              <a:rPr lang="en" b="1"/>
              <a:t>:</a:t>
            </a:r>
            <a:endParaRPr b="1"/>
          </a:p>
          <a:p>
            <a:pPr marL="0" lvl="0" indent="0" rtl="0">
              <a:spcBef>
                <a:spcPts val="1600"/>
              </a:spcBef>
              <a:spcAft>
                <a:spcPts val="0"/>
              </a:spcAft>
              <a:buNone/>
            </a:pPr>
            <a:r>
              <a:rPr lang="en"/>
              <a:t>Write a program (</a:t>
            </a:r>
            <a:r>
              <a:rPr lang="en" b="1"/>
              <a:t>‘multiadd.c</a:t>
            </a:r>
            <a:r>
              <a:rPr lang="en"/>
              <a:t>’), which takes one or more numbers as arguments, then calculates the total sum and prints the answer to the standard output. Compile the program and execute it. Compile for debug and play with GDB.</a:t>
            </a:r>
            <a:endParaRPr/>
          </a:p>
          <a:p>
            <a:pPr marL="0" lvl="0" indent="0" rtl="0">
              <a:spcBef>
                <a:spcPts val="1600"/>
              </a:spcBef>
              <a:spcAft>
                <a:spcPts val="0"/>
              </a:spcAft>
              <a:buNone/>
            </a:pPr>
            <a:r>
              <a:rPr lang="en" b="1"/>
              <a:t>Program </a:t>
            </a:r>
            <a:r>
              <a:rPr lang="en" b="1" i="1"/>
              <a:t>ReverseTest</a:t>
            </a:r>
            <a:r>
              <a:rPr lang="en" b="1"/>
              <a:t>:</a:t>
            </a:r>
            <a:endParaRPr b="1"/>
          </a:p>
          <a:p>
            <a:pPr marL="0" lvl="0" indent="0">
              <a:spcBef>
                <a:spcPts val="1600"/>
              </a:spcBef>
              <a:spcAft>
                <a:spcPts val="0"/>
              </a:spcAft>
              <a:buNone/>
            </a:pPr>
            <a:r>
              <a:rPr lang="en"/>
              <a:t>Write a program (‘</a:t>
            </a:r>
            <a:r>
              <a:rPr lang="en" b="1"/>
              <a:t>reversetest.c</a:t>
            </a:r>
            <a:r>
              <a:rPr lang="en"/>
              <a:t>’), which reads a string line from the keyboard and prints it backwards. To reverse the input string you have to use the library </a:t>
            </a:r>
            <a:r>
              <a:rPr lang="en" b="1"/>
              <a:t>‘reverse</a:t>
            </a:r>
            <a:r>
              <a:rPr lang="en"/>
              <a:t>’, which sources are provided in ‘</a:t>
            </a:r>
            <a:r>
              <a:rPr lang="en" b="1"/>
              <a:t>/day02/reverse/</a:t>
            </a:r>
            <a:r>
              <a:rPr lang="en"/>
              <a:t>’ directory. The function you have to use is:</a:t>
            </a:r>
            <a:endParaRPr/>
          </a:p>
          <a:p>
            <a:pPr marL="0" lvl="0" indent="0" rtl="0">
              <a:spcBef>
                <a:spcPts val="1600"/>
              </a:spcBef>
              <a:spcAft>
                <a:spcPts val="0"/>
              </a:spcAft>
              <a:buNone/>
            </a:pPr>
            <a:endParaRPr/>
          </a:p>
          <a:p>
            <a:pPr marL="0" lvl="0" indent="0" rtl="0">
              <a:spcBef>
                <a:spcPts val="1600"/>
              </a:spcBef>
              <a:spcAft>
                <a:spcPts val="0"/>
              </a:spcAft>
              <a:buNone/>
            </a:pPr>
            <a:r>
              <a:rPr lang="en"/>
              <a:t>You have all the sources, so you can compile and link the library </a:t>
            </a:r>
            <a:r>
              <a:rPr lang="en" b="1"/>
              <a:t>statically</a:t>
            </a:r>
            <a:r>
              <a:rPr lang="en"/>
              <a:t>. Or you could choose the option to use the </a:t>
            </a:r>
            <a:r>
              <a:rPr lang="en" b="1"/>
              <a:t>shared</a:t>
            </a:r>
            <a:r>
              <a:rPr lang="en"/>
              <a:t> library ‘</a:t>
            </a:r>
            <a:r>
              <a:rPr lang="en" b="1"/>
              <a:t>reverse</a:t>
            </a:r>
            <a:r>
              <a:rPr lang="en"/>
              <a:t>’ in ‘</a:t>
            </a:r>
            <a:r>
              <a:rPr lang="en" b="1"/>
              <a:t>/usr/lib/libreverse.so</a:t>
            </a:r>
            <a:r>
              <a:rPr lang="en"/>
              <a:t>’. The best is if you try </a:t>
            </a:r>
            <a:r>
              <a:rPr lang="en" b="1"/>
              <a:t>both</a:t>
            </a:r>
            <a:r>
              <a:rPr lang="en"/>
              <a:t> approaches.</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sp>
        <p:nvSpPr>
          <p:cNvPr id="239" name="Shape 239"/>
          <p:cNvSpPr txBox="1"/>
          <p:nvPr/>
        </p:nvSpPr>
        <p:spPr>
          <a:xfrm>
            <a:off x="987450" y="3920725"/>
            <a:ext cx="4829400" cy="323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200" b="1">
                <a:solidFill>
                  <a:srgbClr val="569CD6"/>
                </a:solidFill>
                <a:latin typeface="Courier New"/>
                <a:ea typeface="Courier New"/>
                <a:cs typeface="Courier New"/>
                <a:sym typeface="Courier New"/>
              </a:rPr>
              <a:t>void</a:t>
            </a:r>
            <a:r>
              <a:rPr lang="en" sz="1200" b="1">
                <a:solidFill>
                  <a:srgbClr val="FFFFFF"/>
                </a:solidFill>
                <a:latin typeface="Courier New"/>
                <a:ea typeface="Courier New"/>
                <a:cs typeface="Courier New"/>
                <a:sym typeface="Courier New"/>
              </a:rPr>
              <a:t> </a:t>
            </a:r>
            <a:r>
              <a:rPr lang="en" sz="1200" b="1">
                <a:solidFill>
                  <a:srgbClr val="DCDCAA"/>
                </a:solidFill>
                <a:latin typeface="Courier New"/>
                <a:ea typeface="Courier New"/>
                <a:cs typeface="Courier New"/>
                <a:sym typeface="Courier New"/>
              </a:rPr>
              <a:t>inplace_reverse</a:t>
            </a:r>
            <a:r>
              <a:rPr lang="en" sz="1200" b="1">
                <a:solidFill>
                  <a:srgbClr val="FFFFFF"/>
                </a:solidFill>
                <a:latin typeface="Courier New"/>
                <a:ea typeface="Courier New"/>
                <a:cs typeface="Courier New"/>
                <a:sym typeface="Courier New"/>
              </a:rPr>
              <a:t>(</a:t>
            </a:r>
            <a:r>
              <a:rPr lang="en" sz="1200" b="1">
                <a:solidFill>
                  <a:srgbClr val="569CD6"/>
                </a:solidFill>
                <a:latin typeface="Courier New"/>
                <a:ea typeface="Courier New"/>
                <a:cs typeface="Courier New"/>
                <a:sym typeface="Courier New"/>
              </a:rPr>
              <a:t>char</a:t>
            </a:r>
            <a:r>
              <a:rPr lang="en" sz="1200" b="1">
                <a:solidFill>
                  <a:srgbClr val="FFFFFF"/>
                </a:solidFill>
                <a:latin typeface="Courier New"/>
                <a:ea typeface="Courier New"/>
                <a:cs typeface="Courier New"/>
                <a:sym typeface="Courier New"/>
              </a:rPr>
              <a:t> </a:t>
            </a:r>
            <a:r>
              <a:rPr lang="en" sz="1200" b="1">
                <a:solidFill>
                  <a:srgbClr val="D4D4D4"/>
                </a:solidFill>
                <a:latin typeface="Courier New"/>
                <a:ea typeface="Courier New"/>
                <a:cs typeface="Courier New"/>
                <a:sym typeface="Courier New"/>
              </a:rPr>
              <a:t>*</a:t>
            </a:r>
            <a:r>
              <a:rPr lang="en" sz="1200" b="1">
                <a:solidFill>
                  <a:srgbClr val="FFFFFF"/>
                </a:solidFill>
                <a:latin typeface="Courier New"/>
                <a:ea typeface="Courier New"/>
                <a:cs typeface="Courier New"/>
                <a:sym typeface="Courier New"/>
              </a:rPr>
              <a:t> str)</a:t>
            </a:r>
            <a:endParaRPr sz="1200" b="1">
              <a:solidFill>
                <a:srgbClr val="FFFFFF"/>
              </a:solidFill>
              <a:latin typeface="Courier New"/>
              <a:ea typeface="Courier New"/>
              <a:cs typeface="Courier New"/>
              <a:sym typeface="Courier New"/>
            </a:endParaRPr>
          </a:p>
        </p:txBody>
      </p:sp>
      <p:cxnSp>
        <p:nvCxnSpPr>
          <p:cNvPr id="240" name="Shape 240"/>
          <p:cNvCxnSpPr/>
          <p:nvPr/>
        </p:nvCxnSpPr>
        <p:spPr>
          <a:xfrm>
            <a:off x="0" y="2574425"/>
            <a:ext cx="9133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compilation process</a:t>
            </a:r>
            <a:endParaRPr/>
          </a:p>
        </p:txBody>
      </p:sp>
      <p:sp>
        <p:nvSpPr>
          <p:cNvPr id="93" name="Shape 93"/>
          <p:cNvSpPr/>
          <p:nvPr/>
        </p:nvSpPr>
        <p:spPr>
          <a:xfrm>
            <a:off x="554625" y="22255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200" b="1"/>
              <a:t>HLL</a:t>
            </a:r>
            <a:endParaRPr sz="1200" b="1"/>
          </a:p>
          <a:p>
            <a:pPr marL="0" lvl="0" indent="0" algn="ctr">
              <a:spcBef>
                <a:spcPts val="0"/>
              </a:spcBef>
              <a:spcAft>
                <a:spcPts val="0"/>
              </a:spcAft>
              <a:buNone/>
            </a:pPr>
            <a:r>
              <a:rPr lang="en" sz="1200" b="1"/>
              <a:t>source</a:t>
            </a:r>
            <a:endParaRPr sz="1200" b="1"/>
          </a:p>
        </p:txBody>
      </p:sp>
      <p:sp>
        <p:nvSpPr>
          <p:cNvPr id="94" name="Shape 94"/>
          <p:cNvSpPr/>
          <p:nvPr/>
        </p:nvSpPr>
        <p:spPr>
          <a:xfrm>
            <a:off x="2845725" y="22919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assembly</a:t>
            </a:r>
            <a:endParaRPr sz="1200" b="1"/>
          </a:p>
          <a:p>
            <a:pPr marL="0" lvl="0" indent="0" algn="ctr" rtl="0">
              <a:spcBef>
                <a:spcPts val="0"/>
              </a:spcBef>
              <a:spcAft>
                <a:spcPts val="0"/>
              </a:spcAft>
              <a:buNone/>
            </a:pPr>
            <a:r>
              <a:rPr lang="en" sz="1200" b="1"/>
              <a:t>source</a:t>
            </a:r>
            <a:endParaRPr sz="1200" b="1"/>
          </a:p>
        </p:txBody>
      </p:sp>
      <p:sp>
        <p:nvSpPr>
          <p:cNvPr id="95" name="Shape 95"/>
          <p:cNvSpPr/>
          <p:nvPr/>
        </p:nvSpPr>
        <p:spPr>
          <a:xfrm>
            <a:off x="5136825" y="22919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200" b="1"/>
              <a:t>object </a:t>
            </a:r>
            <a:endParaRPr sz="1200" b="1"/>
          </a:p>
          <a:p>
            <a:pPr marL="0" lvl="0" indent="0" algn="ctr">
              <a:spcBef>
                <a:spcPts val="0"/>
              </a:spcBef>
              <a:spcAft>
                <a:spcPts val="0"/>
              </a:spcAft>
              <a:buNone/>
            </a:pPr>
            <a:r>
              <a:rPr lang="en" sz="1200" b="1"/>
              <a:t>file</a:t>
            </a:r>
            <a:endParaRPr sz="1200" b="1"/>
          </a:p>
          <a:p>
            <a:pPr marL="0" lvl="0" indent="0" algn="ctr" rtl="0">
              <a:spcBef>
                <a:spcPts val="0"/>
              </a:spcBef>
              <a:spcAft>
                <a:spcPts val="0"/>
              </a:spcAft>
              <a:buNone/>
            </a:pPr>
            <a:r>
              <a:rPr lang="en" sz="1200" b="1"/>
              <a:t>(binary)</a:t>
            </a:r>
            <a:endParaRPr sz="1200" b="1"/>
          </a:p>
        </p:txBody>
      </p:sp>
      <p:sp>
        <p:nvSpPr>
          <p:cNvPr id="96" name="Shape 96"/>
          <p:cNvSpPr/>
          <p:nvPr/>
        </p:nvSpPr>
        <p:spPr>
          <a:xfrm>
            <a:off x="7427925" y="2291950"/>
            <a:ext cx="11439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executable</a:t>
            </a:r>
            <a:endParaRPr sz="1200" b="1"/>
          </a:p>
        </p:txBody>
      </p:sp>
      <p:sp>
        <p:nvSpPr>
          <p:cNvPr id="97" name="Shape 97"/>
          <p:cNvSpPr/>
          <p:nvPr/>
        </p:nvSpPr>
        <p:spPr>
          <a:xfrm>
            <a:off x="15206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b="1"/>
              <a:t>compiler</a:t>
            </a:r>
            <a:endParaRPr b="1"/>
          </a:p>
        </p:txBody>
      </p:sp>
      <p:sp>
        <p:nvSpPr>
          <p:cNvPr id="98" name="Shape 98"/>
          <p:cNvSpPr/>
          <p:nvPr/>
        </p:nvSpPr>
        <p:spPr>
          <a:xfrm>
            <a:off x="38117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assembler</a:t>
            </a:r>
            <a:endParaRPr b="1"/>
          </a:p>
        </p:txBody>
      </p:sp>
      <p:sp>
        <p:nvSpPr>
          <p:cNvPr id="99" name="Shape 99"/>
          <p:cNvSpPr/>
          <p:nvPr/>
        </p:nvSpPr>
        <p:spPr>
          <a:xfrm>
            <a:off x="61028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linker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GNU Compiler Collection (GCC)</a:t>
            </a:r>
            <a:endParaRPr/>
          </a:p>
        </p:txBody>
      </p:sp>
      <p:sp>
        <p:nvSpPr>
          <p:cNvPr id="105" name="Shape 105"/>
          <p:cNvSpPr txBox="1">
            <a:spLocks noGrp="1"/>
          </p:cNvSpPr>
          <p:nvPr>
            <p:ph type="body" idx="1"/>
          </p:nvPr>
        </p:nvSpPr>
        <p:spPr>
          <a:xfrm>
            <a:off x="721225" y="2781725"/>
            <a:ext cx="3850800" cy="159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А </a:t>
            </a:r>
            <a:r>
              <a:rPr lang="en" b="1"/>
              <a:t>compiler system</a:t>
            </a:r>
            <a:r>
              <a:rPr lang="en"/>
              <a:t> produced by the GNU Project supporting </a:t>
            </a:r>
            <a:r>
              <a:rPr lang="en" u="sng"/>
              <a:t>various</a:t>
            </a:r>
            <a:r>
              <a:rPr lang="en"/>
              <a:t> programming languages.</a:t>
            </a:r>
            <a:endParaRPr/>
          </a:p>
          <a:p>
            <a:pPr marL="457200" lvl="0" indent="-311150" rtl="0">
              <a:spcBef>
                <a:spcPts val="0"/>
              </a:spcBef>
              <a:spcAft>
                <a:spcPts val="0"/>
              </a:spcAft>
              <a:buSzPts val="1300"/>
              <a:buChar char="●"/>
            </a:pPr>
            <a:r>
              <a:rPr lang="en"/>
              <a:t>Originally named the </a:t>
            </a:r>
            <a:r>
              <a:rPr lang="en" b="1"/>
              <a:t>G</a:t>
            </a:r>
            <a:r>
              <a:rPr lang="en"/>
              <a:t>NU </a:t>
            </a:r>
            <a:r>
              <a:rPr lang="en" b="1"/>
              <a:t>C</a:t>
            </a:r>
            <a:r>
              <a:rPr lang="en"/>
              <a:t> </a:t>
            </a:r>
            <a:r>
              <a:rPr lang="en" b="1"/>
              <a:t>C</a:t>
            </a:r>
            <a:r>
              <a:rPr lang="en"/>
              <a:t>ompiler, when it only handled the </a:t>
            </a:r>
            <a:r>
              <a:rPr lang="en" b="1"/>
              <a:t>C</a:t>
            </a:r>
            <a:r>
              <a:rPr lang="en"/>
              <a:t> programming language.</a:t>
            </a:r>
            <a:endParaRPr/>
          </a:p>
          <a:p>
            <a:pPr marL="457200" lvl="0" indent="-311150" rtl="0">
              <a:spcBef>
                <a:spcPts val="0"/>
              </a:spcBef>
              <a:spcAft>
                <a:spcPts val="0"/>
              </a:spcAft>
              <a:buSzPts val="1300"/>
              <a:buChar char="●"/>
            </a:pPr>
            <a:r>
              <a:rPr lang="en"/>
              <a:t>We will use it to make our </a:t>
            </a:r>
            <a:r>
              <a:rPr lang="en" b="1"/>
              <a:t>C</a:t>
            </a:r>
            <a:r>
              <a:rPr lang="en"/>
              <a:t> sources into executables.</a:t>
            </a:r>
            <a:endParaRPr/>
          </a:p>
        </p:txBody>
      </p:sp>
      <p:pic>
        <p:nvPicPr>
          <p:cNvPr id="106" name="Shape 106"/>
          <p:cNvPicPr preferRelativeResize="0"/>
          <p:nvPr/>
        </p:nvPicPr>
        <p:blipFill>
          <a:blip r:embed="rId3">
            <a:alphaModFix/>
          </a:blip>
          <a:stretch>
            <a:fillRect/>
          </a:stretch>
        </p:blipFill>
        <p:spPr>
          <a:xfrm>
            <a:off x="4909600" y="558875"/>
            <a:ext cx="3208400" cy="4432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 code (first.c)</a:t>
            </a:r>
            <a:endParaRPr/>
          </a:p>
        </p:txBody>
      </p:sp>
      <p:pic>
        <p:nvPicPr>
          <p:cNvPr id="112" name="Shape 112"/>
          <p:cNvPicPr preferRelativeResize="0"/>
          <p:nvPr/>
        </p:nvPicPr>
        <p:blipFill>
          <a:blip r:embed="rId3">
            <a:alphaModFix/>
          </a:blip>
          <a:stretch>
            <a:fillRect/>
          </a:stretch>
        </p:blipFill>
        <p:spPr>
          <a:xfrm>
            <a:off x="1796325" y="1906625"/>
            <a:ext cx="5382873"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to assembly</a:t>
            </a:r>
            <a:endParaRPr/>
          </a:p>
        </p:txBody>
      </p:sp>
      <p:pic>
        <p:nvPicPr>
          <p:cNvPr id="118" name="Shape 118"/>
          <p:cNvPicPr preferRelativeResize="0"/>
          <p:nvPr/>
        </p:nvPicPr>
        <p:blipFill>
          <a:blip r:embed="rId3">
            <a:alphaModFix/>
          </a:blip>
          <a:stretch>
            <a:fillRect/>
          </a:stretch>
        </p:blipFill>
        <p:spPr>
          <a:xfrm>
            <a:off x="4937050" y="507375"/>
            <a:ext cx="4206950" cy="4292663"/>
          </a:xfrm>
          <a:prstGeom prst="rect">
            <a:avLst/>
          </a:prstGeom>
          <a:noFill/>
          <a:ln>
            <a:noFill/>
          </a:ln>
        </p:spPr>
      </p:pic>
      <p:sp>
        <p:nvSpPr>
          <p:cNvPr id="119" name="Shape 119"/>
          <p:cNvSpPr txBox="1">
            <a:spLocks noGrp="1"/>
          </p:cNvSpPr>
          <p:nvPr>
            <p:ph type="body" idx="1"/>
          </p:nvPr>
        </p:nvSpPr>
        <p:spPr>
          <a:xfrm>
            <a:off x="729450" y="2078875"/>
            <a:ext cx="3472800" cy="164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-S first.c</a:t>
            </a:r>
            <a:endParaRPr sz="1400" b="1">
              <a:latin typeface="Roboto"/>
              <a:ea typeface="Roboto"/>
              <a:cs typeface="Roboto"/>
              <a:sym typeface="Roboto"/>
            </a:endParaRPr>
          </a:p>
          <a:p>
            <a:pPr marL="457200" lvl="0" indent="-311150" rtl="0">
              <a:spcBef>
                <a:spcPts val="1600"/>
              </a:spcBef>
              <a:spcAft>
                <a:spcPts val="0"/>
              </a:spcAft>
              <a:buSzPts val="1300"/>
              <a:buFont typeface="Roboto"/>
              <a:buChar char="●"/>
            </a:pPr>
            <a:r>
              <a:rPr lang="en" b="1">
                <a:latin typeface="Roboto"/>
                <a:ea typeface="Roboto"/>
                <a:cs typeface="Roboto"/>
                <a:sym typeface="Roboto"/>
              </a:rPr>
              <a:t>‘-S’</a:t>
            </a:r>
            <a:r>
              <a:rPr lang="en">
                <a:latin typeface="Roboto"/>
                <a:ea typeface="Roboto"/>
                <a:cs typeface="Roboto"/>
                <a:sym typeface="Roboto"/>
              </a:rPr>
              <a:t>: Stop after the stage of compilation proper; do not assemble. </a:t>
            </a:r>
            <a:endParaRPr>
              <a:latin typeface="Roboto"/>
              <a:ea typeface="Roboto"/>
              <a:cs typeface="Roboto"/>
              <a:sym typeface="Roboto"/>
            </a:endParaRPr>
          </a:p>
          <a:p>
            <a:pPr marL="457200" lvl="0" indent="-311150">
              <a:spcBef>
                <a:spcPts val="0"/>
              </a:spcBef>
              <a:spcAft>
                <a:spcPts val="0"/>
              </a:spcAft>
              <a:buSzPts val="1300"/>
              <a:buFont typeface="Roboto"/>
              <a:buChar char="●"/>
            </a:pPr>
            <a:r>
              <a:rPr lang="en">
                <a:latin typeface="Roboto"/>
                <a:ea typeface="Roboto"/>
                <a:cs typeface="Roboto"/>
                <a:sym typeface="Roboto"/>
              </a:rPr>
              <a:t>The output is ‘</a:t>
            </a:r>
            <a:r>
              <a:rPr lang="en" b="1">
                <a:latin typeface="Roboto"/>
                <a:ea typeface="Roboto"/>
                <a:cs typeface="Roboto"/>
                <a:sym typeface="Roboto"/>
              </a:rPr>
              <a:t>first.s</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and assemble to object file</a:t>
            </a:r>
            <a:endParaRPr/>
          </a:p>
        </p:txBody>
      </p:sp>
      <p:sp>
        <p:nvSpPr>
          <p:cNvPr id="125" name="Shape 125"/>
          <p:cNvSpPr txBox="1">
            <a:spLocks noGrp="1"/>
          </p:cNvSpPr>
          <p:nvPr>
            <p:ph type="body" idx="1"/>
          </p:nvPr>
        </p:nvSpPr>
        <p:spPr>
          <a:xfrm>
            <a:off x="729450" y="2078875"/>
            <a:ext cx="7688700" cy="73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-c first.c</a:t>
            </a:r>
            <a:endParaRPr sz="1400" b="1">
              <a:latin typeface="Roboto"/>
              <a:ea typeface="Roboto"/>
              <a:cs typeface="Roboto"/>
              <a:sym typeface="Roboto"/>
            </a:endParaRPr>
          </a:p>
          <a:p>
            <a:pPr marL="457200" lvl="0" indent="-311150">
              <a:spcBef>
                <a:spcPts val="1600"/>
              </a:spcBef>
              <a:spcAft>
                <a:spcPts val="0"/>
              </a:spcAft>
              <a:buSzPts val="1300"/>
              <a:buFont typeface="Roboto"/>
              <a:buChar char="●"/>
            </a:pPr>
            <a:r>
              <a:rPr lang="en" b="1">
                <a:latin typeface="Roboto"/>
                <a:ea typeface="Roboto"/>
                <a:cs typeface="Roboto"/>
                <a:sym typeface="Roboto"/>
              </a:rPr>
              <a:t>first.o</a:t>
            </a:r>
            <a:endParaRPr b="1">
              <a:latin typeface="Roboto"/>
              <a:ea typeface="Roboto"/>
              <a:cs typeface="Roboto"/>
              <a:sym typeface="Roboto"/>
            </a:endParaRPr>
          </a:p>
          <a:p>
            <a:pPr marL="0" lvl="0" indent="0">
              <a:spcBef>
                <a:spcPts val="1600"/>
              </a:spcBef>
              <a:spcAft>
                <a:spcPts val="1600"/>
              </a:spcAft>
              <a:buNone/>
            </a:pPr>
            <a:endParaRPr/>
          </a:p>
        </p:txBody>
      </p:sp>
      <p:pic>
        <p:nvPicPr>
          <p:cNvPr id="126" name="Shape 126"/>
          <p:cNvPicPr preferRelativeResize="0"/>
          <p:nvPr/>
        </p:nvPicPr>
        <p:blipFill>
          <a:blip r:embed="rId3">
            <a:alphaModFix/>
          </a:blip>
          <a:stretch>
            <a:fillRect/>
          </a:stretch>
        </p:blipFill>
        <p:spPr>
          <a:xfrm>
            <a:off x="2053100" y="2192325"/>
            <a:ext cx="6365059" cy="202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assemble, and link to executable</a:t>
            </a:r>
            <a:endParaRPr/>
          </a:p>
        </p:txBody>
      </p:sp>
      <p:sp>
        <p:nvSpPr>
          <p:cNvPr id="132" name="Shape 132"/>
          <p:cNvSpPr txBox="1">
            <a:spLocks noGrp="1"/>
          </p:cNvSpPr>
          <p:nvPr>
            <p:ph type="body" idx="1"/>
          </p:nvPr>
        </p:nvSpPr>
        <p:spPr>
          <a:xfrm>
            <a:off x="729450" y="2078875"/>
            <a:ext cx="3602400" cy="820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first.c -o first</a:t>
            </a:r>
            <a:endParaRPr sz="1400" b="1">
              <a:latin typeface="Roboto"/>
              <a:ea typeface="Roboto"/>
              <a:cs typeface="Roboto"/>
              <a:sym typeface="Roboto"/>
            </a:endParaRPr>
          </a:p>
          <a:p>
            <a:pPr marL="457200" lvl="0" indent="-311150">
              <a:spcBef>
                <a:spcPts val="1600"/>
              </a:spcBef>
              <a:spcAft>
                <a:spcPts val="0"/>
              </a:spcAft>
              <a:buSzPts val="1300"/>
              <a:buFont typeface="Roboto"/>
              <a:buChar char="●"/>
            </a:pPr>
            <a:r>
              <a:rPr lang="en" b="1">
                <a:latin typeface="Roboto"/>
                <a:ea typeface="Roboto"/>
                <a:cs typeface="Roboto"/>
                <a:sym typeface="Roboto"/>
              </a:rPr>
              <a:t>‘./first’ </a:t>
            </a:r>
            <a:r>
              <a:rPr lang="en">
                <a:latin typeface="Roboto"/>
                <a:ea typeface="Roboto"/>
                <a:cs typeface="Roboto"/>
                <a:sym typeface="Roboto"/>
              </a:rPr>
              <a:t> to execute.</a:t>
            </a:r>
            <a:endParaRPr>
              <a:latin typeface="Roboto"/>
              <a:ea typeface="Roboto"/>
              <a:cs typeface="Roboto"/>
              <a:sym typeface="Roboto"/>
            </a:endParaRPr>
          </a:p>
        </p:txBody>
      </p:sp>
      <p:pic>
        <p:nvPicPr>
          <p:cNvPr id="133" name="Shape 133"/>
          <p:cNvPicPr preferRelativeResize="0"/>
          <p:nvPr/>
        </p:nvPicPr>
        <p:blipFill>
          <a:blip r:embed="rId3">
            <a:alphaModFix/>
          </a:blip>
          <a:stretch>
            <a:fillRect/>
          </a:stretch>
        </p:blipFill>
        <p:spPr>
          <a:xfrm>
            <a:off x="2805100" y="2167550"/>
            <a:ext cx="5311306" cy="19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139" name="Shape 13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Using GCC.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C/C++ Libraries</a:t>
            </a:r>
            <a:endParaRPr/>
          </a:p>
        </p:txBody>
      </p:sp>
      <p:sp>
        <p:nvSpPr>
          <p:cNvPr id="145" name="Shape 1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Groups together multiple compiled object code files into a single one known as a </a:t>
            </a:r>
            <a:r>
              <a:rPr lang="en" b="1"/>
              <a:t>library</a:t>
            </a:r>
            <a:r>
              <a:rPr lang="en"/>
              <a:t>.</a:t>
            </a:r>
            <a:endParaRPr/>
          </a:p>
          <a:p>
            <a:pPr marL="457200" lvl="0" indent="-311150" rtl="0">
              <a:spcBef>
                <a:spcPts val="0"/>
              </a:spcBef>
              <a:spcAft>
                <a:spcPts val="0"/>
              </a:spcAft>
              <a:buSzPts val="1300"/>
              <a:buChar char="●"/>
            </a:pPr>
            <a:r>
              <a:rPr lang="en"/>
              <a:t>Some benefits:</a:t>
            </a:r>
            <a:endParaRPr/>
          </a:p>
          <a:p>
            <a:pPr marL="914400" lvl="1" indent="-298450" rtl="0">
              <a:spcBef>
                <a:spcPts val="0"/>
              </a:spcBef>
              <a:spcAft>
                <a:spcPts val="0"/>
              </a:spcAft>
              <a:buSzPts val="1100"/>
              <a:buChar char="○"/>
            </a:pPr>
            <a:r>
              <a:rPr lang="en" b="1"/>
              <a:t>Component reuse</a:t>
            </a:r>
            <a:r>
              <a:rPr lang="en"/>
              <a:t>: update one library, shared resource takes up less disk space.</a:t>
            </a:r>
            <a:endParaRPr/>
          </a:p>
          <a:p>
            <a:pPr marL="914400" lvl="1" indent="-298450" rtl="0">
              <a:spcBef>
                <a:spcPts val="0"/>
              </a:spcBef>
              <a:spcAft>
                <a:spcPts val="0"/>
              </a:spcAft>
              <a:buSzPts val="1100"/>
              <a:buChar char="○"/>
            </a:pPr>
            <a:r>
              <a:rPr lang="en" b="1"/>
              <a:t>Version management</a:t>
            </a:r>
            <a:r>
              <a:rPr lang="en"/>
              <a:t>: Linux libraries can cohabitate old and new versions on a single system.</a:t>
            </a:r>
            <a:endParaRPr/>
          </a:p>
          <a:p>
            <a:pPr marL="914400" lvl="1" indent="-298450" rtl="0">
              <a:spcBef>
                <a:spcPts val="0"/>
              </a:spcBef>
              <a:spcAft>
                <a:spcPts val="0"/>
              </a:spcAft>
              <a:buSzPts val="1100"/>
              <a:buChar char="○"/>
            </a:pPr>
            <a:r>
              <a:rPr lang="en" b="1"/>
              <a:t>Component specialization</a:t>
            </a:r>
            <a:r>
              <a:rPr lang="en"/>
              <a:t>: niche and specialized developers can focus on their core competency on a single library.</a:t>
            </a:r>
            <a:endParaRPr/>
          </a:p>
          <a:p>
            <a:pPr marL="457200" lvl="0" indent="-311150" rtl="0">
              <a:spcBef>
                <a:spcPts val="0"/>
              </a:spcBef>
              <a:spcAft>
                <a:spcPts val="0"/>
              </a:spcAft>
              <a:buSzPts val="1300"/>
              <a:buChar char="●"/>
            </a:pPr>
            <a:r>
              <a:rPr lang="en"/>
              <a:t>Types:</a:t>
            </a:r>
            <a:endParaRPr/>
          </a:p>
          <a:p>
            <a:pPr marL="914400" lvl="1" indent="-298450" rtl="0">
              <a:spcBef>
                <a:spcPts val="0"/>
              </a:spcBef>
              <a:spcAft>
                <a:spcPts val="0"/>
              </a:spcAft>
              <a:buSzPts val="1100"/>
              <a:buChar char="○"/>
            </a:pPr>
            <a:r>
              <a:rPr lang="en" b="1"/>
              <a:t>Static</a:t>
            </a:r>
            <a:r>
              <a:rPr lang="en"/>
              <a:t> libraries (.a): Library of object code which is linked with, and becomes part of the application.</a:t>
            </a:r>
            <a:endParaRPr/>
          </a:p>
          <a:p>
            <a:pPr marL="914400" lvl="1" indent="-298450">
              <a:spcBef>
                <a:spcPts val="0"/>
              </a:spcBef>
              <a:spcAft>
                <a:spcPts val="0"/>
              </a:spcAft>
              <a:buSzPts val="1100"/>
              <a:buChar char="○"/>
            </a:pPr>
            <a:r>
              <a:rPr lang="en" b="1"/>
              <a:t>Dynamically linked</a:t>
            </a:r>
            <a:r>
              <a:rPr lang="en"/>
              <a:t> shared object libraries (.so): Can be dynamically linked at </a:t>
            </a:r>
            <a:r>
              <a:rPr lang="en" b="1" i="1"/>
              <a:t>run time</a:t>
            </a:r>
            <a:r>
              <a:rPr lang="en"/>
              <a:t> or loaded/unloaded and linked during </a:t>
            </a:r>
            <a:r>
              <a:rPr lang="en" b="1" i="1"/>
              <a:t>execution</a:t>
            </a:r>
            <a:r>
              <a:rPr lang="en"/>
              <a: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On-screen Show (16:9)</PresentationFormat>
  <Paragraphs>165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Raleway</vt:lpstr>
      <vt:lpstr>Lato</vt:lpstr>
      <vt:lpstr>Roboto</vt:lpstr>
      <vt:lpstr>Streamline</vt:lpstr>
      <vt:lpstr>Linux System Programming Part 2 - Programming</vt:lpstr>
      <vt:lpstr>The compilation process</vt:lpstr>
      <vt:lpstr>The GNU Compiler Collection (GCC)</vt:lpstr>
      <vt:lpstr>Example code (first.c)</vt:lpstr>
      <vt:lpstr>Compile to assembly</vt:lpstr>
      <vt:lpstr>Compile and assemble to object file</vt:lpstr>
      <vt:lpstr>Compile, assemble, and link to executable</vt:lpstr>
      <vt:lpstr>Example</vt:lpstr>
      <vt:lpstr>Linux C/C++ Libraries</vt:lpstr>
      <vt:lpstr>GNU archiver (ar)</vt:lpstr>
      <vt:lpstr>Example library structure</vt:lpstr>
      <vt:lpstr>Create the object files</vt:lpstr>
      <vt:lpstr>Create static library and link statically</vt:lpstr>
      <vt:lpstr>Create shared library and link dynamically</vt:lpstr>
      <vt:lpstr>Example</vt:lpstr>
      <vt:lpstr>Process input example</vt:lpstr>
      <vt:lpstr>Debugging with GDB</vt:lpstr>
      <vt:lpstr>Example</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2 - Programming</dc:title>
  <cp:lastModifiedBy>Dimitar Minchev</cp:lastModifiedBy>
  <cp:revision>1</cp:revision>
  <dcterms:modified xsi:type="dcterms:W3CDTF">2020-03-16T06:48:00Z</dcterms:modified>
</cp:coreProperties>
</file>