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Lato" panose="020B0604020202020204" charset="0"/>
      <p:regular r:id="rId20"/>
      <p:bold r:id="rId21"/>
      <p:italic r:id="rId22"/>
      <p:boldItalic r:id="rId23"/>
    </p:embeddedFont>
    <p:embeddedFont>
      <p:font typeface="Raleway" panose="020B0604020202020204" charset="0"/>
      <p:regular r:id="rId24"/>
      <p:bold r:id="rId25"/>
      <p:italic r:id="rId26"/>
      <p:boldItalic r:id="rId27"/>
    </p:embeddedFont>
    <p:embeddedFont>
      <p:font typeface="Robo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A45A25-BDFC-406E-9FB0-75ADAC28FDFD}">
  <a:tblStyle styleId="{02A45A25-BDFC-406E-9FB0-75ADAC28FD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92" y="3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Sparse_fil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gnu.org/software/libc/manual/html_node/Closing-Streams.html#Closing-Stream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www.gnu.org/software/libc/manual/html_node/Normal-Termination.html#Normal-Terminati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2.3.6. Behavior of write( )</a:t>
            </a:r>
            <a:endParaRPr/>
          </a:p>
          <a:p>
            <a:pPr marL="0" lvl="0" indent="0">
              <a:spcBef>
                <a:spcPts val="0"/>
              </a:spcBef>
              <a:spcAft>
                <a:spcPts val="0"/>
              </a:spcAft>
              <a:buNone/>
            </a:pPr>
            <a:r>
              <a:rPr lang="en"/>
              <a:t>When a call to write( ) returns, the kernel has copied the data from the supplied buffer into a kernel buffer, but there is no guarantee that the data has been written out to its intended destination. Indeed, write calls return much too fast for that to be the case. The disparity in performance between processors and hard disks would make such behavior painfully obvious. </a:t>
            </a:r>
            <a:endParaRPr/>
          </a:p>
          <a:p>
            <a:pPr marL="0" lvl="0" indent="0">
              <a:spcBef>
                <a:spcPts val="0"/>
              </a:spcBef>
              <a:spcAft>
                <a:spcPts val="0"/>
              </a:spcAft>
              <a:buNone/>
            </a:pPr>
            <a:r>
              <a:rPr lang="en"/>
              <a:t>Instead, when a user-space application issues a write( ) system call, the Linux kernel performs a few checks, and then simply copies the data into a buffer. Later, in the background, the kernel gathers up all of the "dirty" buffers, sorts them optimally, and writes them out to disk (a process known as writeback). This allows write calls to occur lightning fast, returning almost immediately. It also allows the kernel to defer writes to more idle periods, and batch many writes together.</a:t>
            </a:r>
            <a:endParaRPr/>
          </a:p>
          <a:p>
            <a:pPr marL="0" lvl="0" indent="0">
              <a:spcBef>
                <a:spcPts val="0"/>
              </a:spcBef>
              <a:spcAft>
                <a:spcPts val="0"/>
              </a:spcAft>
              <a:buNone/>
            </a:pPr>
            <a:r>
              <a:rPr lang="en"/>
              <a:t>The delayed writes do not change POSIX semantics. For example, if a read is issued for a piece of just-written data that lives in a buffer and is not yet on disk, the request will be satisfied from the buffer, and not cause a read from the "stale" data on disk. This behavior actually improves performance, as the read is satisfied from an in-memory cache without having to go to disk. The read and write requests interleave as intended, and the results are as expected—that is, if the system does not crash before the data makes it to disk! Even though an application may believe that a write has occurred successfully, in this event, the data will never make it to disk.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SEEK_CUR: The current file position of fd is set to its current value plus pos, which can be negative, zero, or positive. A pos of zero returns the current file position value.</a:t>
            </a:r>
            <a:endParaRPr/>
          </a:p>
          <a:p>
            <a:pPr marL="0" lvl="0" indent="0">
              <a:spcBef>
                <a:spcPts val="0"/>
              </a:spcBef>
              <a:spcAft>
                <a:spcPts val="0"/>
              </a:spcAft>
              <a:buNone/>
            </a:pPr>
            <a:r>
              <a:rPr lang="en"/>
              <a:t>SEEK_END: The current file position of fd is set to the current length of the file plus pos, which can be negative, zero, or positive. A pos of zero sets the offset to the end of the file.</a:t>
            </a:r>
            <a:endParaRPr/>
          </a:p>
          <a:p>
            <a:pPr marL="0" lvl="0" indent="0">
              <a:spcBef>
                <a:spcPts val="0"/>
              </a:spcBef>
              <a:spcAft>
                <a:spcPts val="0"/>
              </a:spcAft>
              <a:buNone/>
            </a:pPr>
            <a:r>
              <a:rPr lang="en"/>
              <a:t>SEEK_SET: The current file position of fd is set to pos. A pos of zero sets the offset to the beginning of the file.</a:t>
            </a:r>
            <a:endParaRPr/>
          </a:p>
          <a:p>
            <a:pPr marL="0" lvl="0" indent="0">
              <a:spcBef>
                <a:spcPts val="0"/>
              </a:spcBef>
              <a:spcAft>
                <a:spcPts val="0"/>
              </a:spcAft>
              <a:buNone/>
            </a:pPr>
            <a:endParaRPr/>
          </a:p>
          <a:p>
            <a:pPr marL="0" lvl="0" indent="0">
              <a:spcBef>
                <a:spcPts val="0"/>
              </a:spcBef>
              <a:spcAft>
                <a:spcPts val="0"/>
              </a:spcAft>
              <a:buNone/>
            </a:pPr>
            <a:r>
              <a:rPr lang="en" u="sng">
                <a:solidFill>
                  <a:schemeClr val="hlink"/>
                </a:solidFill>
                <a:hlinkClick r:id="rId3"/>
              </a:rPr>
              <a:t>https://en.wikipedia.org/wiki/Sparse_file</a:t>
            </a:r>
            <a:endParaRPr/>
          </a:p>
          <a:p>
            <a:pPr marL="0" lvl="0" indent="0">
              <a:spcBef>
                <a:spcPts val="0"/>
              </a:spcBef>
              <a:spcAft>
                <a:spcPts val="0"/>
              </a:spcAft>
              <a:buNone/>
            </a:pPr>
            <a:endParaRPr/>
          </a:p>
          <a:p>
            <a:pPr marL="0" lvl="0" indent="0">
              <a:spcBef>
                <a:spcPts val="0"/>
              </a:spcBef>
              <a:spcAft>
                <a:spcPts val="0"/>
              </a:spcAft>
              <a:buNone/>
            </a:pPr>
            <a:r>
              <a:rPr lang="en">
                <a:highlight>
                  <a:srgbClr val="FFFFFF"/>
                </a:highlight>
              </a:rPr>
              <a:t>ls –al</a:t>
            </a:r>
            <a:endParaRPr>
              <a:highlight>
                <a:srgbClr val="FFFFFF"/>
              </a:highlight>
            </a:endParaRPr>
          </a:p>
          <a:p>
            <a:pPr marL="0" lvl="0" indent="0">
              <a:spcBef>
                <a:spcPts val="0"/>
              </a:spcBef>
              <a:spcAft>
                <a:spcPts val="0"/>
              </a:spcAft>
              <a:buNone/>
            </a:pPr>
            <a:r>
              <a:rPr lang="en">
                <a:highlight>
                  <a:srgbClr val="FFFFFF"/>
                </a:highlight>
              </a:rPr>
              <a:t>du bighole.txt</a:t>
            </a:r>
            <a:endParaRPr>
              <a:highlight>
                <a:srgbClr val="FFFFFF"/>
              </a:highlight>
            </a:endParaRPr>
          </a:p>
          <a:p>
            <a:pPr marL="0" lvl="0" indent="0">
              <a:spcBef>
                <a:spcPts val="0"/>
              </a:spcBef>
              <a:spcAft>
                <a:spcPts val="0"/>
              </a:spcAft>
              <a:buNone/>
            </a:pPr>
            <a:endParaRPr>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Each process directory has these special entries: </a:t>
            </a:r>
            <a:r>
              <a:rPr lang="en" sz="1050">
                <a:solidFill>
                  <a:srgbClr val="D4D4D4"/>
                </a:solidFill>
                <a:latin typeface="Courier New"/>
                <a:ea typeface="Courier New"/>
                <a:cs typeface="Courier New"/>
                <a:sym typeface="Courier New"/>
              </a:rPr>
              <a:t>cmdline, cwd, environ, exe, fd, root, stat</a:t>
            </a:r>
            <a:endParaRPr sz="1050">
              <a:solidFill>
                <a:srgbClr val="D4D4D4"/>
              </a:solidFill>
              <a:latin typeface="Courier New"/>
              <a:ea typeface="Courier New"/>
              <a:cs typeface="Courier New"/>
              <a:sym typeface="Courier New"/>
            </a:endParaRPr>
          </a:p>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Before a file can be read from or written to, it must be opened. The kernel maintains a perprocess list of open files, called the file table. This table is indexed via nonnegative integers known as file descriptors (often abbreviated fds). Each entry in the list contains information about an open file, including a pointer to an in-memory copy of the file's backing inode and associated metadata, such as the file position and access modes. Both user space and kernel space use file descriptors as unique per-process cookies. Opening a file returns a file descriptor, while subsequent operations (reading, writing, and so on) take the file descriptor as their primary argument.</a:t>
            </a:r>
            <a:endParaRPr/>
          </a:p>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i="1"/>
              <a:t>Flushing</a:t>
            </a:r>
            <a:r>
              <a:rPr lang="en"/>
              <a:t> output on a buffered stream means transmitting all accumulated characters to the file. There are many circumstances when buffered output on a stream is flushed automatically:</a:t>
            </a:r>
            <a:endParaRPr/>
          </a:p>
          <a:p>
            <a:pPr marL="457200" lvl="0" indent="-298450" rtl="0">
              <a:lnSpc>
                <a:spcPct val="115000"/>
              </a:lnSpc>
              <a:spcBef>
                <a:spcPts val="0"/>
              </a:spcBef>
              <a:spcAft>
                <a:spcPts val="0"/>
              </a:spcAft>
              <a:buSzPts val="1100"/>
              <a:buChar char="●"/>
            </a:pPr>
            <a:r>
              <a:rPr lang="en"/>
              <a:t>When you try to do output and the output buffer is full.</a:t>
            </a:r>
            <a:endParaRPr/>
          </a:p>
          <a:p>
            <a:pPr marL="457200" lvl="0" indent="-298450" rtl="0">
              <a:lnSpc>
                <a:spcPct val="115000"/>
              </a:lnSpc>
              <a:spcBef>
                <a:spcPts val="0"/>
              </a:spcBef>
              <a:spcAft>
                <a:spcPts val="0"/>
              </a:spcAft>
              <a:buSzPts val="1100"/>
              <a:buChar char="●"/>
            </a:pPr>
            <a:r>
              <a:rPr lang="en"/>
              <a:t>When the stream is closed. See </a:t>
            </a:r>
            <a:r>
              <a:rPr lang="en" u="sng">
                <a:solidFill>
                  <a:schemeClr val="hlink"/>
                </a:solidFill>
                <a:hlinkClick r:id="rId3"/>
              </a:rPr>
              <a:t>Closing Streams</a:t>
            </a:r>
            <a:r>
              <a:rPr lang="en"/>
              <a:t>.</a:t>
            </a:r>
            <a:endParaRPr/>
          </a:p>
          <a:p>
            <a:pPr marL="457200" lvl="0" indent="-298450" rtl="0">
              <a:lnSpc>
                <a:spcPct val="115000"/>
              </a:lnSpc>
              <a:spcBef>
                <a:spcPts val="0"/>
              </a:spcBef>
              <a:spcAft>
                <a:spcPts val="0"/>
              </a:spcAft>
              <a:buSzPts val="1100"/>
              <a:buChar char="●"/>
            </a:pPr>
            <a:r>
              <a:rPr lang="en"/>
              <a:t>When the program terminates by calling exit. See </a:t>
            </a:r>
            <a:r>
              <a:rPr lang="en" u="sng">
                <a:solidFill>
                  <a:schemeClr val="hlink"/>
                </a:solidFill>
                <a:hlinkClick r:id="rId4"/>
              </a:rPr>
              <a:t>Normal Termination</a:t>
            </a:r>
            <a:r>
              <a:rPr lang="en"/>
              <a:t>.</a:t>
            </a:r>
            <a:endParaRPr/>
          </a:p>
          <a:p>
            <a:pPr marL="457200" lvl="0" indent="-298450" rtl="0">
              <a:lnSpc>
                <a:spcPct val="115000"/>
              </a:lnSpc>
              <a:spcBef>
                <a:spcPts val="0"/>
              </a:spcBef>
              <a:spcAft>
                <a:spcPts val="0"/>
              </a:spcAft>
              <a:buSzPts val="1100"/>
              <a:buChar char="●"/>
            </a:pPr>
            <a:r>
              <a:rPr lang="en"/>
              <a:t>When a newline is written, if the stream is line buffered.</a:t>
            </a:r>
            <a:endParaRPr/>
          </a:p>
          <a:p>
            <a:pPr marL="457200" lvl="0" indent="-298450" rtl="0">
              <a:lnSpc>
                <a:spcPct val="115000"/>
              </a:lnSpc>
              <a:spcBef>
                <a:spcPts val="0"/>
              </a:spcBef>
              <a:spcAft>
                <a:spcPts val="0"/>
              </a:spcAft>
              <a:buSzPts val="1100"/>
              <a:buChar char="●"/>
            </a:pPr>
            <a:r>
              <a:rPr lang="en"/>
              <a:t>Whenever an input operation on </a:t>
            </a:r>
            <a:r>
              <a:rPr lang="en" i="1"/>
              <a:t>any</a:t>
            </a:r>
            <a:r>
              <a:rPr lang="en"/>
              <a:t> stream actually reads data from its file.</a:t>
            </a:r>
            <a:endParaRPr/>
          </a:p>
          <a:p>
            <a:pPr marL="0" lvl="0" indent="0" rtl="0">
              <a:lnSpc>
                <a:spcPct val="115000"/>
              </a:lnSpc>
              <a:spcBef>
                <a:spcPts val="0"/>
              </a:spcBef>
              <a:spcAft>
                <a:spcPts val="0"/>
              </a:spcAft>
              <a:buNone/>
            </a:pPr>
            <a:r>
              <a:rPr lang="en"/>
              <a:t>If you want to flush the buffered output at another time, call fflush, which is declared in the header file stdio.h.</a:t>
            </a:r>
            <a:endParaRPr/>
          </a:p>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can open a second file “/proc/self/stat” to show that it gets the next number as a fd.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Indeed, a call to read( ) can result in many possibilities:</a:t>
            </a:r>
            <a:endParaRPr/>
          </a:p>
          <a:p>
            <a:pPr marL="0" lvl="0" indent="0">
              <a:spcBef>
                <a:spcPts val="0"/>
              </a:spcBef>
              <a:spcAft>
                <a:spcPts val="0"/>
              </a:spcAft>
              <a:buNone/>
            </a:pPr>
            <a:r>
              <a:rPr lang="en"/>
              <a:t>• The call returns a value equal to len. All len read bytes are stored in buf. The results are as intended.</a:t>
            </a:r>
            <a:endParaRPr/>
          </a:p>
          <a:p>
            <a:pPr marL="0" lvl="0" indent="0">
              <a:spcBef>
                <a:spcPts val="0"/>
              </a:spcBef>
              <a:spcAft>
                <a:spcPts val="0"/>
              </a:spcAft>
              <a:buNone/>
            </a:pPr>
            <a:r>
              <a:rPr lang="en"/>
              <a:t>• The call returns a value less than len, but greater than zero. The read bytes are stored in buf. This can occur because a signal interrupted the read midway, an error occurred in the middle of the read, more than zero, but less than len bytes' worth of data was available, or EOF was reached before len bytes were read. Reissuing the read (with correspondingly updated buf and len values) will read the remaining bytes into the rest of the buffer, or indicate the cause of the problem.</a:t>
            </a:r>
            <a:endParaRPr/>
          </a:p>
          <a:p>
            <a:pPr marL="0" lvl="0" indent="0">
              <a:spcBef>
                <a:spcPts val="0"/>
              </a:spcBef>
              <a:spcAft>
                <a:spcPts val="0"/>
              </a:spcAft>
              <a:buNone/>
            </a:pPr>
            <a:r>
              <a:rPr lang="en"/>
              <a:t>• The call returns 0. This indicates EOF. There is nothing to read.</a:t>
            </a:r>
            <a:endParaRPr/>
          </a:p>
          <a:p>
            <a:pPr marL="0" lvl="0" indent="0">
              <a:spcBef>
                <a:spcPts val="0"/>
              </a:spcBef>
              <a:spcAft>
                <a:spcPts val="0"/>
              </a:spcAft>
              <a:buNone/>
            </a:pPr>
            <a:r>
              <a:rPr lang="en"/>
              <a:t>• The call blocks because no data is currently available. This won't happen in nonblocking mode.</a:t>
            </a:r>
            <a:endParaRPr/>
          </a:p>
          <a:p>
            <a:pPr marL="0" lvl="0" indent="0">
              <a:spcBef>
                <a:spcPts val="0"/>
              </a:spcBef>
              <a:spcAft>
                <a:spcPts val="0"/>
              </a:spcAft>
              <a:buNone/>
            </a:pPr>
            <a:r>
              <a:rPr lang="en"/>
              <a:t>• The call returns -1, and errno is set to EINTR. This indicates that a signal was received before any bytes were read. The call can be reissued.</a:t>
            </a:r>
            <a:endParaRPr/>
          </a:p>
          <a:p>
            <a:pPr marL="0" lvl="0" indent="0">
              <a:spcBef>
                <a:spcPts val="0"/>
              </a:spcBef>
              <a:spcAft>
                <a:spcPts val="0"/>
              </a:spcAft>
              <a:buNone/>
            </a:pPr>
            <a:r>
              <a:rPr lang="en"/>
              <a:t>• The call returns -1, and errno is set to EAGAIN. This indicates that the read would block because no data is currently available, and that the request should be reissued later. This happens only in nonblocking mode.</a:t>
            </a:r>
            <a:endParaRPr/>
          </a:p>
          <a:p>
            <a:pPr marL="0" lvl="0" indent="0">
              <a:spcBef>
                <a:spcPts val="0"/>
              </a:spcBef>
              <a:spcAft>
                <a:spcPts val="0"/>
              </a:spcAft>
              <a:buNone/>
            </a:pPr>
            <a:r>
              <a:rPr lang="en"/>
              <a:t>• The call returns -1, and errno is set to a value other than EINTR or EAGAIN. This indicates a more serious error.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Linux System Programming</a:t>
            </a:r>
            <a:endParaRPr/>
          </a:p>
          <a:p>
            <a:pPr marL="0" lvl="0" indent="0">
              <a:spcBef>
                <a:spcPts val="0"/>
              </a:spcBef>
              <a:spcAft>
                <a:spcPts val="0"/>
              </a:spcAft>
              <a:buNone/>
            </a:pPr>
            <a:r>
              <a:rPr lang="en"/>
              <a:t>Part 3 - Filesystem and Files</a:t>
            </a:r>
            <a:endParaRPr/>
          </a:p>
        </p:txBody>
      </p:sp>
      <p:sp>
        <p:nvSpPr>
          <p:cNvPr id="87" name="Shape 8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IBA Bulgaria</a:t>
            </a:r>
            <a:endParaRPr dirty="0"/>
          </a:p>
          <a:p>
            <a:pPr marL="0" lvl="0" indent="0">
              <a:spcBef>
                <a:spcPts val="0"/>
              </a:spcBef>
              <a:spcAft>
                <a:spcPts val="0"/>
              </a:spcAft>
              <a:buNone/>
            </a:pPr>
            <a:r>
              <a:rPr lang="en" dirty="0"/>
              <a:t>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Read and print a file</a:t>
            </a:r>
            <a:endParaRPr/>
          </a:p>
        </p:txBody>
      </p:sp>
      <p:sp>
        <p:nvSpPr>
          <p:cNvPr id="182" name="Shape 182"/>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Initialize the variables</a:t>
            </a:r>
            <a:endParaRPr b="1"/>
          </a:p>
        </p:txBody>
      </p:sp>
      <p:sp>
        <p:nvSpPr>
          <p:cNvPr id="183" name="Shape 183"/>
          <p:cNvSpPr/>
          <p:nvPr/>
        </p:nvSpPr>
        <p:spPr>
          <a:xfrm>
            <a:off x="520625" y="196657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Open ‘</a:t>
            </a:r>
            <a:r>
              <a:rPr lang="en" b="1"/>
              <a:t>./readfile.c</a:t>
            </a:r>
            <a:r>
              <a:rPr lang="en"/>
              <a:t>’, if failed print error &amp; exit</a:t>
            </a:r>
            <a:endParaRPr b="1"/>
          </a:p>
        </p:txBody>
      </p:sp>
      <p:sp>
        <p:nvSpPr>
          <p:cNvPr id="184" name="Shape 184"/>
          <p:cNvSpPr/>
          <p:nvPr/>
        </p:nvSpPr>
        <p:spPr>
          <a:xfrm>
            <a:off x="520625" y="248452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While reading from file returns length </a:t>
            </a:r>
            <a:r>
              <a:rPr lang="en" b="1"/>
              <a:t>&lt;&gt; 0</a:t>
            </a:r>
            <a:endParaRPr b="1"/>
          </a:p>
        </p:txBody>
      </p:sp>
      <p:sp>
        <p:nvSpPr>
          <p:cNvPr id="185" name="Shape 185"/>
          <p:cNvSpPr/>
          <p:nvPr/>
        </p:nvSpPr>
        <p:spPr>
          <a:xfrm>
            <a:off x="1226725" y="2850050"/>
            <a:ext cx="2992200" cy="48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If length is -1 and errno is EINTR, try to read again </a:t>
            </a:r>
            <a:endParaRPr/>
          </a:p>
        </p:txBody>
      </p:sp>
      <p:sp>
        <p:nvSpPr>
          <p:cNvPr id="186" name="Shape 186"/>
          <p:cNvSpPr/>
          <p:nvPr/>
        </p:nvSpPr>
        <p:spPr>
          <a:xfrm>
            <a:off x="520625" y="443477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Close the file and notify on error</a:t>
            </a:r>
            <a:endParaRPr/>
          </a:p>
        </p:txBody>
      </p:sp>
      <p:sp>
        <p:nvSpPr>
          <p:cNvPr id="187" name="Shape 187"/>
          <p:cNvSpPr txBox="1"/>
          <p:nvPr/>
        </p:nvSpPr>
        <p:spPr>
          <a:xfrm>
            <a:off x="2984975" y="77250"/>
            <a:ext cx="1358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readfile.c</a:t>
            </a:r>
            <a:endParaRPr b="1"/>
          </a:p>
        </p:txBody>
      </p:sp>
      <p:cxnSp>
        <p:nvCxnSpPr>
          <p:cNvPr id="188" name="Shape 188"/>
          <p:cNvCxnSpPr>
            <a:stCxn id="182" idx="0"/>
            <a:endCxn id="189" idx="1"/>
          </p:cNvCxnSpPr>
          <p:nvPr/>
        </p:nvCxnSpPr>
        <p:spPr>
          <a:xfrm rot="10800000" flipH="1">
            <a:off x="2369825" y="721050"/>
            <a:ext cx="1926300" cy="704400"/>
          </a:xfrm>
          <a:prstGeom prst="straightConnector1">
            <a:avLst/>
          </a:prstGeom>
          <a:noFill/>
          <a:ln w="9525" cap="flat" cmpd="sng">
            <a:solidFill>
              <a:srgbClr val="FF0000"/>
            </a:solidFill>
            <a:prstDash val="solid"/>
            <a:round/>
            <a:headEnd type="none" w="med" len="med"/>
            <a:tailEnd type="triangle" w="med" len="med"/>
          </a:ln>
        </p:spPr>
      </p:cxnSp>
      <p:pic>
        <p:nvPicPr>
          <p:cNvPr id="189" name="Shape 189"/>
          <p:cNvPicPr preferRelativeResize="0"/>
          <p:nvPr/>
        </p:nvPicPr>
        <p:blipFill>
          <a:blip r:embed="rId3">
            <a:alphaModFix/>
          </a:blip>
          <a:stretch>
            <a:fillRect/>
          </a:stretch>
        </p:blipFill>
        <p:spPr>
          <a:xfrm>
            <a:off x="4296125" y="107475"/>
            <a:ext cx="4848900" cy="1227072"/>
          </a:xfrm>
          <a:prstGeom prst="rect">
            <a:avLst/>
          </a:prstGeom>
          <a:noFill/>
          <a:ln>
            <a:noFill/>
          </a:ln>
        </p:spPr>
      </p:pic>
      <p:pic>
        <p:nvPicPr>
          <p:cNvPr id="190" name="Shape 190"/>
          <p:cNvPicPr preferRelativeResize="0"/>
          <p:nvPr/>
        </p:nvPicPr>
        <p:blipFill>
          <a:blip r:embed="rId4">
            <a:alphaModFix/>
          </a:blip>
          <a:stretch>
            <a:fillRect/>
          </a:stretch>
        </p:blipFill>
        <p:spPr>
          <a:xfrm>
            <a:off x="4296125" y="1486950"/>
            <a:ext cx="4848900" cy="2451674"/>
          </a:xfrm>
          <a:prstGeom prst="rect">
            <a:avLst/>
          </a:prstGeom>
          <a:noFill/>
          <a:ln>
            <a:noFill/>
          </a:ln>
        </p:spPr>
      </p:pic>
      <p:sp>
        <p:nvSpPr>
          <p:cNvPr id="191" name="Shape 191"/>
          <p:cNvSpPr/>
          <p:nvPr/>
        </p:nvSpPr>
        <p:spPr>
          <a:xfrm>
            <a:off x="1226725" y="3336650"/>
            <a:ext cx="2992200" cy="48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If length is -1 and errno &lt;&gt; EINTR, print error and finish reading</a:t>
            </a:r>
            <a:endParaRPr/>
          </a:p>
        </p:txBody>
      </p:sp>
      <p:sp>
        <p:nvSpPr>
          <p:cNvPr id="192" name="Shape 192"/>
          <p:cNvSpPr/>
          <p:nvPr/>
        </p:nvSpPr>
        <p:spPr>
          <a:xfrm>
            <a:off x="1226725" y="3823250"/>
            <a:ext cx="2992200" cy="48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Otherwise print the buffer</a:t>
            </a:r>
            <a:endParaRPr/>
          </a:p>
        </p:txBody>
      </p:sp>
      <p:cxnSp>
        <p:nvCxnSpPr>
          <p:cNvPr id="193" name="Shape 193"/>
          <p:cNvCxnSpPr>
            <a:stCxn id="184" idx="3"/>
          </p:cNvCxnSpPr>
          <p:nvPr/>
        </p:nvCxnSpPr>
        <p:spPr>
          <a:xfrm rot="10800000" flipH="1">
            <a:off x="4219025" y="1671975"/>
            <a:ext cx="302400" cy="992100"/>
          </a:xfrm>
          <a:prstGeom prst="straightConnector1">
            <a:avLst/>
          </a:prstGeom>
          <a:noFill/>
          <a:ln w="9525" cap="flat" cmpd="sng">
            <a:solidFill>
              <a:srgbClr val="FF0000"/>
            </a:solidFill>
            <a:prstDash val="solid"/>
            <a:round/>
            <a:headEnd type="none" w="med" len="med"/>
            <a:tailEnd type="triangle" w="med" len="med"/>
          </a:ln>
        </p:spPr>
      </p:cxnSp>
      <p:cxnSp>
        <p:nvCxnSpPr>
          <p:cNvPr id="194" name="Shape 194"/>
          <p:cNvCxnSpPr>
            <a:stCxn id="185" idx="3"/>
          </p:cNvCxnSpPr>
          <p:nvPr/>
        </p:nvCxnSpPr>
        <p:spPr>
          <a:xfrm rot="10800000" flipH="1">
            <a:off x="4218925" y="2556950"/>
            <a:ext cx="994800" cy="536400"/>
          </a:xfrm>
          <a:prstGeom prst="straightConnector1">
            <a:avLst/>
          </a:prstGeom>
          <a:noFill/>
          <a:ln w="9525" cap="flat" cmpd="sng">
            <a:solidFill>
              <a:srgbClr val="FF0000"/>
            </a:solidFill>
            <a:prstDash val="solid"/>
            <a:round/>
            <a:headEnd type="none" w="med" len="med"/>
            <a:tailEnd type="triangle" w="med" len="med"/>
          </a:ln>
        </p:spPr>
      </p:cxnSp>
      <p:cxnSp>
        <p:nvCxnSpPr>
          <p:cNvPr id="195" name="Shape 195"/>
          <p:cNvCxnSpPr>
            <a:stCxn id="191" idx="3"/>
          </p:cNvCxnSpPr>
          <p:nvPr/>
        </p:nvCxnSpPr>
        <p:spPr>
          <a:xfrm rot="10800000" flipH="1">
            <a:off x="4218925" y="2916050"/>
            <a:ext cx="985800" cy="663900"/>
          </a:xfrm>
          <a:prstGeom prst="straightConnector1">
            <a:avLst/>
          </a:prstGeom>
          <a:noFill/>
          <a:ln w="9525" cap="flat" cmpd="sng">
            <a:solidFill>
              <a:srgbClr val="FF0000"/>
            </a:solidFill>
            <a:prstDash val="solid"/>
            <a:round/>
            <a:headEnd type="none" w="med" len="med"/>
            <a:tailEnd type="triangle" w="med" len="med"/>
          </a:ln>
        </p:spPr>
      </p:cxnSp>
      <p:cxnSp>
        <p:nvCxnSpPr>
          <p:cNvPr id="196" name="Shape 196"/>
          <p:cNvCxnSpPr>
            <a:stCxn id="192" idx="3"/>
          </p:cNvCxnSpPr>
          <p:nvPr/>
        </p:nvCxnSpPr>
        <p:spPr>
          <a:xfrm rot="10800000" flipH="1">
            <a:off x="4218925" y="3529550"/>
            <a:ext cx="635400" cy="5370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Create and write into a file</a:t>
            </a:r>
            <a:endParaRPr/>
          </a:p>
        </p:txBody>
      </p:sp>
      <p:sp>
        <p:nvSpPr>
          <p:cNvPr id="202" name="Shape 202"/>
          <p:cNvSpPr txBox="1"/>
          <p:nvPr/>
        </p:nvSpPr>
        <p:spPr>
          <a:xfrm>
            <a:off x="805650" y="2946250"/>
            <a:ext cx="6835200" cy="19053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Writes up to </a:t>
            </a:r>
            <a:r>
              <a:rPr lang="en" b="1" i="1"/>
              <a:t>count</a:t>
            </a:r>
            <a:r>
              <a:rPr lang="en"/>
              <a:t> bytes starting at </a:t>
            </a:r>
            <a:r>
              <a:rPr lang="en" b="1" i="1"/>
              <a:t>buf</a:t>
            </a:r>
            <a:r>
              <a:rPr lang="en"/>
              <a:t> to the current file position of the file referenced by the file descriptor </a:t>
            </a:r>
            <a:r>
              <a:rPr lang="en" b="1" i="1"/>
              <a:t>fd</a:t>
            </a:r>
            <a:r>
              <a:rPr lang="en"/>
              <a:t>.</a:t>
            </a:r>
            <a:endParaRPr/>
          </a:p>
          <a:p>
            <a:pPr marL="457200" lvl="0" indent="-317500" rtl="0">
              <a:spcBef>
                <a:spcPts val="0"/>
              </a:spcBef>
              <a:spcAft>
                <a:spcPts val="0"/>
              </a:spcAft>
              <a:buSzPts val="1400"/>
              <a:buChar char="●"/>
            </a:pPr>
            <a:r>
              <a:rPr lang="en"/>
              <a:t>On success, the number of bytes written is returned, and the file position is updated.</a:t>
            </a:r>
            <a:endParaRPr/>
          </a:p>
          <a:p>
            <a:pPr marL="457200" lvl="0" indent="-317500" rtl="0">
              <a:spcBef>
                <a:spcPts val="0"/>
              </a:spcBef>
              <a:spcAft>
                <a:spcPts val="0"/>
              </a:spcAft>
              <a:buSzPts val="1400"/>
              <a:buChar char="●"/>
            </a:pPr>
            <a:r>
              <a:rPr lang="en"/>
              <a:t>On error, the call returns </a:t>
            </a:r>
            <a:r>
              <a:rPr lang="en" b="1" i="1"/>
              <a:t>-1 </a:t>
            </a:r>
            <a:r>
              <a:rPr lang="en"/>
              <a:t>and </a:t>
            </a:r>
            <a:r>
              <a:rPr lang="en" b="1" i="1"/>
              <a:t>errno</a:t>
            </a:r>
            <a:r>
              <a:rPr lang="en"/>
              <a:t> is set.</a:t>
            </a:r>
            <a:endParaRPr/>
          </a:p>
          <a:p>
            <a:pPr marL="0" lvl="0" indent="0" rtl="0">
              <a:spcBef>
                <a:spcPts val="0"/>
              </a:spcBef>
              <a:spcAft>
                <a:spcPts val="0"/>
              </a:spcAft>
              <a:buNone/>
            </a:pPr>
            <a:endParaRPr/>
          </a:p>
        </p:txBody>
      </p:sp>
      <p:pic>
        <p:nvPicPr>
          <p:cNvPr id="203" name="Shape 203"/>
          <p:cNvPicPr preferRelativeResize="0"/>
          <p:nvPr/>
        </p:nvPicPr>
        <p:blipFill>
          <a:blip r:embed="rId3">
            <a:alphaModFix/>
          </a:blip>
          <a:stretch>
            <a:fillRect/>
          </a:stretch>
        </p:blipFill>
        <p:spPr>
          <a:xfrm>
            <a:off x="805650" y="1790950"/>
            <a:ext cx="6874397" cy="1013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p:nvPr/>
        </p:nvSpPr>
        <p:spPr>
          <a:xfrm>
            <a:off x="520625" y="1966575"/>
            <a:ext cx="3698400" cy="45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Create empty ‘</a:t>
            </a:r>
            <a:r>
              <a:rPr lang="en" b="1"/>
              <a:t>./sentences.txt</a:t>
            </a:r>
            <a:r>
              <a:rPr lang="en"/>
              <a:t>’, if failed print error &amp; exit</a:t>
            </a:r>
            <a:endParaRPr b="1"/>
          </a:p>
        </p:txBody>
      </p:sp>
      <p:sp>
        <p:nvSpPr>
          <p:cNvPr id="209" name="Shape 209"/>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Write sentences into file</a:t>
            </a:r>
            <a:endParaRPr/>
          </a:p>
        </p:txBody>
      </p:sp>
      <p:sp>
        <p:nvSpPr>
          <p:cNvPr id="210" name="Shape 210"/>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Initialize the variables</a:t>
            </a:r>
            <a:endParaRPr b="1"/>
          </a:p>
        </p:txBody>
      </p:sp>
      <p:sp>
        <p:nvSpPr>
          <p:cNvPr id="211" name="Shape 211"/>
          <p:cNvSpPr/>
          <p:nvPr/>
        </p:nvSpPr>
        <p:spPr>
          <a:xfrm>
            <a:off x="520625" y="256072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Do 100 times</a:t>
            </a:r>
            <a:endParaRPr b="1"/>
          </a:p>
        </p:txBody>
      </p:sp>
      <p:sp>
        <p:nvSpPr>
          <p:cNvPr id="212" name="Shape 212"/>
          <p:cNvSpPr/>
          <p:nvPr/>
        </p:nvSpPr>
        <p:spPr>
          <a:xfrm>
            <a:off x="1226725" y="2926250"/>
            <a:ext cx="2992200" cy="48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Call </a:t>
            </a:r>
            <a:r>
              <a:rPr lang="en" b="1"/>
              <a:t>getSentence()</a:t>
            </a:r>
            <a:r>
              <a:rPr lang="en"/>
              <a:t> to get a new text into the buffer and its length </a:t>
            </a:r>
            <a:endParaRPr/>
          </a:p>
        </p:txBody>
      </p:sp>
      <p:sp>
        <p:nvSpPr>
          <p:cNvPr id="213" name="Shape 213"/>
          <p:cNvSpPr/>
          <p:nvPr/>
        </p:nvSpPr>
        <p:spPr>
          <a:xfrm>
            <a:off x="520625" y="451097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Close the file and notify the error or success</a:t>
            </a:r>
            <a:endParaRPr/>
          </a:p>
        </p:txBody>
      </p:sp>
      <p:sp>
        <p:nvSpPr>
          <p:cNvPr id="214" name="Shape 214"/>
          <p:cNvSpPr txBox="1"/>
          <p:nvPr/>
        </p:nvSpPr>
        <p:spPr>
          <a:xfrm>
            <a:off x="2984975" y="77250"/>
            <a:ext cx="1358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writefile.c</a:t>
            </a:r>
            <a:endParaRPr b="1"/>
          </a:p>
        </p:txBody>
      </p:sp>
      <p:cxnSp>
        <p:nvCxnSpPr>
          <p:cNvPr id="215" name="Shape 215"/>
          <p:cNvCxnSpPr>
            <a:stCxn id="208" idx="0"/>
            <a:endCxn id="216" idx="1"/>
          </p:cNvCxnSpPr>
          <p:nvPr/>
        </p:nvCxnSpPr>
        <p:spPr>
          <a:xfrm rot="10800000" flipH="1">
            <a:off x="2369825" y="485775"/>
            <a:ext cx="1926300" cy="1480800"/>
          </a:xfrm>
          <a:prstGeom prst="straightConnector1">
            <a:avLst/>
          </a:prstGeom>
          <a:noFill/>
          <a:ln w="9525" cap="flat" cmpd="sng">
            <a:solidFill>
              <a:srgbClr val="FF0000"/>
            </a:solidFill>
            <a:prstDash val="solid"/>
            <a:round/>
            <a:headEnd type="none" w="med" len="med"/>
            <a:tailEnd type="triangle" w="med" len="med"/>
          </a:ln>
        </p:spPr>
      </p:cxnSp>
      <p:sp>
        <p:nvSpPr>
          <p:cNvPr id="217" name="Shape 217"/>
          <p:cNvSpPr/>
          <p:nvPr/>
        </p:nvSpPr>
        <p:spPr>
          <a:xfrm>
            <a:off x="1226725" y="3412850"/>
            <a:ext cx="2992200" cy="48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Write the buffer into the file and get the number of bytes written</a:t>
            </a:r>
            <a:endParaRPr/>
          </a:p>
        </p:txBody>
      </p:sp>
      <p:sp>
        <p:nvSpPr>
          <p:cNvPr id="218" name="Shape 218"/>
          <p:cNvSpPr/>
          <p:nvPr/>
        </p:nvSpPr>
        <p:spPr>
          <a:xfrm>
            <a:off x="1226725" y="3899450"/>
            <a:ext cx="2992200" cy="48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If the number of written bytes is -1, print error and stop writing.</a:t>
            </a:r>
            <a:endParaRPr/>
          </a:p>
        </p:txBody>
      </p:sp>
      <p:pic>
        <p:nvPicPr>
          <p:cNvPr id="216" name="Shape 216"/>
          <p:cNvPicPr preferRelativeResize="0"/>
          <p:nvPr/>
        </p:nvPicPr>
        <p:blipFill>
          <a:blip r:embed="rId3">
            <a:alphaModFix/>
          </a:blip>
          <a:stretch>
            <a:fillRect/>
          </a:stretch>
        </p:blipFill>
        <p:spPr>
          <a:xfrm>
            <a:off x="4296125" y="204650"/>
            <a:ext cx="4848900" cy="562092"/>
          </a:xfrm>
          <a:prstGeom prst="rect">
            <a:avLst/>
          </a:prstGeom>
          <a:noFill/>
          <a:ln>
            <a:noFill/>
          </a:ln>
        </p:spPr>
      </p:pic>
      <p:pic>
        <p:nvPicPr>
          <p:cNvPr id="219" name="Shape 219"/>
          <p:cNvPicPr preferRelativeResize="0"/>
          <p:nvPr/>
        </p:nvPicPr>
        <p:blipFill>
          <a:blip r:embed="rId4">
            <a:alphaModFix/>
          </a:blip>
          <a:stretch>
            <a:fillRect/>
          </a:stretch>
        </p:blipFill>
        <p:spPr>
          <a:xfrm>
            <a:off x="4296125" y="903928"/>
            <a:ext cx="4848901" cy="2928251"/>
          </a:xfrm>
          <a:prstGeom prst="rect">
            <a:avLst/>
          </a:prstGeom>
          <a:noFill/>
          <a:ln>
            <a:noFill/>
          </a:ln>
        </p:spPr>
      </p:pic>
      <p:cxnSp>
        <p:nvCxnSpPr>
          <p:cNvPr id="220" name="Shape 220"/>
          <p:cNvCxnSpPr/>
          <p:nvPr/>
        </p:nvCxnSpPr>
        <p:spPr>
          <a:xfrm rot="10800000" flipH="1">
            <a:off x="2369825" y="1540425"/>
            <a:ext cx="2011200" cy="1020300"/>
          </a:xfrm>
          <a:prstGeom prst="straightConnector1">
            <a:avLst/>
          </a:prstGeom>
          <a:noFill/>
          <a:ln w="9525" cap="flat" cmpd="sng">
            <a:solidFill>
              <a:srgbClr val="FF0000"/>
            </a:solidFill>
            <a:prstDash val="solid"/>
            <a:round/>
            <a:headEnd type="none" w="med" len="med"/>
            <a:tailEnd type="triangle" w="med" len="med"/>
          </a:ln>
        </p:spPr>
      </p:cxnSp>
      <p:cxnSp>
        <p:nvCxnSpPr>
          <p:cNvPr id="221" name="Shape 221"/>
          <p:cNvCxnSpPr>
            <a:stCxn id="212" idx="3"/>
          </p:cNvCxnSpPr>
          <p:nvPr/>
        </p:nvCxnSpPr>
        <p:spPr>
          <a:xfrm rot="10800000" flipH="1">
            <a:off x="4218925" y="2002250"/>
            <a:ext cx="477600" cy="1167300"/>
          </a:xfrm>
          <a:prstGeom prst="straightConnector1">
            <a:avLst/>
          </a:prstGeom>
          <a:noFill/>
          <a:ln w="9525" cap="flat" cmpd="sng">
            <a:solidFill>
              <a:srgbClr val="FF0000"/>
            </a:solidFill>
            <a:prstDash val="solid"/>
            <a:round/>
            <a:headEnd type="none" w="med" len="med"/>
            <a:tailEnd type="triangle" w="med" len="med"/>
          </a:ln>
        </p:spPr>
      </p:cxnSp>
      <p:cxnSp>
        <p:nvCxnSpPr>
          <p:cNvPr id="222" name="Shape 222"/>
          <p:cNvCxnSpPr>
            <a:stCxn id="217" idx="3"/>
          </p:cNvCxnSpPr>
          <p:nvPr/>
        </p:nvCxnSpPr>
        <p:spPr>
          <a:xfrm rot="10800000" flipH="1">
            <a:off x="4218925" y="2241350"/>
            <a:ext cx="486600" cy="1414800"/>
          </a:xfrm>
          <a:prstGeom prst="straightConnector1">
            <a:avLst/>
          </a:prstGeom>
          <a:noFill/>
          <a:ln w="9525" cap="flat" cmpd="sng">
            <a:solidFill>
              <a:srgbClr val="FF0000"/>
            </a:solidFill>
            <a:prstDash val="solid"/>
            <a:round/>
            <a:headEnd type="none" w="med" len="med"/>
            <a:tailEnd type="triangle" w="med" len="med"/>
          </a:ln>
        </p:spPr>
      </p:cxnSp>
      <p:cxnSp>
        <p:nvCxnSpPr>
          <p:cNvPr id="223" name="Shape 223"/>
          <p:cNvCxnSpPr>
            <a:stCxn id="218" idx="3"/>
          </p:cNvCxnSpPr>
          <p:nvPr/>
        </p:nvCxnSpPr>
        <p:spPr>
          <a:xfrm rot="10800000" flipH="1">
            <a:off x="4218925" y="2986250"/>
            <a:ext cx="644100" cy="11565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Seeking in files and Sparse files</a:t>
            </a:r>
            <a:endParaRPr/>
          </a:p>
        </p:txBody>
      </p:sp>
      <p:sp>
        <p:nvSpPr>
          <p:cNvPr id="229" name="Shape 229"/>
          <p:cNvSpPr txBox="1">
            <a:spLocks noGrp="1"/>
          </p:cNvSpPr>
          <p:nvPr>
            <p:ph type="body" idx="1"/>
          </p:nvPr>
        </p:nvSpPr>
        <p:spPr>
          <a:xfrm>
            <a:off x="727650" y="3191700"/>
            <a:ext cx="7688700" cy="1722300"/>
          </a:xfrm>
          <a:prstGeom prst="rect">
            <a:avLst/>
          </a:prstGeom>
        </p:spPr>
        <p:txBody>
          <a:bodyPr spcFirstLastPara="1" wrap="square" lIns="91425" tIns="91425" rIns="91425" bIns="91425" anchor="t" anchorCtr="0">
            <a:noAutofit/>
          </a:bodyPr>
          <a:lstStyle/>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behavior of </a:t>
            </a:r>
            <a:r>
              <a:rPr lang="en" sz="1400" b="1">
                <a:solidFill>
                  <a:srgbClr val="000000"/>
                </a:solidFill>
                <a:latin typeface="Arial"/>
                <a:ea typeface="Arial"/>
                <a:cs typeface="Arial"/>
                <a:sym typeface="Arial"/>
              </a:rPr>
              <a:t>fseek()</a:t>
            </a:r>
            <a:r>
              <a:rPr lang="en" sz="1400">
                <a:solidFill>
                  <a:srgbClr val="000000"/>
                </a:solidFill>
                <a:latin typeface="Arial"/>
                <a:ea typeface="Arial"/>
                <a:cs typeface="Arial"/>
                <a:sym typeface="Arial"/>
              </a:rPr>
              <a:t> depends on the </a:t>
            </a:r>
            <a:r>
              <a:rPr lang="en" sz="1400" b="1" i="1">
                <a:solidFill>
                  <a:srgbClr val="000000"/>
                </a:solidFill>
                <a:latin typeface="Arial"/>
                <a:ea typeface="Arial"/>
                <a:cs typeface="Arial"/>
                <a:sym typeface="Arial"/>
              </a:rPr>
              <a:t>origin</a:t>
            </a:r>
            <a:r>
              <a:rPr lang="en" sz="1400">
                <a:solidFill>
                  <a:srgbClr val="000000"/>
                </a:solidFill>
                <a:latin typeface="Arial"/>
                <a:ea typeface="Arial"/>
                <a:cs typeface="Arial"/>
                <a:sym typeface="Arial"/>
              </a:rPr>
              <a:t> argument: </a:t>
            </a:r>
            <a:r>
              <a:rPr lang="en" sz="1400" b="1">
                <a:solidFill>
                  <a:srgbClr val="000000"/>
                </a:solidFill>
                <a:latin typeface="Arial"/>
                <a:ea typeface="Arial"/>
                <a:cs typeface="Arial"/>
                <a:sym typeface="Arial"/>
              </a:rPr>
              <a:t>SEEK_CUR</a:t>
            </a:r>
            <a:r>
              <a:rPr lang="en" sz="1400">
                <a:solidFill>
                  <a:srgbClr val="000000"/>
                </a:solidFill>
                <a:latin typeface="Arial"/>
                <a:ea typeface="Arial"/>
                <a:cs typeface="Arial"/>
                <a:sym typeface="Arial"/>
              </a:rPr>
              <a:t>, </a:t>
            </a:r>
            <a:r>
              <a:rPr lang="en" sz="1400" b="1">
                <a:solidFill>
                  <a:srgbClr val="000000"/>
                </a:solidFill>
                <a:latin typeface="Arial"/>
                <a:ea typeface="Arial"/>
                <a:cs typeface="Arial"/>
                <a:sym typeface="Arial"/>
              </a:rPr>
              <a:t>SEEK_END</a:t>
            </a:r>
            <a:r>
              <a:rPr lang="en" sz="1400">
                <a:solidFill>
                  <a:srgbClr val="000000"/>
                </a:solidFill>
                <a:latin typeface="Arial"/>
                <a:ea typeface="Arial"/>
                <a:cs typeface="Arial"/>
                <a:sym typeface="Arial"/>
              </a:rPr>
              <a:t> or </a:t>
            </a:r>
            <a:r>
              <a:rPr lang="en" sz="1400" b="1">
                <a:solidFill>
                  <a:srgbClr val="000000"/>
                </a:solidFill>
                <a:latin typeface="Arial"/>
                <a:ea typeface="Arial"/>
                <a:cs typeface="Arial"/>
                <a:sym typeface="Arial"/>
              </a:rPr>
              <a:t>SEEK_SET</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call returns the new file position on success.</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On error, the call returns </a:t>
            </a:r>
            <a:r>
              <a:rPr lang="en" sz="1400" b="1" i="1">
                <a:solidFill>
                  <a:srgbClr val="000000"/>
                </a:solidFill>
                <a:latin typeface="Arial"/>
                <a:ea typeface="Arial"/>
                <a:cs typeface="Arial"/>
                <a:sym typeface="Arial"/>
              </a:rPr>
              <a:t>-1 </a:t>
            </a:r>
            <a:r>
              <a:rPr lang="en" sz="1400">
                <a:solidFill>
                  <a:srgbClr val="000000"/>
                </a:solidFill>
                <a:latin typeface="Arial"/>
                <a:ea typeface="Arial"/>
                <a:cs typeface="Arial"/>
                <a:sym typeface="Arial"/>
              </a:rPr>
              <a:t>and </a:t>
            </a:r>
            <a:r>
              <a:rPr lang="en" sz="1400" b="1" i="1">
                <a:solidFill>
                  <a:srgbClr val="000000"/>
                </a:solidFill>
                <a:latin typeface="Arial"/>
                <a:ea typeface="Arial"/>
                <a:cs typeface="Arial"/>
                <a:sym typeface="Arial"/>
              </a:rPr>
              <a:t>errno</a:t>
            </a:r>
            <a:r>
              <a:rPr lang="en" sz="1400">
                <a:solidFill>
                  <a:srgbClr val="000000"/>
                </a:solidFill>
                <a:latin typeface="Arial"/>
                <a:ea typeface="Arial"/>
                <a:cs typeface="Arial"/>
                <a:sym typeface="Arial"/>
              </a:rPr>
              <a:t> is set.</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Seeking after the end of a file and then writing in it causes </a:t>
            </a:r>
            <a:r>
              <a:rPr lang="en" sz="1400" b="1">
                <a:solidFill>
                  <a:srgbClr val="000000"/>
                </a:solidFill>
                <a:latin typeface="Arial"/>
                <a:ea typeface="Arial"/>
                <a:cs typeface="Arial"/>
                <a:sym typeface="Arial"/>
              </a:rPr>
              <a:t>holes</a:t>
            </a:r>
            <a:r>
              <a:rPr lang="en" sz="1400">
                <a:solidFill>
                  <a:srgbClr val="000000"/>
                </a:solidFill>
                <a:latin typeface="Arial"/>
                <a:ea typeface="Arial"/>
                <a:cs typeface="Arial"/>
                <a:sym typeface="Arial"/>
              </a:rPr>
              <a:t> padded with zeros.</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Files with holes are called </a:t>
            </a:r>
            <a:r>
              <a:rPr lang="en" sz="1400" b="1">
                <a:solidFill>
                  <a:srgbClr val="000000"/>
                </a:solidFill>
                <a:latin typeface="Arial"/>
                <a:ea typeface="Arial"/>
                <a:cs typeface="Arial"/>
                <a:sym typeface="Arial"/>
              </a:rPr>
              <a:t>sparse files</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Holes do not occupy any physical disk space.</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du</a:t>
            </a:r>
            <a:r>
              <a:rPr lang="en" sz="1400">
                <a:solidFill>
                  <a:srgbClr val="000000"/>
                </a:solidFill>
                <a:latin typeface="Arial"/>
                <a:ea typeface="Arial"/>
                <a:cs typeface="Arial"/>
                <a:sym typeface="Arial"/>
              </a:rPr>
              <a:t> - estimate file space usage.</a:t>
            </a:r>
            <a:endParaRPr/>
          </a:p>
        </p:txBody>
      </p:sp>
      <p:pic>
        <p:nvPicPr>
          <p:cNvPr id="230" name="Shape 230"/>
          <p:cNvPicPr preferRelativeResize="0"/>
          <p:nvPr/>
        </p:nvPicPr>
        <p:blipFill>
          <a:blip r:embed="rId3">
            <a:alphaModFix/>
          </a:blip>
          <a:stretch>
            <a:fillRect/>
          </a:stretch>
        </p:blipFill>
        <p:spPr>
          <a:xfrm>
            <a:off x="817022" y="1861175"/>
            <a:ext cx="6734755" cy="136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p:nvPr/>
        </p:nvSpPr>
        <p:spPr>
          <a:xfrm>
            <a:off x="520625" y="1966575"/>
            <a:ext cx="3698400" cy="45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Create a file, its name is the first argument passed to the program</a:t>
            </a:r>
            <a:endParaRPr b="1"/>
          </a:p>
        </p:txBody>
      </p:sp>
      <p:sp>
        <p:nvSpPr>
          <p:cNvPr id="236" name="Shape 236"/>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Make a file with a hole</a:t>
            </a:r>
            <a:endParaRPr/>
          </a:p>
        </p:txBody>
      </p:sp>
      <p:sp>
        <p:nvSpPr>
          <p:cNvPr id="237" name="Shape 237"/>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Initialize the variables</a:t>
            </a:r>
            <a:endParaRPr b="1"/>
          </a:p>
        </p:txBody>
      </p:sp>
      <p:sp>
        <p:nvSpPr>
          <p:cNvPr id="238" name="Shape 238"/>
          <p:cNvSpPr/>
          <p:nvPr/>
        </p:nvSpPr>
        <p:spPr>
          <a:xfrm>
            <a:off x="520625" y="256072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If failed to open - notify error and exit</a:t>
            </a:r>
            <a:endParaRPr b="1"/>
          </a:p>
        </p:txBody>
      </p:sp>
      <p:sp>
        <p:nvSpPr>
          <p:cNvPr id="239" name="Shape 239"/>
          <p:cNvSpPr/>
          <p:nvPr/>
        </p:nvSpPr>
        <p:spPr>
          <a:xfrm>
            <a:off x="520625" y="4648511"/>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Close the file</a:t>
            </a:r>
            <a:endParaRPr/>
          </a:p>
        </p:txBody>
      </p:sp>
      <p:sp>
        <p:nvSpPr>
          <p:cNvPr id="240" name="Shape 240"/>
          <p:cNvSpPr txBox="1"/>
          <p:nvPr/>
        </p:nvSpPr>
        <p:spPr>
          <a:xfrm>
            <a:off x="2733850" y="77250"/>
            <a:ext cx="16095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makesparse.c</a:t>
            </a:r>
            <a:endParaRPr b="1"/>
          </a:p>
        </p:txBody>
      </p:sp>
      <p:sp>
        <p:nvSpPr>
          <p:cNvPr id="241" name="Shape 241"/>
          <p:cNvSpPr/>
          <p:nvPr/>
        </p:nvSpPr>
        <p:spPr>
          <a:xfrm>
            <a:off x="520625" y="3612661"/>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Jump 16777216 bytes forward into the file</a:t>
            </a:r>
            <a:endParaRPr b="1"/>
          </a:p>
        </p:txBody>
      </p:sp>
      <p:pic>
        <p:nvPicPr>
          <p:cNvPr id="242" name="Shape 242"/>
          <p:cNvPicPr preferRelativeResize="0"/>
          <p:nvPr/>
        </p:nvPicPr>
        <p:blipFill>
          <a:blip r:embed="rId3">
            <a:alphaModFix/>
          </a:blip>
          <a:stretch>
            <a:fillRect/>
          </a:stretch>
        </p:blipFill>
        <p:spPr>
          <a:xfrm>
            <a:off x="4343375" y="77250"/>
            <a:ext cx="4800625" cy="4418987"/>
          </a:xfrm>
          <a:prstGeom prst="rect">
            <a:avLst/>
          </a:prstGeom>
          <a:noFill/>
          <a:ln>
            <a:noFill/>
          </a:ln>
        </p:spPr>
      </p:pic>
      <p:sp>
        <p:nvSpPr>
          <p:cNvPr id="243" name="Shape 243"/>
          <p:cNvSpPr/>
          <p:nvPr/>
        </p:nvSpPr>
        <p:spPr>
          <a:xfrm>
            <a:off x="520625" y="309412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Write the name of the file into the file</a:t>
            </a:r>
            <a:endParaRPr b="1"/>
          </a:p>
        </p:txBody>
      </p:sp>
      <p:sp>
        <p:nvSpPr>
          <p:cNvPr id="244" name="Shape 244"/>
          <p:cNvSpPr/>
          <p:nvPr/>
        </p:nvSpPr>
        <p:spPr>
          <a:xfrm>
            <a:off x="520625" y="4130586"/>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Write the name of the file into the file again</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5334600" y="1984600"/>
            <a:ext cx="3809400" cy="22611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400">
                <a:solidFill>
                  <a:srgbClr val="000000"/>
                </a:solidFill>
                <a:latin typeface="Arial"/>
                <a:ea typeface="Arial"/>
                <a:cs typeface="Arial"/>
                <a:sym typeface="Arial"/>
              </a:rPr>
              <a:t>Use the </a:t>
            </a:r>
            <a:r>
              <a:rPr lang="en" sz="1400" b="1">
                <a:solidFill>
                  <a:srgbClr val="000000"/>
                </a:solidFill>
                <a:latin typeface="Arial"/>
                <a:ea typeface="Arial"/>
                <a:cs typeface="Arial"/>
                <a:sym typeface="Arial"/>
              </a:rPr>
              <a:t>fcntl()</a:t>
            </a:r>
            <a:r>
              <a:rPr lang="en" sz="1400">
                <a:solidFill>
                  <a:srgbClr val="000000"/>
                </a:solidFill>
                <a:latin typeface="Arial"/>
                <a:ea typeface="Arial"/>
                <a:cs typeface="Arial"/>
                <a:sym typeface="Arial"/>
              </a:rPr>
              <a:t> call providing a pointer to a </a:t>
            </a:r>
            <a:r>
              <a:rPr lang="en" sz="1400" b="1">
                <a:solidFill>
                  <a:srgbClr val="000000"/>
                </a:solidFill>
                <a:latin typeface="Arial"/>
                <a:ea typeface="Arial"/>
                <a:cs typeface="Arial"/>
                <a:sym typeface="Arial"/>
              </a:rPr>
              <a:t>flock</a:t>
            </a:r>
            <a:r>
              <a:rPr lang="en" sz="1400">
                <a:solidFill>
                  <a:srgbClr val="000000"/>
                </a:solidFill>
                <a:latin typeface="Arial"/>
                <a:ea typeface="Arial"/>
                <a:cs typeface="Arial"/>
                <a:sym typeface="Arial"/>
              </a:rPr>
              <a:t> structure. This call manipulates the file descriptor </a:t>
            </a:r>
            <a:r>
              <a:rPr lang="en" sz="1400" b="1" i="1">
                <a:solidFill>
                  <a:srgbClr val="000000"/>
                </a:solidFill>
                <a:latin typeface="Arial"/>
                <a:ea typeface="Arial"/>
                <a:cs typeface="Arial"/>
                <a:sym typeface="Arial"/>
              </a:rPr>
              <a:t>fd</a:t>
            </a:r>
            <a:r>
              <a:rPr lang="en" sz="1400">
                <a:solidFill>
                  <a:srgbClr val="000000"/>
                </a:solidFill>
                <a:latin typeface="Arial"/>
                <a:ea typeface="Arial"/>
                <a:cs typeface="Arial"/>
                <a:sym typeface="Arial"/>
              </a:rPr>
              <a:t>, depending on the command </a:t>
            </a:r>
            <a:r>
              <a:rPr lang="en" sz="1400" b="1" i="1">
                <a:solidFill>
                  <a:srgbClr val="000000"/>
                </a:solidFill>
                <a:latin typeface="Arial"/>
                <a:ea typeface="Arial"/>
                <a:cs typeface="Arial"/>
                <a:sym typeface="Arial"/>
              </a:rPr>
              <a:t>cmd</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To </a:t>
            </a:r>
            <a:r>
              <a:rPr lang="en" sz="1400" u="sng">
                <a:solidFill>
                  <a:srgbClr val="000000"/>
                </a:solidFill>
                <a:latin typeface="Arial"/>
                <a:ea typeface="Arial"/>
                <a:cs typeface="Arial"/>
                <a:sym typeface="Arial"/>
              </a:rPr>
              <a:t>lock</a:t>
            </a:r>
            <a:r>
              <a:rPr lang="en" sz="1400">
                <a:solidFill>
                  <a:srgbClr val="000000"/>
                </a:solidFill>
                <a:latin typeface="Arial"/>
                <a:ea typeface="Arial"/>
                <a:cs typeface="Arial"/>
                <a:sym typeface="Arial"/>
              </a:rPr>
              <a:t> a block of a file use </a:t>
            </a:r>
            <a:r>
              <a:rPr lang="en" sz="1400" b="1">
                <a:solidFill>
                  <a:srgbClr val="000000"/>
                </a:solidFill>
                <a:latin typeface="Arial"/>
                <a:ea typeface="Arial"/>
                <a:cs typeface="Arial"/>
                <a:sym typeface="Arial"/>
              </a:rPr>
              <a:t>F_SETLK</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If the block is already locked use </a:t>
            </a:r>
            <a:r>
              <a:rPr lang="en" sz="1400" b="1">
                <a:solidFill>
                  <a:srgbClr val="000000"/>
                </a:solidFill>
                <a:latin typeface="Arial"/>
                <a:ea typeface="Arial"/>
                <a:cs typeface="Arial"/>
                <a:sym typeface="Arial"/>
              </a:rPr>
              <a:t>F_GETLK</a:t>
            </a:r>
            <a:r>
              <a:rPr lang="en" sz="1400">
                <a:solidFill>
                  <a:srgbClr val="000000"/>
                </a:solidFill>
                <a:latin typeface="Arial"/>
                <a:ea typeface="Arial"/>
                <a:cs typeface="Arial"/>
                <a:sym typeface="Arial"/>
              </a:rPr>
              <a:t> to get information about the locking process.</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To </a:t>
            </a:r>
            <a:r>
              <a:rPr lang="en" sz="1400" u="sng">
                <a:solidFill>
                  <a:srgbClr val="000000"/>
                </a:solidFill>
                <a:latin typeface="Arial"/>
                <a:ea typeface="Arial"/>
                <a:cs typeface="Arial"/>
                <a:sym typeface="Arial"/>
              </a:rPr>
              <a:t>unlock</a:t>
            </a:r>
            <a:r>
              <a:rPr lang="en" sz="1400">
                <a:solidFill>
                  <a:srgbClr val="000000"/>
                </a:solidFill>
                <a:latin typeface="Arial"/>
                <a:ea typeface="Arial"/>
                <a:cs typeface="Arial"/>
                <a:sym typeface="Arial"/>
              </a:rPr>
              <a:t> a block of a file use </a:t>
            </a:r>
            <a:r>
              <a:rPr lang="en" sz="1400" b="1">
                <a:solidFill>
                  <a:srgbClr val="000000"/>
                </a:solidFill>
                <a:latin typeface="Arial"/>
                <a:ea typeface="Arial"/>
                <a:cs typeface="Arial"/>
                <a:sym typeface="Arial"/>
              </a:rPr>
              <a:t>F_SETLK </a:t>
            </a:r>
            <a:r>
              <a:rPr lang="en" sz="1400">
                <a:solidFill>
                  <a:srgbClr val="000000"/>
                </a:solidFill>
                <a:latin typeface="Arial"/>
                <a:ea typeface="Arial"/>
                <a:cs typeface="Arial"/>
                <a:sym typeface="Arial"/>
              </a:rPr>
              <a:t>but set </a:t>
            </a:r>
            <a:r>
              <a:rPr lang="en" sz="1400" b="1">
                <a:solidFill>
                  <a:srgbClr val="000000"/>
                </a:solidFill>
                <a:latin typeface="Arial"/>
                <a:ea typeface="Arial"/>
                <a:cs typeface="Arial"/>
                <a:sym typeface="Arial"/>
              </a:rPr>
              <a:t>flock.l_type = F_UNLCK</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endParaRPr sz="1400">
              <a:solidFill>
                <a:srgbClr val="000000"/>
              </a:solidFill>
              <a:latin typeface="Arial"/>
              <a:ea typeface="Arial"/>
              <a:cs typeface="Arial"/>
              <a:sym typeface="Arial"/>
            </a:endParaRPr>
          </a:p>
          <a:p>
            <a:pPr marL="0" lvl="0" indent="0">
              <a:spcBef>
                <a:spcPts val="0"/>
              </a:spcBef>
              <a:spcAft>
                <a:spcPts val="1600"/>
              </a:spcAft>
              <a:buNone/>
            </a:pPr>
            <a:endParaRPr/>
          </a:p>
        </p:txBody>
      </p:sp>
      <p:sp>
        <p:nvSpPr>
          <p:cNvPr id="250" name="Shape 250"/>
          <p:cNvSpPr txBox="1">
            <a:spLocks noGrp="1"/>
          </p:cNvSpPr>
          <p:nvPr>
            <p:ph type="title"/>
          </p:nvPr>
        </p:nvSpPr>
        <p:spPr>
          <a:xfrm>
            <a:off x="727650" y="565100"/>
            <a:ext cx="43458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Locking files</a:t>
            </a:r>
            <a:endParaRPr/>
          </a:p>
        </p:txBody>
      </p:sp>
      <p:pic>
        <p:nvPicPr>
          <p:cNvPr id="251" name="Shape 251"/>
          <p:cNvPicPr preferRelativeResize="0"/>
          <p:nvPr/>
        </p:nvPicPr>
        <p:blipFill rotWithShape="1">
          <a:blip r:embed="rId3">
            <a:alphaModFix/>
          </a:blip>
          <a:srcRect r="29522"/>
          <a:stretch/>
        </p:blipFill>
        <p:spPr>
          <a:xfrm>
            <a:off x="832800" y="1328100"/>
            <a:ext cx="4431539" cy="1498100"/>
          </a:xfrm>
          <a:prstGeom prst="rect">
            <a:avLst/>
          </a:prstGeom>
          <a:noFill/>
          <a:ln>
            <a:noFill/>
          </a:ln>
        </p:spPr>
      </p:pic>
      <p:pic>
        <p:nvPicPr>
          <p:cNvPr id="252" name="Shape 252"/>
          <p:cNvPicPr preferRelativeResize="0"/>
          <p:nvPr/>
        </p:nvPicPr>
        <p:blipFill>
          <a:blip r:embed="rId4">
            <a:alphaModFix/>
          </a:blip>
          <a:stretch>
            <a:fillRect/>
          </a:stretch>
        </p:blipFill>
        <p:spPr>
          <a:xfrm>
            <a:off x="832800" y="2961650"/>
            <a:ext cx="4431551" cy="2181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Lock and write in there</a:t>
            </a:r>
            <a:endParaRPr/>
          </a:p>
        </p:txBody>
      </p:sp>
      <p:sp>
        <p:nvSpPr>
          <p:cNvPr id="258" name="Shape 258"/>
          <p:cNvSpPr/>
          <p:nvPr/>
        </p:nvSpPr>
        <p:spPr>
          <a:xfrm>
            <a:off x="520625" y="1425450"/>
            <a:ext cx="3698400" cy="28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Initialize the variables</a:t>
            </a:r>
            <a:endParaRPr b="1"/>
          </a:p>
        </p:txBody>
      </p:sp>
      <p:sp>
        <p:nvSpPr>
          <p:cNvPr id="259" name="Shape 259"/>
          <p:cNvSpPr/>
          <p:nvPr/>
        </p:nvSpPr>
        <p:spPr>
          <a:xfrm>
            <a:off x="520625" y="2077238"/>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While lock of 64 bytes from </a:t>
            </a:r>
            <a:r>
              <a:rPr lang="en" b="1"/>
              <a:t>offset</a:t>
            </a:r>
            <a:r>
              <a:rPr lang="en"/>
              <a:t> fails:</a:t>
            </a:r>
            <a:endParaRPr b="1"/>
          </a:p>
        </p:txBody>
      </p:sp>
      <p:sp>
        <p:nvSpPr>
          <p:cNvPr id="260" name="Shape 260"/>
          <p:cNvSpPr/>
          <p:nvPr/>
        </p:nvSpPr>
        <p:spPr>
          <a:xfrm>
            <a:off x="1226725" y="2442763"/>
            <a:ext cx="2992200" cy="48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Get information about the locking process and print info about it </a:t>
            </a:r>
            <a:endParaRPr/>
          </a:p>
        </p:txBody>
      </p:sp>
      <p:sp>
        <p:nvSpPr>
          <p:cNvPr id="261" name="Shape 261"/>
          <p:cNvSpPr txBox="1"/>
          <p:nvPr/>
        </p:nvSpPr>
        <p:spPr>
          <a:xfrm>
            <a:off x="2984975" y="77250"/>
            <a:ext cx="1358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lockfile.c</a:t>
            </a:r>
            <a:endParaRPr b="1"/>
          </a:p>
        </p:txBody>
      </p:sp>
      <p:sp>
        <p:nvSpPr>
          <p:cNvPr id="262" name="Shape 262"/>
          <p:cNvSpPr/>
          <p:nvPr/>
        </p:nvSpPr>
        <p:spPr>
          <a:xfrm>
            <a:off x="1226725" y="2929363"/>
            <a:ext cx="29922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Move the </a:t>
            </a:r>
            <a:r>
              <a:rPr lang="en" b="1"/>
              <a:t>offset</a:t>
            </a:r>
            <a:r>
              <a:rPr lang="en"/>
              <a:t> 64 bytes further</a:t>
            </a:r>
            <a:endParaRPr/>
          </a:p>
        </p:txBody>
      </p:sp>
      <p:pic>
        <p:nvPicPr>
          <p:cNvPr id="263" name="Shape 263"/>
          <p:cNvPicPr preferRelativeResize="0"/>
          <p:nvPr/>
        </p:nvPicPr>
        <p:blipFill>
          <a:blip r:embed="rId3">
            <a:alphaModFix/>
          </a:blip>
          <a:stretch>
            <a:fillRect/>
          </a:stretch>
        </p:blipFill>
        <p:spPr>
          <a:xfrm>
            <a:off x="4295674" y="106575"/>
            <a:ext cx="4848899" cy="940580"/>
          </a:xfrm>
          <a:prstGeom prst="rect">
            <a:avLst/>
          </a:prstGeom>
          <a:noFill/>
          <a:ln>
            <a:noFill/>
          </a:ln>
        </p:spPr>
      </p:pic>
      <p:sp>
        <p:nvSpPr>
          <p:cNvPr id="264" name="Shape 264"/>
          <p:cNvSpPr/>
          <p:nvPr/>
        </p:nvSpPr>
        <p:spPr>
          <a:xfrm>
            <a:off x="520625" y="1750950"/>
            <a:ext cx="3698400" cy="28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Open for writing or create ‘</a:t>
            </a:r>
            <a:r>
              <a:rPr lang="en" b="1"/>
              <a:t>./testlocks.txt</a:t>
            </a:r>
            <a:r>
              <a:rPr lang="en"/>
              <a:t>’</a:t>
            </a:r>
            <a:endParaRPr b="1"/>
          </a:p>
        </p:txBody>
      </p:sp>
      <p:sp>
        <p:nvSpPr>
          <p:cNvPr id="265" name="Shape 265"/>
          <p:cNvSpPr/>
          <p:nvPr/>
        </p:nvSpPr>
        <p:spPr>
          <a:xfrm>
            <a:off x="520625" y="3323501"/>
            <a:ext cx="3698400" cy="48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Move </a:t>
            </a:r>
            <a:r>
              <a:rPr lang="en" b="1"/>
              <a:t>offset</a:t>
            </a:r>
            <a:r>
              <a:rPr lang="en"/>
              <a:t> bytes from the start of the file and write info about the current process</a:t>
            </a:r>
            <a:endParaRPr b="1"/>
          </a:p>
        </p:txBody>
      </p:sp>
      <p:sp>
        <p:nvSpPr>
          <p:cNvPr id="266" name="Shape 266"/>
          <p:cNvSpPr/>
          <p:nvPr/>
        </p:nvSpPr>
        <p:spPr>
          <a:xfrm>
            <a:off x="520625" y="3857125"/>
            <a:ext cx="3698400" cy="28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Wait for </a:t>
            </a:r>
            <a:r>
              <a:rPr lang="en" b="1"/>
              <a:t>Enter</a:t>
            </a:r>
            <a:r>
              <a:rPr lang="en"/>
              <a:t> key press</a:t>
            </a:r>
            <a:endParaRPr b="1"/>
          </a:p>
        </p:txBody>
      </p:sp>
      <p:sp>
        <p:nvSpPr>
          <p:cNvPr id="267" name="Shape 267"/>
          <p:cNvSpPr/>
          <p:nvPr/>
        </p:nvSpPr>
        <p:spPr>
          <a:xfrm>
            <a:off x="520625" y="4181531"/>
            <a:ext cx="3698400" cy="28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Unlock the 64 locked bytes, notify if failed</a:t>
            </a:r>
            <a:endParaRPr b="1"/>
          </a:p>
        </p:txBody>
      </p:sp>
      <p:pic>
        <p:nvPicPr>
          <p:cNvPr id="268" name="Shape 268"/>
          <p:cNvPicPr preferRelativeResize="0"/>
          <p:nvPr/>
        </p:nvPicPr>
        <p:blipFill>
          <a:blip r:embed="rId4">
            <a:alphaModFix/>
          </a:blip>
          <a:stretch>
            <a:fillRect/>
          </a:stretch>
        </p:blipFill>
        <p:spPr>
          <a:xfrm>
            <a:off x="4295675" y="1162650"/>
            <a:ext cx="4848899" cy="3161400"/>
          </a:xfrm>
          <a:prstGeom prst="rect">
            <a:avLst/>
          </a:prstGeom>
          <a:noFill/>
          <a:ln>
            <a:noFill/>
          </a:ln>
        </p:spPr>
      </p:pic>
      <p:sp>
        <p:nvSpPr>
          <p:cNvPr id="269" name="Shape 269"/>
          <p:cNvSpPr/>
          <p:nvPr/>
        </p:nvSpPr>
        <p:spPr>
          <a:xfrm>
            <a:off x="520625" y="4505931"/>
            <a:ext cx="3698400" cy="28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Close the file</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727650" y="5825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Exercise </a:t>
            </a:r>
            <a:endParaRPr dirty="0"/>
          </a:p>
        </p:txBody>
      </p:sp>
      <p:sp>
        <p:nvSpPr>
          <p:cNvPr id="275" name="Shape 275"/>
          <p:cNvSpPr txBox="1">
            <a:spLocks noGrp="1"/>
          </p:cNvSpPr>
          <p:nvPr>
            <p:ph type="body" idx="1"/>
          </p:nvPr>
        </p:nvSpPr>
        <p:spPr>
          <a:xfrm>
            <a:off x="727649" y="1266625"/>
            <a:ext cx="8069509" cy="3646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Program </a:t>
            </a:r>
            <a:r>
              <a:rPr lang="en" b="1" i="1" dirty="0"/>
              <a:t>FileManipulator</a:t>
            </a:r>
            <a:r>
              <a:rPr lang="en" b="1" dirty="0"/>
              <a:t>:</a:t>
            </a:r>
            <a:endParaRPr b="1" dirty="0"/>
          </a:p>
          <a:p>
            <a:pPr marL="0" lvl="0" indent="0">
              <a:spcBef>
                <a:spcPts val="1600"/>
              </a:spcBef>
              <a:spcAft>
                <a:spcPts val="0"/>
              </a:spcAft>
              <a:buNone/>
            </a:pPr>
            <a:r>
              <a:rPr lang="en" dirty="0"/>
              <a:t>Write a program (</a:t>
            </a:r>
            <a:r>
              <a:rPr lang="en" b="1" dirty="0"/>
              <a:t>‘fmanipulator.c</a:t>
            </a:r>
            <a:r>
              <a:rPr lang="en" dirty="0"/>
              <a:t>’), which takes 3 arguments: </a:t>
            </a:r>
            <a:r>
              <a:rPr lang="en" b="1" dirty="0"/>
              <a:t>words_count</a:t>
            </a:r>
            <a:r>
              <a:rPr lang="en" dirty="0"/>
              <a:t>, </a:t>
            </a:r>
            <a:r>
              <a:rPr lang="en" b="1" dirty="0"/>
              <a:t>min_length</a:t>
            </a:r>
            <a:r>
              <a:rPr lang="en" dirty="0"/>
              <a:t>, </a:t>
            </a:r>
            <a:r>
              <a:rPr lang="en" b="1" dirty="0"/>
              <a:t>max_length</a:t>
            </a:r>
            <a:r>
              <a:rPr lang="en" dirty="0"/>
              <a:t>. The program should generate a file called ‘</a:t>
            </a:r>
            <a:r>
              <a:rPr lang="en" b="1" dirty="0"/>
              <a:t>words.txt</a:t>
            </a:r>
            <a:r>
              <a:rPr lang="en" dirty="0"/>
              <a:t>’, which contains </a:t>
            </a:r>
            <a:r>
              <a:rPr lang="en" b="1" dirty="0"/>
              <a:t>words_count</a:t>
            </a:r>
            <a:r>
              <a:rPr lang="en" dirty="0"/>
              <a:t> words (separated with spaces). To generate the words use the following function from the code files in ‘</a:t>
            </a:r>
            <a:r>
              <a:rPr lang="en" b="1" dirty="0"/>
              <a:t>/day03/rndword/</a:t>
            </a:r>
            <a:r>
              <a:rPr lang="en" dirty="0"/>
              <a:t>’ (note that the function will not generate real words, but rather random sequences of characters):</a:t>
            </a:r>
            <a:endParaRPr dirty="0"/>
          </a:p>
          <a:p>
            <a:pPr marL="0" lvl="0" indent="0">
              <a:spcBef>
                <a:spcPts val="1600"/>
              </a:spcBef>
              <a:spcAft>
                <a:spcPts val="0"/>
              </a:spcAft>
              <a:buNone/>
            </a:pPr>
            <a:endParaRPr dirty="0"/>
          </a:p>
          <a:p>
            <a:pPr marL="0" lvl="0" indent="0">
              <a:spcBef>
                <a:spcPts val="1600"/>
              </a:spcBef>
              <a:spcAft>
                <a:spcPts val="0"/>
              </a:spcAft>
              <a:buNone/>
            </a:pPr>
            <a:r>
              <a:rPr lang="en" dirty="0"/>
              <a:t>Then the program should print the generated file to the screen.</a:t>
            </a:r>
            <a:endParaRPr dirty="0"/>
          </a:p>
          <a:p>
            <a:pPr marL="0" lvl="0" indent="0">
              <a:spcBef>
                <a:spcPts val="1600"/>
              </a:spcBef>
              <a:spcAft>
                <a:spcPts val="0"/>
              </a:spcAft>
              <a:buNone/>
            </a:pPr>
            <a:r>
              <a:rPr lang="en" dirty="0"/>
              <a:t>After the program creates ‘</a:t>
            </a:r>
            <a:r>
              <a:rPr lang="en" b="1" dirty="0"/>
              <a:t>words.txt</a:t>
            </a:r>
            <a:r>
              <a:rPr lang="en" dirty="0"/>
              <a:t>’ and before writing into it it should lock the first 100 bytes of the file. When the program prints out the generated words it should wait for </a:t>
            </a:r>
            <a:r>
              <a:rPr lang="en" b="1" dirty="0"/>
              <a:t>Enter </a:t>
            </a:r>
            <a:r>
              <a:rPr lang="en" dirty="0"/>
              <a:t>key press and then unlock the file. Respectively, if the file was already locked by another process, the program should notify about this and wait for </a:t>
            </a:r>
            <a:r>
              <a:rPr lang="en" b="1" dirty="0"/>
              <a:t>Enter </a:t>
            </a:r>
            <a:r>
              <a:rPr lang="en" dirty="0"/>
              <a:t>key press, before trying again (to lock, generate and write). </a:t>
            </a:r>
            <a:endParaRPr dirty="0"/>
          </a:p>
          <a:p>
            <a:pPr marL="0" lvl="0" indent="0" rtl="0">
              <a:spcBef>
                <a:spcPts val="1600"/>
              </a:spcBef>
              <a:spcAft>
                <a:spcPts val="0"/>
              </a:spcAft>
              <a:buNone/>
            </a:pPr>
            <a:r>
              <a:rPr lang="en" dirty="0"/>
              <a:t>Compile and run a couple of instances to test.</a:t>
            </a:r>
            <a:endParaRPr dirty="0"/>
          </a:p>
          <a:p>
            <a:pPr marL="0" lvl="0" indent="0" rtl="0">
              <a:spcBef>
                <a:spcPts val="1600"/>
              </a:spcBef>
              <a:spcAft>
                <a:spcPts val="1600"/>
              </a:spcAft>
              <a:buNone/>
            </a:pPr>
            <a:endParaRPr dirty="0"/>
          </a:p>
        </p:txBody>
      </p:sp>
      <p:sp>
        <p:nvSpPr>
          <p:cNvPr id="276" name="Shape 276"/>
          <p:cNvSpPr txBox="1"/>
          <p:nvPr/>
        </p:nvSpPr>
        <p:spPr>
          <a:xfrm>
            <a:off x="943650" y="2772875"/>
            <a:ext cx="4829400" cy="323100"/>
          </a:xfrm>
          <a:prstGeom prst="rect">
            <a:avLst/>
          </a:prstGeom>
          <a:solidFill>
            <a:srgbClr val="000000"/>
          </a:solidFill>
          <a:ln>
            <a:noFill/>
          </a:ln>
        </p:spPr>
        <p:txBody>
          <a:bodyPr spcFirstLastPara="1" wrap="square" lIns="91425" tIns="91425" rIns="91425" bIns="91425" anchor="t" anchorCtr="0">
            <a:noAutofit/>
          </a:bodyPr>
          <a:lstStyle/>
          <a:p>
            <a:pPr marL="0" lvl="0" indent="0" rtl="0">
              <a:lnSpc>
                <a:spcPct val="135714"/>
              </a:lnSpc>
              <a:spcBef>
                <a:spcPts val="0"/>
              </a:spcBef>
              <a:spcAft>
                <a:spcPts val="0"/>
              </a:spcAft>
              <a:buNone/>
            </a:pPr>
            <a:r>
              <a:rPr lang="en" sz="1050" b="1">
                <a:solidFill>
                  <a:srgbClr val="569CD6"/>
                </a:solidFill>
                <a:latin typeface="Courier New"/>
                <a:ea typeface="Courier New"/>
                <a:cs typeface="Courier New"/>
                <a:sym typeface="Courier New"/>
              </a:rPr>
              <a:t>char</a:t>
            </a:r>
            <a:r>
              <a:rPr lang="en" sz="1050" b="1">
                <a:solidFill>
                  <a:srgbClr val="FFFFFF"/>
                </a:solidFill>
                <a:latin typeface="Courier New"/>
                <a:ea typeface="Courier New"/>
                <a:cs typeface="Courier New"/>
                <a:sym typeface="Courier New"/>
              </a:rPr>
              <a:t> </a:t>
            </a:r>
            <a:r>
              <a:rPr lang="en" sz="1050" b="1">
                <a:solidFill>
                  <a:srgbClr val="D4D4D4"/>
                </a:solidFill>
                <a:latin typeface="Courier New"/>
                <a:ea typeface="Courier New"/>
                <a:cs typeface="Courier New"/>
                <a:sym typeface="Courier New"/>
              </a:rPr>
              <a:t>*</a:t>
            </a:r>
            <a:r>
              <a:rPr lang="en" sz="1050" b="1">
                <a:solidFill>
                  <a:srgbClr val="FFFFFF"/>
                </a:solidFill>
                <a:latin typeface="Courier New"/>
                <a:ea typeface="Courier New"/>
                <a:cs typeface="Courier New"/>
                <a:sym typeface="Courier New"/>
              </a:rPr>
              <a:t> </a:t>
            </a:r>
            <a:r>
              <a:rPr lang="en" sz="1050" b="1">
                <a:solidFill>
                  <a:srgbClr val="DCDCAA"/>
                </a:solidFill>
                <a:latin typeface="Courier New"/>
                <a:ea typeface="Courier New"/>
                <a:cs typeface="Courier New"/>
                <a:sym typeface="Courier New"/>
              </a:rPr>
              <a:t>rndword</a:t>
            </a:r>
            <a:r>
              <a:rPr lang="en" sz="1050" b="1">
                <a:solidFill>
                  <a:srgbClr val="FFFFFF"/>
                </a:solidFill>
                <a:latin typeface="Courier New"/>
                <a:ea typeface="Courier New"/>
                <a:cs typeface="Courier New"/>
                <a:sym typeface="Courier New"/>
              </a:rPr>
              <a:t>(</a:t>
            </a:r>
            <a:r>
              <a:rPr lang="en" sz="1050" b="1">
                <a:solidFill>
                  <a:srgbClr val="569CD6"/>
                </a:solidFill>
                <a:latin typeface="Courier New"/>
                <a:ea typeface="Courier New"/>
                <a:cs typeface="Courier New"/>
                <a:sym typeface="Courier New"/>
              </a:rPr>
              <a:t>int</a:t>
            </a:r>
            <a:r>
              <a:rPr lang="en" sz="1050" b="1">
                <a:solidFill>
                  <a:srgbClr val="FFFFFF"/>
                </a:solidFill>
                <a:latin typeface="Courier New"/>
                <a:ea typeface="Courier New"/>
                <a:cs typeface="Courier New"/>
                <a:sym typeface="Courier New"/>
              </a:rPr>
              <a:t> min_length, </a:t>
            </a:r>
            <a:r>
              <a:rPr lang="en" sz="1050" b="1">
                <a:solidFill>
                  <a:srgbClr val="569CD6"/>
                </a:solidFill>
                <a:latin typeface="Courier New"/>
                <a:ea typeface="Courier New"/>
                <a:cs typeface="Courier New"/>
                <a:sym typeface="Courier New"/>
              </a:rPr>
              <a:t>int</a:t>
            </a:r>
            <a:r>
              <a:rPr lang="en" sz="1050" b="1">
                <a:solidFill>
                  <a:srgbClr val="FFFFFF"/>
                </a:solidFill>
                <a:latin typeface="Courier New"/>
                <a:ea typeface="Courier New"/>
                <a:cs typeface="Courier New"/>
                <a:sym typeface="Courier New"/>
              </a:rPr>
              <a:t> max_length);</a:t>
            </a:r>
            <a:endParaRPr sz="1050" b="1">
              <a:solidFill>
                <a:srgbClr val="FFFFFF"/>
              </a:solidFill>
              <a:latin typeface="Courier New"/>
              <a:ea typeface="Courier New"/>
              <a:cs typeface="Courier New"/>
              <a:sym typeface="Courier New"/>
            </a:endParaRPr>
          </a:p>
          <a:p>
            <a:pPr marL="0" lvl="0" indent="0" rtl="0">
              <a:lnSpc>
                <a:spcPct val="135714"/>
              </a:lnSpc>
              <a:spcBef>
                <a:spcPts val="0"/>
              </a:spcBef>
              <a:spcAft>
                <a:spcPts val="0"/>
              </a:spcAft>
              <a:buNone/>
            </a:pPr>
            <a:endParaRPr sz="1200" b="1">
              <a:solidFill>
                <a:srgbClr val="569CD6"/>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Files in Linux</a:t>
            </a:r>
            <a:endParaRPr/>
          </a:p>
        </p:txBody>
      </p:sp>
      <p:sp>
        <p:nvSpPr>
          <p:cNvPr id="93" name="Shape 9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“Everything is a file.”</a:t>
            </a:r>
            <a:endParaRPr/>
          </a:p>
          <a:p>
            <a:pPr marL="457200" lvl="0" indent="-311150" rtl="0">
              <a:spcBef>
                <a:spcPts val="0"/>
              </a:spcBef>
              <a:spcAft>
                <a:spcPts val="0"/>
              </a:spcAft>
              <a:buSzPts val="1300"/>
              <a:buChar char="●"/>
            </a:pPr>
            <a:r>
              <a:rPr lang="en" b="1"/>
              <a:t>inode </a:t>
            </a:r>
            <a:r>
              <a:rPr lang="en"/>
              <a:t>- data structure that describes a filesystem object.</a:t>
            </a:r>
            <a:endParaRPr/>
          </a:p>
          <a:p>
            <a:pPr marL="457200" lvl="0" indent="-311150" rtl="0">
              <a:spcBef>
                <a:spcPts val="0"/>
              </a:spcBef>
              <a:spcAft>
                <a:spcPts val="0"/>
              </a:spcAft>
              <a:buSzPts val="1300"/>
              <a:buChar char="●"/>
            </a:pPr>
            <a:r>
              <a:rPr lang="en" b="1"/>
              <a:t>Files</a:t>
            </a:r>
            <a:r>
              <a:rPr lang="en"/>
              <a:t> are always opened from user space by a </a:t>
            </a:r>
            <a:r>
              <a:rPr lang="en" b="1"/>
              <a:t>name</a:t>
            </a:r>
            <a:r>
              <a:rPr lang="en"/>
              <a:t>.</a:t>
            </a:r>
            <a:endParaRPr/>
          </a:p>
          <a:p>
            <a:pPr marL="457200" lvl="0" indent="-311150" rtl="0">
              <a:spcBef>
                <a:spcPts val="0"/>
              </a:spcBef>
              <a:spcAft>
                <a:spcPts val="0"/>
              </a:spcAft>
              <a:buSzPts val="1300"/>
              <a:buChar char="●"/>
            </a:pPr>
            <a:r>
              <a:rPr lang="en"/>
              <a:t>A name and inode pair is called a </a:t>
            </a:r>
            <a:r>
              <a:rPr lang="en" b="1"/>
              <a:t>link</a:t>
            </a:r>
            <a:r>
              <a:rPr lang="en"/>
              <a:t>.</a:t>
            </a:r>
            <a:endParaRPr/>
          </a:p>
          <a:p>
            <a:pPr marL="457200" lvl="0" indent="-311150" rtl="0">
              <a:spcBef>
                <a:spcPts val="0"/>
              </a:spcBef>
              <a:spcAft>
                <a:spcPts val="0"/>
              </a:spcAft>
              <a:buSzPts val="1300"/>
              <a:buChar char="●"/>
            </a:pPr>
            <a:r>
              <a:rPr lang="en" b="1"/>
              <a:t>Regular files</a:t>
            </a:r>
            <a:r>
              <a:rPr lang="en"/>
              <a:t> - bytes of data.</a:t>
            </a:r>
            <a:endParaRPr/>
          </a:p>
          <a:p>
            <a:pPr marL="457200" lvl="0" indent="-311150" rtl="0">
              <a:spcBef>
                <a:spcPts val="0"/>
              </a:spcBef>
              <a:spcAft>
                <a:spcPts val="0"/>
              </a:spcAft>
              <a:buSzPts val="1300"/>
              <a:buChar char="●"/>
            </a:pPr>
            <a:r>
              <a:rPr lang="en" b="1"/>
              <a:t>Directories </a:t>
            </a:r>
            <a:r>
              <a:rPr lang="en"/>
              <a:t>- mapping between filenames and inodes (links).</a:t>
            </a:r>
            <a:endParaRPr/>
          </a:p>
          <a:p>
            <a:pPr marL="457200" lvl="0" indent="-311150" rtl="0">
              <a:spcBef>
                <a:spcPts val="0"/>
              </a:spcBef>
              <a:spcAft>
                <a:spcPts val="0"/>
              </a:spcAft>
              <a:buSzPts val="1300"/>
              <a:buChar char="●"/>
            </a:pPr>
            <a:r>
              <a:rPr lang="en" b="1"/>
              <a:t>Hard links</a:t>
            </a:r>
            <a:r>
              <a:rPr lang="en"/>
              <a:t> - multiple links map different names to the same inode.</a:t>
            </a:r>
            <a:endParaRPr/>
          </a:p>
          <a:p>
            <a:pPr marL="457200" lvl="0" indent="-311150" rtl="0">
              <a:spcBef>
                <a:spcPts val="0"/>
              </a:spcBef>
              <a:spcAft>
                <a:spcPts val="0"/>
              </a:spcAft>
              <a:buSzPts val="1300"/>
              <a:buChar char="●"/>
            </a:pPr>
            <a:r>
              <a:rPr lang="en" b="1"/>
              <a:t>Symbolic links</a:t>
            </a:r>
            <a:r>
              <a:rPr lang="en"/>
              <a:t> - like regular files which contain the complete pathname of the linked-to files.</a:t>
            </a:r>
            <a:endParaRPr/>
          </a:p>
          <a:p>
            <a:pPr marL="457200" lvl="0" indent="-311150" rtl="0">
              <a:spcBef>
                <a:spcPts val="0"/>
              </a:spcBef>
              <a:spcAft>
                <a:spcPts val="0"/>
              </a:spcAft>
              <a:buSzPts val="1300"/>
              <a:buChar char="●"/>
            </a:pPr>
            <a:r>
              <a:rPr lang="en" b="1"/>
              <a:t>Special files</a:t>
            </a:r>
            <a:r>
              <a:rPr lang="en"/>
              <a:t> - block device files, character device files, named pipes, Unix domain sockets.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Filesystems and namespaces</a:t>
            </a:r>
            <a:endParaRPr/>
          </a:p>
        </p:txBody>
      </p:sp>
      <p:sp>
        <p:nvSpPr>
          <p:cNvPr id="99" name="Shape 9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Linux provides a </a:t>
            </a:r>
            <a:r>
              <a:rPr lang="en" b="1"/>
              <a:t>global and unified namespace</a:t>
            </a:r>
            <a:r>
              <a:rPr lang="en"/>
              <a:t> of files and directories (with a root </a:t>
            </a:r>
            <a:r>
              <a:rPr lang="en" b="1"/>
              <a:t>‘/’</a:t>
            </a:r>
            <a:r>
              <a:rPr lang="en"/>
              <a:t>).</a:t>
            </a:r>
            <a:endParaRPr/>
          </a:p>
          <a:p>
            <a:pPr marL="457200" lvl="0" indent="-311150" rtl="0">
              <a:spcBef>
                <a:spcPts val="0"/>
              </a:spcBef>
              <a:spcAft>
                <a:spcPts val="0"/>
              </a:spcAft>
              <a:buSzPts val="1300"/>
              <a:buChar char="●"/>
            </a:pPr>
            <a:r>
              <a:rPr lang="en"/>
              <a:t>A </a:t>
            </a:r>
            <a:r>
              <a:rPr lang="en" b="1"/>
              <a:t>filesystem</a:t>
            </a:r>
            <a:r>
              <a:rPr lang="en"/>
              <a:t> is a collection of files and directories in a formal and valid hierarchy.</a:t>
            </a:r>
            <a:endParaRPr/>
          </a:p>
          <a:p>
            <a:pPr marL="457200" lvl="0" indent="-311150" rtl="0">
              <a:spcBef>
                <a:spcPts val="0"/>
              </a:spcBef>
              <a:spcAft>
                <a:spcPts val="0"/>
              </a:spcAft>
              <a:buSzPts val="1300"/>
              <a:buChar char="●"/>
            </a:pPr>
            <a:r>
              <a:rPr lang="en"/>
              <a:t>Filesystems may be individually added (</a:t>
            </a:r>
            <a:r>
              <a:rPr lang="en" b="1"/>
              <a:t>mounted</a:t>
            </a:r>
            <a:r>
              <a:rPr lang="en"/>
              <a:t>) to and removed (</a:t>
            </a:r>
            <a:r>
              <a:rPr lang="en" b="1"/>
              <a:t>unmounted</a:t>
            </a:r>
            <a:r>
              <a:rPr lang="en"/>
              <a:t>) from the global namespace of files and directories.</a:t>
            </a:r>
            <a:endParaRPr/>
          </a:p>
          <a:p>
            <a:pPr marL="457200" lvl="0" indent="-311150">
              <a:spcBef>
                <a:spcPts val="0"/>
              </a:spcBef>
              <a:spcAft>
                <a:spcPts val="0"/>
              </a:spcAft>
              <a:buSzPts val="1300"/>
              <a:buChar char="●"/>
            </a:pPr>
            <a:r>
              <a:rPr lang="en"/>
              <a:t>Some special filesystems - ‘/dev’ and ‘/proc’.</a:t>
            </a:r>
            <a:endParaRPr/>
          </a:p>
        </p:txBody>
      </p:sp>
      <p:pic>
        <p:nvPicPr>
          <p:cNvPr id="100" name="Shape 100"/>
          <p:cNvPicPr preferRelativeResize="0"/>
          <p:nvPr/>
        </p:nvPicPr>
        <p:blipFill>
          <a:blip r:embed="rId3">
            <a:alphaModFix/>
          </a:blip>
          <a:stretch>
            <a:fillRect/>
          </a:stretch>
        </p:blipFill>
        <p:spPr>
          <a:xfrm>
            <a:off x="613250" y="3342000"/>
            <a:ext cx="3924550" cy="1679000"/>
          </a:xfrm>
          <a:prstGeom prst="rect">
            <a:avLst/>
          </a:prstGeom>
          <a:noFill/>
          <a:ln>
            <a:noFill/>
          </a:ln>
        </p:spPr>
      </p:pic>
      <p:pic>
        <p:nvPicPr>
          <p:cNvPr id="101" name="Shape 101"/>
          <p:cNvPicPr preferRelativeResize="0"/>
          <p:nvPr/>
        </p:nvPicPr>
        <p:blipFill>
          <a:blip r:embed="rId4">
            <a:alphaModFix/>
          </a:blip>
          <a:stretch>
            <a:fillRect/>
          </a:stretch>
        </p:blipFill>
        <p:spPr>
          <a:xfrm>
            <a:off x="4572000" y="3342000"/>
            <a:ext cx="4241368" cy="167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Working with Files in C</a:t>
            </a:r>
            <a:endParaRPr/>
          </a:p>
        </p:txBody>
      </p:sp>
      <p:sp>
        <p:nvSpPr>
          <p:cNvPr id="107" name="Shape 107"/>
          <p:cNvSpPr txBox="1">
            <a:spLocks noGrp="1"/>
          </p:cNvSpPr>
          <p:nvPr>
            <p:ph type="body" idx="1"/>
          </p:nvPr>
        </p:nvSpPr>
        <p:spPr>
          <a:xfrm>
            <a:off x="729450" y="2078875"/>
            <a:ext cx="7688700" cy="26637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Before a file can be read from or written to, it must be </a:t>
            </a:r>
            <a:r>
              <a:rPr lang="en" b="1"/>
              <a:t>opened</a:t>
            </a:r>
            <a:r>
              <a:rPr lang="en"/>
              <a:t>.</a:t>
            </a:r>
            <a:endParaRPr/>
          </a:p>
          <a:p>
            <a:pPr marL="457200" lvl="0" indent="-311150" rtl="0">
              <a:spcBef>
                <a:spcPts val="0"/>
              </a:spcBef>
              <a:spcAft>
                <a:spcPts val="0"/>
              </a:spcAft>
              <a:buSzPts val="1300"/>
              <a:buChar char="●"/>
            </a:pPr>
            <a:r>
              <a:rPr lang="en"/>
              <a:t>Each open instance of a file is given a unique </a:t>
            </a:r>
            <a:r>
              <a:rPr lang="en" b="1"/>
              <a:t>file descriptor (fd)</a:t>
            </a:r>
            <a:r>
              <a:rPr lang="en"/>
              <a:t>.</a:t>
            </a:r>
            <a:endParaRPr/>
          </a:p>
          <a:p>
            <a:pPr marL="457200" lvl="0" indent="-311150" rtl="0">
              <a:spcBef>
                <a:spcPts val="0"/>
              </a:spcBef>
              <a:spcAft>
                <a:spcPts val="0"/>
              </a:spcAft>
              <a:buSzPts val="1300"/>
              <a:buChar char="●"/>
            </a:pPr>
            <a:r>
              <a:rPr lang="en"/>
              <a:t>File descriptors are represented by the C </a:t>
            </a:r>
            <a:r>
              <a:rPr lang="en" b="1" i="1"/>
              <a:t>int</a:t>
            </a:r>
            <a:r>
              <a:rPr lang="en"/>
              <a:t> type.</a:t>
            </a:r>
            <a:endParaRPr/>
          </a:p>
          <a:p>
            <a:pPr marL="457200" lvl="0" indent="-311150" rtl="0">
              <a:spcBef>
                <a:spcPts val="0"/>
              </a:spcBef>
              <a:spcAft>
                <a:spcPts val="0"/>
              </a:spcAft>
              <a:buSzPts val="1300"/>
              <a:buChar char="●"/>
            </a:pPr>
            <a:r>
              <a:rPr lang="en"/>
              <a:t>A single file can be opened more than once, by a different or even the same process.</a:t>
            </a:r>
            <a:endParaRPr/>
          </a:p>
          <a:p>
            <a:pPr marL="457200" lvl="0" indent="-311150" rtl="0">
              <a:spcBef>
                <a:spcPts val="0"/>
              </a:spcBef>
              <a:spcAft>
                <a:spcPts val="0"/>
              </a:spcAft>
              <a:buSzPts val="1300"/>
              <a:buChar char="●"/>
            </a:pPr>
            <a:r>
              <a:rPr lang="en" b="1"/>
              <a:t>open</a:t>
            </a:r>
            <a:r>
              <a:rPr lang="en"/>
              <a:t>() / </a:t>
            </a:r>
            <a:r>
              <a:rPr lang="en" b="1"/>
              <a:t>fopen</a:t>
            </a:r>
            <a:r>
              <a:rPr lang="en"/>
              <a:t>()- opens file and returns its file descriptor.</a:t>
            </a:r>
            <a:endParaRPr>
              <a:solidFill>
                <a:srgbClr val="FF0000"/>
              </a:solidFill>
            </a:endParaRPr>
          </a:p>
          <a:p>
            <a:pPr marL="457200" lvl="0" indent="-311150" rtl="0">
              <a:spcBef>
                <a:spcPts val="0"/>
              </a:spcBef>
              <a:spcAft>
                <a:spcPts val="0"/>
              </a:spcAft>
              <a:buSzPts val="1300"/>
              <a:buChar char="●"/>
            </a:pPr>
            <a:r>
              <a:rPr lang="en" b="1"/>
              <a:t>read</a:t>
            </a:r>
            <a:r>
              <a:rPr lang="en"/>
              <a:t>() / </a:t>
            </a:r>
            <a:r>
              <a:rPr lang="en" b="1"/>
              <a:t>fread</a:t>
            </a:r>
            <a:r>
              <a:rPr lang="en"/>
              <a:t>() - reads data from a file.</a:t>
            </a:r>
            <a:endParaRPr/>
          </a:p>
          <a:p>
            <a:pPr marL="457200" lvl="0" indent="-311150" rtl="0">
              <a:spcBef>
                <a:spcPts val="0"/>
              </a:spcBef>
              <a:spcAft>
                <a:spcPts val="0"/>
              </a:spcAft>
              <a:buSzPts val="1300"/>
              <a:buChar char="●"/>
            </a:pPr>
            <a:r>
              <a:rPr lang="en" b="1"/>
              <a:t>write</a:t>
            </a:r>
            <a:r>
              <a:rPr lang="en"/>
              <a:t>() / </a:t>
            </a:r>
            <a:r>
              <a:rPr lang="en" b="1"/>
              <a:t>fwrite</a:t>
            </a:r>
            <a:r>
              <a:rPr lang="en"/>
              <a:t>() - writes data into a file.</a:t>
            </a:r>
            <a:endParaRPr/>
          </a:p>
          <a:p>
            <a:pPr marL="457200" lvl="0" indent="-311150" rtl="0">
              <a:spcBef>
                <a:spcPts val="0"/>
              </a:spcBef>
              <a:spcAft>
                <a:spcPts val="0"/>
              </a:spcAft>
              <a:buSzPts val="1300"/>
              <a:buChar char="●"/>
            </a:pPr>
            <a:r>
              <a:rPr lang="en" b="1"/>
              <a:t>fflush</a:t>
            </a:r>
            <a:r>
              <a:rPr lang="en"/>
              <a:t>() - flushes a stream.</a:t>
            </a:r>
            <a:endParaRPr/>
          </a:p>
          <a:p>
            <a:pPr marL="457200" lvl="0" indent="-311150" rtl="0">
              <a:spcBef>
                <a:spcPts val="0"/>
              </a:spcBef>
              <a:spcAft>
                <a:spcPts val="0"/>
              </a:spcAft>
              <a:buSzPts val="1300"/>
              <a:buChar char="●"/>
            </a:pPr>
            <a:r>
              <a:rPr lang="en" b="1"/>
              <a:t>close</a:t>
            </a:r>
            <a:r>
              <a:rPr lang="en"/>
              <a:t>() - unmaps the a file descriptor with the associated file.</a:t>
            </a:r>
            <a:endParaRPr/>
          </a:p>
          <a:p>
            <a:pPr marL="457200" lvl="0" indent="-311150" rtl="0">
              <a:spcBef>
                <a:spcPts val="0"/>
              </a:spcBef>
              <a:spcAft>
                <a:spcPts val="0"/>
              </a:spcAft>
              <a:buSzPts val="1300"/>
              <a:buChar char="●"/>
            </a:pPr>
            <a:r>
              <a:rPr lang="en" b="1"/>
              <a:t>lseek</a:t>
            </a:r>
            <a:r>
              <a:rPr lang="en"/>
              <a:t>() / </a:t>
            </a:r>
            <a:r>
              <a:rPr lang="en" b="1"/>
              <a:t>fseek</a:t>
            </a:r>
            <a:r>
              <a:rPr lang="en"/>
              <a:t>() - set the file position of a file descriptor to a given value.</a:t>
            </a:r>
            <a:endParaRPr/>
          </a:p>
          <a:p>
            <a:pPr marL="457200" lvl="0" indent="-311150" rtl="0">
              <a:spcBef>
                <a:spcPts val="0"/>
              </a:spcBef>
              <a:spcAft>
                <a:spcPts val="0"/>
              </a:spcAft>
              <a:buSzPts val="1300"/>
              <a:buChar char="●"/>
            </a:pPr>
            <a:r>
              <a:rPr lang="en" b="1"/>
              <a:t>fcntl</a:t>
            </a:r>
            <a:r>
              <a:rPr lang="en"/>
              <a:t>() - manipulate file descriptor, for example for locking.</a:t>
            </a:r>
            <a:endParaRPr/>
          </a:p>
          <a:p>
            <a:pPr marL="457200" lvl="0" indent="-311150" rtl="0">
              <a:spcBef>
                <a:spcPts val="0"/>
              </a:spcBef>
              <a:spcAft>
                <a:spcPts val="0"/>
              </a:spcAft>
              <a:buSzPts val="1300"/>
              <a:buChar char="●"/>
            </a:pPr>
            <a:r>
              <a:rPr lang="en" b="1"/>
              <a:t>errno</a:t>
            </a:r>
            <a:r>
              <a:rPr lang="en"/>
              <a:t> - number of last error.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Buffered vs unbuffered streams </a:t>
            </a:r>
            <a:endParaRPr/>
          </a:p>
        </p:txBody>
      </p:sp>
      <p:sp>
        <p:nvSpPr>
          <p:cNvPr id="113" name="Shape 11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b="1"/>
              <a:t>Stream</a:t>
            </a:r>
            <a:r>
              <a:rPr lang="en"/>
              <a:t> is a representation of flow of data from one side to another e.g. from disk to memory and from memory to disk.</a:t>
            </a:r>
            <a:endParaRPr/>
          </a:p>
          <a:p>
            <a:pPr marL="457200" lvl="0" indent="-311150" rtl="0">
              <a:spcBef>
                <a:spcPts val="0"/>
              </a:spcBef>
              <a:spcAft>
                <a:spcPts val="0"/>
              </a:spcAft>
              <a:buSzPts val="1300"/>
              <a:buChar char="●"/>
            </a:pPr>
            <a:r>
              <a:rPr lang="en" b="1"/>
              <a:t>File</a:t>
            </a:r>
            <a:r>
              <a:rPr lang="en"/>
              <a:t> is a representation to store data on disk file. File uses streams to store and load data.</a:t>
            </a:r>
            <a:endParaRPr/>
          </a:p>
          <a:p>
            <a:pPr marL="457200" lvl="0" indent="-311150" rtl="0">
              <a:spcBef>
                <a:spcPts val="0"/>
              </a:spcBef>
              <a:spcAft>
                <a:spcPts val="0"/>
              </a:spcAft>
              <a:buSzPts val="1300"/>
              <a:buChar char="●"/>
            </a:pPr>
            <a:r>
              <a:rPr lang="en" b="1"/>
              <a:t>Buffer </a:t>
            </a:r>
            <a:r>
              <a:rPr lang="en"/>
              <a:t>is (often) used to hold stream data temporarily.</a:t>
            </a:r>
            <a:endParaRPr/>
          </a:p>
          <a:p>
            <a:pPr marL="457200" lvl="0" indent="-311150" rtl="0">
              <a:spcBef>
                <a:spcPts val="0"/>
              </a:spcBef>
              <a:spcAft>
                <a:spcPts val="0"/>
              </a:spcAft>
              <a:buSzPts val="1300"/>
              <a:buChar char="●"/>
            </a:pPr>
            <a:r>
              <a:rPr lang="en"/>
              <a:t>Characters written to or read from an </a:t>
            </a:r>
            <a:r>
              <a:rPr lang="en" b="1"/>
              <a:t>unbuffered</a:t>
            </a:r>
            <a:r>
              <a:rPr lang="en"/>
              <a:t> stream are transmitted </a:t>
            </a:r>
            <a:r>
              <a:rPr lang="en" u="sng"/>
              <a:t>individually</a:t>
            </a:r>
            <a:r>
              <a:rPr lang="en"/>
              <a:t> to or from the file </a:t>
            </a:r>
            <a:r>
              <a:rPr lang="en" u="sng"/>
              <a:t>as soon as possible</a:t>
            </a:r>
            <a:r>
              <a:rPr lang="en"/>
              <a:t>.</a:t>
            </a:r>
            <a:endParaRPr/>
          </a:p>
          <a:p>
            <a:pPr marL="457200" lvl="0" indent="-311150" rtl="0">
              <a:spcBef>
                <a:spcPts val="0"/>
              </a:spcBef>
              <a:spcAft>
                <a:spcPts val="0"/>
              </a:spcAft>
              <a:buSzPts val="1300"/>
              <a:buChar char="●"/>
            </a:pPr>
            <a:r>
              <a:rPr lang="en"/>
              <a:t>Characters written to or read from a </a:t>
            </a:r>
            <a:r>
              <a:rPr lang="en" b="1"/>
              <a:t>fully buffered</a:t>
            </a:r>
            <a:r>
              <a:rPr lang="en"/>
              <a:t> stream are transmitted to or from the file in </a:t>
            </a:r>
            <a:r>
              <a:rPr lang="en" u="sng"/>
              <a:t>blocks of arbitrary size</a:t>
            </a:r>
            <a:r>
              <a:rPr lang="en"/>
              <a:t>.</a:t>
            </a:r>
            <a:endParaRPr/>
          </a:p>
          <a:p>
            <a:pPr marL="457200" lvl="0" indent="-311150">
              <a:spcBef>
                <a:spcPts val="0"/>
              </a:spcBef>
              <a:spcAft>
                <a:spcPts val="0"/>
              </a:spcAft>
              <a:buSzPts val="1300"/>
              <a:buChar char="●"/>
            </a:pPr>
            <a:r>
              <a:rPr lang="en"/>
              <a:t>Characters written to a </a:t>
            </a:r>
            <a:r>
              <a:rPr lang="en" b="1"/>
              <a:t>line buffered</a:t>
            </a:r>
            <a:r>
              <a:rPr lang="en"/>
              <a:t> stream are transmitted to the file in </a:t>
            </a:r>
            <a:r>
              <a:rPr lang="en" u="sng"/>
              <a:t>blocks</a:t>
            </a:r>
            <a:r>
              <a:rPr lang="en"/>
              <a:t> when a </a:t>
            </a:r>
            <a:r>
              <a:rPr lang="en" u="sng"/>
              <a:t>newline</a:t>
            </a:r>
            <a:r>
              <a:rPr lang="en"/>
              <a:t> character is encountered.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727800" y="546675"/>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Buffered vs unbuffered streams</a:t>
            </a:r>
            <a:endParaRPr/>
          </a:p>
        </p:txBody>
      </p:sp>
      <p:sp>
        <p:nvSpPr>
          <p:cNvPr id="119" name="Shape 119"/>
          <p:cNvSpPr txBox="1">
            <a:spLocks noGrp="1"/>
          </p:cNvSpPr>
          <p:nvPr>
            <p:ph type="body" idx="1"/>
          </p:nvPr>
        </p:nvSpPr>
        <p:spPr>
          <a:xfrm>
            <a:off x="727800" y="1441200"/>
            <a:ext cx="3774300" cy="354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Low-level file routines (</a:t>
            </a:r>
            <a:r>
              <a:rPr lang="en" b="1"/>
              <a:t>unbuffered</a:t>
            </a:r>
            <a:r>
              <a:rPr lang="en"/>
              <a:t> streams):</a:t>
            </a:r>
            <a:endParaRPr/>
          </a:p>
          <a:p>
            <a:pPr marL="457200" lvl="0" indent="-311150" rtl="0">
              <a:spcBef>
                <a:spcPts val="1600"/>
              </a:spcBef>
              <a:spcAft>
                <a:spcPts val="0"/>
              </a:spcAft>
              <a:buSzPts val="1300"/>
              <a:buChar char="●"/>
            </a:pPr>
            <a:r>
              <a:rPr lang="en" b="1"/>
              <a:t>open</a:t>
            </a:r>
            <a:r>
              <a:rPr lang="en"/>
              <a:t>(), </a:t>
            </a:r>
            <a:r>
              <a:rPr lang="en" b="1"/>
              <a:t>read</a:t>
            </a:r>
            <a:r>
              <a:rPr lang="en"/>
              <a:t>(), </a:t>
            </a:r>
            <a:r>
              <a:rPr lang="en" b="1"/>
              <a:t>write</a:t>
            </a:r>
            <a:r>
              <a:rPr lang="en"/>
              <a:t>(), </a:t>
            </a:r>
            <a:r>
              <a:rPr lang="en" b="1"/>
              <a:t>lseek</a:t>
            </a:r>
            <a:r>
              <a:rPr lang="en"/>
              <a:t>(), etc. </a:t>
            </a:r>
            <a:endParaRPr/>
          </a:p>
          <a:p>
            <a:pPr marL="457200" lvl="0" indent="-311150" rtl="0">
              <a:spcBef>
                <a:spcPts val="0"/>
              </a:spcBef>
              <a:spcAft>
                <a:spcPts val="0"/>
              </a:spcAft>
              <a:buSzPts val="1300"/>
              <a:buChar char="●"/>
            </a:pPr>
            <a:r>
              <a:rPr lang="en"/>
              <a:t>Part of &lt;</a:t>
            </a:r>
            <a:r>
              <a:rPr lang="en" b="1"/>
              <a:t>unistd.h</a:t>
            </a:r>
            <a:r>
              <a:rPr lang="en"/>
              <a:t>&gt; library.</a:t>
            </a:r>
            <a:endParaRPr/>
          </a:p>
          <a:p>
            <a:pPr marL="457200" lvl="0" indent="-311150" rtl="0">
              <a:spcBef>
                <a:spcPts val="0"/>
              </a:spcBef>
              <a:spcAft>
                <a:spcPts val="0"/>
              </a:spcAft>
              <a:buSzPts val="1300"/>
              <a:buChar char="●"/>
            </a:pPr>
            <a:r>
              <a:rPr lang="en"/>
              <a:t>Work with file descriptors of type </a:t>
            </a:r>
            <a:r>
              <a:rPr lang="en" b="1"/>
              <a:t>int</a:t>
            </a:r>
            <a:r>
              <a:rPr lang="en"/>
              <a:t>.</a:t>
            </a:r>
            <a:endParaRPr/>
          </a:p>
          <a:p>
            <a:pPr marL="457200" lvl="0" indent="-311150" rtl="0">
              <a:spcBef>
                <a:spcPts val="0"/>
              </a:spcBef>
              <a:spcAft>
                <a:spcPts val="0"/>
              </a:spcAft>
              <a:buSzPts val="1300"/>
              <a:buChar char="●"/>
            </a:pPr>
            <a:r>
              <a:rPr lang="en"/>
              <a:t>Treat the input/output as </a:t>
            </a:r>
            <a:r>
              <a:rPr lang="en" b="1"/>
              <a:t>binary</a:t>
            </a:r>
            <a:r>
              <a:rPr lang="en"/>
              <a:t> data.</a:t>
            </a:r>
            <a:endParaRPr/>
          </a:p>
          <a:p>
            <a:pPr marL="0" lvl="0" indent="0" rtl="0">
              <a:spcBef>
                <a:spcPts val="1600"/>
              </a:spcBef>
              <a:spcAft>
                <a:spcPts val="0"/>
              </a:spcAft>
              <a:buNone/>
            </a:pPr>
            <a:r>
              <a:rPr lang="en"/>
              <a:t>High-level file routines (</a:t>
            </a:r>
            <a:r>
              <a:rPr lang="en" b="1"/>
              <a:t>buffered</a:t>
            </a:r>
            <a:r>
              <a:rPr lang="en"/>
              <a:t> streams):</a:t>
            </a:r>
            <a:endParaRPr/>
          </a:p>
          <a:p>
            <a:pPr marL="457200" lvl="0" indent="-311150" rtl="0">
              <a:spcBef>
                <a:spcPts val="1600"/>
              </a:spcBef>
              <a:spcAft>
                <a:spcPts val="0"/>
              </a:spcAft>
              <a:buSzPts val="1300"/>
              <a:buChar char="●"/>
            </a:pPr>
            <a:r>
              <a:rPr lang="en" b="1"/>
              <a:t>fopen</a:t>
            </a:r>
            <a:r>
              <a:rPr lang="en"/>
              <a:t>(), </a:t>
            </a:r>
            <a:r>
              <a:rPr lang="en" b="1"/>
              <a:t>fread</a:t>
            </a:r>
            <a:r>
              <a:rPr lang="en"/>
              <a:t>(), </a:t>
            </a:r>
            <a:r>
              <a:rPr lang="en" b="1"/>
              <a:t>fwrite</a:t>
            </a:r>
            <a:r>
              <a:rPr lang="en"/>
              <a:t>(), </a:t>
            </a:r>
            <a:r>
              <a:rPr lang="en" b="1"/>
              <a:t>fseek</a:t>
            </a:r>
            <a:r>
              <a:rPr lang="en"/>
              <a:t>(), etc. </a:t>
            </a:r>
            <a:endParaRPr/>
          </a:p>
          <a:p>
            <a:pPr marL="457200" lvl="0" indent="-311150" rtl="0">
              <a:spcBef>
                <a:spcPts val="0"/>
              </a:spcBef>
              <a:spcAft>
                <a:spcPts val="0"/>
              </a:spcAft>
              <a:buSzPts val="1300"/>
              <a:buChar char="●"/>
            </a:pPr>
            <a:r>
              <a:rPr lang="en"/>
              <a:t>Part of &lt;</a:t>
            </a:r>
            <a:r>
              <a:rPr lang="en" b="1"/>
              <a:t>stdio.h</a:t>
            </a:r>
            <a:r>
              <a:rPr lang="en"/>
              <a:t>&gt; library.</a:t>
            </a:r>
            <a:endParaRPr/>
          </a:p>
          <a:p>
            <a:pPr marL="457200" lvl="0" indent="-311150" rtl="0">
              <a:spcBef>
                <a:spcPts val="0"/>
              </a:spcBef>
              <a:spcAft>
                <a:spcPts val="0"/>
              </a:spcAft>
              <a:buSzPts val="1300"/>
              <a:buChar char="●"/>
            </a:pPr>
            <a:r>
              <a:rPr lang="en"/>
              <a:t>Use the object type </a:t>
            </a:r>
            <a:r>
              <a:rPr lang="en" b="1"/>
              <a:t>FILE</a:t>
            </a:r>
            <a:r>
              <a:rPr lang="en"/>
              <a:t>. </a:t>
            </a:r>
            <a:endParaRPr/>
          </a:p>
          <a:p>
            <a:pPr marL="457200" lvl="0" indent="-311150" rtl="0">
              <a:spcBef>
                <a:spcPts val="0"/>
              </a:spcBef>
              <a:spcAft>
                <a:spcPts val="0"/>
              </a:spcAft>
              <a:buSzPts val="1300"/>
              <a:buChar char="●"/>
            </a:pPr>
            <a:r>
              <a:rPr lang="en"/>
              <a:t>Treat the input/output as </a:t>
            </a:r>
            <a:r>
              <a:rPr lang="en" b="1"/>
              <a:t>text </a:t>
            </a:r>
            <a:r>
              <a:rPr lang="en"/>
              <a:t>streams.</a:t>
            </a:r>
            <a:endParaRPr/>
          </a:p>
          <a:p>
            <a:pPr marL="457200" lvl="0" indent="-311150" rtl="0">
              <a:spcBef>
                <a:spcPts val="0"/>
              </a:spcBef>
              <a:spcAft>
                <a:spcPts val="0"/>
              </a:spcAft>
              <a:buSzPts val="1300"/>
              <a:buChar char="●"/>
            </a:pPr>
            <a:r>
              <a:rPr lang="en"/>
              <a:t>The read/write of the accumulated buffer can be forced with </a:t>
            </a:r>
            <a:r>
              <a:rPr lang="en" b="1"/>
              <a:t>fflush</a:t>
            </a:r>
            <a:r>
              <a:rPr lang="en"/>
              <a:t>().</a:t>
            </a:r>
            <a:endParaRPr/>
          </a:p>
          <a:p>
            <a:pPr marL="0" lvl="0" indent="0">
              <a:spcBef>
                <a:spcPts val="1600"/>
              </a:spcBef>
              <a:spcAft>
                <a:spcPts val="1600"/>
              </a:spcAft>
              <a:buNone/>
            </a:pPr>
            <a:endParaRPr/>
          </a:p>
        </p:txBody>
      </p:sp>
      <p:sp>
        <p:nvSpPr>
          <p:cNvPr id="120" name="Shape 120"/>
          <p:cNvSpPr/>
          <p:nvPr/>
        </p:nvSpPr>
        <p:spPr>
          <a:xfrm>
            <a:off x="4343600" y="1504125"/>
            <a:ext cx="966600" cy="97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Hi!</a:t>
            </a:r>
            <a:endParaRPr/>
          </a:p>
        </p:txBody>
      </p:sp>
      <p:sp>
        <p:nvSpPr>
          <p:cNvPr id="121" name="Shape 121"/>
          <p:cNvSpPr/>
          <p:nvPr/>
        </p:nvSpPr>
        <p:spPr>
          <a:xfrm>
            <a:off x="5310200" y="1652150"/>
            <a:ext cx="1769400" cy="638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t>!iH</a:t>
            </a:r>
            <a:endParaRPr/>
          </a:p>
        </p:txBody>
      </p:sp>
      <p:sp>
        <p:nvSpPr>
          <p:cNvPr id="122" name="Shape 122"/>
          <p:cNvSpPr txBox="1"/>
          <p:nvPr/>
        </p:nvSpPr>
        <p:spPr>
          <a:xfrm>
            <a:off x="7203950" y="1452025"/>
            <a:ext cx="1711500" cy="875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Contents immediately available to the program</a:t>
            </a:r>
            <a:endParaRPr/>
          </a:p>
        </p:txBody>
      </p:sp>
      <p:sp>
        <p:nvSpPr>
          <p:cNvPr id="123" name="Shape 123"/>
          <p:cNvSpPr/>
          <p:nvPr/>
        </p:nvSpPr>
        <p:spPr>
          <a:xfrm>
            <a:off x="4343600" y="3270725"/>
            <a:ext cx="966600" cy="975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Hi!</a:t>
            </a:r>
            <a:endParaRPr/>
          </a:p>
          <a:p>
            <a:pPr marL="0" lvl="0" indent="0" rtl="0">
              <a:spcBef>
                <a:spcPts val="0"/>
              </a:spcBef>
              <a:spcAft>
                <a:spcPts val="0"/>
              </a:spcAft>
              <a:buNone/>
            </a:pPr>
            <a:r>
              <a:rPr lang="en"/>
              <a:t>I’m robot</a:t>
            </a:r>
            <a:endParaRPr/>
          </a:p>
        </p:txBody>
      </p:sp>
      <p:sp>
        <p:nvSpPr>
          <p:cNvPr id="124" name="Shape 124"/>
          <p:cNvSpPr/>
          <p:nvPr/>
        </p:nvSpPr>
        <p:spPr>
          <a:xfrm>
            <a:off x="5638700" y="3567125"/>
            <a:ext cx="309900" cy="31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t>H</a:t>
            </a:r>
            <a:endParaRPr/>
          </a:p>
        </p:txBody>
      </p:sp>
      <p:sp>
        <p:nvSpPr>
          <p:cNvPr id="125" name="Shape 125"/>
          <p:cNvSpPr/>
          <p:nvPr/>
        </p:nvSpPr>
        <p:spPr>
          <a:xfrm>
            <a:off x="5943500" y="3567125"/>
            <a:ext cx="309900" cy="31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a:t>
            </a:r>
            <a:endParaRPr/>
          </a:p>
        </p:txBody>
      </p:sp>
      <p:sp>
        <p:nvSpPr>
          <p:cNvPr id="126" name="Shape 126"/>
          <p:cNvSpPr/>
          <p:nvPr/>
        </p:nvSpPr>
        <p:spPr>
          <a:xfrm>
            <a:off x="6251543" y="3567125"/>
            <a:ext cx="309900" cy="31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
            </a:r>
            <a:endParaRPr/>
          </a:p>
        </p:txBody>
      </p:sp>
      <p:sp>
        <p:nvSpPr>
          <p:cNvPr id="127" name="Shape 127"/>
          <p:cNvSpPr/>
          <p:nvPr/>
        </p:nvSpPr>
        <p:spPr>
          <a:xfrm>
            <a:off x="6556343" y="3567125"/>
            <a:ext cx="309900" cy="31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Shape 128"/>
          <p:cNvSpPr/>
          <p:nvPr/>
        </p:nvSpPr>
        <p:spPr>
          <a:xfrm>
            <a:off x="5638712" y="3893645"/>
            <a:ext cx="309900" cy="31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Shape 129"/>
          <p:cNvSpPr/>
          <p:nvPr/>
        </p:nvSpPr>
        <p:spPr>
          <a:xfrm>
            <a:off x="5943512" y="3893645"/>
            <a:ext cx="309900" cy="31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Shape 130"/>
          <p:cNvSpPr/>
          <p:nvPr/>
        </p:nvSpPr>
        <p:spPr>
          <a:xfrm>
            <a:off x="6251555" y="3893645"/>
            <a:ext cx="309900" cy="31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Shape 131"/>
          <p:cNvSpPr/>
          <p:nvPr/>
        </p:nvSpPr>
        <p:spPr>
          <a:xfrm>
            <a:off x="6556355" y="3893645"/>
            <a:ext cx="309900" cy="31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Shape 132"/>
          <p:cNvSpPr txBox="1"/>
          <p:nvPr/>
        </p:nvSpPr>
        <p:spPr>
          <a:xfrm>
            <a:off x="5657075" y="3246000"/>
            <a:ext cx="1209300" cy="2463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200" b="1">
                <a:latin typeface="Roboto"/>
                <a:ea typeface="Roboto"/>
                <a:cs typeface="Roboto"/>
                <a:sym typeface="Roboto"/>
              </a:rPr>
              <a:t>Buffer</a:t>
            </a:r>
            <a:endParaRPr sz="1200" b="1">
              <a:latin typeface="Roboto"/>
              <a:ea typeface="Roboto"/>
              <a:cs typeface="Roboto"/>
              <a:sym typeface="Roboto"/>
            </a:endParaRPr>
          </a:p>
        </p:txBody>
      </p:sp>
      <p:cxnSp>
        <p:nvCxnSpPr>
          <p:cNvPr id="133" name="Shape 133"/>
          <p:cNvCxnSpPr>
            <a:stCxn id="123" idx="2"/>
            <a:endCxn id="124" idx="1"/>
          </p:cNvCxnSpPr>
          <p:nvPr/>
        </p:nvCxnSpPr>
        <p:spPr>
          <a:xfrm rot="-5400000">
            <a:off x="4972400" y="3580325"/>
            <a:ext cx="520800" cy="811800"/>
          </a:xfrm>
          <a:prstGeom prst="bentConnector4">
            <a:avLst>
              <a:gd name="adj1" fmla="val -45723"/>
              <a:gd name="adj2" fmla="val 79767"/>
            </a:avLst>
          </a:prstGeom>
          <a:noFill/>
          <a:ln w="9525" cap="flat" cmpd="sng">
            <a:solidFill>
              <a:schemeClr val="dk2"/>
            </a:solidFill>
            <a:prstDash val="solid"/>
            <a:round/>
            <a:headEnd type="none" w="med" len="med"/>
            <a:tailEnd type="triangle" w="med" len="med"/>
          </a:ln>
        </p:spPr>
      </p:cxnSp>
      <p:sp>
        <p:nvSpPr>
          <p:cNvPr id="134" name="Shape 134"/>
          <p:cNvSpPr txBox="1"/>
          <p:nvPr/>
        </p:nvSpPr>
        <p:spPr>
          <a:xfrm>
            <a:off x="4392875" y="4465200"/>
            <a:ext cx="1860600" cy="24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Roboto"/>
                <a:ea typeface="Roboto"/>
                <a:cs typeface="Roboto"/>
                <a:sym typeface="Roboto"/>
              </a:rPr>
              <a:t>Characters accumulated into a buffer</a:t>
            </a:r>
            <a:endParaRPr sz="1200">
              <a:latin typeface="Roboto"/>
              <a:ea typeface="Roboto"/>
              <a:cs typeface="Roboto"/>
              <a:sym typeface="Roboto"/>
            </a:endParaRPr>
          </a:p>
        </p:txBody>
      </p:sp>
      <p:sp>
        <p:nvSpPr>
          <p:cNvPr id="135" name="Shape 135"/>
          <p:cNvSpPr txBox="1"/>
          <p:nvPr/>
        </p:nvSpPr>
        <p:spPr>
          <a:xfrm>
            <a:off x="7131000" y="3092225"/>
            <a:ext cx="1860600" cy="875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Buffer contents available to the program when:</a:t>
            </a:r>
            <a:endParaRPr/>
          </a:p>
        </p:txBody>
      </p:sp>
      <p:cxnSp>
        <p:nvCxnSpPr>
          <p:cNvPr id="136" name="Shape 136"/>
          <p:cNvCxnSpPr>
            <a:stCxn id="131" idx="3"/>
            <a:endCxn id="135" idx="1"/>
          </p:cNvCxnSpPr>
          <p:nvPr/>
        </p:nvCxnSpPr>
        <p:spPr>
          <a:xfrm rot="10800000" flipH="1">
            <a:off x="6866255" y="3530045"/>
            <a:ext cx="264600" cy="522300"/>
          </a:xfrm>
          <a:prstGeom prst="bentConnector3">
            <a:avLst>
              <a:gd name="adj1" fmla="val 50027"/>
            </a:avLst>
          </a:prstGeom>
          <a:noFill/>
          <a:ln w="9525" cap="flat" cmpd="sng">
            <a:solidFill>
              <a:schemeClr val="dk2"/>
            </a:solidFill>
            <a:prstDash val="solid"/>
            <a:round/>
            <a:headEnd type="none" w="med" len="med"/>
            <a:tailEnd type="triangle" w="med" len="med"/>
          </a:ln>
        </p:spPr>
      </p:cxnSp>
      <p:sp>
        <p:nvSpPr>
          <p:cNvPr id="137" name="Shape 137"/>
          <p:cNvSpPr txBox="1"/>
          <p:nvPr/>
        </p:nvSpPr>
        <p:spPr>
          <a:xfrm>
            <a:off x="6969150" y="3573425"/>
            <a:ext cx="2230500" cy="1727700"/>
          </a:xfrm>
          <a:prstGeom prst="rect">
            <a:avLst/>
          </a:prstGeom>
          <a:noFill/>
          <a:ln>
            <a:noFill/>
          </a:ln>
        </p:spPr>
        <p:txBody>
          <a:bodyPr spcFirstLastPara="1" wrap="square" lIns="91425" tIns="91425" rIns="91425" bIns="91425" anchor="ctr" anchorCtr="0">
            <a:noAutofit/>
          </a:bodyPr>
          <a:lstStyle/>
          <a:p>
            <a:pPr marL="457200" lvl="0" indent="-317500" rtl="0">
              <a:spcBef>
                <a:spcPts val="0"/>
              </a:spcBef>
              <a:spcAft>
                <a:spcPts val="0"/>
              </a:spcAft>
              <a:buSzPts val="1400"/>
              <a:buChar char="●"/>
            </a:pPr>
            <a:r>
              <a:rPr lang="en"/>
              <a:t>full buffer</a:t>
            </a:r>
            <a:endParaRPr/>
          </a:p>
          <a:p>
            <a:pPr marL="457200" lvl="0" indent="-317500" rtl="0">
              <a:spcBef>
                <a:spcPts val="0"/>
              </a:spcBef>
              <a:spcAft>
                <a:spcPts val="0"/>
              </a:spcAft>
              <a:buSzPts val="1400"/>
              <a:buChar char="●"/>
            </a:pPr>
            <a:r>
              <a:rPr lang="en"/>
              <a:t>closed stream</a:t>
            </a:r>
            <a:endParaRPr/>
          </a:p>
          <a:p>
            <a:pPr marL="457200" lvl="0" indent="-317500" rtl="0">
              <a:spcBef>
                <a:spcPts val="0"/>
              </a:spcBef>
              <a:spcAft>
                <a:spcPts val="0"/>
              </a:spcAft>
              <a:buSzPts val="1400"/>
              <a:buChar char="●"/>
            </a:pPr>
            <a:r>
              <a:rPr lang="en"/>
              <a:t>program terminates</a:t>
            </a:r>
            <a:endParaRPr/>
          </a:p>
          <a:p>
            <a:pPr marL="457200" lvl="0" indent="-317500" rtl="0">
              <a:spcBef>
                <a:spcPts val="0"/>
              </a:spcBef>
              <a:spcAft>
                <a:spcPts val="0"/>
              </a:spcAft>
              <a:buSzPts val="1400"/>
              <a:buChar char="●"/>
            </a:pPr>
            <a:r>
              <a:rPr lang="en"/>
              <a:t>new line (*)</a:t>
            </a:r>
            <a:endParaRPr/>
          </a:p>
          <a:p>
            <a:pPr marL="457200" lvl="0" indent="-317500" rtl="0">
              <a:spcBef>
                <a:spcPts val="0"/>
              </a:spcBef>
              <a:spcAft>
                <a:spcPts val="0"/>
              </a:spcAft>
              <a:buSzPts val="1400"/>
              <a:buChar char="●"/>
            </a:pPr>
            <a:r>
              <a:rPr lang="en"/>
              <a:t>flush</a:t>
            </a:r>
            <a:endParaRPr/>
          </a:p>
        </p:txBody>
      </p:sp>
      <p:sp>
        <p:nvSpPr>
          <p:cNvPr id="138" name="Shape 138"/>
          <p:cNvSpPr txBox="1"/>
          <p:nvPr/>
        </p:nvSpPr>
        <p:spPr>
          <a:xfrm>
            <a:off x="4035300" y="1102850"/>
            <a:ext cx="4956300" cy="317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b="1"/>
              <a:t>Unbuffered:</a:t>
            </a:r>
            <a:endParaRPr sz="1800" b="1"/>
          </a:p>
        </p:txBody>
      </p:sp>
      <p:sp>
        <p:nvSpPr>
          <p:cNvPr id="139" name="Shape 139"/>
          <p:cNvSpPr txBox="1"/>
          <p:nvPr/>
        </p:nvSpPr>
        <p:spPr>
          <a:xfrm>
            <a:off x="4035300" y="2856713"/>
            <a:ext cx="4956300" cy="317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a:t>Buffered:</a:t>
            </a:r>
            <a:endParaRPr sz="1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57850" y="56875"/>
            <a:ext cx="4514100" cy="168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Basic file processing</a:t>
            </a:r>
            <a:endParaRPr/>
          </a:p>
        </p:txBody>
      </p:sp>
      <p:sp>
        <p:nvSpPr>
          <p:cNvPr id="145" name="Shape 145"/>
          <p:cNvSpPr txBox="1"/>
          <p:nvPr/>
        </p:nvSpPr>
        <p:spPr>
          <a:xfrm>
            <a:off x="-7700" y="1999925"/>
            <a:ext cx="4645200" cy="1932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146" name="Shape 146"/>
          <p:cNvPicPr preferRelativeResize="0"/>
          <p:nvPr/>
        </p:nvPicPr>
        <p:blipFill>
          <a:blip r:embed="rId3">
            <a:alphaModFix/>
          </a:blip>
          <a:stretch>
            <a:fillRect/>
          </a:stretch>
        </p:blipFill>
        <p:spPr>
          <a:xfrm>
            <a:off x="57850" y="655375"/>
            <a:ext cx="4514099" cy="1189198"/>
          </a:xfrm>
          <a:prstGeom prst="rect">
            <a:avLst/>
          </a:prstGeom>
          <a:noFill/>
          <a:ln>
            <a:noFill/>
          </a:ln>
        </p:spPr>
      </p:pic>
      <p:graphicFrame>
        <p:nvGraphicFramePr>
          <p:cNvPr id="147" name="Shape 147"/>
          <p:cNvGraphicFramePr/>
          <p:nvPr/>
        </p:nvGraphicFramePr>
        <p:xfrm>
          <a:off x="4637500" y="350570"/>
          <a:ext cx="4514100" cy="4689835"/>
        </p:xfrm>
        <a:graphic>
          <a:graphicData uri="http://schemas.openxmlformats.org/drawingml/2006/table">
            <a:tbl>
              <a:tblPr>
                <a:noFill/>
                <a:tableStyleId>{02A45A25-BDFC-406E-9FB0-75ADAC28FDFD}</a:tableStyleId>
              </a:tblPr>
              <a:tblGrid>
                <a:gridCol w="1278175">
                  <a:extLst>
                    <a:ext uri="{9D8B030D-6E8A-4147-A177-3AD203B41FA5}">
                      <a16:colId xmlns:a16="http://schemas.microsoft.com/office/drawing/2014/main" val="20000"/>
                    </a:ext>
                  </a:extLst>
                </a:gridCol>
                <a:gridCol w="3235925">
                  <a:extLst>
                    <a:ext uri="{9D8B030D-6E8A-4147-A177-3AD203B41FA5}">
                      <a16:colId xmlns:a16="http://schemas.microsoft.com/office/drawing/2014/main" val="20001"/>
                    </a:ext>
                  </a:extLst>
                </a:gridCol>
              </a:tblGrid>
              <a:tr h="376475">
                <a:tc>
                  <a:txBody>
                    <a:bodyPr/>
                    <a:lstStyle/>
                    <a:p>
                      <a:pPr marL="0" lvl="0" indent="0" rtl="0">
                        <a:spcBef>
                          <a:spcPts val="0"/>
                        </a:spcBef>
                        <a:spcAft>
                          <a:spcPts val="0"/>
                        </a:spcAft>
                        <a:buNone/>
                      </a:pPr>
                      <a:r>
                        <a:rPr lang="en" sz="1200"/>
                        <a:t>O_APPEND</a:t>
                      </a:r>
                      <a:endParaRPr sz="1200"/>
                    </a:p>
                  </a:txBody>
                  <a:tcPr marL="91425" marR="91425" marT="91425" marB="91425"/>
                </a:tc>
                <a:tc>
                  <a:txBody>
                    <a:bodyPr/>
                    <a:lstStyle/>
                    <a:p>
                      <a:pPr marL="0" lvl="0" indent="0" rtl="0">
                        <a:spcBef>
                          <a:spcPts val="0"/>
                        </a:spcBef>
                        <a:spcAft>
                          <a:spcPts val="0"/>
                        </a:spcAft>
                        <a:buNone/>
                      </a:pPr>
                      <a:r>
                        <a:rPr lang="en" sz="1200"/>
                        <a:t>The file will be opened in append mode.</a:t>
                      </a:r>
                      <a:endParaRPr sz="1200"/>
                    </a:p>
                  </a:txBody>
                  <a:tcPr marL="91425" marR="91425" marT="91425" marB="91425"/>
                </a:tc>
                <a:extLst>
                  <a:ext uri="{0D108BD9-81ED-4DB2-BD59-A6C34878D82A}">
                    <a16:rowId xmlns:a16="http://schemas.microsoft.com/office/drawing/2014/main" val="10000"/>
                  </a:ext>
                </a:extLst>
              </a:tr>
              <a:tr h="376475">
                <a:tc>
                  <a:txBody>
                    <a:bodyPr/>
                    <a:lstStyle/>
                    <a:p>
                      <a:pPr marL="0" lvl="0" indent="0" rtl="0">
                        <a:spcBef>
                          <a:spcPts val="0"/>
                        </a:spcBef>
                        <a:spcAft>
                          <a:spcPts val="0"/>
                        </a:spcAft>
                        <a:buNone/>
                      </a:pPr>
                      <a:r>
                        <a:rPr lang="en" sz="1200"/>
                        <a:t>O_ASYNC</a:t>
                      </a:r>
                      <a:endParaRPr sz="1200"/>
                    </a:p>
                  </a:txBody>
                  <a:tcPr marL="91425" marR="91425" marT="91425" marB="91425"/>
                </a:tc>
                <a:tc>
                  <a:txBody>
                    <a:bodyPr/>
                    <a:lstStyle/>
                    <a:p>
                      <a:pPr marL="0" lvl="0" indent="0" rtl="0">
                        <a:spcBef>
                          <a:spcPts val="0"/>
                        </a:spcBef>
                        <a:spcAft>
                          <a:spcPts val="0"/>
                        </a:spcAft>
                        <a:buNone/>
                      </a:pPr>
                      <a:r>
                        <a:rPr lang="en" sz="1200" b="1"/>
                        <a:t>SIGIO</a:t>
                      </a:r>
                      <a:r>
                        <a:rPr lang="en" sz="1200"/>
                        <a:t> generated when readable or writable.</a:t>
                      </a:r>
                      <a:endParaRPr sz="1200"/>
                    </a:p>
                  </a:txBody>
                  <a:tcPr marL="91425" marR="91425" marT="91425" marB="91425"/>
                </a:tc>
                <a:extLst>
                  <a:ext uri="{0D108BD9-81ED-4DB2-BD59-A6C34878D82A}">
                    <a16:rowId xmlns:a16="http://schemas.microsoft.com/office/drawing/2014/main" val="10001"/>
                  </a:ext>
                </a:extLst>
              </a:tr>
              <a:tr h="376475">
                <a:tc>
                  <a:txBody>
                    <a:bodyPr/>
                    <a:lstStyle/>
                    <a:p>
                      <a:pPr marL="0" lvl="0" indent="0" rtl="0">
                        <a:spcBef>
                          <a:spcPts val="0"/>
                        </a:spcBef>
                        <a:spcAft>
                          <a:spcPts val="0"/>
                        </a:spcAft>
                        <a:buNone/>
                      </a:pPr>
                      <a:r>
                        <a:rPr lang="en" sz="1200"/>
                        <a:t>O_CREAT</a:t>
                      </a:r>
                      <a:endParaRPr sz="1200"/>
                    </a:p>
                  </a:txBody>
                  <a:tcPr marL="91425" marR="91425" marT="91425" marB="91425"/>
                </a:tc>
                <a:tc>
                  <a:txBody>
                    <a:bodyPr/>
                    <a:lstStyle/>
                    <a:p>
                      <a:pPr marL="0" lvl="0" indent="0" rtl="0">
                        <a:spcBef>
                          <a:spcPts val="0"/>
                        </a:spcBef>
                        <a:spcAft>
                          <a:spcPts val="0"/>
                        </a:spcAft>
                        <a:buNone/>
                      </a:pPr>
                      <a:r>
                        <a:rPr lang="en" sz="1200"/>
                        <a:t>If the file doesn’t exist - create it.</a:t>
                      </a:r>
                      <a:endParaRPr sz="1200"/>
                    </a:p>
                  </a:txBody>
                  <a:tcPr marL="91425" marR="91425" marT="91425" marB="91425"/>
                </a:tc>
                <a:extLst>
                  <a:ext uri="{0D108BD9-81ED-4DB2-BD59-A6C34878D82A}">
                    <a16:rowId xmlns:a16="http://schemas.microsoft.com/office/drawing/2014/main" val="10002"/>
                  </a:ext>
                </a:extLst>
              </a:tr>
              <a:tr h="376475">
                <a:tc>
                  <a:txBody>
                    <a:bodyPr/>
                    <a:lstStyle/>
                    <a:p>
                      <a:pPr marL="0" lvl="0" indent="0" rtl="0">
                        <a:spcBef>
                          <a:spcPts val="0"/>
                        </a:spcBef>
                        <a:spcAft>
                          <a:spcPts val="0"/>
                        </a:spcAft>
                        <a:buNone/>
                      </a:pPr>
                      <a:r>
                        <a:rPr lang="en" sz="1200"/>
                        <a:t>O_DIRECT</a:t>
                      </a:r>
                      <a:endParaRPr sz="1200"/>
                    </a:p>
                  </a:txBody>
                  <a:tcPr marL="91425" marR="91425" marT="91425" marB="91425"/>
                </a:tc>
                <a:tc>
                  <a:txBody>
                    <a:bodyPr/>
                    <a:lstStyle/>
                    <a:p>
                      <a:pPr marL="0" lvl="0" indent="0" rtl="0">
                        <a:spcBef>
                          <a:spcPts val="0"/>
                        </a:spcBef>
                        <a:spcAft>
                          <a:spcPts val="0"/>
                        </a:spcAft>
                        <a:buNone/>
                      </a:pPr>
                      <a:r>
                        <a:rPr lang="en" sz="1200"/>
                        <a:t>Opened for direct I/O.</a:t>
                      </a:r>
                      <a:endParaRPr sz="1200"/>
                    </a:p>
                  </a:txBody>
                  <a:tcPr marL="91425" marR="91425" marT="91425" marB="91425"/>
                </a:tc>
                <a:extLst>
                  <a:ext uri="{0D108BD9-81ED-4DB2-BD59-A6C34878D82A}">
                    <a16:rowId xmlns:a16="http://schemas.microsoft.com/office/drawing/2014/main" val="10003"/>
                  </a:ext>
                </a:extLst>
              </a:tr>
              <a:tr h="376475">
                <a:tc>
                  <a:txBody>
                    <a:bodyPr/>
                    <a:lstStyle/>
                    <a:p>
                      <a:pPr marL="0" lvl="0" indent="0" rtl="0">
                        <a:spcBef>
                          <a:spcPts val="0"/>
                        </a:spcBef>
                        <a:spcAft>
                          <a:spcPts val="0"/>
                        </a:spcAft>
                        <a:buNone/>
                      </a:pPr>
                      <a:r>
                        <a:rPr lang="en" sz="1200"/>
                        <a:t>O_DIRECTORY</a:t>
                      </a:r>
                      <a:endParaRPr sz="1200"/>
                    </a:p>
                  </a:txBody>
                  <a:tcPr marL="91425" marR="91425" marT="91425" marB="91425"/>
                </a:tc>
                <a:tc>
                  <a:txBody>
                    <a:bodyPr/>
                    <a:lstStyle/>
                    <a:p>
                      <a:pPr marL="0" lvl="0" indent="0" rtl="0">
                        <a:spcBef>
                          <a:spcPts val="0"/>
                        </a:spcBef>
                        <a:spcAft>
                          <a:spcPts val="0"/>
                        </a:spcAft>
                        <a:buNone/>
                      </a:pPr>
                      <a:r>
                        <a:rPr lang="en" sz="1200"/>
                        <a:t>If </a:t>
                      </a:r>
                      <a:r>
                        <a:rPr lang="en" sz="1200" b="1"/>
                        <a:t>name</a:t>
                      </a:r>
                      <a:r>
                        <a:rPr lang="en" sz="1200"/>
                        <a:t> is not a directory, </a:t>
                      </a:r>
                      <a:r>
                        <a:rPr lang="en" sz="1200" b="1"/>
                        <a:t>open</a:t>
                      </a:r>
                      <a:r>
                        <a:rPr lang="en" sz="1200"/>
                        <a:t>( ) will fail.</a:t>
                      </a:r>
                      <a:endParaRPr sz="1200"/>
                    </a:p>
                  </a:txBody>
                  <a:tcPr marL="91425" marR="91425" marT="91425" marB="91425"/>
                </a:tc>
                <a:extLst>
                  <a:ext uri="{0D108BD9-81ED-4DB2-BD59-A6C34878D82A}">
                    <a16:rowId xmlns:a16="http://schemas.microsoft.com/office/drawing/2014/main" val="10004"/>
                  </a:ext>
                </a:extLst>
              </a:tr>
              <a:tr h="376475">
                <a:tc>
                  <a:txBody>
                    <a:bodyPr/>
                    <a:lstStyle/>
                    <a:p>
                      <a:pPr marL="0" lvl="0" indent="0" rtl="0">
                        <a:spcBef>
                          <a:spcPts val="0"/>
                        </a:spcBef>
                        <a:spcAft>
                          <a:spcPts val="0"/>
                        </a:spcAft>
                        <a:buNone/>
                      </a:pPr>
                      <a:r>
                        <a:rPr lang="en" sz="1200"/>
                        <a:t>O_EXCL</a:t>
                      </a:r>
                      <a:endParaRPr sz="1200"/>
                    </a:p>
                  </a:txBody>
                  <a:tcPr marL="91425" marR="91425" marT="91425" marB="91425"/>
                </a:tc>
                <a:tc>
                  <a:txBody>
                    <a:bodyPr/>
                    <a:lstStyle/>
                    <a:p>
                      <a:pPr marL="0" lvl="0" indent="0" rtl="0">
                        <a:spcBef>
                          <a:spcPts val="0"/>
                        </a:spcBef>
                        <a:spcAft>
                          <a:spcPts val="0"/>
                        </a:spcAft>
                        <a:buNone/>
                      </a:pPr>
                      <a:r>
                        <a:rPr lang="en" sz="1200"/>
                        <a:t>If O_CREAT and file exists, </a:t>
                      </a:r>
                      <a:r>
                        <a:rPr lang="en" sz="1200" b="1"/>
                        <a:t>open</a:t>
                      </a:r>
                      <a:r>
                        <a:rPr lang="en" sz="1200"/>
                        <a:t>( ) will fail.</a:t>
                      </a:r>
                      <a:endParaRPr sz="1200"/>
                    </a:p>
                  </a:txBody>
                  <a:tcPr marL="91425" marR="91425" marT="91425" marB="91425"/>
                </a:tc>
                <a:extLst>
                  <a:ext uri="{0D108BD9-81ED-4DB2-BD59-A6C34878D82A}">
                    <a16:rowId xmlns:a16="http://schemas.microsoft.com/office/drawing/2014/main" val="10005"/>
                  </a:ext>
                </a:extLst>
              </a:tr>
              <a:tr h="376475">
                <a:tc>
                  <a:txBody>
                    <a:bodyPr/>
                    <a:lstStyle/>
                    <a:p>
                      <a:pPr marL="0" lvl="0" indent="0" rtl="0">
                        <a:spcBef>
                          <a:spcPts val="0"/>
                        </a:spcBef>
                        <a:spcAft>
                          <a:spcPts val="0"/>
                        </a:spcAft>
                        <a:buNone/>
                      </a:pPr>
                      <a:r>
                        <a:rPr lang="en" sz="1200"/>
                        <a:t>O_LARGEFILE</a:t>
                      </a:r>
                      <a:endParaRPr sz="1200"/>
                    </a:p>
                  </a:txBody>
                  <a:tcPr marL="91425" marR="91425" marT="91425" marB="91425"/>
                </a:tc>
                <a:tc>
                  <a:txBody>
                    <a:bodyPr/>
                    <a:lstStyle/>
                    <a:p>
                      <a:pPr marL="0" lvl="0" indent="0" rtl="0">
                        <a:spcBef>
                          <a:spcPts val="0"/>
                        </a:spcBef>
                        <a:spcAft>
                          <a:spcPts val="0"/>
                        </a:spcAft>
                        <a:buNone/>
                      </a:pPr>
                      <a:r>
                        <a:rPr lang="en" sz="1200"/>
                        <a:t>A file larger than 2G to be opened.</a:t>
                      </a:r>
                      <a:endParaRPr sz="1200"/>
                    </a:p>
                  </a:txBody>
                  <a:tcPr marL="91425" marR="91425" marT="91425" marB="91425"/>
                </a:tc>
                <a:extLst>
                  <a:ext uri="{0D108BD9-81ED-4DB2-BD59-A6C34878D82A}">
                    <a16:rowId xmlns:a16="http://schemas.microsoft.com/office/drawing/2014/main" val="10006"/>
                  </a:ext>
                </a:extLst>
              </a:tr>
              <a:tr h="376475">
                <a:tc>
                  <a:txBody>
                    <a:bodyPr/>
                    <a:lstStyle/>
                    <a:p>
                      <a:pPr marL="0" lvl="0" indent="0" rtl="0">
                        <a:spcBef>
                          <a:spcPts val="0"/>
                        </a:spcBef>
                        <a:spcAft>
                          <a:spcPts val="0"/>
                        </a:spcAft>
                        <a:buNone/>
                      </a:pPr>
                      <a:r>
                        <a:rPr lang="en" sz="1200"/>
                        <a:t>O_NOCTTY</a:t>
                      </a:r>
                      <a:endParaRPr sz="1200"/>
                    </a:p>
                  </a:txBody>
                  <a:tcPr marL="91425" marR="91425" marT="91425" marB="91425"/>
                </a:tc>
                <a:tc>
                  <a:txBody>
                    <a:bodyPr/>
                    <a:lstStyle/>
                    <a:p>
                      <a:pPr marL="0" lvl="0" indent="0" rtl="0">
                        <a:spcBef>
                          <a:spcPts val="0"/>
                        </a:spcBef>
                        <a:spcAft>
                          <a:spcPts val="0"/>
                        </a:spcAft>
                        <a:buNone/>
                      </a:pPr>
                      <a:r>
                        <a:rPr lang="en" sz="1200"/>
                        <a:t>This flag is not frequently used.</a:t>
                      </a:r>
                      <a:endParaRPr sz="1200"/>
                    </a:p>
                  </a:txBody>
                  <a:tcPr marL="91425" marR="91425" marT="91425" marB="91425"/>
                </a:tc>
                <a:extLst>
                  <a:ext uri="{0D108BD9-81ED-4DB2-BD59-A6C34878D82A}">
                    <a16:rowId xmlns:a16="http://schemas.microsoft.com/office/drawing/2014/main" val="10007"/>
                  </a:ext>
                </a:extLst>
              </a:tr>
              <a:tr h="376475">
                <a:tc>
                  <a:txBody>
                    <a:bodyPr/>
                    <a:lstStyle/>
                    <a:p>
                      <a:pPr marL="0" lvl="0" indent="0" rtl="0">
                        <a:spcBef>
                          <a:spcPts val="0"/>
                        </a:spcBef>
                        <a:spcAft>
                          <a:spcPts val="0"/>
                        </a:spcAft>
                        <a:buNone/>
                      </a:pPr>
                      <a:r>
                        <a:rPr lang="en" sz="1200"/>
                        <a:t>O_NOFOLLOW</a:t>
                      </a:r>
                      <a:endParaRPr sz="1200"/>
                    </a:p>
                  </a:txBody>
                  <a:tcPr marL="91425" marR="91425" marT="91425" marB="91425"/>
                </a:tc>
                <a:tc>
                  <a:txBody>
                    <a:bodyPr/>
                    <a:lstStyle/>
                    <a:p>
                      <a:pPr marL="0" lvl="0" indent="0" rtl="0">
                        <a:spcBef>
                          <a:spcPts val="0"/>
                        </a:spcBef>
                        <a:spcAft>
                          <a:spcPts val="0"/>
                        </a:spcAft>
                        <a:buNone/>
                      </a:pPr>
                      <a:r>
                        <a:rPr lang="en" sz="1200"/>
                        <a:t>If </a:t>
                      </a:r>
                      <a:r>
                        <a:rPr lang="en" sz="1200" b="1"/>
                        <a:t>name</a:t>
                      </a:r>
                      <a:r>
                        <a:rPr lang="en" sz="1200"/>
                        <a:t> is a symbolic link, </a:t>
                      </a:r>
                      <a:r>
                        <a:rPr lang="en" sz="1200" b="1"/>
                        <a:t>open</a:t>
                      </a:r>
                      <a:r>
                        <a:rPr lang="en" sz="1200"/>
                        <a:t>( ) will fail.</a:t>
                      </a:r>
                      <a:endParaRPr sz="1200"/>
                    </a:p>
                  </a:txBody>
                  <a:tcPr marL="91425" marR="91425" marT="91425" marB="91425"/>
                </a:tc>
                <a:extLst>
                  <a:ext uri="{0D108BD9-81ED-4DB2-BD59-A6C34878D82A}">
                    <a16:rowId xmlns:a16="http://schemas.microsoft.com/office/drawing/2014/main" val="10008"/>
                  </a:ext>
                </a:extLst>
              </a:tr>
              <a:tr h="376475">
                <a:tc>
                  <a:txBody>
                    <a:bodyPr/>
                    <a:lstStyle/>
                    <a:p>
                      <a:pPr marL="0" lvl="0" indent="0" rtl="0">
                        <a:spcBef>
                          <a:spcPts val="0"/>
                        </a:spcBef>
                        <a:spcAft>
                          <a:spcPts val="0"/>
                        </a:spcAft>
                        <a:buNone/>
                      </a:pPr>
                      <a:r>
                        <a:rPr lang="en" sz="1200"/>
                        <a:t>O_NONBLOCK</a:t>
                      </a:r>
                      <a:endParaRPr sz="1200"/>
                    </a:p>
                  </a:txBody>
                  <a:tcPr marL="91425" marR="91425" marT="91425" marB="91425"/>
                </a:tc>
                <a:tc>
                  <a:txBody>
                    <a:bodyPr/>
                    <a:lstStyle/>
                    <a:p>
                      <a:pPr marL="0" lvl="0" indent="0" rtl="0">
                        <a:spcBef>
                          <a:spcPts val="0"/>
                        </a:spcBef>
                        <a:spcAft>
                          <a:spcPts val="0"/>
                        </a:spcAft>
                        <a:buNone/>
                      </a:pPr>
                      <a:r>
                        <a:rPr lang="en" sz="1200"/>
                        <a:t>If possible, open in nonblocking mode.</a:t>
                      </a:r>
                      <a:endParaRPr sz="1200"/>
                    </a:p>
                  </a:txBody>
                  <a:tcPr marL="91425" marR="91425" marT="91425" marB="91425"/>
                </a:tc>
                <a:extLst>
                  <a:ext uri="{0D108BD9-81ED-4DB2-BD59-A6C34878D82A}">
                    <a16:rowId xmlns:a16="http://schemas.microsoft.com/office/drawing/2014/main" val="10009"/>
                  </a:ext>
                </a:extLst>
              </a:tr>
              <a:tr h="376475">
                <a:tc>
                  <a:txBody>
                    <a:bodyPr/>
                    <a:lstStyle/>
                    <a:p>
                      <a:pPr marL="0" lvl="0" indent="0" rtl="0">
                        <a:spcBef>
                          <a:spcPts val="0"/>
                        </a:spcBef>
                        <a:spcAft>
                          <a:spcPts val="0"/>
                        </a:spcAft>
                        <a:buNone/>
                      </a:pPr>
                      <a:r>
                        <a:rPr lang="en" sz="1200"/>
                        <a:t>O_SYNC</a:t>
                      </a:r>
                      <a:endParaRPr sz="1200"/>
                    </a:p>
                  </a:txBody>
                  <a:tcPr marL="91425" marR="91425" marT="91425" marB="91425"/>
                </a:tc>
                <a:tc>
                  <a:txBody>
                    <a:bodyPr/>
                    <a:lstStyle/>
                    <a:p>
                      <a:pPr marL="0" lvl="0" indent="0" rtl="0">
                        <a:spcBef>
                          <a:spcPts val="0"/>
                        </a:spcBef>
                        <a:spcAft>
                          <a:spcPts val="0"/>
                        </a:spcAft>
                        <a:buNone/>
                      </a:pPr>
                      <a:r>
                        <a:rPr lang="en" sz="1200"/>
                        <a:t>The file will be opened for synchronous I/O.</a:t>
                      </a:r>
                      <a:endParaRPr sz="1200"/>
                    </a:p>
                  </a:txBody>
                  <a:tcPr marL="91425" marR="91425" marT="91425" marB="91425"/>
                </a:tc>
                <a:extLst>
                  <a:ext uri="{0D108BD9-81ED-4DB2-BD59-A6C34878D82A}">
                    <a16:rowId xmlns:a16="http://schemas.microsoft.com/office/drawing/2014/main" val="10010"/>
                  </a:ext>
                </a:extLst>
              </a:tr>
              <a:tr h="376475">
                <a:tc>
                  <a:txBody>
                    <a:bodyPr/>
                    <a:lstStyle/>
                    <a:p>
                      <a:pPr marL="0" lvl="0" indent="0" rtl="0">
                        <a:spcBef>
                          <a:spcPts val="0"/>
                        </a:spcBef>
                        <a:spcAft>
                          <a:spcPts val="0"/>
                        </a:spcAft>
                        <a:buNone/>
                      </a:pPr>
                      <a:r>
                        <a:rPr lang="en" sz="1200"/>
                        <a:t>O_TRUNC</a:t>
                      </a:r>
                      <a:endParaRPr sz="1200"/>
                    </a:p>
                  </a:txBody>
                  <a:tcPr marL="91425" marR="91425" marT="91425" marB="91425"/>
                </a:tc>
                <a:tc>
                  <a:txBody>
                    <a:bodyPr/>
                    <a:lstStyle/>
                    <a:p>
                      <a:pPr marL="0" lvl="0" indent="0" rtl="0">
                        <a:spcBef>
                          <a:spcPts val="0"/>
                        </a:spcBef>
                        <a:spcAft>
                          <a:spcPts val="0"/>
                        </a:spcAft>
                        <a:buNone/>
                      </a:pPr>
                      <a:r>
                        <a:rPr lang="en" sz="1200"/>
                        <a:t>If the file exists, truncated it to zero length.</a:t>
                      </a:r>
                      <a:endParaRPr sz="1200"/>
                    </a:p>
                  </a:txBody>
                  <a:tcPr marL="91425" marR="91425" marT="91425" marB="91425"/>
                </a:tc>
                <a:extLst>
                  <a:ext uri="{0D108BD9-81ED-4DB2-BD59-A6C34878D82A}">
                    <a16:rowId xmlns:a16="http://schemas.microsoft.com/office/drawing/2014/main" val="10011"/>
                  </a:ext>
                </a:extLst>
              </a:tr>
            </a:tbl>
          </a:graphicData>
        </a:graphic>
      </p:graphicFrame>
      <p:sp>
        <p:nvSpPr>
          <p:cNvPr id="148" name="Shape 148"/>
          <p:cNvSpPr txBox="1"/>
          <p:nvPr/>
        </p:nvSpPr>
        <p:spPr>
          <a:xfrm>
            <a:off x="4550575" y="-93600"/>
            <a:ext cx="4389600" cy="315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a:latin typeface="Roboto"/>
                <a:ea typeface="Roboto"/>
                <a:cs typeface="Roboto"/>
                <a:sym typeface="Roboto"/>
              </a:rPr>
              <a:t>flags</a:t>
            </a:r>
            <a:r>
              <a:rPr lang="en"/>
              <a:t> parameter is a bit mask of the following bits:</a:t>
            </a:r>
            <a:endParaRPr/>
          </a:p>
        </p:txBody>
      </p:sp>
      <p:graphicFrame>
        <p:nvGraphicFramePr>
          <p:cNvPr id="149" name="Shape 149"/>
          <p:cNvGraphicFramePr/>
          <p:nvPr/>
        </p:nvGraphicFramePr>
        <p:xfrm>
          <a:off x="144775" y="2833445"/>
          <a:ext cx="4427175" cy="2258850"/>
        </p:xfrm>
        <a:graphic>
          <a:graphicData uri="http://schemas.openxmlformats.org/drawingml/2006/table">
            <a:tbl>
              <a:tblPr>
                <a:noFill/>
                <a:tableStyleId>{02A45A25-BDFC-406E-9FB0-75ADAC28FDFD}</a:tableStyleId>
              </a:tblPr>
              <a:tblGrid>
                <a:gridCol w="2215725">
                  <a:extLst>
                    <a:ext uri="{9D8B030D-6E8A-4147-A177-3AD203B41FA5}">
                      <a16:colId xmlns:a16="http://schemas.microsoft.com/office/drawing/2014/main" val="20000"/>
                    </a:ext>
                  </a:extLst>
                </a:gridCol>
                <a:gridCol w="2211450">
                  <a:extLst>
                    <a:ext uri="{9D8B030D-6E8A-4147-A177-3AD203B41FA5}">
                      <a16:colId xmlns:a16="http://schemas.microsoft.com/office/drawing/2014/main" val="20001"/>
                    </a:ext>
                  </a:extLst>
                </a:gridCol>
              </a:tblGrid>
              <a:tr h="376475">
                <a:tc>
                  <a:txBody>
                    <a:bodyPr/>
                    <a:lstStyle/>
                    <a:p>
                      <a:pPr marL="0" lvl="0" indent="0" rtl="0">
                        <a:spcBef>
                          <a:spcPts val="0"/>
                        </a:spcBef>
                        <a:spcAft>
                          <a:spcPts val="0"/>
                        </a:spcAft>
                        <a:buNone/>
                      </a:pPr>
                      <a:r>
                        <a:rPr lang="en" sz="1200"/>
                        <a:t>S_IRWXU</a:t>
                      </a:r>
                      <a:endParaRPr sz="1200"/>
                    </a:p>
                  </a:txBody>
                  <a:tcPr marL="91425" marR="91425" marT="91425" marB="91425"/>
                </a:tc>
                <a:tc>
                  <a:txBody>
                    <a:bodyPr/>
                    <a:lstStyle/>
                    <a:p>
                      <a:pPr marL="0" lvl="0" indent="0" rtl="0">
                        <a:spcBef>
                          <a:spcPts val="0"/>
                        </a:spcBef>
                        <a:spcAft>
                          <a:spcPts val="0"/>
                        </a:spcAft>
                        <a:buNone/>
                      </a:pPr>
                      <a:r>
                        <a:rPr lang="en" sz="1200"/>
                        <a:t>S_IWGRP</a:t>
                      </a:r>
                      <a:endParaRPr sz="1200"/>
                    </a:p>
                  </a:txBody>
                  <a:tcPr marL="91425" marR="91425" marT="91425" marB="91425"/>
                </a:tc>
                <a:extLst>
                  <a:ext uri="{0D108BD9-81ED-4DB2-BD59-A6C34878D82A}">
                    <a16:rowId xmlns:a16="http://schemas.microsoft.com/office/drawing/2014/main" val="10000"/>
                  </a:ext>
                </a:extLst>
              </a:tr>
              <a:tr h="376475">
                <a:tc>
                  <a:txBody>
                    <a:bodyPr/>
                    <a:lstStyle/>
                    <a:p>
                      <a:pPr marL="0" lvl="0" indent="0" rtl="0">
                        <a:spcBef>
                          <a:spcPts val="0"/>
                        </a:spcBef>
                        <a:spcAft>
                          <a:spcPts val="0"/>
                        </a:spcAft>
                        <a:buNone/>
                      </a:pPr>
                      <a:r>
                        <a:rPr lang="en" sz="1200"/>
                        <a:t>S_IRUSR</a:t>
                      </a:r>
                      <a:endParaRPr sz="1200"/>
                    </a:p>
                  </a:txBody>
                  <a:tcPr marL="91425" marR="91425" marT="91425" marB="91425"/>
                </a:tc>
                <a:tc>
                  <a:txBody>
                    <a:bodyPr/>
                    <a:lstStyle/>
                    <a:p>
                      <a:pPr marL="0" lvl="0" indent="0" rtl="0">
                        <a:spcBef>
                          <a:spcPts val="0"/>
                        </a:spcBef>
                        <a:spcAft>
                          <a:spcPts val="0"/>
                        </a:spcAft>
                        <a:buNone/>
                      </a:pPr>
                      <a:r>
                        <a:rPr lang="en" sz="1200"/>
                        <a:t>S_IXGRP</a:t>
                      </a:r>
                      <a:endParaRPr sz="1200"/>
                    </a:p>
                  </a:txBody>
                  <a:tcPr marL="91425" marR="91425" marT="91425" marB="91425"/>
                </a:tc>
                <a:extLst>
                  <a:ext uri="{0D108BD9-81ED-4DB2-BD59-A6C34878D82A}">
                    <a16:rowId xmlns:a16="http://schemas.microsoft.com/office/drawing/2014/main" val="10001"/>
                  </a:ext>
                </a:extLst>
              </a:tr>
              <a:tr h="376475">
                <a:tc>
                  <a:txBody>
                    <a:bodyPr/>
                    <a:lstStyle/>
                    <a:p>
                      <a:pPr marL="0" lvl="0" indent="0" rtl="0">
                        <a:spcBef>
                          <a:spcPts val="0"/>
                        </a:spcBef>
                        <a:spcAft>
                          <a:spcPts val="0"/>
                        </a:spcAft>
                        <a:buNone/>
                      </a:pPr>
                      <a:r>
                        <a:rPr lang="en" sz="1200"/>
                        <a:t>S_IWUSR</a:t>
                      </a:r>
                      <a:endParaRPr sz="1200"/>
                    </a:p>
                  </a:txBody>
                  <a:tcPr marL="91425" marR="91425" marT="91425" marB="91425"/>
                </a:tc>
                <a:tc>
                  <a:txBody>
                    <a:bodyPr/>
                    <a:lstStyle/>
                    <a:p>
                      <a:pPr marL="0" lvl="0" indent="0" rtl="0">
                        <a:spcBef>
                          <a:spcPts val="0"/>
                        </a:spcBef>
                        <a:spcAft>
                          <a:spcPts val="0"/>
                        </a:spcAft>
                        <a:buNone/>
                      </a:pPr>
                      <a:r>
                        <a:rPr lang="en" sz="1200"/>
                        <a:t>S_IRWXO</a:t>
                      </a:r>
                      <a:endParaRPr sz="1200"/>
                    </a:p>
                  </a:txBody>
                  <a:tcPr marL="91425" marR="91425" marT="91425" marB="91425"/>
                </a:tc>
                <a:extLst>
                  <a:ext uri="{0D108BD9-81ED-4DB2-BD59-A6C34878D82A}">
                    <a16:rowId xmlns:a16="http://schemas.microsoft.com/office/drawing/2014/main" val="10002"/>
                  </a:ext>
                </a:extLst>
              </a:tr>
              <a:tr h="376475">
                <a:tc>
                  <a:txBody>
                    <a:bodyPr/>
                    <a:lstStyle/>
                    <a:p>
                      <a:pPr marL="0" lvl="0" indent="0" rtl="0">
                        <a:spcBef>
                          <a:spcPts val="0"/>
                        </a:spcBef>
                        <a:spcAft>
                          <a:spcPts val="0"/>
                        </a:spcAft>
                        <a:buNone/>
                      </a:pPr>
                      <a:r>
                        <a:rPr lang="en" sz="1200"/>
                        <a:t>S_IXUSR</a:t>
                      </a:r>
                      <a:endParaRPr sz="1200"/>
                    </a:p>
                  </a:txBody>
                  <a:tcPr marL="91425" marR="91425" marT="91425" marB="91425"/>
                </a:tc>
                <a:tc>
                  <a:txBody>
                    <a:bodyPr/>
                    <a:lstStyle/>
                    <a:p>
                      <a:pPr marL="0" lvl="0" indent="0" rtl="0">
                        <a:spcBef>
                          <a:spcPts val="0"/>
                        </a:spcBef>
                        <a:spcAft>
                          <a:spcPts val="0"/>
                        </a:spcAft>
                        <a:buNone/>
                      </a:pPr>
                      <a:r>
                        <a:rPr lang="en" sz="1200"/>
                        <a:t>S_IROTH</a:t>
                      </a:r>
                      <a:endParaRPr sz="1200"/>
                    </a:p>
                  </a:txBody>
                  <a:tcPr marL="91425" marR="91425" marT="91425" marB="91425"/>
                </a:tc>
                <a:extLst>
                  <a:ext uri="{0D108BD9-81ED-4DB2-BD59-A6C34878D82A}">
                    <a16:rowId xmlns:a16="http://schemas.microsoft.com/office/drawing/2014/main" val="10003"/>
                  </a:ext>
                </a:extLst>
              </a:tr>
              <a:tr h="376475">
                <a:tc>
                  <a:txBody>
                    <a:bodyPr/>
                    <a:lstStyle/>
                    <a:p>
                      <a:pPr marL="0" lvl="0" indent="0" rtl="0">
                        <a:spcBef>
                          <a:spcPts val="0"/>
                        </a:spcBef>
                        <a:spcAft>
                          <a:spcPts val="0"/>
                        </a:spcAft>
                        <a:buNone/>
                      </a:pPr>
                      <a:r>
                        <a:rPr lang="en" sz="1200"/>
                        <a:t>S_IRWXG</a:t>
                      </a:r>
                      <a:endParaRPr sz="1200"/>
                    </a:p>
                  </a:txBody>
                  <a:tcPr marL="91425" marR="91425" marT="91425" marB="91425"/>
                </a:tc>
                <a:tc>
                  <a:txBody>
                    <a:bodyPr/>
                    <a:lstStyle/>
                    <a:p>
                      <a:pPr marL="0" lvl="0" indent="0" rtl="0">
                        <a:spcBef>
                          <a:spcPts val="0"/>
                        </a:spcBef>
                        <a:spcAft>
                          <a:spcPts val="0"/>
                        </a:spcAft>
                        <a:buNone/>
                      </a:pPr>
                      <a:r>
                        <a:rPr lang="en" sz="1200"/>
                        <a:t>S_IWOTH</a:t>
                      </a:r>
                      <a:endParaRPr sz="1200"/>
                    </a:p>
                  </a:txBody>
                  <a:tcPr marL="91425" marR="91425" marT="91425" marB="91425"/>
                </a:tc>
                <a:extLst>
                  <a:ext uri="{0D108BD9-81ED-4DB2-BD59-A6C34878D82A}">
                    <a16:rowId xmlns:a16="http://schemas.microsoft.com/office/drawing/2014/main" val="10004"/>
                  </a:ext>
                </a:extLst>
              </a:tr>
              <a:tr h="376475">
                <a:tc>
                  <a:txBody>
                    <a:bodyPr/>
                    <a:lstStyle/>
                    <a:p>
                      <a:pPr marL="0" lvl="0" indent="0" rtl="0">
                        <a:spcBef>
                          <a:spcPts val="0"/>
                        </a:spcBef>
                        <a:spcAft>
                          <a:spcPts val="0"/>
                        </a:spcAft>
                        <a:buNone/>
                      </a:pPr>
                      <a:r>
                        <a:rPr lang="en" sz="1200"/>
                        <a:t>S_IRGRP</a:t>
                      </a:r>
                      <a:endParaRPr sz="1200"/>
                    </a:p>
                  </a:txBody>
                  <a:tcPr marL="91425" marR="91425" marT="91425" marB="91425"/>
                </a:tc>
                <a:tc>
                  <a:txBody>
                    <a:bodyPr/>
                    <a:lstStyle/>
                    <a:p>
                      <a:pPr marL="0" lvl="0" indent="0" rtl="0">
                        <a:spcBef>
                          <a:spcPts val="0"/>
                        </a:spcBef>
                        <a:spcAft>
                          <a:spcPts val="0"/>
                        </a:spcAft>
                        <a:buNone/>
                      </a:pPr>
                      <a:r>
                        <a:rPr lang="en" sz="1200"/>
                        <a:t>S_IXOTH</a:t>
                      </a:r>
                      <a:endParaRPr sz="1200"/>
                    </a:p>
                  </a:txBody>
                  <a:tcPr marL="91425" marR="91425" marT="91425" marB="91425"/>
                </a:tc>
                <a:extLst>
                  <a:ext uri="{0D108BD9-81ED-4DB2-BD59-A6C34878D82A}">
                    <a16:rowId xmlns:a16="http://schemas.microsoft.com/office/drawing/2014/main" val="10005"/>
                  </a:ext>
                </a:extLst>
              </a:tr>
            </a:tbl>
          </a:graphicData>
        </a:graphic>
      </p:graphicFrame>
      <p:sp>
        <p:nvSpPr>
          <p:cNvPr id="150" name="Shape 150"/>
          <p:cNvSpPr txBox="1"/>
          <p:nvPr/>
        </p:nvSpPr>
        <p:spPr>
          <a:xfrm>
            <a:off x="57850" y="2389275"/>
            <a:ext cx="4389600" cy="315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If</a:t>
            </a:r>
            <a:r>
              <a:rPr lang="en" b="1">
                <a:latin typeface="Roboto"/>
                <a:ea typeface="Roboto"/>
                <a:cs typeface="Roboto"/>
                <a:sym typeface="Roboto"/>
              </a:rPr>
              <a:t> flags</a:t>
            </a:r>
            <a:r>
              <a:rPr lang="en"/>
              <a:t> has </a:t>
            </a:r>
            <a:r>
              <a:rPr lang="en" b="1">
                <a:latin typeface="Roboto"/>
                <a:ea typeface="Roboto"/>
                <a:cs typeface="Roboto"/>
                <a:sym typeface="Roboto"/>
              </a:rPr>
              <a:t>O_CREAT </a:t>
            </a:r>
            <a:r>
              <a:rPr lang="en"/>
              <a:t>set, the </a:t>
            </a:r>
            <a:r>
              <a:rPr lang="en" b="1">
                <a:latin typeface="Roboto"/>
                <a:ea typeface="Roboto"/>
                <a:cs typeface="Roboto"/>
                <a:sym typeface="Roboto"/>
              </a:rPr>
              <a:t>mode</a:t>
            </a:r>
            <a:r>
              <a:rPr lang="en"/>
              <a:t> is a bit mask of: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Open and close a file</a:t>
            </a:r>
            <a:endParaRPr/>
          </a:p>
        </p:txBody>
      </p:sp>
      <p:sp>
        <p:nvSpPr>
          <p:cNvPr id="156" name="Shape 156"/>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Initialize the variables</a:t>
            </a:r>
            <a:endParaRPr b="1"/>
          </a:p>
        </p:txBody>
      </p:sp>
      <p:sp>
        <p:nvSpPr>
          <p:cNvPr id="157" name="Shape 157"/>
          <p:cNvSpPr/>
          <p:nvPr/>
        </p:nvSpPr>
        <p:spPr>
          <a:xfrm>
            <a:off x="520625" y="196657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Open the file as read-only and get the </a:t>
            </a:r>
            <a:r>
              <a:rPr lang="en" b="1"/>
              <a:t>fd</a:t>
            </a:r>
            <a:endParaRPr b="1"/>
          </a:p>
        </p:txBody>
      </p:sp>
      <p:sp>
        <p:nvSpPr>
          <p:cNvPr id="158" name="Shape 158"/>
          <p:cNvSpPr/>
          <p:nvPr/>
        </p:nvSpPr>
        <p:spPr>
          <a:xfrm>
            <a:off x="520625" y="248452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If the </a:t>
            </a:r>
            <a:r>
              <a:rPr lang="en" b="1"/>
              <a:t>fd</a:t>
            </a:r>
            <a:r>
              <a:rPr lang="en"/>
              <a:t> is </a:t>
            </a:r>
            <a:r>
              <a:rPr lang="en" b="1"/>
              <a:t>-1</a:t>
            </a:r>
            <a:r>
              <a:rPr lang="en"/>
              <a:t>, print error message</a:t>
            </a:r>
            <a:endParaRPr/>
          </a:p>
        </p:txBody>
      </p:sp>
      <p:sp>
        <p:nvSpPr>
          <p:cNvPr id="159" name="Shape 159"/>
          <p:cNvSpPr/>
          <p:nvPr/>
        </p:nvSpPr>
        <p:spPr>
          <a:xfrm>
            <a:off x="520625" y="28500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Otherwise, print the value of </a:t>
            </a:r>
            <a:r>
              <a:rPr lang="en" b="1"/>
              <a:t>fd</a:t>
            </a:r>
            <a:r>
              <a:rPr lang="en"/>
              <a:t> (success)</a:t>
            </a:r>
            <a:endParaRPr/>
          </a:p>
        </p:txBody>
      </p:sp>
      <p:sp>
        <p:nvSpPr>
          <p:cNvPr id="160" name="Shape 160"/>
          <p:cNvSpPr/>
          <p:nvPr/>
        </p:nvSpPr>
        <p:spPr>
          <a:xfrm>
            <a:off x="520625" y="336797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Close the file</a:t>
            </a:r>
            <a:endParaRPr/>
          </a:p>
        </p:txBody>
      </p:sp>
      <p:sp>
        <p:nvSpPr>
          <p:cNvPr id="161" name="Shape 161"/>
          <p:cNvSpPr/>
          <p:nvPr/>
        </p:nvSpPr>
        <p:spPr>
          <a:xfrm>
            <a:off x="520625" y="3919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If the close failed, print error message</a:t>
            </a:r>
            <a:endParaRPr b="1"/>
          </a:p>
        </p:txBody>
      </p:sp>
      <p:sp>
        <p:nvSpPr>
          <p:cNvPr id="162" name="Shape 162"/>
          <p:cNvSpPr txBox="1"/>
          <p:nvPr/>
        </p:nvSpPr>
        <p:spPr>
          <a:xfrm>
            <a:off x="3137375" y="77250"/>
            <a:ext cx="1358400" cy="287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t>openclose.c</a:t>
            </a:r>
            <a:endParaRPr b="1"/>
          </a:p>
        </p:txBody>
      </p:sp>
      <p:pic>
        <p:nvPicPr>
          <p:cNvPr id="163" name="Shape 163"/>
          <p:cNvPicPr preferRelativeResize="0"/>
          <p:nvPr/>
        </p:nvPicPr>
        <p:blipFill>
          <a:blip r:embed="rId3">
            <a:alphaModFix/>
          </a:blip>
          <a:stretch>
            <a:fillRect/>
          </a:stretch>
        </p:blipFill>
        <p:spPr>
          <a:xfrm>
            <a:off x="4295225" y="152400"/>
            <a:ext cx="4848775" cy="3419542"/>
          </a:xfrm>
          <a:prstGeom prst="rect">
            <a:avLst/>
          </a:prstGeom>
          <a:noFill/>
          <a:ln>
            <a:noFill/>
          </a:ln>
        </p:spPr>
      </p:pic>
      <p:cxnSp>
        <p:nvCxnSpPr>
          <p:cNvPr id="164" name="Shape 164"/>
          <p:cNvCxnSpPr/>
          <p:nvPr/>
        </p:nvCxnSpPr>
        <p:spPr>
          <a:xfrm rot="10800000" flipH="1">
            <a:off x="4232225" y="1303975"/>
            <a:ext cx="350400" cy="315300"/>
          </a:xfrm>
          <a:prstGeom prst="straightConnector1">
            <a:avLst/>
          </a:prstGeom>
          <a:noFill/>
          <a:ln w="9525" cap="flat" cmpd="sng">
            <a:solidFill>
              <a:srgbClr val="FF0000"/>
            </a:solidFill>
            <a:prstDash val="solid"/>
            <a:round/>
            <a:headEnd type="none" w="med" len="med"/>
            <a:tailEnd type="triangle" w="med" len="med"/>
          </a:ln>
        </p:spPr>
      </p:cxnSp>
      <p:cxnSp>
        <p:nvCxnSpPr>
          <p:cNvPr id="165" name="Shape 165"/>
          <p:cNvCxnSpPr>
            <a:stCxn id="157" idx="3"/>
          </p:cNvCxnSpPr>
          <p:nvPr/>
        </p:nvCxnSpPr>
        <p:spPr>
          <a:xfrm rot="10800000" flipH="1">
            <a:off x="4219025" y="1514025"/>
            <a:ext cx="468900" cy="632100"/>
          </a:xfrm>
          <a:prstGeom prst="straightConnector1">
            <a:avLst/>
          </a:prstGeom>
          <a:noFill/>
          <a:ln w="9525" cap="flat" cmpd="sng">
            <a:solidFill>
              <a:srgbClr val="FF0000"/>
            </a:solidFill>
            <a:prstDash val="solid"/>
            <a:round/>
            <a:headEnd type="none" w="med" len="med"/>
            <a:tailEnd type="triangle" w="med" len="med"/>
          </a:ln>
        </p:spPr>
      </p:cxnSp>
      <p:cxnSp>
        <p:nvCxnSpPr>
          <p:cNvPr id="166" name="Shape 166"/>
          <p:cNvCxnSpPr>
            <a:stCxn id="158" idx="3"/>
          </p:cNvCxnSpPr>
          <p:nvPr/>
        </p:nvCxnSpPr>
        <p:spPr>
          <a:xfrm rot="10800000" flipH="1">
            <a:off x="4219025" y="1899375"/>
            <a:ext cx="582600" cy="764700"/>
          </a:xfrm>
          <a:prstGeom prst="straightConnector1">
            <a:avLst/>
          </a:prstGeom>
          <a:noFill/>
          <a:ln w="9525" cap="flat" cmpd="sng">
            <a:solidFill>
              <a:srgbClr val="FF0000"/>
            </a:solidFill>
            <a:prstDash val="solid"/>
            <a:round/>
            <a:headEnd type="none" w="med" len="med"/>
            <a:tailEnd type="triangle" w="med" len="med"/>
          </a:ln>
        </p:spPr>
      </p:cxnSp>
      <p:cxnSp>
        <p:nvCxnSpPr>
          <p:cNvPr id="167" name="Shape 167"/>
          <p:cNvCxnSpPr>
            <a:stCxn id="159" idx="3"/>
          </p:cNvCxnSpPr>
          <p:nvPr/>
        </p:nvCxnSpPr>
        <p:spPr>
          <a:xfrm rot="10800000" flipH="1">
            <a:off x="4219025" y="2355200"/>
            <a:ext cx="687900" cy="674400"/>
          </a:xfrm>
          <a:prstGeom prst="straightConnector1">
            <a:avLst/>
          </a:prstGeom>
          <a:noFill/>
          <a:ln w="9525" cap="flat" cmpd="sng">
            <a:solidFill>
              <a:srgbClr val="FF0000"/>
            </a:solidFill>
            <a:prstDash val="solid"/>
            <a:round/>
            <a:headEnd type="none" w="med" len="med"/>
            <a:tailEnd type="triangle" w="med" len="med"/>
          </a:ln>
        </p:spPr>
      </p:cxnSp>
      <p:cxnSp>
        <p:nvCxnSpPr>
          <p:cNvPr id="168" name="Shape 168"/>
          <p:cNvCxnSpPr>
            <a:stCxn id="160" idx="3"/>
          </p:cNvCxnSpPr>
          <p:nvPr/>
        </p:nvCxnSpPr>
        <p:spPr>
          <a:xfrm rot="10800000" flipH="1">
            <a:off x="4219025" y="2916025"/>
            <a:ext cx="766800" cy="631500"/>
          </a:xfrm>
          <a:prstGeom prst="straightConnector1">
            <a:avLst/>
          </a:prstGeom>
          <a:noFill/>
          <a:ln w="9525" cap="flat" cmpd="sng">
            <a:solidFill>
              <a:srgbClr val="FF0000"/>
            </a:solidFill>
            <a:prstDash val="solid"/>
            <a:round/>
            <a:headEnd type="none" w="med" len="med"/>
            <a:tailEnd type="triangle" w="med" len="med"/>
          </a:ln>
        </p:spPr>
      </p:cxnSp>
      <p:cxnSp>
        <p:nvCxnSpPr>
          <p:cNvPr id="169" name="Shape 169"/>
          <p:cNvCxnSpPr>
            <a:stCxn id="161" idx="3"/>
          </p:cNvCxnSpPr>
          <p:nvPr/>
        </p:nvCxnSpPr>
        <p:spPr>
          <a:xfrm rot="10800000" flipH="1">
            <a:off x="4219025" y="3196600"/>
            <a:ext cx="784200" cy="9024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Reading file contents</a:t>
            </a:r>
            <a:endParaRPr/>
          </a:p>
        </p:txBody>
      </p:sp>
      <p:sp>
        <p:nvSpPr>
          <p:cNvPr id="175" name="Shape 175"/>
          <p:cNvSpPr txBox="1"/>
          <p:nvPr/>
        </p:nvSpPr>
        <p:spPr>
          <a:xfrm>
            <a:off x="729450" y="2814825"/>
            <a:ext cx="6234300" cy="19053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Each call reads up to </a:t>
            </a:r>
            <a:r>
              <a:rPr lang="en" b="1" i="1"/>
              <a:t>len</a:t>
            </a:r>
            <a:r>
              <a:rPr lang="en" i="1"/>
              <a:t> </a:t>
            </a:r>
            <a:r>
              <a:rPr lang="en"/>
              <a:t>bytes into </a:t>
            </a:r>
            <a:r>
              <a:rPr lang="en" b="1" i="1"/>
              <a:t>buf</a:t>
            </a:r>
            <a:r>
              <a:rPr lang="en"/>
              <a:t> from the current file offset of the file referenced by </a:t>
            </a:r>
            <a:r>
              <a:rPr lang="en" b="1" i="1"/>
              <a:t>fd</a:t>
            </a:r>
            <a:r>
              <a:rPr lang="en"/>
              <a:t>.</a:t>
            </a:r>
            <a:endParaRPr/>
          </a:p>
          <a:p>
            <a:pPr marL="457200" lvl="0" indent="-317500" rtl="0">
              <a:spcBef>
                <a:spcPts val="0"/>
              </a:spcBef>
              <a:spcAft>
                <a:spcPts val="0"/>
              </a:spcAft>
              <a:buSzPts val="1400"/>
              <a:buChar char="●"/>
            </a:pPr>
            <a:r>
              <a:rPr lang="en"/>
              <a:t>On success, the number of bytes written into </a:t>
            </a:r>
            <a:r>
              <a:rPr lang="en" b="1" i="1"/>
              <a:t>buf</a:t>
            </a:r>
            <a:r>
              <a:rPr lang="en"/>
              <a:t> is returned.</a:t>
            </a:r>
            <a:endParaRPr/>
          </a:p>
          <a:p>
            <a:pPr marL="457200" lvl="0" indent="-317500" rtl="0">
              <a:spcBef>
                <a:spcPts val="0"/>
              </a:spcBef>
              <a:spcAft>
                <a:spcPts val="0"/>
              </a:spcAft>
              <a:buSzPts val="1400"/>
              <a:buChar char="●"/>
            </a:pPr>
            <a:r>
              <a:rPr lang="en"/>
              <a:t>On error, the call returns </a:t>
            </a:r>
            <a:r>
              <a:rPr lang="en" b="1" i="1"/>
              <a:t>-1 </a:t>
            </a:r>
            <a:r>
              <a:rPr lang="en"/>
              <a:t>and </a:t>
            </a:r>
            <a:r>
              <a:rPr lang="en" b="1" i="1"/>
              <a:t>errno</a:t>
            </a:r>
            <a:r>
              <a:rPr lang="en"/>
              <a:t> is set.</a:t>
            </a:r>
            <a:endParaRPr/>
          </a:p>
          <a:p>
            <a:pPr marL="0" lvl="0" indent="0" rtl="0">
              <a:spcBef>
                <a:spcPts val="0"/>
              </a:spcBef>
              <a:spcAft>
                <a:spcPts val="0"/>
              </a:spcAft>
              <a:buNone/>
            </a:pPr>
            <a:endParaRPr/>
          </a:p>
        </p:txBody>
      </p:sp>
      <p:pic>
        <p:nvPicPr>
          <p:cNvPr id="176" name="Shape 176"/>
          <p:cNvPicPr preferRelativeResize="0"/>
          <p:nvPr/>
        </p:nvPicPr>
        <p:blipFill>
          <a:blip r:embed="rId3">
            <a:alphaModFix/>
          </a:blip>
          <a:stretch>
            <a:fillRect/>
          </a:stretch>
        </p:blipFill>
        <p:spPr>
          <a:xfrm>
            <a:off x="820176" y="1906401"/>
            <a:ext cx="6143649" cy="7524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2698</Words>
  <Application>Microsoft Office PowerPoint</Application>
  <PresentationFormat>On-screen Show (16:9)</PresentationFormat>
  <Paragraphs>213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Raleway</vt:lpstr>
      <vt:lpstr>Courier New</vt:lpstr>
      <vt:lpstr>Roboto</vt:lpstr>
      <vt:lpstr>Lato</vt:lpstr>
      <vt:lpstr>Streamline</vt:lpstr>
      <vt:lpstr>Linux System Programming Part 3 - Filesystem and Files</vt:lpstr>
      <vt:lpstr>Files in Linux</vt:lpstr>
      <vt:lpstr>Filesystems and namespaces</vt:lpstr>
      <vt:lpstr>Working with Files in C</vt:lpstr>
      <vt:lpstr>Buffered vs unbuffered streams </vt:lpstr>
      <vt:lpstr>Buffered vs unbuffered streams</vt:lpstr>
      <vt:lpstr>Basic file processing</vt:lpstr>
      <vt:lpstr>Open and close a file</vt:lpstr>
      <vt:lpstr>Reading file contents</vt:lpstr>
      <vt:lpstr>Read and print a file</vt:lpstr>
      <vt:lpstr>Create and write into a file</vt:lpstr>
      <vt:lpstr>Write sentences into file</vt:lpstr>
      <vt:lpstr>Seeking in files and Sparse files</vt:lpstr>
      <vt:lpstr>Make a file with a hole</vt:lpstr>
      <vt:lpstr>Locking files</vt:lpstr>
      <vt:lpstr>Lock and write in there</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System Programming Part 3 - Filesystem and Files</dc:title>
  <cp:lastModifiedBy>Димитър Минчев</cp:lastModifiedBy>
  <cp:revision>1</cp:revision>
  <dcterms:modified xsi:type="dcterms:W3CDTF">2021-01-18T05:56:34Z</dcterms:modified>
</cp:coreProperties>
</file>