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92" y="4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mint.com/linux-process-management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EmertxeSlides/linux-programming-36666547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error, there are two possible errno values: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ECHILD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calling process does not have any children.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EINTR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signal was received while waiting, and the call returned early.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WIFEXITED (status);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WIFSIGNALED (status);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WIFSTOPPED (status);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WIFCONTINUED (status);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WEXITSTATUS (status);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WTERMSIG (status);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WSTOPSIG (status);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WCOREDUMP (status);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Either of the first two macros may return true (a nonzero value), depending on how the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terminated. The first, WIFEXITED, returns true if the process terminated normally—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is, if the process called _exit( ). In this case, the macro WEXITSTATUS provides the loworder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eight bits that were passed to _exit( ).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WIFSIGNALED returns true if a signal caused the process' termination (see Chapter 9 for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discussion on signals). In this case, WTERMSIG returns the number of the signal that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caused the termination, and WCOREDUMP returns true if the process dumped core in response to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receipt of the signal. WCOREDUMP is not defined by POSIX, although many Unix systems, Linux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included, support it.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WIFSTOPPED and WIFCONTINUED return true if the process was stopped or continued,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respectively, and is currently being traced via the ptrace( ) system call. These conditions are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generally applicable only when implementing a debugger, although when used with waitpid( 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(see the following subsection), they are used to implement job control, too. Normally, wait( 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used only to communicate information about a process' termination. If WIFSTOPPED is true,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WSTOPSIG provides the number of the signal that stopped the process. WIFCONTINUED is not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defined by POSIX, although future standards define it for waitpid( ). As of the 2.6.10 Linux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kernel, Linux provides this macro for wait( ), too.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happens, however, if the parent process dies before the child, or if it dies before it has a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chance to wait on its zombie children? Whenever a process terminates, the Linux kernel walks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list of its children, and reparents all of them to the init process (the process with a pid value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1). This guarantees that no process is ever without an immediate parent. The init process,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turn, periodically waits on all of its children, ensuring that none remain zombies for too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long—no ghosts! Thus, if a parent dies before its children or does not wait on its children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exiting, the child processes are eventually reparented to init and waited upon, allowing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 to fully exit. Although doing so is still considered good practice, this safeguard means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short-lived processes need not worry excessively about waiting on all of their children.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files are the most fundamental abstraction in a Unix system, processes are the second most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fundamental. Processes are object code in execution: active, alive, running programs. But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they're more than just object code—processes consist of data, resources, state, and a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virtualized computer.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 begin life as executable object code, which is machine-runnable code in an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executable format that the kernel understands (the format most common in Linux is ELF). The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executable format contains metadata, and multiple sections of code and data. Sections are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chunks of the object code that load into linear chunks of memory. All bytes in a section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treated the same, given the same permissions, and generally used for similar purposes.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important and common sections are the text section, the data section, and the bss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section. The text section contains executable code and read-only data, such as constant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variables, and is typically marked read-only and executable. The data section contains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initialized data, such as C variables with defined values, and is typically marked readable and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writable. The bss section contains uninitialized global data. Because the C standard dictates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values for C variables that are essentially all zeros, there is no need to store the zeros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object code on disk. Instead, the object code can simply list the uninitialized variables in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bss section, and the kernel can map the zero page (a page of all zeros) over the section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it is loaded into memory. The bss section was conceived solely as an optimization for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purpose. The name is a historic relic; it stands for block started by symbol, or block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segment. Other common sections in ELF executables are the absolute section (which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contains nonrelocatable symbols) and the undefined section (a catchall).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process is also associated with various system resources, which are arbitrated and managed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kernel. Processes typically request and manipulate resources only through system calls.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include timers, pending signals, open files, network connections, hardware, and IPC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mechanisms. A process' resources, along with data and statistics related to the process, are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inside the kernel in the process' process descriptor.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process is a virtualization abstraction. The Linux kernel, supporting both preemptive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multitasking and virtual memory, provides a process both a virtualized processor, and a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virtualized view of memory. From the process' perspective, the view of the system is as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 it alone were in control. That is, even though a given process may be scheduled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alongside many other processes, it runs as though it has sole control of the system. The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seamlessly and transparently preempts and reschedules processes, sharing the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system's processors among all running processes. Processes never know the difference.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Similarly, each process is afforded a single linear address space, as if it alone were in control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all of the memory in the system. Through virtual memory and paging, the kernel allows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processes to coexist on the system, each operating in a different address space. The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manages this virtualization through hardware support provided by modern processors,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allowing the operating system to concurrently manage the state of multiple independent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https://www.tecmint.com/linux-process-management/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7800" marR="101600" lvl="0" indent="0" rtl="0">
              <a:lnSpc>
                <a:spcPct val="1425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051E30"/>
                </a:highlight>
                <a:latin typeface="Verdana"/>
                <a:ea typeface="Verdana"/>
                <a:cs typeface="Verdana"/>
                <a:sym typeface="Verdana"/>
              </a:rPr>
              <a:t>$ pgrep -u tecmint top</a:t>
            </a:r>
            <a:br>
              <a:rPr lang="en" sz="1000">
                <a:solidFill>
                  <a:srgbClr val="FFFFFF"/>
                </a:solidFill>
                <a:highlight>
                  <a:srgbClr val="051E3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FFFFFF"/>
                </a:solidFill>
                <a:highlight>
                  <a:srgbClr val="051E30"/>
                </a:highlight>
                <a:latin typeface="Verdana"/>
                <a:ea typeface="Verdana"/>
                <a:cs typeface="Verdana"/>
                <a:sym typeface="Verdana"/>
              </a:rPr>
              <a:t>$ kill 2308</a:t>
            </a:r>
            <a:br>
              <a:rPr lang="en" sz="1000">
                <a:solidFill>
                  <a:srgbClr val="FFFFFF"/>
                </a:solidFill>
                <a:highlight>
                  <a:srgbClr val="051E3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FFFFFF"/>
                </a:solidFill>
                <a:highlight>
                  <a:srgbClr val="051E30"/>
                </a:highlight>
                <a:latin typeface="Verdana"/>
                <a:ea typeface="Verdana"/>
                <a:cs typeface="Verdana"/>
                <a:sym typeface="Verdana"/>
              </a:rPr>
              <a:t>$ pgrep -u tecmint top</a:t>
            </a:r>
            <a:br>
              <a:rPr lang="en" sz="1000">
                <a:solidFill>
                  <a:srgbClr val="FFFFFF"/>
                </a:solidFill>
                <a:highlight>
                  <a:srgbClr val="051E3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FFFFFF"/>
                </a:solidFill>
                <a:highlight>
                  <a:srgbClr val="051E30"/>
                </a:highlight>
                <a:latin typeface="Verdana"/>
                <a:ea typeface="Verdana"/>
                <a:cs typeface="Verdana"/>
                <a:sym typeface="Verdana"/>
              </a:rPr>
              <a:t>$ pgrep -u tecmint glances</a:t>
            </a:r>
            <a:br>
              <a:rPr lang="en" sz="1000">
                <a:solidFill>
                  <a:srgbClr val="FFFFFF"/>
                </a:solidFill>
                <a:highlight>
                  <a:srgbClr val="051E3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FFFFFF"/>
                </a:solidFill>
                <a:highlight>
                  <a:srgbClr val="051E30"/>
                </a:highlight>
                <a:latin typeface="Verdana"/>
                <a:ea typeface="Verdana"/>
                <a:cs typeface="Verdana"/>
                <a:sym typeface="Verdana"/>
              </a:rPr>
              <a:t>$ pkill glances</a:t>
            </a:r>
            <a:br>
              <a:rPr lang="en" sz="1000">
                <a:solidFill>
                  <a:srgbClr val="FFFFFF"/>
                </a:solidFill>
                <a:highlight>
                  <a:srgbClr val="051E3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FFFFFF"/>
                </a:solidFill>
                <a:highlight>
                  <a:srgbClr val="051E30"/>
                </a:highlight>
                <a:latin typeface="Verdana"/>
                <a:ea typeface="Verdana"/>
                <a:cs typeface="Verdana"/>
                <a:sym typeface="Verdana"/>
              </a:rPr>
              <a:t>$ pgrep -u tecmint glances</a:t>
            </a:r>
            <a:endParaRPr sz="1000">
              <a:solidFill>
                <a:srgbClr val="FFFFFF"/>
              </a:solidFill>
              <a:highlight>
                <a:srgbClr val="051E3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23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5.2.1.2. Error values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success, the exec system calls do not return. On failure, the calls return -1, and set errno to one of the following values: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E2BIG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total number of bytes in the provided arguments list (arg) or environment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(envp) is too large.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EACCESS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lacks search permission for a component in path; path is not a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file; the target file is not marked executable; or the filesystem on which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or file resides is mounted noexec.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EFAULT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given pointer is invalid.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EIO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low-level I/O error occurred (this is bad).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EISDIR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component in path, or the interpreter, is a directory.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ELOOP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encountered too many symbolic links in resolving path.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EMFILE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invoking process has reached its limit on open files.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ENFILE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system-wide limit on open files has been reached.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ENOENT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target of path or file does not exist, or a needed shared library does not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ENOEXEC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target of path or file is an invalid binary, or is intended for a different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architecture.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ENOMEM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insufficient kernel memory available to execute a new program.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ENOTDIR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nonfinal component in path is not a directory.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EPERM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filesystem on which path or file resides is mounted nosuid, the user is not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root, and path or file has the suid or sgid bit set.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ETXTBSY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target of path or file is open for writing by another process.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https://www.slideshare.net/EmertxeSlides/linux-programming-36666547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possible errno values, with three possible meanings: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EAGAIN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kernel failed to allocate certain resources, such as a new pid, or the RLIMIT_NPROC resource limit (rlimit) has been reached (see Chapter 6).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ENOMEM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Insufficient kernel memory was available to complete the request.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terminating the process, the C library performs the following shutdown steps, in order: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Call any functions registered with atexit( ) or on_exit( ), in the reverse order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their registration. (We will discuss these functions later in this chapter.)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Flush all open standard I/O streams (see Chapter 3).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Remove any temporary files created with the tmpfile( ) function.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steps finish all the work the process needs to do in user space, so exit( ) invokes the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 _exit( ) to let the kernel handle the rest of the termination process: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&lt;unistd.h&gt;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_exit (int status);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process can also terminate if it is sent a signal whose default action is to terminate the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process. Such signals include SIGTERM and SIGKILL (see Chapter 9).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5.3.4. SIGCHLD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process terminates, the kernel sends the signal SIGCHLD to the parent. By default, this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 is ignored, and no action is taken by the parent. Processes can elect to handle this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signal, however, via the signal( ) or sigaction( ) system calls. These calls, and the rest of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wonderful world of signals, are covered in Chapter 9.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System Programming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4 - Processes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IBA Bulgaria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97275" y="0"/>
            <a:ext cx="43746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Waiting and Terminating child processes</a:t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4571875" y="58850"/>
            <a:ext cx="4572000" cy="50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call to </a:t>
            </a:r>
            <a:r>
              <a:rPr lang="en" b="1"/>
              <a:t>wait()</a:t>
            </a:r>
            <a:r>
              <a:rPr lang="en"/>
              <a:t> returns the </a:t>
            </a:r>
            <a:r>
              <a:rPr lang="en" b="1" i="1"/>
              <a:t>pid</a:t>
            </a:r>
            <a:r>
              <a:rPr lang="en"/>
              <a:t> of a terminated child, or </a:t>
            </a:r>
            <a:r>
              <a:rPr lang="en" b="1" i="1"/>
              <a:t>-1</a:t>
            </a:r>
            <a:r>
              <a:rPr lang="en"/>
              <a:t> on error.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no child has terminated, the call blocks until a child terminates.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WIFEXITED</a:t>
            </a:r>
            <a:r>
              <a:rPr lang="en"/>
              <a:t> returns true if the process terminated normally.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terminated normally, </a:t>
            </a:r>
            <a:r>
              <a:rPr lang="en" b="1"/>
              <a:t>WEXITSTATUS </a:t>
            </a:r>
            <a:r>
              <a:rPr lang="en"/>
              <a:t>provides the loworder eight bits that were passed to _exit.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WIFSIGNALED </a:t>
            </a:r>
            <a:r>
              <a:rPr lang="en"/>
              <a:t>returns true if a signal caused the process' termination.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case of signal termination, </a:t>
            </a:r>
            <a:r>
              <a:rPr lang="en" b="1"/>
              <a:t>WTERMSIG </a:t>
            </a:r>
            <a:r>
              <a:rPr lang="en"/>
              <a:t>returns the number of that signal.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case of signal termination, </a:t>
            </a:r>
            <a:r>
              <a:rPr lang="en" b="1"/>
              <a:t>WCOREDUMP </a:t>
            </a:r>
            <a:r>
              <a:rPr lang="en"/>
              <a:t>returns true if the process dumped core in response to receipt of the signal.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WIFSTOPPED </a:t>
            </a:r>
            <a:r>
              <a:rPr lang="en"/>
              <a:t>and </a:t>
            </a:r>
            <a:r>
              <a:rPr lang="en" b="1"/>
              <a:t>WIFCONTINUED </a:t>
            </a:r>
            <a:r>
              <a:rPr lang="en"/>
              <a:t>return true if the process was stopped or continued, respectively.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</a:t>
            </a:r>
            <a:r>
              <a:rPr lang="en" b="1"/>
              <a:t>WIFSTOPPED </a:t>
            </a:r>
            <a:r>
              <a:rPr lang="en"/>
              <a:t>is true, </a:t>
            </a:r>
            <a:r>
              <a:rPr lang="en" b="1"/>
              <a:t>WSTOPSIG </a:t>
            </a:r>
            <a:r>
              <a:rPr lang="en"/>
              <a:t>provides the number of the signal that stopped the process.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75" y="1334725"/>
            <a:ext cx="4440499" cy="3124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520625" y="2001925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 the process and store the </a:t>
            </a:r>
            <a:r>
              <a:rPr lang="en" b="1"/>
              <a:t>pid</a:t>
            </a:r>
            <a:r>
              <a:rPr lang="en"/>
              <a:t>(s)</a:t>
            </a:r>
            <a:endParaRPr b="1"/>
          </a:p>
        </p:txBody>
      </p:sp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119900" y="627450"/>
            <a:ext cx="484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and print status</a:t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520625" y="2361025"/>
            <a:ext cx="2368500" cy="45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parent waits for the child and exits on error</a:t>
            </a:r>
            <a:endParaRPr b="1"/>
          </a:p>
        </p:txBody>
      </p:sp>
      <p:sp>
        <p:nvSpPr>
          <p:cNvPr id="180" name="Shape 180"/>
          <p:cNvSpPr/>
          <p:nvPr/>
        </p:nvSpPr>
        <p:spPr>
          <a:xfrm>
            <a:off x="520625" y="1425450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we have enough arguments</a:t>
            </a:r>
            <a:endParaRPr b="1"/>
          </a:p>
        </p:txBody>
      </p:sp>
      <p:sp>
        <p:nvSpPr>
          <p:cNvPr id="181" name="Shape 181"/>
          <p:cNvSpPr/>
          <p:nvPr/>
        </p:nvSpPr>
        <p:spPr>
          <a:xfrm>
            <a:off x="520625" y="2817356"/>
            <a:ext cx="2368500" cy="45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success, prints the status of the termination</a:t>
            </a:r>
            <a:endParaRPr b="1"/>
          </a:p>
        </p:txBody>
      </p:sp>
      <p:sp>
        <p:nvSpPr>
          <p:cNvPr id="182" name="Shape 182"/>
          <p:cNvSpPr/>
          <p:nvPr/>
        </p:nvSpPr>
        <p:spPr>
          <a:xfrm>
            <a:off x="520625" y="3913358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with success</a:t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execstat.c</a:t>
            </a:r>
            <a:endParaRPr b="1"/>
          </a:p>
        </p:txBody>
      </p:sp>
      <p:sp>
        <p:nvSpPr>
          <p:cNvPr id="184" name="Shape 184"/>
          <p:cNvSpPr/>
          <p:nvPr/>
        </p:nvSpPr>
        <p:spPr>
          <a:xfrm>
            <a:off x="1735525" y="3273993"/>
            <a:ext cx="2483400" cy="4539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child executes the command in the arguments</a:t>
            </a:r>
            <a:endParaRPr b="1"/>
          </a:p>
        </p:txBody>
      </p:sp>
      <p:cxnSp>
        <p:nvCxnSpPr>
          <p:cNvPr id="185" name="Shape 185"/>
          <p:cNvCxnSpPr>
            <a:stCxn id="177" idx="3"/>
            <a:endCxn id="184" idx="3"/>
          </p:cNvCxnSpPr>
          <p:nvPr/>
        </p:nvCxnSpPr>
        <p:spPr>
          <a:xfrm>
            <a:off x="4219025" y="2181475"/>
            <a:ext cx="0" cy="131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800" y="888800"/>
            <a:ext cx="4848900" cy="42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800" y="1050"/>
            <a:ext cx="4848900" cy="8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0" y="0"/>
            <a:ext cx="45720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Zombies and simple signals handling</a:t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98700" y="1336200"/>
            <a:ext cx="4374600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a child dies before its parent, the kernel puts the child into a special process state - the process is then called a </a:t>
            </a:r>
            <a:r>
              <a:rPr lang="en" b="1"/>
              <a:t>zombie</a:t>
            </a:r>
            <a:r>
              <a:rPr lang="en"/>
              <a:t>.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process in this state waits for its parent to inquire about its status and only after this the child process cease to exist even as a zombie.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the parent never inquires about a child’s status then the zombie becomes a </a:t>
            </a:r>
            <a:r>
              <a:rPr lang="en" b="1"/>
              <a:t>ghost</a:t>
            </a:r>
            <a:r>
              <a:rPr lang="en"/>
              <a:t> - very bad practice.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the parent process terminates before its children, then they a </a:t>
            </a:r>
            <a:r>
              <a:rPr lang="en" b="1"/>
              <a:t>reparented</a:t>
            </a:r>
            <a:r>
              <a:rPr lang="en"/>
              <a:t> to the </a:t>
            </a:r>
            <a:r>
              <a:rPr lang="en" b="1"/>
              <a:t>init</a:t>
            </a:r>
            <a:r>
              <a:rPr lang="en"/>
              <a:t> process.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init process, in turn, periodically waits on all of its children, ensuring that none remain zombies for too long.</a:t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r="9812"/>
          <a:stretch/>
        </p:blipFill>
        <p:spPr>
          <a:xfrm>
            <a:off x="4579949" y="2033500"/>
            <a:ext cx="4571999" cy="2600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9950" y="986525"/>
            <a:ext cx="4571999" cy="811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520625" y="3105656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 the process and store the </a:t>
            </a:r>
            <a:r>
              <a:rPr lang="en" b="1"/>
              <a:t>pid</a:t>
            </a:r>
            <a:r>
              <a:rPr lang="en"/>
              <a:t>(s)</a:t>
            </a:r>
            <a:endParaRPr b="1"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119900" y="627450"/>
            <a:ext cx="484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with zombies</a:t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520625" y="3464756"/>
            <a:ext cx="2368500" cy="45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parent prints the pid of the new child</a:t>
            </a:r>
            <a:endParaRPr b="1"/>
          </a:p>
        </p:txBody>
      </p:sp>
      <p:sp>
        <p:nvSpPr>
          <p:cNvPr id="203" name="Shape 203"/>
          <p:cNvSpPr/>
          <p:nvPr/>
        </p:nvSpPr>
        <p:spPr>
          <a:xfrm>
            <a:off x="520625" y="1425450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the termination signal handler</a:t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520625" y="4559889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endless loop</a:t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zombietest.c</a:t>
            </a:r>
            <a:endParaRPr b="1"/>
          </a:p>
        </p:txBody>
      </p:sp>
      <p:sp>
        <p:nvSpPr>
          <p:cNvPr id="206" name="Shape 206"/>
          <p:cNvSpPr/>
          <p:nvPr/>
        </p:nvSpPr>
        <p:spPr>
          <a:xfrm>
            <a:off x="1735525" y="3920291"/>
            <a:ext cx="2483400" cy="4539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child prints a message and exits</a:t>
            </a:r>
            <a:endParaRPr b="1"/>
          </a:p>
        </p:txBody>
      </p:sp>
      <p:cxnSp>
        <p:nvCxnSpPr>
          <p:cNvPr id="207" name="Shape 207"/>
          <p:cNvCxnSpPr>
            <a:stCxn id="200" idx="3"/>
            <a:endCxn id="206" idx="3"/>
          </p:cNvCxnSpPr>
          <p:nvPr/>
        </p:nvCxnSpPr>
        <p:spPr>
          <a:xfrm>
            <a:off x="4219025" y="3285206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775" y="158025"/>
            <a:ext cx="4867224" cy="443108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/>
          <p:nvPr/>
        </p:nvSpPr>
        <p:spPr>
          <a:xfrm>
            <a:off x="520625" y="1848988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variables to use the signal handler</a:t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520625" y="2286813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action for SIGCHLD,exit on error</a:t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520625" y="2748836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10 times: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727650" y="1266625"/>
            <a:ext cx="7688700" cy="3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Program </a:t>
            </a:r>
            <a:r>
              <a:rPr lang="en" b="1" i="1" dirty="0"/>
              <a:t>TempFileGenerator</a:t>
            </a:r>
            <a:r>
              <a:rPr lang="en" b="1" dirty="0"/>
              <a:t>:</a:t>
            </a:r>
            <a:endParaRPr b="1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Write a program (</a:t>
            </a:r>
            <a:r>
              <a:rPr lang="en" b="1" dirty="0"/>
              <a:t>‘tempgen.c</a:t>
            </a:r>
            <a:r>
              <a:rPr lang="en" dirty="0"/>
              <a:t>’), which takes 1 argument: </a:t>
            </a:r>
            <a:r>
              <a:rPr lang="en" b="1" dirty="0"/>
              <a:t>files_count</a:t>
            </a:r>
            <a:r>
              <a:rPr lang="en" dirty="0"/>
              <a:t>. The program should generate </a:t>
            </a:r>
            <a:r>
              <a:rPr lang="en" b="1" dirty="0"/>
              <a:t>files_count</a:t>
            </a:r>
            <a:r>
              <a:rPr lang="en" dirty="0"/>
              <a:t> files called ‘</a:t>
            </a:r>
            <a:r>
              <a:rPr lang="en" b="1" dirty="0"/>
              <a:t>temp&lt;nr&gt;.tmp</a:t>
            </a:r>
            <a:r>
              <a:rPr lang="en" dirty="0"/>
              <a:t>’ (where </a:t>
            </a:r>
            <a:r>
              <a:rPr lang="en" b="1" dirty="0"/>
              <a:t>nr</a:t>
            </a:r>
            <a:r>
              <a:rPr lang="en" dirty="0"/>
              <a:t> is between </a:t>
            </a:r>
            <a:r>
              <a:rPr lang="en" b="1" dirty="0"/>
              <a:t>1</a:t>
            </a:r>
            <a:r>
              <a:rPr lang="en" dirty="0"/>
              <a:t> and </a:t>
            </a:r>
            <a:r>
              <a:rPr lang="en" b="1" dirty="0"/>
              <a:t>files_count</a:t>
            </a:r>
            <a:r>
              <a:rPr lang="en" dirty="0"/>
              <a:t>). Each file is created by a separate process and contains </a:t>
            </a:r>
            <a:r>
              <a:rPr lang="en" b="1" dirty="0"/>
              <a:t>1000</a:t>
            </a:r>
            <a:r>
              <a:rPr lang="en" dirty="0"/>
              <a:t> times the </a:t>
            </a:r>
            <a:r>
              <a:rPr lang="en" b="1" dirty="0"/>
              <a:t>pid </a:t>
            </a:r>
            <a:r>
              <a:rPr lang="en" dirty="0"/>
              <a:t>of the corresponding process as </a:t>
            </a:r>
            <a:r>
              <a:rPr lang="en" u="sng" dirty="0"/>
              <a:t>text</a:t>
            </a:r>
            <a:r>
              <a:rPr lang="en" dirty="0"/>
              <a:t> (pid=1001 should take 4 bytes per ID).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u="sng" dirty="0"/>
              <a:t>parent</a:t>
            </a:r>
            <a:r>
              <a:rPr lang="en" dirty="0"/>
              <a:t> process should notify after each file is created.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Modify the program or write a new one, in which the processes write only in one file, where the </a:t>
            </a:r>
            <a:r>
              <a:rPr lang="en" b="1" dirty="0"/>
              <a:t>pid</a:t>
            </a:r>
            <a:r>
              <a:rPr lang="en" dirty="0"/>
              <a:t> sequences do not overlap (we have 1000 times </a:t>
            </a:r>
            <a:r>
              <a:rPr lang="en" b="1" dirty="0"/>
              <a:t>pid_</a:t>
            </a:r>
            <a:r>
              <a:rPr lang="en" b="1" i="1" dirty="0"/>
              <a:t>file_1</a:t>
            </a:r>
            <a:r>
              <a:rPr lang="en" dirty="0"/>
              <a:t>, then 1000 times </a:t>
            </a:r>
            <a:r>
              <a:rPr lang="en" b="1" dirty="0"/>
              <a:t>pid_</a:t>
            </a:r>
            <a:r>
              <a:rPr lang="en" b="1" i="1" dirty="0"/>
              <a:t>file_2</a:t>
            </a:r>
            <a:r>
              <a:rPr lang="en" dirty="0"/>
              <a:t>… then 1000 times </a:t>
            </a:r>
            <a:r>
              <a:rPr lang="en" b="1" dirty="0"/>
              <a:t>pid_</a:t>
            </a:r>
            <a:r>
              <a:rPr lang="en" b="1" i="1" dirty="0"/>
              <a:t>files_cound</a:t>
            </a:r>
            <a:r>
              <a:rPr lang="en" dirty="0"/>
              <a:t>). </a:t>
            </a:r>
            <a:endParaRPr dirty="0"/>
          </a:p>
        </p:txBody>
      </p:sp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727650" y="582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 in Linux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500725" y="2078875"/>
            <a:ext cx="45846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Processes</a:t>
            </a:r>
            <a:r>
              <a:rPr lang="en"/>
              <a:t> are object code in execution: active, alive, running programs.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Processes consist of </a:t>
            </a:r>
            <a:r>
              <a:rPr lang="en" b="1"/>
              <a:t>data</a:t>
            </a:r>
            <a:r>
              <a:rPr lang="en"/>
              <a:t>, </a:t>
            </a:r>
            <a:r>
              <a:rPr lang="en" b="1"/>
              <a:t>resources</a:t>
            </a:r>
            <a:r>
              <a:rPr lang="en"/>
              <a:t>, </a:t>
            </a:r>
            <a:r>
              <a:rPr lang="en" b="1"/>
              <a:t>state</a:t>
            </a:r>
            <a:r>
              <a:rPr lang="en"/>
              <a:t>, and a </a:t>
            </a:r>
            <a:r>
              <a:rPr lang="en" b="1"/>
              <a:t>virtualized computer</a:t>
            </a:r>
            <a:r>
              <a:rPr lang="en"/>
              <a:t>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process is represented by a </a:t>
            </a:r>
            <a:r>
              <a:rPr lang="en" b="1"/>
              <a:t>unique identifier</a:t>
            </a:r>
            <a:r>
              <a:rPr lang="en"/>
              <a:t>, the process ID (</a:t>
            </a:r>
            <a:r>
              <a:rPr lang="en" b="1"/>
              <a:t>pid</a:t>
            </a:r>
            <a:r>
              <a:rPr lang="en"/>
              <a:t>).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process that the kernel "runs" when there are no other runnable processes is the </a:t>
            </a:r>
            <a:r>
              <a:rPr lang="en" b="1"/>
              <a:t>idle process</a:t>
            </a:r>
            <a:r>
              <a:rPr lang="en"/>
              <a:t> (pid=0).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process that spawns a new process is known as the </a:t>
            </a:r>
            <a:r>
              <a:rPr lang="en" b="1"/>
              <a:t>parent</a:t>
            </a:r>
            <a:r>
              <a:rPr lang="en"/>
              <a:t>; the new process is known as the </a:t>
            </a:r>
            <a:r>
              <a:rPr lang="en" b="1"/>
              <a:t>child</a:t>
            </a:r>
            <a:r>
              <a:rPr lang="en"/>
              <a:t>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process is owned by a </a:t>
            </a:r>
            <a:r>
              <a:rPr lang="en" b="1"/>
              <a:t>user </a:t>
            </a:r>
            <a:r>
              <a:rPr lang="en"/>
              <a:t>and a </a:t>
            </a:r>
            <a:r>
              <a:rPr lang="en" b="1"/>
              <a:t>group</a:t>
            </a:r>
            <a:r>
              <a:rPr lang="en"/>
              <a:t>.</a:t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l="1490" t="15976" r="1741" b="2510"/>
          <a:stretch/>
        </p:blipFill>
        <p:spPr>
          <a:xfrm>
            <a:off x="5085325" y="2185000"/>
            <a:ext cx="4058675" cy="2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5085318" y="1771550"/>
            <a:ext cx="39630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process state: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the processes</a:t>
            </a: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report a snapshot of the current processes.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display Linux processes.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kill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send a signal to a process.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pgrep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pkill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 look  up  or signal processes based on name and other attributes.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killall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kill processes by name.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Ctrl-C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kill the foreground process.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Ctrl-Z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suspend the foreground process.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display status of jobs.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fg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returns the suspended process to the foreground.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programming in C</a:t>
            </a: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getpid</a:t>
            </a:r>
            <a:r>
              <a:rPr lang="en"/>
              <a:t>() - get the pid of the </a:t>
            </a:r>
            <a:r>
              <a:rPr lang="en" u="sng"/>
              <a:t>calling</a:t>
            </a:r>
            <a:r>
              <a:rPr lang="en"/>
              <a:t> process.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getppid</a:t>
            </a:r>
            <a:r>
              <a:rPr lang="en"/>
              <a:t>() - get the pid of the </a:t>
            </a:r>
            <a:r>
              <a:rPr lang="en" u="sng"/>
              <a:t>parent </a:t>
            </a:r>
            <a:r>
              <a:rPr lang="en"/>
              <a:t>process.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execl</a:t>
            </a:r>
            <a:r>
              <a:rPr lang="en"/>
              <a:t>(), </a:t>
            </a:r>
            <a:r>
              <a:rPr lang="en" b="1"/>
              <a:t>execlp</a:t>
            </a:r>
            <a:r>
              <a:rPr lang="en"/>
              <a:t>(), </a:t>
            </a:r>
            <a:r>
              <a:rPr lang="en" b="1"/>
              <a:t>execle</a:t>
            </a:r>
            <a:r>
              <a:rPr lang="en"/>
              <a:t>(), </a:t>
            </a:r>
            <a:r>
              <a:rPr lang="en" b="1"/>
              <a:t>execv</a:t>
            </a:r>
            <a:r>
              <a:rPr lang="en"/>
              <a:t>(), </a:t>
            </a:r>
            <a:r>
              <a:rPr lang="en" b="1"/>
              <a:t>execvp</a:t>
            </a:r>
            <a:r>
              <a:rPr lang="en"/>
              <a:t>(), </a:t>
            </a:r>
            <a:r>
              <a:rPr lang="en" b="1"/>
              <a:t>execvpe</a:t>
            </a:r>
            <a:r>
              <a:rPr lang="en"/>
              <a:t>() - execute a file.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fork</a:t>
            </a:r>
            <a:r>
              <a:rPr lang="en"/>
              <a:t>() - create a child process.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exit</a:t>
            </a:r>
            <a:r>
              <a:rPr lang="en"/>
              <a:t>() - cause normal process termination.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wait</a:t>
            </a:r>
            <a:r>
              <a:rPr lang="en"/>
              <a:t>(), </a:t>
            </a:r>
            <a:r>
              <a:rPr lang="en" b="1"/>
              <a:t>waitpid</a:t>
            </a:r>
            <a:r>
              <a:rPr lang="en"/>
              <a:t>(), </a:t>
            </a:r>
            <a:r>
              <a:rPr lang="en" b="1"/>
              <a:t>waitid</a:t>
            </a:r>
            <a:r>
              <a:rPr lang="en"/>
              <a:t>() - wait for process to change state.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727650" y="5513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a command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850" y="1154375"/>
            <a:ext cx="7688701" cy="207961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727650" y="32158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mnemonics are simple: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400" b="1"/>
              <a:t>l</a:t>
            </a:r>
            <a:r>
              <a:rPr lang="en"/>
              <a:t> and </a:t>
            </a:r>
            <a:r>
              <a:rPr lang="en" sz="1400" b="1"/>
              <a:t>v</a:t>
            </a:r>
            <a:r>
              <a:rPr lang="en"/>
              <a:t> delineate whether the arguments are provided via a </a:t>
            </a:r>
            <a:r>
              <a:rPr lang="en" u="sng"/>
              <a:t>list</a:t>
            </a:r>
            <a:r>
              <a:rPr lang="en"/>
              <a:t> or an array (</a:t>
            </a:r>
            <a:r>
              <a:rPr lang="en" u="sng"/>
              <a:t>vector</a:t>
            </a:r>
            <a:r>
              <a:rPr lang="en"/>
              <a:t>). 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b="1"/>
              <a:t>p</a:t>
            </a:r>
            <a:r>
              <a:rPr lang="en"/>
              <a:t> denotes that the user's full path is searched for the given file. Commands using the p variants can specify just a filename, so long as it is located in the user's path. 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b="1"/>
              <a:t>e</a:t>
            </a:r>
            <a:r>
              <a:rPr lang="en"/>
              <a:t> notes that a new environment is also supplied for the new process.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20625" y="2001925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 ‘</a:t>
            </a:r>
            <a:r>
              <a:rPr lang="en" b="1"/>
              <a:t>nano showsrc.c</a:t>
            </a:r>
            <a:r>
              <a:rPr lang="en"/>
              <a:t>’</a:t>
            </a:r>
            <a:endParaRPr b="1"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19900" y="627450"/>
            <a:ext cx="484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own source file</a:t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520625" y="1425450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the variables</a:t>
            </a:r>
            <a:endParaRPr b="1"/>
          </a:p>
        </p:txBody>
      </p:sp>
      <p:sp>
        <p:nvSpPr>
          <p:cNvPr id="122" name="Shape 122"/>
          <p:cNvSpPr/>
          <p:nvPr/>
        </p:nvSpPr>
        <p:spPr>
          <a:xfrm>
            <a:off x="520625" y="2578400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execution failed, write a message and exit</a:t>
            </a:r>
            <a:endParaRPr b="1"/>
          </a:p>
        </p:txBody>
      </p:sp>
      <p:sp>
        <p:nvSpPr>
          <p:cNvPr id="123" name="Shape 123"/>
          <p:cNvSpPr/>
          <p:nvPr/>
        </p:nvSpPr>
        <p:spPr>
          <a:xfrm>
            <a:off x="520625" y="3154875"/>
            <a:ext cx="3698400" cy="49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unreachable message for demo purposes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showsrc.c</a:t>
            </a:r>
            <a:endParaRPr b="1"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125" y="223400"/>
            <a:ext cx="4848900" cy="3886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a child process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140450" y="3359650"/>
            <a:ext cx="8848800" cy="13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successful call to </a:t>
            </a:r>
            <a:r>
              <a:rPr lang="en" b="1"/>
              <a:t>fork</a:t>
            </a:r>
            <a:r>
              <a:rPr lang="en"/>
              <a:t>( ) creates a new process, identical in almost all aspects to the invoking process.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parent process gets the </a:t>
            </a:r>
            <a:r>
              <a:rPr lang="en" b="1"/>
              <a:t>pid</a:t>
            </a:r>
            <a:r>
              <a:rPr lang="en"/>
              <a:t> of the child process and the child process gets </a:t>
            </a:r>
            <a:r>
              <a:rPr lang="en" b="1"/>
              <a:t>0</a:t>
            </a:r>
            <a:r>
              <a:rPr lang="en"/>
              <a:t>.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 error, a child process is not created, </a:t>
            </a:r>
            <a:r>
              <a:rPr lang="en" b="1"/>
              <a:t>fork</a:t>
            </a:r>
            <a:r>
              <a:rPr lang="en"/>
              <a:t>( ) returns -1, and </a:t>
            </a:r>
            <a:r>
              <a:rPr lang="en" b="1"/>
              <a:t>errno</a:t>
            </a:r>
            <a:r>
              <a:rPr lang="en"/>
              <a:t> is on of: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EAGAIN </a:t>
            </a:r>
            <a:r>
              <a:rPr lang="en"/>
              <a:t>- The kernel failed to allocate certain resources, such as a new pid.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ENOMEM </a:t>
            </a:r>
            <a:r>
              <a:rPr lang="en"/>
              <a:t>- Insufficient kernel memory was available to complete the request.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r="57122"/>
          <a:stretch/>
        </p:blipFill>
        <p:spPr>
          <a:xfrm>
            <a:off x="381000" y="1953450"/>
            <a:ext cx="3920726" cy="15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5058525" y="382950"/>
            <a:ext cx="1782600" cy="72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Parent process</a:t>
            </a:r>
            <a:endParaRPr b="1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pid = 15</a:t>
            </a:r>
            <a:endParaRPr b="1"/>
          </a:p>
        </p:txBody>
      </p:sp>
      <p:sp>
        <p:nvSpPr>
          <p:cNvPr id="134" name="Shape 134"/>
          <p:cNvSpPr/>
          <p:nvPr/>
        </p:nvSpPr>
        <p:spPr>
          <a:xfrm>
            <a:off x="7255800" y="382950"/>
            <a:ext cx="1782600" cy="72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Child process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pid = 16</a:t>
            </a:r>
            <a:endParaRPr b="1"/>
          </a:p>
        </p:txBody>
      </p:sp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519" y="1166257"/>
            <a:ext cx="1863475" cy="2397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5794" y="1166257"/>
            <a:ext cx="1863475" cy="239742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6970875" y="1250975"/>
            <a:ext cx="410467" cy="1092157"/>
          </a:xfrm>
          <a:custGeom>
            <a:avLst/>
            <a:gdLst/>
            <a:ahLst/>
            <a:cxnLst/>
            <a:rect l="0" t="0" r="0" b="0"/>
            <a:pathLst>
              <a:path w="11020" h="20461" extrusionOk="0">
                <a:moveTo>
                  <a:pt x="11020" y="0"/>
                </a:moveTo>
                <a:cubicBezTo>
                  <a:pt x="9189" y="1831"/>
                  <a:pt x="285" y="7578"/>
                  <a:pt x="32" y="10988"/>
                </a:cubicBezTo>
                <a:cubicBezTo>
                  <a:pt x="-221" y="14398"/>
                  <a:pt x="7925" y="18882"/>
                  <a:pt x="9504" y="20461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8" name="Shape 138"/>
          <p:cNvSpPr/>
          <p:nvPr/>
        </p:nvSpPr>
        <p:spPr>
          <a:xfrm>
            <a:off x="4659652" y="1250975"/>
            <a:ext cx="540684" cy="299330"/>
          </a:xfrm>
          <a:custGeom>
            <a:avLst/>
            <a:gdLst/>
            <a:ahLst/>
            <a:cxnLst/>
            <a:rect l="0" t="0" r="0" b="0"/>
            <a:pathLst>
              <a:path w="18234" h="6063" extrusionOk="0">
                <a:moveTo>
                  <a:pt x="18234" y="0"/>
                </a:moveTo>
                <a:cubicBezTo>
                  <a:pt x="15203" y="568"/>
                  <a:pt x="237" y="2400"/>
                  <a:pt x="47" y="3410"/>
                </a:cubicBezTo>
                <a:cubicBezTo>
                  <a:pt x="-142" y="4421"/>
                  <a:pt x="14255" y="5621"/>
                  <a:pt x="17097" y="606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520625" y="2001925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 the process and store the </a:t>
            </a:r>
            <a:r>
              <a:rPr lang="en" b="1"/>
              <a:t>pid</a:t>
            </a:r>
            <a:r>
              <a:rPr lang="en"/>
              <a:t>(s)</a:t>
            </a:r>
            <a:endParaRPr b="1"/>
          </a:p>
        </p:txBody>
      </p: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119900" y="627450"/>
            <a:ext cx="484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sentences into file</a:t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520625" y="1425450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the functions and variables</a:t>
            </a:r>
            <a:endParaRPr b="1"/>
          </a:p>
        </p:txBody>
      </p:sp>
      <p:sp>
        <p:nvSpPr>
          <p:cNvPr id="146" name="Shape 146"/>
          <p:cNvSpPr/>
          <p:nvPr/>
        </p:nvSpPr>
        <p:spPr>
          <a:xfrm>
            <a:off x="520625" y="2361025"/>
            <a:ext cx="23685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lang="en" b="1"/>
              <a:t>pid </a:t>
            </a:r>
            <a:r>
              <a:rPr lang="en"/>
              <a:t>is positive (parent):</a:t>
            </a:r>
            <a:endParaRPr b="1"/>
          </a:p>
        </p:txBody>
      </p:sp>
      <p:sp>
        <p:nvSpPr>
          <p:cNvPr id="147" name="Shape 147"/>
          <p:cNvSpPr/>
          <p:nvPr/>
        </p:nvSpPr>
        <p:spPr>
          <a:xfrm>
            <a:off x="520625" y="3918500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lang="en" b="1"/>
              <a:t>pid</a:t>
            </a:r>
            <a:r>
              <a:rPr lang="en"/>
              <a:t> is -1 print error and exit</a:t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printpids.c</a:t>
            </a:r>
            <a:endParaRPr b="1"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75" y="77250"/>
            <a:ext cx="4476781" cy="50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520625" y="2720125"/>
            <a:ext cx="23685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parent </a:t>
            </a:r>
            <a:r>
              <a:rPr lang="en" b="1"/>
              <a:t>pid</a:t>
            </a:r>
            <a:r>
              <a:rPr lang="en"/>
              <a:t> and </a:t>
            </a:r>
            <a:r>
              <a:rPr lang="en" b="1"/>
              <a:t>ppid</a:t>
            </a:r>
            <a:endParaRPr b="1"/>
          </a:p>
        </p:txBody>
      </p:sp>
      <p:sp>
        <p:nvSpPr>
          <p:cNvPr id="151" name="Shape 151"/>
          <p:cNvSpPr/>
          <p:nvPr/>
        </p:nvSpPr>
        <p:spPr>
          <a:xfrm>
            <a:off x="1850525" y="3084661"/>
            <a:ext cx="2368500" cy="359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lang="en" b="1"/>
              <a:t>pid</a:t>
            </a:r>
            <a:r>
              <a:rPr lang="en"/>
              <a:t> is zero (child):</a:t>
            </a:r>
            <a:endParaRPr b="1"/>
          </a:p>
        </p:txBody>
      </p:sp>
      <p:sp>
        <p:nvSpPr>
          <p:cNvPr id="152" name="Shape 152"/>
          <p:cNvSpPr/>
          <p:nvPr/>
        </p:nvSpPr>
        <p:spPr>
          <a:xfrm>
            <a:off x="1850525" y="3443761"/>
            <a:ext cx="2368500" cy="359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child </a:t>
            </a:r>
            <a:r>
              <a:rPr lang="en" b="1"/>
              <a:t>pid</a:t>
            </a:r>
            <a:r>
              <a:rPr lang="en"/>
              <a:t> and </a:t>
            </a:r>
            <a:r>
              <a:rPr lang="en" b="1"/>
              <a:t>ppid</a:t>
            </a:r>
            <a:endParaRPr b="1"/>
          </a:p>
        </p:txBody>
      </p:sp>
      <p:cxnSp>
        <p:nvCxnSpPr>
          <p:cNvPr id="153" name="Shape 153"/>
          <p:cNvCxnSpPr>
            <a:stCxn id="143" idx="3"/>
            <a:endCxn id="151" idx="3"/>
          </p:cNvCxnSpPr>
          <p:nvPr/>
        </p:nvCxnSpPr>
        <p:spPr>
          <a:xfrm>
            <a:off x="4219025" y="2181475"/>
            <a:ext cx="0" cy="108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40450" y="3283450"/>
            <a:ext cx="4761000" cy="13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call to </a:t>
            </a:r>
            <a:r>
              <a:rPr lang="en" b="1"/>
              <a:t>exit()</a:t>
            </a:r>
            <a:r>
              <a:rPr lang="en"/>
              <a:t> performs some basic shutdown steps, and then instructs the kernel to terminate the process.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</a:t>
            </a:r>
            <a:r>
              <a:rPr lang="en" b="1"/>
              <a:t>status</a:t>
            </a:r>
            <a:r>
              <a:rPr lang="en"/>
              <a:t> parameter is used to denote the process' exit status.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a process terminates, the kernel sends the signal </a:t>
            </a:r>
            <a:r>
              <a:rPr lang="en" b="1"/>
              <a:t>SIGCHLD</a:t>
            </a:r>
            <a:r>
              <a:rPr lang="en"/>
              <a:t> to the parent.</a:t>
            </a: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Waiting and Terminating child processes</a:t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4982325" y="1906950"/>
            <a:ext cx="1782600" cy="72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Parent process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pid = 15</a:t>
            </a:r>
            <a:endParaRPr b="1"/>
          </a:p>
        </p:txBody>
      </p:sp>
      <p:sp>
        <p:nvSpPr>
          <p:cNvPr id="161" name="Shape 161"/>
          <p:cNvSpPr/>
          <p:nvPr/>
        </p:nvSpPr>
        <p:spPr>
          <a:xfrm>
            <a:off x="7179600" y="1906950"/>
            <a:ext cx="1782600" cy="72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Child process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pid = 16</a:t>
            </a:r>
            <a:endParaRPr b="1"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50" y="2006250"/>
            <a:ext cx="3399890" cy="12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319" y="2680907"/>
            <a:ext cx="1863475" cy="2397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9607" y="2680907"/>
            <a:ext cx="1863475" cy="23974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 rot="10800000">
            <a:off x="5340650" y="3374300"/>
            <a:ext cx="2156400" cy="683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2868</Words>
  <Application>Microsoft Office PowerPoint</Application>
  <PresentationFormat>On-screen Show (16:9)</PresentationFormat>
  <Paragraphs>251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Lato</vt:lpstr>
      <vt:lpstr>Raleway</vt:lpstr>
      <vt:lpstr>Verdana</vt:lpstr>
      <vt:lpstr>Arial</vt:lpstr>
      <vt:lpstr>Streamline</vt:lpstr>
      <vt:lpstr>Linux System Programming Part 4 - Processes</vt:lpstr>
      <vt:lpstr>Processes in Linux</vt:lpstr>
      <vt:lpstr>Managing the processes</vt:lpstr>
      <vt:lpstr>Process programming in C</vt:lpstr>
      <vt:lpstr>Execute a command</vt:lpstr>
      <vt:lpstr>Show own source file</vt:lpstr>
      <vt:lpstr>Running a child process</vt:lpstr>
      <vt:lpstr>Write sentences into file</vt:lpstr>
      <vt:lpstr>Waiting and Terminating child processes</vt:lpstr>
      <vt:lpstr>Waiting and Terminating child processes</vt:lpstr>
      <vt:lpstr>Execute and print status</vt:lpstr>
      <vt:lpstr>Zombies and simple signals handling</vt:lpstr>
      <vt:lpstr>Play with zombies</vt:lpstr>
      <vt:lpstr>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System Programming Part 4 - Processes</dc:title>
  <cp:lastModifiedBy>Димитър Минчев</cp:lastModifiedBy>
  <cp:revision>1</cp:revision>
  <dcterms:modified xsi:type="dcterms:W3CDTF">2021-01-18T05:59:06Z</dcterms:modified>
</cp:coreProperties>
</file>