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2" y="4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ldp.org/LDP/lpg/node65.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ldp.org/LDP/lpg/node27.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ldp.org/LDP/lpg/node65.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u="sng">
                <a:solidFill>
                  <a:schemeClr val="hlink"/>
                </a:solidFill>
                <a:hlinkClick r:id="rId3"/>
              </a:rPr>
              <a:t>https://www.tldp.org/LDP/lpg/node65.html</a:t>
            </a:r>
            <a:endParaRPr/>
          </a:p>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https://www.tldp.org/LDP/lpg/node27.html</a:t>
            </a:r>
            <a:endParaRPr/>
          </a:p>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https://www.tldp.org/LDP/lpg/node65.html</a:t>
            </a:r>
            <a:endParaRPr/>
          </a:p>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Linux System Programming</a:t>
            </a:r>
            <a:endParaRPr dirty="0"/>
          </a:p>
          <a:p>
            <a:pPr marL="0" lvl="0" indent="0">
              <a:spcBef>
                <a:spcPts val="0"/>
              </a:spcBef>
              <a:spcAft>
                <a:spcPts val="0"/>
              </a:spcAft>
              <a:buNone/>
            </a:pPr>
            <a:r>
              <a:rPr lang="en" dirty="0"/>
              <a:t>Part 6 - IPC (synchronization)</a:t>
            </a:r>
            <a:endParaRPr dirty="0"/>
          </a:p>
        </p:txBody>
      </p:sp>
      <p:sp>
        <p:nvSpPr>
          <p:cNvPr id="87" name="Shape 87"/>
          <p:cNvSpPr txBox="1">
            <a:spLocks noGrp="1"/>
          </p:cNvSpPr>
          <p:nvPr>
            <p:ph type="subTitle" idx="1"/>
          </p:nvPr>
        </p:nvSpPr>
        <p:spPr>
          <a:xfrm>
            <a:off x="729627" y="34777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IBA Bulgaria</a:t>
            </a:r>
            <a:endParaRPr dirty="0"/>
          </a:p>
          <a:p>
            <a:pPr marL="0" lvl="0" indent="0">
              <a:spcBef>
                <a:spcPts val="0"/>
              </a:spcBef>
              <a:spcAft>
                <a:spcPts val="0"/>
              </a:spcAft>
              <a:buNone/>
            </a:pPr>
            <a:r>
              <a:rPr lang="en" dirty="0"/>
              <a:t>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19900" y="493003"/>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Memory Server</a:t>
            </a:r>
            <a:endParaRPr/>
          </a:p>
        </p:txBody>
      </p:sp>
      <p:sp>
        <p:nvSpPr>
          <p:cNvPr id="171" name="Shape 171"/>
          <p:cNvSpPr/>
          <p:nvPr/>
        </p:nvSpPr>
        <p:spPr>
          <a:xfrm>
            <a:off x="215825" y="115635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token ‘</a:t>
            </a:r>
            <a:r>
              <a:rPr lang="en" b="1"/>
              <a:t>./shmemserv</a:t>
            </a:r>
            <a:r>
              <a:rPr lang="en"/>
              <a:t>’, exit on error</a:t>
            </a:r>
            <a:endParaRPr b="1"/>
          </a:p>
        </p:txBody>
      </p:sp>
      <p:sp>
        <p:nvSpPr>
          <p:cNvPr id="172" name="Shape 172"/>
          <p:cNvSpPr txBox="1"/>
          <p:nvPr/>
        </p:nvSpPr>
        <p:spPr>
          <a:xfrm>
            <a:off x="25842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shmemserv.c</a:t>
            </a:r>
            <a:endParaRPr b="1"/>
          </a:p>
        </p:txBody>
      </p:sp>
      <p:sp>
        <p:nvSpPr>
          <p:cNvPr id="173" name="Shape 173"/>
          <p:cNvSpPr/>
          <p:nvPr/>
        </p:nvSpPr>
        <p:spPr>
          <a:xfrm>
            <a:off x="215825" y="1590062"/>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Allocate and attach shared memory</a:t>
            </a:r>
            <a:endParaRPr/>
          </a:p>
        </p:txBody>
      </p:sp>
      <p:sp>
        <p:nvSpPr>
          <p:cNvPr id="174" name="Shape 174"/>
          <p:cNvSpPr/>
          <p:nvPr/>
        </p:nvSpPr>
        <p:spPr>
          <a:xfrm>
            <a:off x="215825" y="3287981"/>
            <a:ext cx="34197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if client is using the memory</a:t>
            </a:r>
            <a:endParaRPr/>
          </a:p>
        </p:txBody>
      </p:sp>
      <p:sp>
        <p:nvSpPr>
          <p:cNvPr id="175" name="Shape 175"/>
          <p:cNvSpPr/>
          <p:nvPr/>
        </p:nvSpPr>
        <p:spPr>
          <a:xfrm>
            <a:off x="215825" y="2016447"/>
            <a:ext cx="3698400" cy="46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Configure the memory for client turn and write ‘Hello!’ message in it</a:t>
            </a:r>
            <a:endParaRPr/>
          </a:p>
        </p:txBody>
      </p:sp>
      <p:sp>
        <p:nvSpPr>
          <p:cNvPr id="176" name="Shape 176"/>
          <p:cNvSpPr/>
          <p:nvPr/>
        </p:nvSpPr>
        <p:spPr>
          <a:xfrm>
            <a:off x="215825" y="2569769"/>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While current message is not ‘</a:t>
            </a:r>
            <a:r>
              <a:rPr lang="en" b="1"/>
              <a:t>q</a:t>
            </a:r>
            <a:r>
              <a:rPr lang="en"/>
              <a:t>’:</a:t>
            </a:r>
            <a:endParaRPr b="1"/>
          </a:p>
        </p:txBody>
      </p:sp>
      <p:sp>
        <p:nvSpPr>
          <p:cNvPr id="177" name="Shape 177"/>
          <p:cNvSpPr/>
          <p:nvPr/>
        </p:nvSpPr>
        <p:spPr>
          <a:xfrm>
            <a:off x="215825" y="2928881"/>
            <a:ext cx="34197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Lock memory for server, set client’s turn </a:t>
            </a:r>
            <a:endParaRPr b="1"/>
          </a:p>
        </p:txBody>
      </p:sp>
      <p:pic>
        <p:nvPicPr>
          <p:cNvPr id="178" name="Shape 178"/>
          <p:cNvPicPr preferRelativeResize="0"/>
          <p:nvPr/>
        </p:nvPicPr>
        <p:blipFill>
          <a:blip r:embed="rId3">
            <a:alphaModFix/>
          </a:blip>
          <a:stretch>
            <a:fillRect/>
          </a:stretch>
        </p:blipFill>
        <p:spPr>
          <a:xfrm>
            <a:off x="4038675" y="166050"/>
            <a:ext cx="5105326" cy="4623323"/>
          </a:xfrm>
          <a:prstGeom prst="rect">
            <a:avLst/>
          </a:prstGeom>
          <a:noFill/>
          <a:ln>
            <a:noFill/>
          </a:ln>
        </p:spPr>
      </p:pic>
      <p:sp>
        <p:nvSpPr>
          <p:cNvPr id="179" name="Shape 179"/>
          <p:cNvSpPr/>
          <p:nvPr/>
        </p:nvSpPr>
        <p:spPr>
          <a:xfrm>
            <a:off x="215825" y="3647081"/>
            <a:ext cx="3419700" cy="81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client processed last message - indicate server processed the current one, print the client’s message, return ‘Ok!’, and release the server lock</a:t>
            </a:r>
            <a:endParaRPr/>
          </a:p>
        </p:txBody>
      </p:sp>
      <p:sp>
        <p:nvSpPr>
          <p:cNvPr id="180" name="Shape 180"/>
          <p:cNvSpPr/>
          <p:nvPr/>
        </p:nvSpPr>
        <p:spPr>
          <a:xfrm>
            <a:off x="215825" y="4561062"/>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Detach and remove the shared memory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19900" y="493003"/>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Memory Client</a:t>
            </a:r>
            <a:endParaRPr/>
          </a:p>
        </p:txBody>
      </p:sp>
      <p:sp>
        <p:nvSpPr>
          <p:cNvPr id="186" name="Shape 186"/>
          <p:cNvSpPr/>
          <p:nvPr/>
        </p:nvSpPr>
        <p:spPr>
          <a:xfrm>
            <a:off x="215825" y="115635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token ‘</a:t>
            </a:r>
            <a:r>
              <a:rPr lang="en" b="1"/>
              <a:t>./shmemserv</a:t>
            </a:r>
            <a:r>
              <a:rPr lang="en"/>
              <a:t>’, exit on error</a:t>
            </a:r>
            <a:endParaRPr b="1"/>
          </a:p>
        </p:txBody>
      </p:sp>
      <p:sp>
        <p:nvSpPr>
          <p:cNvPr id="187" name="Shape 187"/>
          <p:cNvSpPr txBox="1"/>
          <p:nvPr/>
        </p:nvSpPr>
        <p:spPr>
          <a:xfrm>
            <a:off x="25842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shmemcli.c</a:t>
            </a:r>
            <a:endParaRPr b="1"/>
          </a:p>
        </p:txBody>
      </p:sp>
      <p:sp>
        <p:nvSpPr>
          <p:cNvPr id="188" name="Shape 188"/>
          <p:cNvSpPr/>
          <p:nvPr/>
        </p:nvSpPr>
        <p:spPr>
          <a:xfrm>
            <a:off x="215825" y="1590062"/>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Attach the shared memory</a:t>
            </a:r>
            <a:endParaRPr/>
          </a:p>
        </p:txBody>
      </p:sp>
      <p:sp>
        <p:nvSpPr>
          <p:cNvPr id="189" name="Shape 189"/>
          <p:cNvSpPr/>
          <p:nvPr/>
        </p:nvSpPr>
        <p:spPr>
          <a:xfrm>
            <a:off x="215825" y="2741956"/>
            <a:ext cx="34197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if server is using the memory</a:t>
            </a:r>
            <a:endParaRPr/>
          </a:p>
        </p:txBody>
      </p:sp>
      <p:sp>
        <p:nvSpPr>
          <p:cNvPr id="190" name="Shape 190"/>
          <p:cNvSpPr/>
          <p:nvPr/>
        </p:nvSpPr>
        <p:spPr>
          <a:xfrm>
            <a:off x="215825" y="20237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While current message is not ‘</a:t>
            </a:r>
            <a:r>
              <a:rPr lang="en" b="1"/>
              <a:t>q</a:t>
            </a:r>
            <a:r>
              <a:rPr lang="en"/>
              <a:t>’:</a:t>
            </a:r>
            <a:endParaRPr b="1"/>
          </a:p>
        </p:txBody>
      </p:sp>
      <p:sp>
        <p:nvSpPr>
          <p:cNvPr id="191" name="Shape 191"/>
          <p:cNvSpPr/>
          <p:nvPr/>
        </p:nvSpPr>
        <p:spPr>
          <a:xfrm>
            <a:off x="215825" y="3097535"/>
            <a:ext cx="3419700" cy="108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server processed last message - indicate client processed the current one, print the server’s message, read a line from keyboard, and release the client lock</a:t>
            </a:r>
            <a:endParaRPr/>
          </a:p>
        </p:txBody>
      </p:sp>
      <p:sp>
        <p:nvSpPr>
          <p:cNvPr id="192" name="Shape 192"/>
          <p:cNvSpPr/>
          <p:nvPr/>
        </p:nvSpPr>
        <p:spPr>
          <a:xfrm>
            <a:off x="215825" y="2382856"/>
            <a:ext cx="34197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Lock memory for client, set server’s turn </a:t>
            </a:r>
            <a:endParaRPr b="1"/>
          </a:p>
        </p:txBody>
      </p:sp>
      <p:sp>
        <p:nvSpPr>
          <p:cNvPr id="193" name="Shape 193"/>
          <p:cNvSpPr/>
          <p:nvPr/>
        </p:nvSpPr>
        <p:spPr>
          <a:xfrm>
            <a:off x="215825" y="4255842"/>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Detach the shared memory</a:t>
            </a:r>
            <a:endParaRPr/>
          </a:p>
        </p:txBody>
      </p:sp>
      <p:pic>
        <p:nvPicPr>
          <p:cNvPr id="194" name="Shape 194"/>
          <p:cNvPicPr preferRelativeResize="0"/>
          <p:nvPr/>
        </p:nvPicPr>
        <p:blipFill>
          <a:blip r:embed="rId3">
            <a:alphaModFix/>
          </a:blip>
          <a:stretch>
            <a:fillRect/>
          </a:stretch>
        </p:blipFill>
        <p:spPr>
          <a:xfrm>
            <a:off x="3999150" y="0"/>
            <a:ext cx="4848900" cy="51163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729450" y="6328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Semaphore</a:t>
            </a:r>
            <a:endParaRPr/>
          </a:p>
        </p:txBody>
      </p:sp>
      <p:sp>
        <p:nvSpPr>
          <p:cNvPr id="200" name="Shape 200"/>
          <p:cNvSpPr txBox="1">
            <a:spLocks noGrp="1"/>
          </p:cNvSpPr>
          <p:nvPr>
            <p:ph type="body" idx="1"/>
          </p:nvPr>
        </p:nvSpPr>
        <p:spPr>
          <a:xfrm>
            <a:off x="729325" y="13930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Semaphores </a:t>
            </a:r>
            <a:r>
              <a:rPr lang="en"/>
              <a:t>are counters used to control access to shared resources by multiple processes (resource counters).</a:t>
            </a:r>
            <a:endParaRPr/>
          </a:p>
          <a:p>
            <a:pPr marL="457200" lvl="0" indent="-311150" rtl="0">
              <a:spcBef>
                <a:spcPts val="0"/>
              </a:spcBef>
              <a:spcAft>
                <a:spcPts val="0"/>
              </a:spcAft>
              <a:buSzPts val="1300"/>
              <a:buChar char="●"/>
            </a:pPr>
            <a:r>
              <a:rPr lang="en"/>
              <a:t>They are used as a locking mechanism to prevent processes from accessing a particular resource while another process is performing operations on it.</a:t>
            </a:r>
            <a:endParaRPr/>
          </a:p>
          <a:p>
            <a:pPr marL="457200" lvl="0" indent="-311150" rtl="0">
              <a:spcBef>
                <a:spcPts val="0"/>
              </a:spcBef>
              <a:spcAft>
                <a:spcPts val="0"/>
              </a:spcAft>
              <a:buSzPts val="1300"/>
              <a:buChar char="●"/>
            </a:pPr>
            <a:r>
              <a:rPr lang="en"/>
              <a:t>A resource counter is decreased when a process starts using a resource and increased back, when the resource is released.</a:t>
            </a:r>
            <a:endParaRPr/>
          </a:p>
          <a:p>
            <a:pPr marL="457200" lvl="0" indent="-311150" rtl="0">
              <a:spcBef>
                <a:spcPts val="0"/>
              </a:spcBef>
              <a:spcAft>
                <a:spcPts val="0"/>
              </a:spcAft>
              <a:buSzPts val="1300"/>
              <a:buChar char="●"/>
            </a:pPr>
            <a:r>
              <a:rPr lang="en"/>
              <a:t>When the counter = 0, the resource is unavailable at the moment.</a:t>
            </a:r>
            <a:endParaRPr/>
          </a:p>
        </p:txBody>
      </p:sp>
      <p:pic>
        <p:nvPicPr>
          <p:cNvPr id="201" name="Shape 201"/>
          <p:cNvPicPr preferRelativeResize="0"/>
          <p:nvPr/>
        </p:nvPicPr>
        <p:blipFill>
          <a:blip r:embed="rId3">
            <a:alphaModFix/>
          </a:blip>
          <a:stretch>
            <a:fillRect/>
          </a:stretch>
        </p:blipFill>
        <p:spPr>
          <a:xfrm>
            <a:off x="4634825" y="2025838"/>
            <a:ext cx="4335574" cy="2367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Using semaphores</a:t>
            </a:r>
            <a:endParaRPr/>
          </a:p>
        </p:txBody>
      </p:sp>
      <p:sp>
        <p:nvSpPr>
          <p:cNvPr id="207" name="Shape 207"/>
          <p:cNvSpPr txBox="1">
            <a:spLocks noGrp="1"/>
          </p:cNvSpPr>
          <p:nvPr>
            <p:ph type="body" idx="2"/>
          </p:nvPr>
        </p:nvSpPr>
        <p:spPr>
          <a:xfrm>
            <a:off x="4742350" y="1318650"/>
            <a:ext cx="4251900" cy="3219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latin typeface="Arial"/>
                <a:ea typeface="Arial"/>
                <a:cs typeface="Arial"/>
                <a:sym typeface="Arial"/>
              </a:rPr>
              <a:t>semget</a:t>
            </a:r>
            <a:r>
              <a:rPr lang="en" sz="1400">
                <a:solidFill>
                  <a:srgbClr val="000000"/>
                </a:solidFill>
                <a:latin typeface="Arial"/>
                <a:ea typeface="Arial"/>
                <a:cs typeface="Arial"/>
                <a:sym typeface="Arial"/>
              </a:rPr>
              <a:t>() - returns the System V semaphore set identifier associated with the argument </a:t>
            </a:r>
            <a:r>
              <a:rPr lang="en" sz="1400" b="1" i="1">
                <a:solidFill>
                  <a:srgbClr val="000000"/>
                </a:solidFill>
                <a:latin typeface="Arial"/>
                <a:ea typeface="Arial"/>
                <a:cs typeface="Arial"/>
                <a:sym typeface="Arial"/>
              </a:rPr>
              <a:t>key</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b="1">
                <a:solidFill>
                  <a:srgbClr val="000000"/>
                </a:solidFill>
                <a:latin typeface="Arial"/>
                <a:ea typeface="Arial"/>
                <a:cs typeface="Arial"/>
                <a:sym typeface="Arial"/>
              </a:rPr>
              <a:t>semctl</a:t>
            </a:r>
            <a:r>
              <a:rPr lang="en" sz="1400">
                <a:solidFill>
                  <a:srgbClr val="000000"/>
                </a:solidFill>
                <a:latin typeface="Arial"/>
                <a:ea typeface="Arial"/>
                <a:cs typeface="Arial"/>
                <a:sym typeface="Arial"/>
              </a:rPr>
              <a:t>() with </a:t>
            </a:r>
            <a:r>
              <a:rPr lang="en" sz="1400" b="1" i="1">
                <a:solidFill>
                  <a:srgbClr val="000000"/>
                </a:solidFill>
                <a:latin typeface="Arial"/>
                <a:ea typeface="Arial"/>
                <a:cs typeface="Arial"/>
                <a:sym typeface="Arial"/>
              </a:rPr>
              <a:t>cmd</a:t>
            </a:r>
            <a:r>
              <a:rPr lang="en" sz="1400">
                <a:solidFill>
                  <a:srgbClr val="000000"/>
                </a:solidFill>
                <a:latin typeface="Arial"/>
                <a:ea typeface="Arial"/>
                <a:cs typeface="Arial"/>
                <a:sym typeface="Arial"/>
              </a:rPr>
              <a:t> = </a:t>
            </a:r>
            <a:r>
              <a:rPr lang="en" sz="1400" b="1">
                <a:solidFill>
                  <a:srgbClr val="000000"/>
                </a:solidFill>
                <a:latin typeface="Arial"/>
                <a:ea typeface="Arial"/>
                <a:cs typeface="Arial"/>
                <a:sym typeface="Arial"/>
              </a:rPr>
              <a:t>SETVAL</a:t>
            </a:r>
            <a:r>
              <a:rPr lang="en" sz="1400">
                <a:solidFill>
                  <a:srgbClr val="000000"/>
                </a:solidFill>
                <a:latin typeface="Arial"/>
                <a:ea typeface="Arial"/>
                <a:cs typeface="Arial"/>
                <a:sym typeface="Arial"/>
              </a:rPr>
              <a:t> - Sets the value of </a:t>
            </a:r>
            <a:r>
              <a:rPr lang="en" sz="1400" b="1" i="1">
                <a:solidFill>
                  <a:srgbClr val="000000"/>
                </a:solidFill>
                <a:latin typeface="Arial"/>
                <a:ea typeface="Arial"/>
                <a:cs typeface="Arial"/>
                <a:sym typeface="Arial"/>
              </a:rPr>
              <a:t>semval</a:t>
            </a:r>
            <a:r>
              <a:rPr lang="en" sz="1400">
                <a:solidFill>
                  <a:srgbClr val="000000"/>
                </a:solidFill>
                <a:latin typeface="Arial"/>
                <a:ea typeface="Arial"/>
                <a:cs typeface="Arial"/>
                <a:sym typeface="Arial"/>
              </a:rPr>
              <a:t> to </a:t>
            </a:r>
            <a:r>
              <a:rPr lang="en" sz="1400" b="1" i="1">
                <a:solidFill>
                  <a:srgbClr val="000000"/>
                </a:solidFill>
                <a:latin typeface="Arial"/>
                <a:ea typeface="Arial"/>
                <a:cs typeface="Arial"/>
                <a:sym typeface="Arial"/>
              </a:rPr>
              <a:t>arg.val</a:t>
            </a:r>
            <a:r>
              <a:rPr lang="en" sz="1400">
                <a:solidFill>
                  <a:srgbClr val="000000"/>
                </a:solidFill>
                <a:latin typeface="Arial"/>
                <a:ea typeface="Arial"/>
                <a:cs typeface="Arial"/>
                <a:sym typeface="Arial"/>
              </a:rPr>
              <a:t> for  the  </a:t>
            </a:r>
            <a:r>
              <a:rPr lang="en" sz="1400" b="1" i="1">
                <a:solidFill>
                  <a:srgbClr val="000000"/>
                </a:solidFill>
                <a:latin typeface="Arial"/>
                <a:ea typeface="Arial"/>
                <a:cs typeface="Arial"/>
                <a:sym typeface="Arial"/>
              </a:rPr>
              <a:t>semnum</a:t>
            </a:r>
            <a:r>
              <a:rPr lang="en" sz="1400">
                <a:solidFill>
                  <a:srgbClr val="000000"/>
                </a:solidFill>
                <a:latin typeface="Arial"/>
                <a:ea typeface="Arial"/>
                <a:cs typeface="Arial"/>
                <a:sym typeface="Arial"/>
              </a:rPr>
              <a:t>-th  semaphore  of  the set. </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b="1">
                <a:solidFill>
                  <a:srgbClr val="000000"/>
                </a:solidFill>
                <a:latin typeface="Arial"/>
                <a:ea typeface="Arial"/>
                <a:cs typeface="Arial"/>
                <a:sym typeface="Arial"/>
              </a:rPr>
              <a:t>semctl</a:t>
            </a:r>
            <a:r>
              <a:rPr lang="en" sz="1400">
                <a:solidFill>
                  <a:srgbClr val="000000"/>
                </a:solidFill>
                <a:latin typeface="Arial"/>
                <a:ea typeface="Arial"/>
                <a:cs typeface="Arial"/>
                <a:sym typeface="Arial"/>
              </a:rPr>
              <a:t>() with </a:t>
            </a:r>
            <a:r>
              <a:rPr lang="en" sz="1400" b="1" i="1">
                <a:solidFill>
                  <a:srgbClr val="000000"/>
                </a:solidFill>
                <a:latin typeface="Arial"/>
                <a:ea typeface="Arial"/>
                <a:cs typeface="Arial"/>
                <a:sym typeface="Arial"/>
              </a:rPr>
              <a:t>cmd </a:t>
            </a:r>
            <a:r>
              <a:rPr lang="en" sz="1400">
                <a:solidFill>
                  <a:srgbClr val="000000"/>
                </a:solidFill>
                <a:latin typeface="Arial"/>
                <a:ea typeface="Arial"/>
                <a:cs typeface="Arial"/>
                <a:sym typeface="Arial"/>
              </a:rPr>
              <a:t>= </a:t>
            </a:r>
            <a:r>
              <a:rPr lang="en" sz="1400" b="1" i="1">
                <a:solidFill>
                  <a:srgbClr val="000000"/>
                </a:solidFill>
                <a:latin typeface="Arial"/>
                <a:ea typeface="Arial"/>
                <a:cs typeface="Arial"/>
                <a:sym typeface="Arial"/>
              </a:rPr>
              <a:t>IPC_RMID</a:t>
            </a:r>
            <a:r>
              <a:rPr lang="en" sz="1400">
                <a:solidFill>
                  <a:srgbClr val="000000"/>
                </a:solidFill>
                <a:latin typeface="Arial"/>
                <a:ea typeface="Arial"/>
                <a:cs typeface="Arial"/>
                <a:sym typeface="Arial"/>
              </a:rPr>
              <a:t> - removes the semaphore set.</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b="1">
                <a:solidFill>
                  <a:srgbClr val="000000"/>
                </a:solidFill>
                <a:latin typeface="Arial"/>
                <a:ea typeface="Arial"/>
                <a:cs typeface="Arial"/>
                <a:sym typeface="Arial"/>
              </a:rPr>
              <a:t>semop</a:t>
            </a:r>
            <a:r>
              <a:rPr lang="en" sz="1400">
                <a:solidFill>
                  <a:srgbClr val="000000"/>
                </a:solidFill>
                <a:latin typeface="Arial"/>
                <a:ea typeface="Arial"/>
                <a:cs typeface="Arial"/>
                <a:sym typeface="Arial"/>
              </a:rPr>
              <a:t>() performs operations on selected semaphores in the set indicated by </a:t>
            </a:r>
            <a:r>
              <a:rPr lang="en" sz="1400" b="1" i="1">
                <a:solidFill>
                  <a:srgbClr val="000000"/>
                </a:solidFill>
                <a:latin typeface="Arial"/>
                <a:ea typeface="Arial"/>
                <a:cs typeface="Arial"/>
                <a:sym typeface="Arial"/>
              </a:rPr>
              <a:t>semid</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rtl="0">
              <a:spcBef>
                <a:spcPts val="1600"/>
              </a:spcBef>
              <a:spcAft>
                <a:spcPts val="1600"/>
              </a:spcAft>
              <a:buNone/>
            </a:pPr>
            <a:endParaRPr sz="1400">
              <a:solidFill>
                <a:srgbClr val="000000"/>
              </a:solidFill>
              <a:latin typeface="Arial"/>
              <a:ea typeface="Arial"/>
              <a:cs typeface="Arial"/>
              <a:sym typeface="Arial"/>
            </a:endParaRPr>
          </a:p>
        </p:txBody>
      </p:sp>
      <p:pic>
        <p:nvPicPr>
          <p:cNvPr id="208" name="Shape 208"/>
          <p:cNvPicPr preferRelativeResize="0"/>
          <p:nvPr/>
        </p:nvPicPr>
        <p:blipFill>
          <a:blip r:embed="rId3">
            <a:alphaModFix/>
          </a:blip>
          <a:stretch>
            <a:fillRect/>
          </a:stretch>
        </p:blipFill>
        <p:spPr>
          <a:xfrm>
            <a:off x="0" y="1853850"/>
            <a:ext cx="4643600" cy="1588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9900" y="627450"/>
            <a:ext cx="4175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Define common data</a:t>
            </a:r>
            <a:endParaRPr/>
          </a:p>
        </p:txBody>
      </p:sp>
      <p:sp>
        <p:nvSpPr>
          <p:cNvPr id="214" name="Shape 214"/>
          <p:cNvSpPr/>
          <p:nvPr/>
        </p:nvSpPr>
        <p:spPr>
          <a:xfrm>
            <a:off x="520625" y="1425450"/>
            <a:ext cx="49371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b="1"/>
              <a:t>FTOK_FILE</a:t>
            </a:r>
            <a:r>
              <a:rPr lang="en"/>
              <a:t> = ‘</a:t>
            </a:r>
            <a:r>
              <a:rPr lang="en" b="1"/>
              <a:t>./semserv</a:t>
            </a:r>
            <a:r>
              <a:rPr lang="en"/>
              <a:t>’</a:t>
            </a:r>
            <a:endParaRPr/>
          </a:p>
        </p:txBody>
      </p:sp>
      <p:sp>
        <p:nvSpPr>
          <p:cNvPr id="215" name="Shape 215"/>
          <p:cNvSpPr txBox="1"/>
          <p:nvPr/>
        </p:nvSpPr>
        <p:spPr>
          <a:xfrm>
            <a:off x="4295300"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semtypes.h</a:t>
            </a:r>
            <a:endParaRPr b="1"/>
          </a:p>
        </p:txBody>
      </p:sp>
      <p:sp>
        <p:nvSpPr>
          <p:cNvPr id="216" name="Shape 216"/>
          <p:cNvSpPr/>
          <p:nvPr/>
        </p:nvSpPr>
        <p:spPr>
          <a:xfrm>
            <a:off x="520625" y="2047350"/>
            <a:ext cx="49371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shared memory structure </a:t>
            </a:r>
            <a:r>
              <a:rPr lang="en" b="1"/>
              <a:t>memory_block:</a:t>
            </a:r>
            <a:endParaRPr b="1"/>
          </a:p>
        </p:txBody>
      </p:sp>
      <p:sp>
        <p:nvSpPr>
          <p:cNvPr id="217" name="Shape 217"/>
          <p:cNvSpPr/>
          <p:nvPr/>
        </p:nvSpPr>
        <p:spPr>
          <a:xfrm>
            <a:off x="520625" y="2392200"/>
            <a:ext cx="4175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string</a:t>
            </a:r>
            <a:r>
              <a:rPr lang="en"/>
              <a:t> holds the current message</a:t>
            </a:r>
            <a:endParaRPr/>
          </a:p>
        </p:txBody>
      </p:sp>
      <p:pic>
        <p:nvPicPr>
          <p:cNvPr id="218" name="Shape 218"/>
          <p:cNvPicPr preferRelativeResize="0"/>
          <p:nvPr/>
        </p:nvPicPr>
        <p:blipFill>
          <a:blip r:embed="rId3">
            <a:alphaModFix/>
          </a:blip>
          <a:stretch>
            <a:fillRect/>
          </a:stretch>
        </p:blipFill>
        <p:spPr>
          <a:xfrm>
            <a:off x="5749700" y="499100"/>
            <a:ext cx="3381475" cy="370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9900" y="493003"/>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Semaphore Server</a:t>
            </a:r>
            <a:endParaRPr/>
          </a:p>
        </p:txBody>
      </p:sp>
      <p:sp>
        <p:nvSpPr>
          <p:cNvPr id="224" name="Shape 224"/>
          <p:cNvSpPr/>
          <p:nvPr/>
        </p:nvSpPr>
        <p:spPr>
          <a:xfrm>
            <a:off x="215825" y="16416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token ‘</a:t>
            </a:r>
            <a:r>
              <a:rPr lang="en" b="1"/>
              <a:t>./shmemserv</a:t>
            </a:r>
            <a:r>
              <a:rPr lang="en"/>
              <a:t>’, exit on error</a:t>
            </a:r>
            <a:endParaRPr b="1"/>
          </a:p>
        </p:txBody>
      </p:sp>
      <p:sp>
        <p:nvSpPr>
          <p:cNvPr id="225" name="Shape 225"/>
          <p:cNvSpPr txBox="1"/>
          <p:nvPr/>
        </p:nvSpPr>
        <p:spPr>
          <a:xfrm>
            <a:off x="25842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semserv.c</a:t>
            </a:r>
            <a:endParaRPr b="1"/>
          </a:p>
        </p:txBody>
      </p:sp>
      <p:sp>
        <p:nvSpPr>
          <p:cNvPr id="226" name="Shape 226"/>
          <p:cNvSpPr/>
          <p:nvPr/>
        </p:nvSpPr>
        <p:spPr>
          <a:xfrm>
            <a:off x="215825" y="2075350"/>
            <a:ext cx="3698400" cy="47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Allocate and attach shared memory and write ‘Hello!’</a:t>
            </a:r>
            <a:endParaRPr/>
          </a:p>
        </p:txBody>
      </p:sp>
      <p:sp>
        <p:nvSpPr>
          <p:cNvPr id="227" name="Shape 227"/>
          <p:cNvSpPr/>
          <p:nvPr/>
        </p:nvSpPr>
        <p:spPr>
          <a:xfrm>
            <a:off x="215825" y="2615299"/>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Release the client semaphore</a:t>
            </a:r>
            <a:endParaRPr/>
          </a:p>
        </p:txBody>
      </p:sp>
      <p:sp>
        <p:nvSpPr>
          <p:cNvPr id="228" name="Shape 228"/>
          <p:cNvSpPr/>
          <p:nvPr/>
        </p:nvSpPr>
        <p:spPr>
          <a:xfrm>
            <a:off x="215825" y="30699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While current message is not ‘</a:t>
            </a:r>
            <a:r>
              <a:rPr lang="en" b="1"/>
              <a:t>q</a:t>
            </a:r>
            <a:r>
              <a:rPr lang="en"/>
              <a:t>’:</a:t>
            </a:r>
            <a:endParaRPr b="1"/>
          </a:p>
        </p:txBody>
      </p:sp>
      <p:sp>
        <p:nvSpPr>
          <p:cNvPr id="229" name="Shape 229"/>
          <p:cNvSpPr/>
          <p:nvPr/>
        </p:nvSpPr>
        <p:spPr>
          <a:xfrm>
            <a:off x="215825" y="3429056"/>
            <a:ext cx="34197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Request server semaphore resource</a:t>
            </a:r>
            <a:endParaRPr b="1"/>
          </a:p>
        </p:txBody>
      </p:sp>
      <p:sp>
        <p:nvSpPr>
          <p:cNvPr id="230" name="Shape 230"/>
          <p:cNvSpPr/>
          <p:nvPr/>
        </p:nvSpPr>
        <p:spPr>
          <a:xfrm>
            <a:off x="215825" y="3788150"/>
            <a:ext cx="34197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current message is not ‘</a:t>
            </a:r>
            <a:r>
              <a:rPr lang="en" b="1"/>
              <a:t>q</a:t>
            </a:r>
            <a:r>
              <a:rPr lang="en"/>
              <a:t>’, write ‘Ok!’ in memory and release the client sem.</a:t>
            </a:r>
            <a:endParaRPr/>
          </a:p>
        </p:txBody>
      </p:sp>
      <p:sp>
        <p:nvSpPr>
          <p:cNvPr id="231" name="Shape 231"/>
          <p:cNvSpPr/>
          <p:nvPr/>
        </p:nvSpPr>
        <p:spPr>
          <a:xfrm>
            <a:off x="215825" y="4435421"/>
            <a:ext cx="3698400" cy="47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Detach and remove the shared memory and the semaphores</a:t>
            </a:r>
            <a:endParaRPr/>
          </a:p>
        </p:txBody>
      </p:sp>
      <p:pic>
        <p:nvPicPr>
          <p:cNvPr id="232" name="Shape 232"/>
          <p:cNvPicPr preferRelativeResize="0"/>
          <p:nvPr/>
        </p:nvPicPr>
        <p:blipFill>
          <a:blip r:embed="rId3">
            <a:alphaModFix/>
          </a:blip>
          <a:stretch>
            <a:fillRect/>
          </a:stretch>
        </p:blipFill>
        <p:spPr>
          <a:xfrm>
            <a:off x="4038675" y="0"/>
            <a:ext cx="4025864" cy="5143501"/>
          </a:xfrm>
          <a:prstGeom prst="rect">
            <a:avLst/>
          </a:prstGeom>
          <a:noFill/>
          <a:ln>
            <a:noFill/>
          </a:ln>
        </p:spPr>
      </p:pic>
      <p:sp>
        <p:nvSpPr>
          <p:cNvPr id="233" name="Shape 233"/>
          <p:cNvSpPr/>
          <p:nvPr/>
        </p:nvSpPr>
        <p:spPr>
          <a:xfrm>
            <a:off x="215825" y="1086359"/>
            <a:ext cx="3698400" cy="47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2 semaphores - first indicating that the server has to read, second for the client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19900" y="493003"/>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Semaphore Client</a:t>
            </a:r>
            <a:endParaRPr/>
          </a:p>
        </p:txBody>
      </p:sp>
      <p:sp>
        <p:nvSpPr>
          <p:cNvPr id="239" name="Shape 239"/>
          <p:cNvSpPr/>
          <p:nvPr/>
        </p:nvSpPr>
        <p:spPr>
          <a:xfrm>
            <a:off x="215825" y="16416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token ‘</a:t>
            </a:r>
            <a:r>
              <a:rPr lang="en" b="1"/>
              <a:t>./shmemserv</a:t>
            </a:r>
            <a:r>
              <a:rPr lang="en"/>
              <a:t>’, exit on error</a:t>
            </a:r>
            <a:endParaRPr b="1"/>
          </a:p>
        </p:txBody>
      </p:sp>
      <p:sp>
        <p:nvSpPr>
          <p:cNvPr id="240" name="Shape 240"/>
          <p:cNvSpPr txBox="1"/>
          <p:nvPr/>
        </p:nvSpPr>
        <p:spPr>
          <a:xfrm>
            <a:off x="25842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semcli.c</a:t>
            </a:r>
            <a:endParaRPr b="1"/>
          </a:p>
        </p:txBody>
      </p:sp>
      <p:sp>
        <p:nvSpPr>
          <p:cNvPr id="241" name="Shape 241"/>
          <p:cNvSpPr/>
          <p:nvPr/>
        </p:nvSpPr>
        <p:spPr>
          <a:xfrm>
            <a:off x="215825" y="20753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Attach the shared memory</a:t>
            </a:r>
            <a:endParaRPr/>
          </a:p>
        </p:txBody>
      </p:sp>
      <p:sp>
        <p:nvSpPr>
          <p:cNvPr id="242" name="Shape 242"/>
          <p:cNvSpPr/>
          <p:nvPr/>
        </p:nvSpPr>
        <p:spPr>
          <a:xfrm>
            <a:off x="215825" y="4380073"/>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Detach the shared memory</a:t>
            </a:r>
            <a:endParaRPr/>
          </a:p>
        </p:txBody>
      </p:sp>
      <p:sp>
        <p:nvSpPr>
          <p:cNvPr id="243" name="Shape 243"/>
          <p:cNvSpPr/>
          <p:nvPr/>
        </p:nvSpPr>
        <p:spPr>
          <a:xfrm>
            <a:off x="215825" y="25365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While current message is not ‘</a:t>
            </a:r>
            <a:r>
              <a:rPr lang="en" b="1"/>
              <a:t>q</a:t>
            </a:r>
            <a:r>
              <a:rPr lang="en"/>
              <a:t>’:</a:t>
            </a:r>
            <a:endParaRPr b="1"/>
          </a:p>
        </p:txBody>
      </p:sp>
      <p:sp>
        <p:nvSpPr>
          <p:cNvPr id="244" name="Shape 244"/>
          <p:cNvSpPr/>
          <p:nvPr/>
        </p:nvSpPr>
        <p:spPr>
          <a:xfrm>
            <a:off x="215825" y="2895650"/>
            <a:ext cx="3419700" cy="47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Request client semaphore resource and print the next message</a:t>
            </a:r>
            <a:endParaRPr b="1"/>
          </a:p>
        </p:txBody>
      </p:sp>
      <p:sp>
        <p:nvSpPr>
          <p:cNvPr id="245" name="Shape 245"/>
          <p:cNvSpPr/>
          <p:nvPr/>
        </p:nvSpPr>
        <p:spPr>
          <a:xfrm>
            <a:off x="215825" y="3374738"/>
            <a:ext cx="34197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new line from the keyboard to the shared memory</a:t>
            </a:r>
            <a:endParaRPr/>
          </a:p>
        </p:txBody>
      </p:sp>
      <p:sp>
        <p:nvSpPr>
          <p:cNvPr id="246" name="Shape 246"/>
          <p:cNvSpPr/>
          <p:nvPr/>
        </p:nvSpPr>
        <p:spPr>
          <a:xfrm>
            <a:off x="215825" y="1086359"/>
            <a:ext cx="3698400" cy="47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2 semaphores - first indicating that the server has to read, second for the client</a:t>
            </a:r>
            <a:endParaRPr/>
          </a:p>
        </p:txBody>
      </p:sp>
      <p:pic>
        <p:nvPicPr>
          <p:cNvPr id="247" name="Shape 247"/>
          <p:cNvPicPr preferRelativeResize="0"/>
          <p:nvPr/>
        </p:nvPicPr>
        <p:blipFill>
          <a:blip r:embed="rId3">
            <a:alphaModFix/>
          </a:blip>
          <a:stretch>
            <a:fillRect/>
          </a:stretch>
        </p:blipFill>
        <p:spPr>
          <a:xfrm>
            <a:off x="4038675" y="139325"/>
            <a:ext cx="5105325" cy="4255532"/>
          </a:xfrm>
          <a:prstGeom prst="rect">
            <a:avLst/>
          </a:prstGeom>
          <a:noFill/>
          <a:ln>
            <a:noFill/>
          </a:ln>
        </p:spPr>
      </p:pic>
      <p:sp>
        <p:nvSpPr>
          <p:cNvPr id="248" name="Shape 248"/>
          <p:cNvSpPr/>
          <p:nvPr/>
        </p:nvSpPr>
        <p:spPr>
          <a:xfrm>
            <a:off x="215825" y="3909944"/>
            <a:ext cx="34197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Release the server semaphore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134650" y="1266625"/>
            <a:ext cx="8877900"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000000"/>
                </a:solidFill>
              </a:rPr>
              <a:t>Project </a:t>
            </a:r>
            <a:r>
              <a:rPr lang="en" b="1" i="1" dirty="0">
                <a:solidFill>
                  <a:srgbClr val="000000"/>
                </a:solidFill>
              </a:rPr>
              <a:t>DoubleSharedMemory</a:t>
            </a:r>
            <a:r>
              <a:rPr lang="en" dirty="0">
                <a:solidFill>
                  <a:srgbClr val="000000"/>
                </a:solidFill>
              </a:rPr>
              <a:t>:</a:t>
            </a:r>
            <a:endParaRPr dirty="0">
              <a:solidFill>
                <a:srgbClr val="000000"/>
              </a:solidFill>
            </a:endParaRPr>
          </a:p>
          <a:p>
            <a:pPr marL="0" lvl="0" indent="0">
              <a:spcBef>
                <a:spcPts val="1600"/>
              </a:spcBef>
              <a:spcAft>
                <a:spcPts val="0"/>
              </a:spcAft>
              <a:buNone/>
            </a:pPr>
            <a:r>
              <a:rPr lang="en" dirty="0">
                <a:solidFill>
                  <a:srgbClr val="000000"/>
                </a:solidFill>
              </a:rPr>
              <a:t>Write a server/client pair of programs (‘</a:t>
            </a:r>
            <a:r>
              <a:rPr lang="en" b="1" dirty="0">
                <a:solidFill>
                  <a:srgbClr val="000000"/>
                </a:solidFill>
              </a:rPr>
              <a:t>dblmemsrv.c</a:t>
            </a:r>
            <a:r>
              <a:rPr lang="en" dirty="0">
                <a:solidFill>
                  <a:srgbClr val="000000"/>
                </a:solidFill>
              </a:rPr>
              <a:t>’ and ‘</a:t>
            </a:r>
            <a:r>
              <a:rPr lang="en" b="1" dirty="0">
                <a:solidFill>
                  <a:srgbClr val="000000"/>
                </a:solidFill>
              </a:rPr>
              <a:t>dblmemcli.c</a:t>
            </a:r>
            <a:r>
              <a:rPr lang="en" dirty="0">
                <a:solidFill>
                  <a:srgbClr val="000000"/>
                </a:solidFill>
              </a:rPr>
              <a:t>’), which share blocks of memory between them. The </a:t>
            </a:r>
            <a:r>
              <a:rPr lang="en" u="sng" dirty="0">
                <a:solidFill>
                  <a:srgbClr val="000000"/>
                </a:solidFill>
              </a:rPr>
              <a:t>server</a:t>
            </a:r>
            <a:r>
              <a:rPr lang="en" dirty="0">
                <a:solidFill>
                  <a:srgbClr val="000000"/>
                </a:solidFill>
              </a:rPr>
              <a:t> supports up to 2 client instances in parallel execution, which should not interfere with each other. The server initializes the shared memory with welcoming messages for the clients and waits for them to modify the memory with their messages. When a new message from the client is written, the server answers with the same message, but with ‘Confirmed!” at the end.</a:t>
            </a:r>
            <a:endParaRPr dirty="0">
              <a:solidFill>
                <a:srgbClr val="000000"/>
              </a:solidFill>
            </a:endParaRPr>
          </a:p>
          <a:p>
            <a:pPr marL="0" lvl="0" indent="0">
              <a:spcBef>
                <a:spcPts val="1600"/>
              </a:spcBef>
              <a:spcAft>
                <a:spcPts val="0"/>
              </a:spcAft>
              <a:buNone/>
            </a:pPr>
            <a:r>
              <a:rPr lang="en" dirty="0">
                <a:solidFill>
                  <a:srgbClr val="000000"/>
                </a:solidFill>
              </a:rPr>
              <a:t>The </a:t>
            </a:r>
            <a:r>
              <a:rPr lang="en" u="sng" dirty="0">
                <a:solidFill>
                  <a:srgbClr val="000000"/>
                </a:solidFill>
              </a:rPr>
              <a:t>client</a:t>
            </a:r>
            <a:r>
              <a:rPr lang="en" dirty="0">
                <a:solidFill>
                  <a:srgbClr val="000000"/>
                </a:solidFill>
              </a:rPr>
              <a:t> is started with a single argument: </a:t>
            </a:r>
            <a:r>
              <a:rPr lang="en" b="1" dirty="0">
                <a:solidFill>
                  <a:srgbClr val="000000"/>
                </a:solidFill>
              </a:rPr>
              <a:t>client_number</a:t>
            </a:r>
            <a:r>
              <a:rPr lang="en" dirty="0">
                <a:solidFill>
                  <a:srgbClr val="000000"/>
                </a:solidFill>
              </a:rPr>
              <a:t>, which identifies the client (1 or 2) for the server. The client should continuously print the message from the shared memory, read a line from the keyboard and write it to the shared memory. The program should quit when ‘</a:t>
            </a:r>
            <a:r>
              <a:rPr lang="en" b="1" dirty="0">
                <a:solidFill>
                  <a:srgbClr val="000000"/>
                </a:solidFill>
              </a:rPr>
              <a:t>q</a:t>
            </a:r>
            <a:r>
              <a:rPr lang="en" dirty="0">
                <a:solidFill>
                  <a:srgbClr val="000000"/>
                </a:solidFill>
              </a:rPr>
              <a:t>’ message is entered.</a:t>
            </a:r>
            <a:endParaRPr dirty="0">
              <a:solidFill>
                <a:srgbClr val="000000"/>
              </a:solidFill>
            </a:endParaRPr>
          </a:p>
          <a:p>
            <a:pPr marL="0" lvl="0" indent="0">
              <a:spcBef>
                <a:spcPts val="1600"/>
              </a:spcBef>
              <a:spcAft>
                <a:spcPts val="0"/>
              </a:spcAft>
              <a:buNone/>
            </a:pPr>
            <a:r>
              <a:rPr lang="en" b="1" dirty="0">
                <a:solidFill>
                  <a:srgbClr val="000000"/>
                </a:solidFill>
              </a:rPr>
              <a:t>Program </a:t>
            </a:r>
            <a:r>
              <a:rPr lang="en" b="1" i="1" dirty="0">
                <a:solidFill>
                  <a:srgbClr val="000000"/>
                </a:solidFill>
              </a:rPr>
              <a:t>DoubleDumper</a:t>
            </a:r>
            <a:r>
              <a:rPr lang="en" dirty="0">
                <a:solidFill>
                  <a:srgbClr val="000000"/>
                </a:solidFill>
              </a:rPr>
              <a:t>:</a:t>
            </a:r>
            <a:endParaRPr dirty="0">
              <a:solidFill>
                <a:srgbClr val="000000"/>
              </a:solidFill>
            </a:endParaRPr>
          </a:p>
          <a:p>
            <a:pPr marL="0" lvl="0" indent="0" rtl="0">
              <a:spcBef>
                <a:spcPts val="1600"/>
              </a:spcBef>
              <a:spcAft>
                <a:spcPts val="1600"/>
              </a:spcAft>
              <a:buNone/>
            </a:pPr>
            <a:r>
              <a:rPr lang="en" dirty="0">
                <a:solidFill>
                  <a:srgbClr val="000000"/>
                </a:solidFill>
              </a:rPr>
              <a:t>Write a program (‘</a:t>
            </a:r>
            <a:r>
              <a:rPr lang="en" b="1" dirty="0">
                <a:solidFill>
                  <a:srgbClr val="000000"/>
                </a:solidFill>
              </a:rPr>
              <a:t>dbldump.c</a:t>
            </a:r>
            <a:r>
              <a:rPr lang="en" dirty="0">
                <a:solidFill>
                  <a:srgbClr val="000000"/>
                </a:solidFill>
              </a:rPr>
              <a:t>’), which in real time shows the changes in the shared memory from the </a:t>
            </a:r>
            <a:r>
              <a:rPr lang="en" b="1" i="1" dirty="0">
                <a:solidFill>
                  <a:srgbClr val="000000"/>
                </a:solidFill>
              </a:rPr>
              <a:t>DoubleSharedMemory</a:t>
            </a:r>
            <a:r>
              <a:rPr lang="en" dirty="0">
                <a:solidFill>
                  <a:srgbClr val="000000"/>
                </a:solidFill>
              </a:rPr>
              <a:t> project. You may need to modify the server and/or client programs to support this functionality.</a:t>
            </a:r>
            <a:endParaRPr dirty="0">
              <a:solidFill>
                <a:srgbClr val="000000"/>
              </a:solidFill>
            </a:endParaRPr>
          </a:p>
        </p:txBody>
      </p:sp>
      <p:sp>
        <p:nvSpPr>
          <p:cNvPr id="254" name="Shape 254"/>
          <p:cNvSpPr txBox="1">
            <a:spLocks noGrp="1"/>
          </p:cNvSpPr>
          <p:nvPr>
            <p:ph type="title"/>
          </p:nvPr>
        </p:nvSpPr>
        <p:spPr>
          <a:xfrm>
            <a:off x="134650" y="60052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Exercise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Message queue</a:t>
            </a:r>
            <a:endParaRPr/>
          </a:p>
        </p:txBody>
      </p:sp>
      <p:sp>
        <p:nvSpPr>
          <p:cNvPr id="93" name="Shape 93"/>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Message queues can be described as an internal linked list within the kernel's addressing space. </a:t>
            </a:r>
            <a:endParaRPr/>
          </a:p>
          <a:p>
            <a:pPr marL="457200" lvl="0" indent="-311150" rtl="0">
              <a:spcBef>
                <a:spcPts val="0"/>
              </a:spcBef>
              <a:spcAft>
                <a:spcPts val="0"/>
              </a:spcAft>
              <a:buSzPts val="1300"/>
              <a:buChar char="●"/>
            </a:pPr>
            <a:r>
              <a:rPr lang="en"/>
              <a:t>Messages can be sent to the queue in order and retrieved from the queue in several different ways. </a:t>
            </a:r>
            <a:endParaRPr/>
          </a:p>
          <a:p>
            <a:pPr marL="457200" lvl="0" indent="-311150">
              <a:spcBef>
                <a:spcPts val="0"/>
              </a:spcBef>
              <a:spcAft>
                <a:spcPts val="0"/>
              </a:spcAft>
              <a:buSzPts val="1300"/>
              <a:buChar char="●"/>
            </a:pPr>
            <a:r>
              <a:rPr lang="en"/>
              <a:t>Each message queue (of course) is uniquely identified by an IPC identifier.</a:t>
            </a:r>
            <a:endParaRPr/>
          </a:p>
        </p:txBody>
      </p:sp>
      <p:pic>
        <p:nvPicPr>
          <p:cNvPr id="94" name="Shape 94"/>
          <p:cNvPicPr preferRelativeResize="0"/>
          <p:nvPr/>
        </p:nvPicPr>
        <p:blipFill rotWithShape="1">
          <a:blip r:embed="rId3">
            <a:alphaModFix/>
          </a:blip>
          <a:srcRect r="48604" b="9510"/>
          <a:stretch/>
        </p:blipFill>
        <p:spPr>
          <a:xfrm>
            <a:off x="5646650" y="1076350"/>
            <a:ext cx="2692425" cy="299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729450" y="3099150"/>
            <a:ext cx="8181300" cy="1568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The </a:t>
            </a:r>
            <a:r>
              <a:rPr lang="en" b="1"/>
              <a:t>msgget</a:t>
            </a:r>
            <a:r>
              <a:rPr lang="en"/>
              <a:t>() system call returns the System V message queue identifier associated with the value of the </a:t>
            </a:r>
            <a:r>
              <a:rPr lang="en" b="1" i="1"/>
              <a:t>key</a:t>
            </a:r>
            <a:r>
              <a:rPr lang="en"/>
              <a:t> argument.</a:t>
            </a:r>
            <a:endParaRPr/>
          </a:p>
          <a:p>
            <a:pPr marL="0" lvl="0" indent="0">
              <a:spcBef>
                <a:spcPts val="0"/>
              </a:spcBef>
              <a:spcAft>
                <a:spcPts val="0"/>
              </a:spcAft>
              <a:buNone/>
            </a:pPr>
            <a:r>
              <a:rPr lang="en"/>
              <a:t>The </a:t>
            </a:r>
            <a:r>
              <a:rPr lang="en" b="1"/>
              <a:t>msgsnd</a:t>
            </a:r>
            <a:r>
              <a:rPr lang="en"/>
              <a:t>() and </a:t>
            </a:r>
            <a:r>
              <a:rPr lang="en" b="1"/>
              <a:t>msgrcv</a:t>
            </a:r>
            <a:r>
              <a:rPr lang="en"/>
              <a:t>() system calls are used, respectively, to send messages to, and receive messages from, a System V message queue. The calling  process  must  have  write  permission on the message queue in order to send a message, and read permission to receive a message.</a:t>
            </a:r>
            <a:endParaRPr/>
          </a:p>
          <a:p>
            <a:pPr marL="0" lvl="0" indent="0">
              <a:spcBef>
                <a:spcPts val="0"/>
              </a:spcBef>
              <a:spcAft>
                <a:spcPts val="0"/>
              </a:spcAft>
              <a:buNone/>
            </a:pPr>
            <a:r>
              <a:rPr lang="en" b="1"/>
              <a:t>msgctl()</a:t>
            </a:r>
            <a:r>
              <a:rPr lang="en"/>
              <a:t> and </a:t>
            </a:r>
            <a:r>
              <a:rPr lang="en" b="1" i="1"/>
              <a:t>cmd</a:t>
            </a:r>
            <a:r>
              <a:rPr lang="en"/>
              <a:t> = </a:t>
            </a:r>
            <a:r>
              <a:rPr lang="en" b="1"/>
              <a:t>IPC_RMID</a:t>
            </a:r>
            <a:r>
              <a:rPr lang="en"/>
              <a:t> removes a message queue.</a:t>
            </a:r>
            <a:endParaRPr/>
          </a:p>
          <a:p>
            <a:pPr marL="0" lvl="0" indent="0">
              <a:spcBef>
                <a:spcPts val="0"/>
              </a:spcBef>
              <a:spcAft>
                <a:spcPts val="0"/>
              </a:spcAft>
              <a:buNone/>
            </a:pPr>
            <a:endParaRPr/>
          </a:p>
          <a:p>
            <a:pPr marL="0" lvl="0" indent="0">
              <a:spcBef>
                <a:spcPts val="0"/>
              </a:spcBef>
              <a:spcAft>
                <a:spcPts val="0"/>
              </a:spcAft>
              <a:buNone/>
            </a:pPr>
            <a:endParaRPr/>
          </a:p>
          <a:p>
            <a:pPr marL="0" lvl="0" indent="0" rtl="0">
              <a:spcBef>
                <a:spcPts val="0"/>
              </a:spcBef>
              <a:spcAft>
                <a:spcPts val="0"/>
              </a:spcAft>
              <a:buNone/>
            </a:pPr>
            <a:endParaRPr/>
          </a:p>
        </p:txBody>
      </p:sp>
      <p:sp>
        <p:nvSpPr>
          <p:cNvPr id="100" name="Shape 100"/>
          <p:cNvSpPr txBox="1">
            <a:spLocks noGrp="1"/>
          </p:cNvSpPr>
          <p:nvPr>
            <p:ph type="title"/>
          </p:nvPr>
        </p:nvSpPr>
        <p:spPr>
          <a:xfrm>
            <a:off x="727800" y="582575"/>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Messaging in C</a:t>
            </a:r>
            <a:endParaRPr/>
          </a:p>
        </p:txBody>
      </p:sp>
      <p:pic>
        <p:nvPicPr>
          <p:cNvPr id="101" name="Shape 101"/>
          <p:cNvPicPr preferRelativeResize="0"/>
          <p:nvPr/>
        </p:nvPicPr>
        <p:blipFill>
          <a:blip r:embed="rId3">
            <a:alphaModFix/>
          </a:blip>
          <a:stretch>
            <a:fillRect/>
          </a:stretch>
        </p:blipFill>
        <p:spPr>
          <a:xfrm>
            <a:off x="727800" y="1324025"/>
            <a:ext cx="6751606" cy="17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9900" y="627450"/>
            <a:ext cx="4175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Define common data</a:t>
            </a:r>
            <a:endParaRPr/>
          </a:p>
        </p:txBody>
      </p:sp>
      <p:sp>
        <p:nvSpPr>
          <p:cNvPr id="107" name="Shape 107"/>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b="1"/>
              <a:t>KEY</a:t>
            </a:r>
            <a:r>
              <a:rPr lang="en"/>
              <a:t> - the queue unique ID</a:t>
            </a:r>
            <a:endParaRPr/>
          </a:p>
        </p:txBody>
      </p:sp>
      <p:sp>
        <p:nvSpPr>
          <p:cNvPr id="108" name="Shape 108"/>
          <p:cNvSpPr txBox="1"/>
          <p:nvPr/>
        </p:nvSpPr>
        <p:spPr>
          <a:xfrm>
            <a:off x="4295300"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msgtypes.h</a:t>
            </a:r>
            <a:endParaRPr b="1"/>
          </a:p>
        </p:txBody>
      </p:sp>
      <p:pic>
        <p:nvPicPr>
          <p:cNvPr id="109" name="Shape 109"/>
          <p:cNvPicPr preferRelativeResize="0"/>
          <p:nvPr/>
        </p:nvPicPr>
        <p:blipFill>
          <a:blip r:embed="rId3">
            <a:alphaModFix/>
          </a:blip>
          <a:stretch>
            <a:fillRect/>
          </a:stretch>
        </p:blipFill>
        <p:spPr>
          <a:xfrm>
            <a:off x="5701600" y="0"/>
            <a:ext cx="2679457" cy="5143500"/>
          </a:xfrm>
          <a:prstGeom prst="rect">
            <a:avLst/>
          </a:prstGeom>
          <a:noFill/>
          <a:ln>
            <a:noFill/>
          </a:ln>
        </p:spPr>
      </p:pic>
      <p:sp>
        <p:nvSpPr>
          <p:cNvPr id="110" name="Shape 110"/>
          <p:cNvSpPr/>
          <p:nvPr/>
        </p:nvSpPr>
        <p:spPr>
          <a:xfrm>
            <a:off x="520625" y="20473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b="1"/>
              <a:t>MAXLEN</a:t>
            </a:r>
            <a:r>
              <a:rPr lang="en"/>
              <a:t> - max length of message</a:t>
            </a:r>
            <a:endParaRPr/>
          </a:p>
        </p:txBody>
      </p:sp>
      <p:sp>
        <p:nvSpPr>
          <p:cNvPr id="111" name="Shape 111"/>
          <p:cNvSpPr/>
          <p:nvPr/>
        </p:nvSpPr>
        <p:spPr>
          <a:xfrm>
            <a:off x="520625" y="26692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b="1"/>
              <a:t>msg_1_t</a:t>
            </a:r>
            <a:r>
              <a:rPr lang="en"/>
              <a:t> for the client message</a:t>
            </a:r>
            <a:endParaRPr/>
          </a:p>
        </p:txBody>
      </p:sp>
      <p:sp>
        <p:nvSpPr>
          <p:cNvPr id="112" name="Shape 112"/>
          <p:cNvSpPr/>
          <p:nvPr/>
        </p:nvSpPr>
        <p:spPr>
          <a:xfrm>
            <a:off x="520625" y="32911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b="1"/>
              <a:t>msg_1_2</a:t>
            </a:r>
            <a:r>
              <a:rPr lang="en"/>
              <a:t> for the server response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Message Server</a:t>
            </a:r>
            <a:endParaRPr/>
          </a:p>
        </p:txBody>
      </p:sp>
      <p:sp>
        <p:nvSpPr>
          <p:cNvPr id="118" name="Shape 118"/>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a message queue with a given </a:t>
            </a:r>
            <a:r>
              <a:rPr lang="en" b="1"/>
              <a:t>KEY</a:t>
            </a:r>
            <a:endParaRPr b="1"/>
          </a:p>
        </p:txBody>
      </p:sp>
      <p:sp>
        <p:nvSpPr>
          <p:cNvPr id="119" name="Shape 119"/>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msgsrv.c</a:t>
            </a:r>
            <a:endParaRPr b="1"/>
          </a:p>
        </p:txBody>
      </p:sp>
      <p:sp>
        <p:nvSpPr>
          <p:cNvPr id="120" name="Shape 120"/>
          <p:cNvSpPr/>
          <p:nvPr/>
        </p:nvSpPr>
        <p:spPr>
          <a:xfrm>
            <a:off x="520625" y="1957888"/>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a message of type </a:t>
            </a:r>
            <a:r>
              <a:rPr lang="en" b="1"/>
              <a:t>msg_1_t</a:t>
            </a:r>
            <a:r>
              <a:rPr lang="en"/>
              <a:t> from the queue</a:t>
            </a:r>
            <a:endParaRPr/>
          </a:p>
        </p:txBody>
      </p:sp>
      <p:sp>
        <p:nvSpPr>
          <p:cNvPr id="121" name="Shape 121"/>
          <p:cNvSpPr/>
          <p:nvPr/>
        </p:nvSpPr>
        <p:spPr>
          <a:xfrm>
            <a:off x="520625" y="26112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received message data</a:t>
            </a:r>
            <a:endParaRPr/>
          </a:p>
        </p:txBody>
      </p:sp>
      <p:sp>
        <p:nvSpPr>
          <p:cNvPr id="122" name="Shape 122"/>
          <p:cNvSpPr/>
          <p:nvPr/>
        </p:nvSpPr>
        <p:spPr>
          <a:xfrm>
            <a:off x="520625" y="3143663"/>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Prepare and send answer of type </a:t>
            </a:r>
            <a:r>
              <a:rPr lang="en" b="1"/>
              <a:t>msg_2_t</a:t>
            </a:r>
            <a:endParaRPr b="1"/>
          </a:p>
        </p:txBody>
      </p:sp>
      <p:sp>
        <p:nvSpPr>
          <p:cNvPr id="123" name="Shape 123"/>
          <p:cNvSpPr/>
          <p:nvPr/>
        </p:nvSpPr>
        <p:spPr>
          <a:xfrm>
            <a:off x="520625" y="420853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Remove the message queue</a:t>
            </a:r>
            <a:endParaRPr/>
          </a:p>
        </p:txBody>
      </p:sp>
      <p:pic>
        <p:nvPicPr>
          <p:cNvPr id="124" name="Shape 124"/>
          <p:cNvPicPr preferRelativeResize="0"/>
          <p:nvPr/>
        </p:nvPicPr>
        <p:blipFill>
          <a:blip r:embed="rId3">
            <a:alphaModFix/>
          </a:blip>
          <a:stretch>
            <a:fillRect/>
          </a:stretch>
        </p:blipFill>
        <p:spPr>
          <a:xfrm>
            <a:off x="4343475" y="143625"/>
            <a:ext cx="4800525" cy="4227427"/>
          </a:xfrm>
          <a:prstGeom prst="rect">
            <a:avLst/>
          </a:prstGeom>
          <a:noFill/>
          <a:ln>
            <a:noFill/>
          </a:ln>
        </p:spPr>
      </p:pic>
      <p:sp>
        <p:nvSpPr>
          <p:cNvPr id="125" name="Shape 125"/>
          <p:cNvSpPr/>
          <p:nvPr/>
        </p:nvSpPr>
        <p:spPr>
          <a:xfrm>
            <a:off x="520625" y="367610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confirmation </a:t>
            </a:r>
            <a:r>
              <a:rPr lang="en" b="1"/>
              <a:t>msg_1_t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Message Client</a:t>
            </a:r>
            <a:endParaRPr/>
          </a:p>
        </p:txBody>
      </p:sp>
      <p:sp>
        <p:nvSpPr>
          <p:cNvPr id="131" name="Shape 131"/>
          <p:cNvSpPr/>
          <p:nvPr/>
        </p:nvSpPr>
        <p:spPr>
          <a:xfrm>
            <a:off x="520625" y="1425450"/>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a message queue with a given </a:t>
            </a:r>
            <a:r>
              <a:rPr lang="en" b="1"/>
              <a:t>KEY</a:t>
            </a:r>
            <a:r>
              <a:rPr lang="en"/>
              <a:t> and notify and exit if failed</a:t>
            </a:r>
            <a:endParaRPr/>
          </a:p>
        </p:txBody>
      </p:sp>
      <p:sp>
        <p:nvSpPr>
          <p:cNvPr id="132" name="Shape 132"/>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msgcli.c</a:t>
            </a:r>
            <a:endParaRPr b="1"/>
          </a:p>
        </p:txBody>
      </p:sp>
      <p:sp>
        <p:nvSpPr>
          <p:cNvPr id="133" name="Shape 133"/>
          <p:cNvSpPr/>
          <p:nvPr/>
        </p:nvSpPr>
        <p:spPr>
          <a:xfrm>
            <a:off x="520625" y="2291925"/>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message body from the keyboard and set the other parameters of </a:t>
            </a:r>
            <a:r>
              <a:rPr lang="en" b="1"/>
              <a:t>msg_1_t</a:t>
            </a:r>
            <a:endParaRPr b="1"/>
          </a:p>
        </p:txBody>
      </p:sp>
      <p:sp>
        <p:nvSpPr>
          <p:cNvPr id="134" name="Shape 134"/>
          <p:cNvSpPr/>
          <p:nvPr/>
        </p:nvSpPr>
        <p:spPr>
          <a:xfrm>
            <a:off x="520625" y="315840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Send </a:t>
            </a:r>
            <a:r>
              <a:rPr lang="en" b="1"/>
              <a:t>msg_1_t</a:t>
            </a:r>
            <a:r>
              <a:rPr lang="en"/>
              <a:t> message to the queue</a:t>
            </a:r>
            <a:endParaRPr/>
          </a:p>
        </p:txBody>
      </p:sp>
      <p:sp>
        <p:nvSpPr>
          <p:cNvPr id="135" name="Shape 135"/>
          <p:cNvSpPr/>
          <p:nvPr/>
        </p:nvSpPr>
        <p:spPr>
          <a:xfrm>
            <a:off x="520625" y="39039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a:t>
            </a:r>
            <a:r>
              <a:rPr lang="en" b="1"/>
              <a:t>msg_2_t </a:t>
            </a:r>
            <a:r>
              <a:rPr lang="en"/>
              <a:t>and print it</a:t>
            </a:r>
            <a:endParaRPr/>
          </a:p>
        </p:txBody>
      </p:sp>
      <p:sp>
        <p:nvSpPr>
          <p:cNvPr id="136" name="Shape 136"/>
          <p:cNvSpPr/>
          <p:nvPr/>
        </p:nvSpPr>
        <p:spPr>
          <a:xfrm>
            <a:off x="520625" y="46495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Send back a confirmation </a:t>
            </a:r>
            <a:r>
              <a:rPr lang="en" b="1"/>
              <a:t>msg_1_t</a:t>
            </a:r>
            <a:r>
              <a:rPr lang="en"/>
              <a:t> </a:t>
            </a:r>
            <a:endParaRPr b="1"/>
          </a:p>
        </p:txBody>
      </p:sp>
      <p:pic>
        <p:nvPicPr>
          <p:cNvPr id="137" name="Shape 137"/>
          <p:cNvPicPr preferRelativeResize="0"/>
          <p:nvPr/>
        </p:nvPicPr>
        <p:blipFill>
          <a:blip r:embed="rId3">
            <a:alphaModFix/>
          </a:blip>
          <a:stretch>
            <a:fillRect/>
          </a:stretch>
        </p:blipFill>
        <p:spPr>
          <a:xfrm>
            <a:off x="4343475" y="77250"/>
            <a:ext cx="4800525" cy="500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Shared Memory</a:t>
            </a:r>
            <a:endParaRPr/>
          </a:p>
        </p:txBody>
      </p:sp>
      <p:sp>
        <p:nvSpPr>
          <p:cNvPr id="143" name="Shape 143"/>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Shared memory can be described as the mapping of an area (segment) of memory that will be mapped and shared by more than one process. </a:t>
            </a:r>
            <a:endParaRPr/>
          </a:p>
          <a:p>
            <a:pPr marL="457200" lvl="0" indent="-311150" rtl="0">
              <a:spcBef>
                <a:spcPts val="0"/>
              </a:spcBef>
              <a:spcAft>
                <a:spcPts val="0"/>
              </a:spcAft>
              <a:buSzPts val="1300"/>
              <a:buChar char="●"/>
            </a:pPr>
            <a:r>
              <a:rPr lang="en"/>
              <a:t>This is by far the fastest form of IPC, because there is no intermediation - information is mapped directly from a memory segment into the addressing space of the calling process. </a:t>
            </a:r>
            <a:endParaRPr/>
          </a:p>
          <a:p>
            <a:pPr marL="457200" lvl="0" indent="-311150">
              <a:spcBef>
                <a:spcPts val="0"/>
              </a:spcBef>
              <a:spcAft>
                <a:spcPts val="0"/>
              </a:spcAft>
              <a:buSzPts val="1300"/>
              <a:buChar char="●"/>
            </a:pPr>
            <a:r>
              <a:rPr lang="en"/>
              <a:t>A segment can be created by one process, and subsequently written to and read from by any number of processes.</a:t>
            </a:r>
            <a:endParaRPr/>
          </a:p>
        </p:txBody>
      </p:sp>
      <p:pic>
        <p:nvPicPr>
          <p:cNvPr id="144" name="Shape 144"/>
          <p:cNvPicPr preferRelativeResize="0"/>
          <p:nvPr/>
        </p:nvPicPr>
        <p:blipFill rotWithShape="1">
          <a:blip r:embed="rId3">
            <a:alphaModFix/>
          </a:blip>
          <a:srcRect l="49852"/>
          <a:stretch/>
        </p:blipFill>
        <p:spPr>
          <a:xfrm>
            <a:off x="5583350" y="919163"/>
            <a:ext cx="2627100" cy="33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Shared memory in C</a:t>
            </a:r>
            <a:endParaRPr/>
          </a:p>
        </p:txBody>
      </p:sp>
      <p:sp>
        <p:nvSpPr>
          <p:cNvPr id="150" name="Shape 150"/>
          <p:cNvSpPr txBox="1">
            <a:spLocks noGrp="1"/>
          </p:cNvSpPr>
          <p:nvPr>
            <p:ph type="body" idx="2"/>
          </p:nvPr>
        </p:nvSpPr>
        <p:spPr>
          <a:xfrm>
            <a:off x="4643600" y="2078875"/>
            <a:ext cx="4126500" cy="27396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ftok</a:t>
            </a:r>
            <a:r>
              <a:rPr lang="en" sz="1400">
                <a:solidFill>
                  <a:srgbClr val="000000"/>
                </a:solidFill>
                <a:latin typeface="Arial"/>
                <a:ea typeface="Arial"/>
                <a:cs typeface="Arial"/>
                <a:sym typeface="Arial"/>
              </a:rPr>
              <a:t>()  -  convert  a pathname and a project identifier to a System V IPC key.</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shmget</a:t>
            </a:r>
            <a:r>
              <a:rPr lang="en" sz="1400">
                <a:solidFill>
                  <a:srgbClr val="000000"/>
                </a:solidFill>
                <a:latin typeface="Arial"/>
                <a:ea typeface="Arial"/>
                <a:cs typeface="Arial"/>
                <a:sym typeface="Arial"/>
              </a:rPr>
              <a:t>() - allocates a System V shared memory segment.</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shmat</a:t>
            </a:r>
            <a:r>
              <a:rPr lang="en" sz="1400">
                <a:solidFill>
                  <a:srgbClr val="000000"/>
                </a:solidFill>
                <a:latin typeface="Arial"/>
                <a:ea typeface="Arial"/>
                <a:cs typeface="Arial"/>
                <a:sym typeface="Arial"/>
              </a:rPr>
              <a:t>() - attaches the System V shared memory segment identified by </a:t>
            </a:r>
            <a:r>
              <a:rPr lang="en" sz="1400" b="1" i="1">
                <a:solidFill>
                  <a:srgbClr val="000000"/>
                </a:solidFill>
                <a:latin typeface="Arial"/>
                <a:ea typeface="Arial"/>
                <a:cs typeface="Arial"/>
                <a:sym typeface="Arial"/>
              </a:rPr>
              <a:t>shmid</a:t>
            </a:r>
            <a:r>
              <a:rPr lang="en" sz="1400">
                <a:solidFill>
                  <a:srgbClr val="000000"/>
                </a:solidFill>
                <a:latin typeface="Arial"/>
                <a:ea typeface="Arial"/>
                <a:cs typeface="Arial"/>
                <a:sym typeface="Arial"/>
              </a:rPr>
              <a:t> to the address space of the calling process.</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shmdt</a:t>
            </a:r>
            <a:r>
              <a:rPr lang="en" sz="1400">
                <a:solidFill>
                  <a:srgbClr val="000000"/>
                </a:solidFill>
                <a:latin typeface="Arial"/>
                <a:ea typeface="Arial"/>
                <a:cs typeface="Arial"/>
                <a:sym typeface="Arial"/>
              </a:rPr>
              <a:t>() - detaches the shared memory segment located at the address specified by </a:t>
            </a:r>
            <a:r>
              <a:rPr lang="en" sz="1400" b="1" i="1">
                <a:solidFill>
                  <a:srgbClr val="000000"/>
                </a:solidFill>
                <a:latin typeface="Arial"/>
                <a:ea typeface="Arial"/>
                <a:cs typeface="Arial"/>
                <a:sym typeface="Arial"/>
              </a:rPr>
              <a:t>shmaddr</a:t>
            </a:r>
            <a:r>
              <a:rPr lang="en" sz="1400">
                <a:solidFill>
                  <a:srgbClr val="000000"/>
                </a:solidFill>
                <a:latin typeface="Arial"/>
                <a:ea typeface="Arial"/>
                <a:cs typeface="Arial"/>
                <a:sym typeface="Arial"/>
              </a:rPr>
              <a:t> from the address space of the calling  process.</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shmctl</a:t>
            </a:r>
            <a:r>
              <a:rPr lang="en" sz="1400">
                <a:solidFill>
                  <a:srgbClr val="000000"/>
                </a:solidFill>
                <a:latin typeface="Arial"/>
                <a:ea typeface="Arial"/>
                <a:cs typeface="Arial"/>
                <a:sym typeface="Arial"/>
              </a:rPr>
              <a:t>() with </a:t>
            </a:r>
            <a:r>
              <a:rPr lang="en" sz="1400" b="1" i="1">
                <a:solidFill>
                  <a:srgbClr val="000000"/>
                </a:solidFill>
                <a:latin typeface="Arial"/>
                <a:ea typeface="Arial"/>
                <a:cs typeface="Arial"/>
                <a:sym typeface="Arial"/>
              </a:rPr>
              <a:t>cmd</a:t>
            </a:r>
            <a:r>
              <a:rPr lang="en" sz="1400">
                <a:solidFill>
                  <a:srgbClr val="000000"/>
                </a:solidFill>
                <a:latin typeface="Arial"/>
                <a:ea typeface="Arial"/>
                <a:cs typeface="Arial"/>
                <a:sym typeface="Arial"/>
              </a:rPr>
              <a:t> = </a:t>
            </a:r>
            <a:r>
              <a:rPr lang="en" sz="1400" b="1">
                <a:solidFill>
                  <a:srgbClr val="000000"/>
                </a:solidFill>
                <a:latin typeface="Arial"/>
                <a:ea typeface="Arial"/>
                <a:cs typeface="Arial"/>
                <a:sym typeface="Arial"/>
              </a:rPr>
              <a:t>IPC_RMID</a:t>
            </a:r>
            <a:r>
              <a:rPr lang="en" sz="1400">
                <a:solidFill>
                  <a:srgbClr val="000000"/>
                </a:solidFill>
                <a:latin typeface="Arial"/>
                <a:ea typeface="Arial"/>
                <a:cs typeface="Arial"/>
                <a:sym typeface="Arial"/>
              </a:rPr>
              <a:t> - marks the segment to be destroyed.</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pic>
        <p:nvPicPr>
          <p:cNvPr id="151" name="Shape 151"/>
          <p:cNvPicPr preferRelativeResize="0"/>
          <p:nvPr/>
        </p:nvPicPr>
        <p:blipFill>
          <a:blip r:embed="rId3">
            <a:alphaModFix/>
          </a:blip>
          <a:stretch>
            <a:fillRect/>
          </a:stretch>
        </p:blipFill>
        <p:spPr>
          <a:xfrm>
            <a:off x="188300" y="2078875"/>
            <a:ext cx="4338804" cy="1850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9900" y="627450"/>
            <a:ext cx="4175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Define common data</a:t>
            </a:r>
            <a:endParaRPr/>
          </a:p>
        </p:txBody>
      </p:sp>
      <p:sp>
        <p:nvSpPr>
          <p:cNvPr id="157" name="Shape 157"/>
          <p:cNvSpPr/>
          <p:nvPr/>
        </p:nvSpPr>
        <p:spPr>
          <a:xfrm>
            <a:off x="520625" y="1425450"/>
            <a:ext cx="49371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a:t>
            </a:r>
            <a:r>
              <a:rPr lang="en" b="1"/>
              <a:t>FTOK_FILE</a:t>
            </a:r>
            <a:r>
              <a:rPr lang="en"/>
              <a:t> - the queue unique ID</a:t>
            </a:r>
            <a:endParaRPr/>
          </a:p>
        </p:txBody>
      </p:sp>
      <p:sp>
        <p:nvSpPr>
          <p:cNvPr id="158" name="Shape 158"/>
          <p:cNvSpPr txBox="1"/>
          <p:nvPr/>
        </p:nvSpPr>
        <p:spPr>
          <a:xfrm>
            <a:off x="4295300"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shmemtypes.h</a:t>
            </a:r>
            <a:endParaRPr b="1"/>
          </a:p>
        </p:txBody>
      </p:sp>
      <p:sp>
        <p:nvSpPr>
          <p:cNvPr id="159" name="Shape 159"/>
          <p:cNvSpPr/>
          <p:nvPr/>
        </p:nvSpPr>
        <p:spPr>
          <a:xfrm>
            <a:off x="520625" y="2047350"/>
            <a:ext cx="49371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shared memory structure </a:t>
            </a:r>
            <a:r>
              <a:rPr lang="en" b="1"/>
              <a:t>memory_block:</a:t>
            </a:r>
            <a:endParaRPr b="1"/>
          </a:p>
        </p:txBody>
      </p:sp>
      <p:sp>
        <p:nvSpPr>
          <p:cNvPr id="160" name="Shape 160"/>
          <p:cNvSpPr/>
          <p:nvPr/>
        </p:nvSpPr>
        <p:spPr>
          <a:xfrm>
            <a:off x="520625" y="2759250"/>
            <a:ext cx="4175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client_lock</a:t>
            </a:r>
            <a:r>
              <a:rPr lang="en"/>
              <a:t> is </a:t>
            </a:r>
            <a:r>
              <a:rPr lang="en" b="1"/>
              <a:t>1</a:t>
            </a:r>
            <a:r>
              <a:rPr lang="en"/>
              <a:t> when client uses the memory</a:t>
            </a:r>
            <a:endParaRPr/>
          </a:p>
        </p:txBody>
      </p:sp>
      <p:pic>
        <p:nvPicPr>
          <p:cNvPr id="161" name="Shape 161"/>
          <p:cNvPicPr preferRelativeResize="0"/>
          <p:nvPr/>
        </p:nvPicPr>
        <p:blipFill>
          <a:blip r:embed="rId3">
            <a:alphaModFix/>
          </a:blip>
          <a:stretch>
            <a:fillRect/>
          </a:stretch>
        </p:blipFill>
        <p:spPr>
          <a:xfrm>
            <a:off x="5902100" y="152400"/>
            <a:ext cx="3017613" cy="4838700"/>
          </a:xfrm>
          <a:prstGeom prst="rect">
            <a:avLst/>
          </a:prstGeom>
          <a:noFill/>
          <a:ln>
            <a:noFill/>
          </a:ln>
        </p:spPr>
      </p:pic>
      <p:sp>
        <p:nvSpPr>
          <p:cNvPr id="162" name="Shape 162"/>
          <p:cNvSpPr/>
          <p:nvPr/>
        </p:nvSpPr>
        <p:spPr>
          <a:xfrm>
            <a:off x="520625" y="2400150"/>
            <a:ext cx="4175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server_lock</a:t>
            </a:r>
            <a:r>
              <a:rPr lang="en"/>
              <a:t> is </a:t>
            </a:r>
            <a:r>
              <a:rPr lang="en" b="1"/>
              <a:t>1</a:t>
            </a:r>
            <a:r>
              <a:rPr lang="en"/>
              <a:t> when server uses the memory</a:t>
            </a:r>
            <a:endParaRPr/>
          </a:p>
        </p:txBody>
      </p:sp>
      <p:sp>
        <p:nvSpPr>
          <p:cNvPr id="163" name="Shape 163"/>
          <p:cNvSpPr/>
          <p:nvPr/>
        </p:nvSpPr>
        <p:spPr>
          <a:xfrm>
            <a:off x="520625" y="3118350"/>
            <a:ext cx="4175400" cy="47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b="1"/>
              <a:t>turn </a:t>
            </a:r>
            <a:r>
              <a:rPr lang="en"/>
              <a:t>is </a:t>
            </a:r>
            <a:r>
              <a:rPr lang="en" b="1"/>
              <a:t>0</a:t>
            </a:r>
            <a:r>
              <a:rPr lang="en"/>
              <a:t> when waiting for client message</a:t>
            </a:r>
            <a:endParaRPr/>
          </a:p>
          <a:p>
            <a:pPr marL="0" lvl="0" indent="0" rtl="0">
              <a:spcBef>
                <a:spcPts val="0"/>
              </a:spcBef>
              <a:spcAft>
                <a:spcPts val="0"/>
              </a:spcAft>
              <a:buNone/>
            </a:pPr>
            <a:r>
              <a:rPr lang="en" b="1"/>
              <a:t>turn</a:t>
            </a:r>
            <a:r>
              <a:rPr lang="en"/>
              <a:t> is </a:t>
            </a:r>
            <a:r>
              <a:rPr lang="en" b="1"/>
              <a:t>1</a:t>
            </a:r>
            <a:r>
              <a:rPr lang="en"/>
              <a:t> when waiting for server message</a:t>
            </a:r>
            <a:endParaRPr/>
          </a:p>
        </p:txBody>
      </p:sp>
      <p:sp>
        <p:nvSpPr>
          <p:cNvPr id="164" name="Shape 164"/>
          <p:cNvSpPr/>
          <p:nvPr/>
        </p:nvSpPr>
        <p:spPr>
          <a:xfrm>
            <a:off x="520625" y="3597750"/>
            <a:ext cx="4175400" cy="47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readlast </a:t>
            </a:r>
            <a:r>
              <a:rPr lang="en"/>
              <a:t>is </a:t>
            </a:r>
            <a:r>
              <a:rPr lang="en" b="1"/>
              <a:t>0</a:t>
            </a:r>
            <a:r>
              <a:rPr lang="en"/>
              <a:t> when client received last message</a:t>
            </a:r>
            <a:endParaRPr/>
          </a:p>
          <a:p>
            <a:pPr marL="0" lvl="0" indent="0" rtl="0">
              <a:spcBef>
                <a:spcPts val="0"/>
              </a:spcBef>
              <a:spcAft>
                <a:spcPts val="0"/>
              </a:spcAft>
              <a:buNone/>
            </a:pPr>
            <a:r>
              <a:rPr lang="en" b="1"/>
              <a:t>readlast </a:t>
            </a:r>
            <a:r>
              <a:rPr lang="en"/>
              <a:t>is </a:t>
            </a:r>
            <a:r>
              <a:rPr lang="en" b="1"/>
              <a:t>1</a:t>
            </a:r>
            <a:r>
              <a:rPr lang="en"/>
              <a:t> when server received last message</a:t>
            </a:r>
            <a:endParaRPr/>
          </a:p>
        </p:txBody>
      </p:sp>
      <p:sp>
        <p:nvSpPr>
          <p:cNvPr id="165" name="Shape 165"/>
          <p:cNvSpPr/>
          <p:nvPr/>
        </p:nvSpPr>
        <p:spPr>
          <a:xfrm>
            <a:off x="520625" y="4077150"/>
            <a:ext cx="4175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string</a:t>
            </a:r>
            <a:r>
              <a:rPr lang="en"/>
              <a:t> holds the current message</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1323</Words>
  <Application>Microsoft Office PowerPoint</Application>
  <PresentationFormat>On-screen Show (16:9)</PresentationFormat>
  <Paragraphs>120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Raleway</vt:lpstr>
      <vt:lpstr>Lato</vt:lpstr>
      <vt:lpstr>Arial</vt:lpstr>
      <vt:lpstr>Streamline</vt:lpstr>
      <vt:lpstr>Linux System Programming Part 6 - IPC (synchronization)</vt:lpstr>
      <vt:lpstr>Message queue</vt:lpstr>
      <vt:lpstr>Messaging in C</vt:lpstr>
      <vt:lpstr>Define common data</vt:lpstr>
      <vt:lpstr>Message Server</vt:lpstr>
      <vt:lpstr>Message Client</vt:lpstr>
      <vt:lpstr>Shared Memory</vt:lpstr>
      <vt:lpstr>Shared memory in C</vt:lpstr>
      <vt:lpstr>Define common data</vt:lpstr>
      <vt:lpstr>Memory Server</vt:lpstr>
      <vt:lpstr>Memory Client</vt:lpstr>
      <vt:lpstr>Semaphore</vt:lpstr>
      <vt:lpstr>Using semaphores</vt:lpstr>
      <vt:lpstr>Define common data</vt:lpstr>
      <vt:lpstr>Semaphore Server</vt:lpstr>
      <vt:lpstr>Semaphore Client</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6 - IPC (synchronization)</dc:title>
  <cp:lastModifiedBy>Димитър Минчев</cp:lastModifiedBy>
  <cp:revision>1</cp:revision>
  <dcterms:modified xsi:type="dcterms:W3CDTF">2021-01-18T06:03:10Z</dcterms:modified>
</cp:coreProperties>
</file>