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7 - Sockets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IBA Bulgaria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input arguments, exit on error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netserver.c</a:t>
            </a:r>
            <a:endParaRPr b="1"/>
          </a:p>
        </p:txBody>
      </p:sp>
      <p:sp>
        <p:nvSpPr>
          <p:cNvPr id="170" name="Shape 170"/>
          <p:cNvSpPr/>
          <p:nvPr/>
        </p:nvSpPr>
        <p:spPr>
          <a:xfrm>
            <a:off x="520625" y="294840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</a:t>
            </a:r>
            <a:r>
              <a:rPr lang="en" b="1"/>
              <a:t>sockaddr_in</a:t>
            </a:r>
            <a:r>
              <a:rPr lang="en"/>
              <a:t> structure for server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20625" y="3709875"/>
            <a:ext cx="3698400" cy="44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socket to the configured port, exit on error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0625" y="45613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listening, allow 1 connection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0625" y="21869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b="1"/>
              <a:t>INET</a:t>
            </a:r>
            <a:r>
              <a:rPr lang="en"/>
              <a:t>, </a:t>
            </a:r>
            <a:r>
              <a:rPr lang="en" b="1"/>
              <a:t>STEAM</a:t>
            </a:r>
            <a:r>
              <a:rPr lang="en"/>
              <a:t> socket, exit on error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249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 (2)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a new connection, exit on error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netserver.c</a:t>
            </a:r>
            <a:endParaRPr b="1"/>
          </a:p>
        </p:txBody>
      </p:sp>
      <p:sp>
        <p:nvSpPr>
          <p:cNvPr id="182" name="Shape 182"/>
          <p:cNvSpPr/>
          <p:nvPr/>
        </p:nvSpPr>
        <p:spPr>
          <a:xfrm>
            <a:off x="520625" y="297103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message from the buffer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0625" y="3743832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‘OK’ to the connection socket</a:t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20625" y="451662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connection and listening sockets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20625" y="2198244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the connection socket in buffer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504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client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input arguments, exit on error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netclient.c</a:t>
            </a:r>
            <a:endParaRPr b="1"/>
          </a:p>
        </p:txBody>
      </p:sp>
      <p:sp>
        <p:nvSpPr>
          <p:cNvPr id="194" name="Shape 194"/>
          <p:cNvSpPr/>
          <p:nvPr/>
        </p:nvSpPr>
        <p:spPr>
          <a:xfrm>
            <a:off x="520625" y="2303019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server host, exit on error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20625" y="2750750"/>
            <a:ext cx="3698400" cy="44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and connect the socket to the server address and port, exit on error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20625" y="3288475"/>
            <a:ext cx="3698400" cy="44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on the screen that input is expected and get a new text line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20625" y="1855289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b="1"/>
              <a:t>INET</a:t>
            </a:r>
            <a:r>
              <a:rPr lang="en"/>
              <a:t>, </a:t>
            </a:r>
            <a:r>
              <a:rPr lang="en" b="1"/>
              <a:t>STEAM</a:t>
            </a:r>
            <a:r>
              <a:rPr lang="en"/>
              <a:t> socket, exit on error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500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520625" y="3826194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entered text to the socket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20625" y="4273927"/>
            <a:ext cx="3698400" cy="44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 answer text from the socket, print it and close the socket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</a:t>
            </a:r>
            <a:r>
              <a:rPr lang="en" b="1" i="1" dirty="0"/>
              <a:t>BetterChat</a:t>
            </a:r>
            <a:r>
              <a:rPr lang="en" dirty="0"/>
              <a:t>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Modify the network server/client pair of programs (‘</a:t>
            </a:r>
            <a:r>
              <a:rPr lang="en" b="1" dirty="0"/>
              <a:t>netserver.c</a:t>
            </a:r>
            <a:r>
              <a:rPr lang="en" dirty="0"/>
              <a:t>’ and ‘</a:t>
            </a:r>
            <a:r>
              <a:rPr lang="en" b="1" dirty="0"/>
              <a:t>netclient.c</a:t>
            </a:r>
            <a:r>
              <a:rPr lang="en" dirty="0"/>
              <a:t>’) from this lecture with the following improvements: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Allow multiple messages conversation, until the client sends “</a:t>
            </a:r>
            <a:r>
              <a:rPr lang="en" b="1" dirty="0"/>
              <a:t>!quit</a:t>
            </a:r>
            <a:r>
              <a:rPr lang="en" dirty="0"/>
              <a:t>” to the server.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server should support multiple parallel clients </a:t>
            </a:r>
            <a:r>
              <a:rPr lang="en"/>
              <a:t>connections.</a:t>
            </a: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interprocess communication uses the </a:t>
            </a:r>
            <a:r>
              <a:rPr lang="en" b="1" i="1"/>
              <a:t>client-server</a:t>
            </a:r>
            <a:r>
              <a:rPr lang="en"/>
              <a:t> model. One of the two processes, the </a:t>
            </a:r>
            <a:r>
              <a:rPr lang="en" b="1" i="1"/>
              <a:t>client</a:t>
            </a:r>
            <a:r>
              <a:rPr lang="en"/>
              <a:t>, connects to the other process, the </a:t>
            </a:r>
            <a:r>
              <a:rPr lang="en" b="1" i="1"/>
              <a:t>server</a:t>
            </a:r>
            <a:r>
              <a:rPr lang="en"/>
              <a:t>, typically to make a request for information. Each end of such communication can be represented in IPC with a </a:t>
            </a:r>
            <a:r>
              <a:rPr lang="en" b="1"/>
              <a:t>socket</a:t>
            </a:r>
            <a:r>
              <a:rPr lang="en"/>
              <a:t>. The client and server processes each establish their own </a:t>
            </a:r>
            <a:r>
              <a:rPr lang="en" b="1"/>
              <a:t>socket</a:t>
            </a:r>
            <a:r>
              <a:rPr lang="en"/>
              <a:t>.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 b="1"/>
              <a:t>Unix domain socket</a:t>
            </a:r>
            <a:r>
              <a:rPr lang="en"/>
              <a:t> is a data communications endpoint for exchanging data between processes executing on the same host operating system.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 b="1"/>
              <a:t>network socket</a:t>
            </a:r>
            <a:r>
              <a:rPr lang="en"/>
              <a:t> is an internal endpoint for sending or receiving data within a node on a computer network.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Sockets support transmission of a reliable </a:t>
            </a:r>
            <a:r>
              <a:rPr lang="en" b="1"/>
              <a:t>stream</a:t>
            </a:r>
            <a:r>
              <a:rPr lang="en"/>
              <a:t> of bytes, as well as ordered and reliable transmission of </a:t>
            </a:r>
            <a:r>
              <a:rPr lang="en" b="1"/>
              <a:t>datagrams</a:t>
            </a:r>
            <a:r>
              <a:rPr lang="en"/>
              <a:t>. Stream sockets treat communications as a continuous stream of characters, while datagram sockets have to read entire messages at once.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in Linux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Sockets in C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7688700" cy="27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socket</a:t>
            </a:r>
            <a:r>
              <a:rPr lang="en"/>
              <a:t>() - creates an endpoint for communication.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bind</a:t>
            </a:r>
            <a:r>
              <a:rPr lang="en"/>
              <a:t>() - binds a name to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recv</a:t>
            </a:r>
            <a:r>
              <a:rPr lang="en"/>
              <a:t>(), </a:t>
            </a:r>
            <a:r>
              <a:rPr lang="en" b="1"/>
              <a:t>recvfrom</a:t>
            </a:r>
            <a:r>
              <a:rPr lang="en"/>
              <a:t>(), </a:t>
            </a:r>
            <a:r>
              <a:rPr lang="en" b="1"/>
              <a:t>recvmsg</a:t>
            </a:r>
            <a:r>
              <a:rPr lang="en"/>
              <a:t>() - receives a message from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send</a:t>
            </a:r>
            <a:r>
              <a:rPr lang="en"/>
              <a:t>(), </a:t>
            </a:r>
            <a:r>
              <a:rPr lang="en" b="1"/>
              <a:t>sendto</a:t>
            </a:r>
            <a:r>
              <a:rPr lang="en"/>
              <a:t>(), </a:t>
            </a:r>
            <a:r>
              <a:rPr lang="en" b="1"/>
              <a:t>sendmsg</a:t>
            </a:r>
            <a:r>
              <a:rPr lang="en"/>
              <a:t>() - sends a message on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socketpair</a:t>
            </a:r>
            <a:r>
              <a:rPr lang="en"/>
              <a:t>() - creates a pair of connected sockets.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listen</a:t>
            </a:r>
            <a:r>
              <a:rPr lang="en"/>
              <a:t>() - listens for connections on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accept</a:t>
            </a:r>
            <a:r>
              <a:rPr lang="en"/>
              <a:t>() - accepts a connection on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connect</a:t>
            </a:r>
            <a:r>
              <a:rPr lang="en"/>
              <a:t>() - initiates a connection on a socket.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htons</a:t>
            </a:r>
            <a:r>
              <a:rPr lang="en"/>
              <a:t>() - converts unsigned short integer to network byte order.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gethostbyname</a:t>
            </a:r>
            <a:r>
              <a:rPr lang="en"/>
              <a:t>() - returns a structure of  type  </a:t>
            </a:r>
            <a:r>
              <a:rPr lang="en" u="sng"/>
              <a:t>hostent</a:t>
            </a:r>
            <a:r>
              <a:rPr lang="en"/>
              <a:t> for the given </a:t>
            </a:r>
            <a:r>
              <a:rPr lang="en" u="sng"/>
              <a:t>host name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52400" y="1399150"/>
            <a:ext cx="3671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Sockets usage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1964"/>
          <a:stretch/>
        </p:blipFill>
        <p:spPr>
          <a:xfrm>
            <a:off x="3543925" y="501025"/>
            <a:ext cx="5600076" cy="18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3675" y="2529700"/>
            <a:ext cx="4105800" cy="2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socket</a:t>
            </a:r>
            <a:r>
              <a:rPr lang="en"/>
              <a:t>()  creates  an  endpoint  for  communication  and returns a file descriptor that refers to that endpoint.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u="sng"/>
              <a:t>domain</a:t>
            </a:r>
            <a:r>
              <a:rPr lang="en"/>
              <a:t> specifies the protocol family  which will be used (</a:t>
            </a:r>
            <a:r>
              <a:rPr lang="en" b="1"/>
              <a:t>AF_UNIX</a:t>
            </a:r>
            <a:r>
              <a:rPr lang="en"/>
              <a:t>, </a:t>
            </a:r>
            <a:r>
              <a:rPr lang="en" b="1"/>
              <a:t>AF_LOCAL</a:t>
            </a:r>
            <a:r>
              <a:rPr lang="en"/>
              <a:t>, </a:t>
            </a:r>
            <a:r>
              <a:rPr lang="en" b="1"/>
              <a:t>AF_INET</a:t>
            </a:r>
            <a:r>
              <a:rPr lang="en"/>
              <a:t>, etc.).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u="sng"/>
              <a:t>type</a:t>
            </a:r>
            <a:r>
              <a:rPr lang="en"/>
              <a:t> specifies the communication     semantics (</a:t>
            </a:r>
            <a:r>
              <a:rPr lang="en" b="1"/>
              <a:t>SOCK_STREAM</a:t>
            </a:r>
            <a:r>
              <a:rPr lang="en"/>
              <a:t>, </a:t>
            </a:r>
            <a:r>
              <a:rPr lang="en" b="1"/>
              <a:t>SOCK_DGRAM</a:t>
            </a:r>
            <a:r>
              <a:rPr lang="en"/>
              <a:t>, etc.).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 a  socket  is  created  with </a:t>
            </a:r>
            <a:r>
              <a:rPr lang="en" b="1"/>
              <a:t>socket</a:t>
            </a:r>
            <a:r>
              <a:rPr lang="en"/>
              <a:t>(), it exists in a name space (address family) but has no address assigned to it.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643600" y="2529700"/>
            <a:ext cx="3774300" cy="23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bind</a:t>
            </a:r>
            <a:r>
              <a:rPr lang="en"/>
              <a:t>() assigns the address  specified  by  </a:t>
            </a:r>
            <a:r>
              <a:rPr lang="en" b="1" u="sng"/>
              <a:t>addr</a:t>
            </a:r>
            <a:r>
              <a:rPr lang="en"/>
              <a:t> to  the  socket  referred  to by the file      descriptor </a:t>
            </a:r>
            <a:r>
              <a:rPr lang="en" b="1" u="sng"/>
              <a:t>sockfd</a:t>
            </a:r>
            <a:r>
              <a:rPr lang="en"/>
              <a:t> (returned from </a:t>
            </a:r>
            <a:r>
              <a:rPr lang="en" b="1"/>
              <a:t>socket</a:t>
            </a:r>
            <a:r>
              <a:rPr lang="en"/>
              <a:t>()).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sockaddr </a:t>
            </a:r>
            <a:r>
              <a:rPr lang="en"/>
              <a:t>is the following structure: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122" y="3614297"/>
            <a:ext cx="3215676" cy="11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Unix datagram </a:t>
            </a:r>
            <a:r>
              <a:rPr lang="en" b="1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fsserver.c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520625" y="269108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message from </a:t>
            </a:r>
            <a:r>
              <a:rPr lang="en" b="1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20625" y="3323903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message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625" y="395672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socket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20625" y="458953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socket file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125575"/>
            <a:ext cx="4800524" cy="498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0625" y="205826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</a:t>
            </a:r>
            <a:r>
              <a:rPr lang="en" b="1"/>
              <a:t>socket</a:t>
            </a:r>
            <a:r>
              <a:rPr lang="en"/>
              <a:t> with ‘</a:t>
            </a:r>
            <a:r>
              <a:rPr lang="en" b="1"/>
              <a:t>socket.soc</a:t>
            </a:r>
            <a:r>
              <a:rPr lang="en"/>
              <a:t>’, exit on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31175" y="627450"/>
            <a:ext cx="3912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client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20625" y="1962013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Unix datagram </a:t>
            </a:r>
            <a:r>
              <a:rPr lang="en" b="1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fsclient.c</a:t>
            </a:r>
            <a:endParaRPr b="1"/>
          </a:p>
        </p:txBody>
      </p:sp>
      <p:sp>
        <p:nvSpPr>
          <p:cNvPr id="129" name="Shape 129"/>
          <p:cNvSpPr/>
          <p:nvPr/>
        </p:nvSpPr>
        <p:spPr>
          <a:xfrm>
            <a:off x="520625" y="3686234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message to the server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0625" y="2769223"/>
            <a:ext cx="36984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server name structure for Unix socket and name ‘</a:t>
            </a:r>
            <a:r>
              <a:rPr lang="en" b="1"/>
              <a:t>socket.soc</a:t>
            </a:r>
            <a:r>
              <a:rPr lang="en"/>
              <a:t>’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20625" y="449344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socket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418250" cy="5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pair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43550" y="1318650"/>
            <a:ext cx="37743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 socketpair()  call creates an unnamed pair of connected sockets in the specified </a:t>
            </a:r>
            <a:r>
              <a:rPr lang="en" b="1" u="sng">
                <a:solidFill>
                  <a:srgbClr val="000000"/>
                </a:solidFill>
              </a:rPr>
              <a:t>domain</a:t>
            </a:r>
            <a:r>
              <a:rPr lang="en">
                <a:solidFill>
                  <a:srgbClr val="000000"/>
                </a:solidFill>
              </a:rPr>
              <a:t>, of the specified </a:t>
            </a:r>
            <a:r>
              <a:rPr lang="en" b="1" u="sng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, and using  the  optionally specified  </a:t>
            </a:r>
            <a:r>
              <a:rPr lang="en" b="1" u="sng">
                <a:solidFill>
                  <a:srgbClr val="000000"/>
                </a:solidFill>
              </a:rPr>
              <a:t>protocol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file descriptors used in referencing the new sockets  are  returned in </a:t>
            </a:r>
            <a:r>
              <a:rPr lang="en" b="1">
                <a:solidFill>
                  <a:srgbClr val="000000"/>
                </a:solidFill>
              </a:rPr>
              <a:t>sv[0]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b="1">
                <a:solidFill>
                  <a:srgbClr val="000000"/>
                </a:solidFill>
              </a:rPr>
              <a:t>sv[1]</a:t>
            </a:r>
            <a:r>
              <a:rPr lang="en">
                <a:solidFill>
                  <a:srgbClr val="000000"/>
                </a:solidFill>
              </a:rPr>
              <a:t>. The two sockets are indistinguishable.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 success, </a:t>
            </a:r>
            <a:r>
              <a:rPr lang="en" b="1" i="1">
                <a:solidFill>
                  <a:srgbClr val="000000"/>
                </a:solidFill>
              </a:rPr>
              <a:t>zero</a:t>
            </a:r>
            <a:r>
              <a:rPr lang="en">
                <a:solidFill>
                  <a:srgbClr val="000000"/>
                </a:solidFill>
              </a:rPr>
              <a:t> is returned. On error, </a:t>
            </a:r>
            <a:r>
              <a:rPr lang="en" b="1" i="1">
                <a:solidFill>
                  <a:srgbClr val="000000"/>
                </a:solidFill>
              </a:rPr>
              <a:t>-1</a:t>
            </a:r>
            <a:r>
              <a:rPr lang="en">
                <a:solidFill>
                  <a:srgbClr val="000000"/>
                </a:solidFill>
              </a:rPr>
              <a:t> is returned, and </a:t>
            </a:r>
            <a:r>
              <a:rPr lang="en" b="1" i="1">
                <a:solidFill>
                  <a:srgbClr val="000000"/>
                </a:solidFill>
              </a:rPr>
              <a:t>errno</a:t>
            </a:r>
            <a:r>
              <a:rPr lang="en">
                <a:solidFill>
                  <a:srgbClr val="000000"/>
                </a:solidFill>
              </a:rPr>
              <a:t> is set appropriately.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25" y="2603770"/>
            <a:ext cx="3545275" cy="12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20625" y="1885956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</a:t>
            </a:r>
            <a:endParaRPr b="1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21896" y="627450"/>
            <a:ext cx="375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Sockets Pair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20625" y="2245050"/>
            <a:ext cx="34242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parent</a:t>
            </a:r>
            <a:r>
              <a:rPr lang="en"/>
              <a:t>: close the “second” socket</a:t>
            </a:r>
            <a:endParaRPr b="1"/>
          </a:p>
        </p:txBody>
      </p:sp>
      <p:sp>
        <p:nvSpPr>
          <p:cNvPr id="147" name="Shape 147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sockets pair, exit on error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sockpair.c</a:t>
            </a:r>
            <a:endParaRPr b="1"/>
          </a:p>
        </p:txBody>
      </p:sp>
      <p:sp>
        <p:nvSpPr>
          <p:cNvPr id="149" name="Shape 149"/>
          <p:cNvSpPr/>
          <p:nvPr/>
        </p:nvSpPr>
        <p:spPr>
          <a:xfrm>
            <a:off x="794825" y="3421600"/>
            <a:ext cx="3424200" cy="359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child</a:t>
            </a:r>
            <a:r>
              <a:rPr lang="en"/>
              <a:t>: close the “first” socket</a:t>
            </a:r>
            <a:endParaRPr/>
          </a:p>
        </p:txBody>
      </p:sp>
      <p:cxnSp>
        <p:nvCxnSpPr>
          <p:cNvPr id="150" name="Shape 150"/>
          <p:cNvCxnSpPr>
            <a:stCxn id="144" idx="3"/>
            <a:endCxn id="149" idx="3"/>
          </p:cNvCxnSpPr>
          <p:nvPr/>
        </p:nvCxnSpPr>
        <p:spPr>
          <a:xfrm>
            <a:off x="4219025" y="2065506"/>
            <a:ext cx="0" cy="15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520625" y="2604150"/>
            <a:ext cx="34242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initial message to the “first” socket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94825" y="3780701"/>
            <a:ext cx="3424200" cy="453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message from the “second” socket and print it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94825" y="4240001"/>
            <a:ext cx="3424200" cy="453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answer to the “second” socket and close it</a:t>
            </a:r>
            <a:endParaRPr b="1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39736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520625" y="2965478"/>
            <a:ext cx="3424200" cy="4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answer from “first” socket, prit it and close the socket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43550" y="1318650"/>
            <a:ext cx="414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accept connections, the following steps are performed: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 socket is created with </a:t>
            </a:r>
            <a:r>
              <a:rPr lang="en" b="1">
                <a:solidFill>
                  <a:srgbClr val="000000"/>
                </a:solidFill>
              </a:rPr>
              <a:t>socket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 socket is bound to a local address using </a:t>
            </a:r>
            <a:r>
              <a:rPr lang="en" b="1">
                <a:solidFill>
                  <a:srgbClr val="000000"/>
                </a:solidFill>
              </a:rPr>
              <a:t>bind</a:t>
            </a:r>
            <a:r>
              <a:rPr lang="en">
                <a:solidFill>
                  <a:srgbClr val="000000"/>
                </a:solidFill>
              </a:rPr>
              <a:t>(), so that other sockets may be </a:t>
            </a:r>
            <a:r>
              <a:rPr lang="en" b="1">
                <a:solidFill>
                  <a:srgbClr val="000000"/>
                </a:solidFill>
              </a:rPr>
              <a:t>connect</a:t>
            </a:r>
            <a:r>
              <a:rPr lang="en">
                <a:solidFill>
                  <a:srgbClr val="000000"/>
                </a:solidFill>
              </a:rPr>
              <a:t>()-ed to it.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  willingness to accept incoming connections and a queue limit for incoming connections are specified with </a:t>
            </a:r>
            <a:r>
              <a:rPr lang="en" b="1">
                <a:solidFill>
                  <a:srgbClr val="000000"/>
                </a:solidFill>
              </a:rPr>
              <a:t>listen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Connections are accepted with </a:t>
            </a:r>
            <a:r>
              <a:rPr lang="en" b="1">
                <a:solidFill>
                  <a:srgbClr val="000000"/>
                </a:solidFill>
              </a:rPr>
              <a:t>accept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Sockets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338749" cy="254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On-screen Show (16:9)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Linux System Programming Part 7 - Sockets</vt:lpstr>
      <vt:lpstr>Sockets in Linux</vt:lpstr>
      <vt:lpstr>Working with Sockets in C</vt:lpstr>
      <vt:lpstr>Unix Sockets usage</vt:lpstr>
      <vt:lpstr>File socket server</vt:lpstr>
      <vt:lpstr>File socket client</vt:lpstr>
      <vt:lpstr>Sockets pair</vt:lpstr>
      <vt:lpstr>Unix Sockets Pair</vt:lpstr>
      <vt:lpstr>Network Sockets</vt:lpstr>
      <vt:lpstr>File socket server</vt:lpstr>
      <vt:lpstr>File socket server (2)</vt:lpstr>
      <vt:lpstr>File socket client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Programming Part 7 - Sockets</dc:title>
  <cp:lastModifiedBy>Димитър Минчев</cp:lastModifiedBy>
  <cp:revision>1</cp:revision>
  <dcterms:modified xsi:type="dcterms:W3CDTF">2021-01-18T06:05:07Z</dcterms:modified>
</cp:coreProperties>
</file>