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Lato" panose="020B0604020202020204" charset="0"/>
      <p:regular r:id="rId22"/>
      <p:bold r:id="rId23"/>
      <p:italic r:id="rId24"/>
      <p:boldItalic r:id="rId25"/>
    </p:embeddedFont>
    <p:embeddedFont>
      <p:font typeface="Raleway"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97B0B6-44FE-4113-BBE7-DDF7069593EE}">
  <a:tblStyle styleId="{6797B0B6-44FE-4113-BBE7-DDF7069593E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92" y="4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Shape 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Shape 15"/>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Shape 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7" name="Shape 77"/>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Shape 7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Shape 8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1" name="Shape 21"/>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Shape 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8" name="Shape 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Shape 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Shape 3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6" name="Shape 3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Shape 3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Shape 38"/>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Shape 3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Shape 4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Shape 53"/>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Shape 5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9" name="Shape 59"/>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Shape 6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Shape 67"/>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Shape 68"/>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Shape 6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Shape 7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Shape 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Linux System Programming</a:t>
            </a:r>
            <a:endParaRPr/>
          </a:p>
          <a:p>
            <a:pPr marL="0" lvl="0" indent="0">
              <a:spcBef>
                <a:spcPts val="0"/>
              </a:spcBef>
              <a:spcAft>
                <a:spcPts val="0"/>
              </a:spcAft>
              <a:buNone/>
            </a:pPr>
            <a:r>
              <a:rPr lang="en"/>
              <a:t>Part 9 - Threads (synchronization)</a:t>
            </a:r>
            <a:endParaRPr/>
          </a:p>
        </p:txBody>
      </p:sp>
      <p:sp>
        <p:nvSpPr>
          <p:cNvPr id="87" name="Shape 87"/>
          <p:cNvSpPr txBox="1">
            <a:spLocks noGrp="1"/>
          </p:cNvSpPr>
          <p:nvPr>
            <p:ph type="subTitle" idx="1"/>
          </p:nvPr>
        </p:nvSpPr>
        <p:spPr>
          <a:xfrm>
            <a:off x="729627" y="3477700"/>
            <a:ext cx="7688100" cy="541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IBA Bulgaria</a:t>
            </a:r>
            <a:endParaRPr dirty="0"/>
          </a:p>
          <a:p>
            <a:pPr marL="0" lvl="0" indent="0">
              <a:spcBef>
                <a:spcPts val="0"/>
              </a:spcBef>
              <a:spcAft>
                <a:spcPts val="0"/>
              </a:spcAft>
              <a:buNone/>
            </a:pPr>
            <a:r>
              <a:rPr lang="en" dirty="0"/>
              <a:t>2021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75575" y="1441200"/>
            <a:ext cx="7688700" cy="2261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rPr>
              <a:t>A typical sequence in the use of a mutex is as follows:</a:t>
            </a:r>
            <a:endParaRPr>
              <a:solidFill>
                <a:srgbClr val="000000"/>
              </a:solidFill>
            </a:endParaRPr>
          </a:p>
          <a:p>
            <a:pPr marL="457200" lvl="0" indent="-304800">
              <a:spcBef>
                <a:spcPts val="1600"/>
              </a:spcBef>
              <a:spcAft>
                <a:spcPts val="0"/>
              </a:spcAft>
              <a:buClr>
                <a:srgbClr val="000000"/>
              </a:buClr>
              <a:buSzPts val="1200"/>
              <a:buChar char="●"/>
            </a:pPr>
            <a:r>
              <a:rPr lang="en" sz="1200">
                <a:solidFill>
                  <a:srgbClr val="000000"/>
                </a:solidFill>
              </a:rPr>
              <a:t>Create and initialize a mutex variable</a:t>
            </a:r>
            <a:endParaRPr sz="1200">
              <a:solidFill>
                <a:srgbClr val="000000"/>
              </a:solidFill>
            </a:endParaRPr>
          </a:p>
          <a:p>
            <a:pPr marL="457200" lvl="0" indent="-304800">
              <a:spcBef>
                <a:spcPts val="0"/>
              </a:spcBef>
              <a:spcAft>
                <a:spcPts val="0"/>
              </a:spcAft>
              <a:buClr>
                <a:srgbClr val="000000"/>
              </a:buClr>
              <a:buSzPts val="1200"/>
              <a:buChar char="●"/>
            </a:pPr>
            <a:r>
              <a:rPr lang="en" sz="1200">
                <a:solidFill>
                  <a:srgbClr val="000000"/>
                </a:solidFill>
              </a:rPr>
              <a:t>Several threads attempt to lock the mutex</a:t>
            </a:r>
            <a:endParaRPr sz="1200">
              <a:solidFill>
                <a:srgbClr val="000000"/>
              </a:solidFill>
            </a:endParaRPr>
          </a:p>
          <a:p>
            <a:pPr marL="457200" lvl="0" indent="-304800">
              <a:spcBef>
                <a:spcPts val="0"/>
              </a:spcBef>
              <a:spcAft>
                <a:spcPts val="0"/>
              </a:spcAft>
              <a:buClr>
                <a:srgbClr val="000000"/>
              </a:buClr>
              <a:buSzPts val="1200"/>
              <a:buChar char="●"/>
            </a:pPr>
            <a:r>
              <a:rPr lang="en" sz="1200">
                <a:solidFill>
                  <a:srgbClr val="000000"/>
                </a:solidFill>
              </a:rPr>
              <a:t>Only one succeeds and that thread owns the mutex</a:t>
            </a:r>
            <a:endParaRPr sz="1200">
              <a:solidFill>
                <a:srgbClr val="000000"/>
              </a:solidFill>
            </a:endParaRPr>
          </a:p>
          <a:p>
            <a:pPr marL="457200" lvl="0" indent="-304800">
              <a:spcBef>
                <a:spcPts val="0"/>
              </a:spcBef>
              <a:spcAft>
                <a:spcPts val="0"/>
              </a:spcAft>
              <a:buClr>
                <a:srgbClr val="000000"/>
              </a:buClr>
              <a:buSzPts val="1200"/>
              <a:buChar char="●"/>
            </a:pPr>
            <a:r>
              <a:rPr lang="en" sz="1200">
                <a:solidFill>
                  <a:srgbClr val="000000"/>
                </a:solidFill>
              </a:rPr>
              <a:t>The owner thread performs some set of actions</a:t>
            </a:r>
            <a:endParaRPr sz="1200">
              <a:solidFill>
                <a:srgbClr val="000000"/>
              </a:solidFill>
            </a:endParaRPr>
          </a:p>
          <a:p>
            <a:pPr marL="457200" lvl="0" indent="-304800">
              <a:spcBef>
                <a:spcPts val="0"/>
              </a:spcBef>
              <a:spcAft>
                <a:spcPts val="0"/>
              </a:spcAft>
              <a:buClr>
                <a:srgbClr val="000000"/>
              </a:buClr>
              <a:buSzPts val="1200"/>
              <a:buChar char="●"/>
            </a:pPr>
            <a:r>
              <a:rPr lang="en" sz="1200">
                <a:solidFill>
                  <a:srgbClr val="000000"/>
                </a:solidFill>
              </a:rPr>
              <a:t>The owner unlocks the mutex</a:t>
            </a:r>
            <a:endParaRPr sz="1200">
              <a:solidFill>
                <a:srgbClr val="000000"/>
              </a:solidFill>
            </a:endParaRPr>
          </a:p>
          <a:p>
            <a:pPr marL="457200" lvl="0" indent="-304800">
              <a:spcBef>
                <a:spcPts val="0"/>
              </a:spcBef>
              <a:spcAft>
                <a:spcPts val="0"/>
              </a:spcAft>
              <a:buClr>
                <a:srgbClr val="000000"/>
              </a:buClr>
              <a:buSzPts val="1200"/>
              <a:buChar char="●"/>
            </a:pPr>
            <a:r>
              <a:rPr lang="en" sz="1200">
                <a:solidFill>
                  <a:srgbClr val="000000"/>
                </a:solidFill>
              </a:rPr>
              <a:t>Another thread acquires the mutex and repeats the process</a:t>
            </a:r>
            <a:endParaRPr sz="1200">
              <a:solidFill>
                <a:srgbClr val="000000"/>
              </a:solidFill>
            </a:endParaRPr>
          </a:p>
          <a:p>
            <a:pPr marL="457200" lvl="0" indent="-304800" rtl="0">
              <a:spcBef>
                <a:spcPts val="0"/>
              </a:spcBef>
              <a:spcAft>
                <a:spcPts val="0"/>
              </a:spcAft>
              <a:buClr>
                <a:srgbClr val="000000"/>
              </a:buClr>
              <a:buSzPts val="1200"/>
              <a:buChar char="●"/>
            </a:pPr>
            <a:r>
              <a:rPr lang="en" sz="1200">
                <a:solidFill>
                  <a:srgbClr val="000000"/>
                </a:solidFill>
              </a:rPr>
              <a:t>Finally the mutex is destroyed</a:t>
            </a:r>
            <a:endParaRPr sz="1200">
              <a:solidFill>
                <a:srgbClr val="000000"/>
              </a:solidFill>
            </a:endParaRPr>
          </a:p>
          <a:p>
            <a:pPr marL="0" lvl="0" indent="0" rtl="0">
              <a:spcBef>
                <a:spcPts val="1600"/>
              </a:spcBef>
              <a:spcAft>
                <a:spcPts val="0"/>
              </a:spcAft>
              <a:buNone/>
            </a:pPr>
            <a:r>
              <a:rPr lang="en">
                <a:solidFill>
                  <a:srgbClr val="000000"/>
                </a:solidFill>
              </a:rPr>
              <a:t>When several threads compete for a mutex, the losers block at that call - an unblocking call is available with </a:t>
            </a:r>
            <a:r>
              <a:rPr lang="en" b="1">
                <a:solidFill>
                  <a:srgbClr val="000000"/>
                </a:solidFill>
              </a:rPr>
              <a:t>trylock</a:t>
            </a:r>
            <a:r>
              <a:rPr lang="en">
                <a:solidFill>
                  <a:srgbClr val="000000"/>
                </a:solidFill>
              </a:rPr>
              <a:t>() instead of the </a:t>
            </a:r>
            <a:r>
              <a:rPr lang="en" b="1">
                <a:solidFill>
                  <a:srgbClr val="000000"/>
                </a:solidFill>
              </a:rPr>
              <a:t>lock</a:t>
            </a:r>
            <a:r>
              <a:rPr lang="en">
                <a:solidFill>
                  <a:srgbClr val="000000"/>
                </a:solidFill>
              </a:rPr>
              <a:t> call.</a:t>
            </a:r>
            <a:endParaRPr>
              <a:solidFill>
                <a:srgbClr val="000000"/>
              </a:solidFill>
            </a:endParaRPr>
          </a:p>
          <a:p>
            <a:pPr marL="0" lvl="0" indent="0" rtl="0">
              <a:spcBef>
                <a:spcPts val="1600"/>
              </a:spcBef>
              <a:spcAft>
                <a:spcPts val="0"/>
              </a:spcAft>
              <a:buNone/>
            </a:pPr>
            <a:r>
              <a:rPr lang="en">
                <a:solidFill>
                  <a:srgbClr val="000000"/>
                </a:solidFill>
              </a:rPr>
              <a:t>When protecting shared data every thread that needs to use a mutex should do so. For example, if 4 threads are updating the same data, but only one uses a mutex, the data can still be corrupted.</a:t>
            </a:r>
            <a:endParaRPr>
              <a:solidFill>
                <a:srgbClr val="000000"/>
              </a:solidFill>
            </a:endParaRPr>
          </a:p>
          <a:p>
            <a:pPr marL="0" lvl="0" indent="0" rtl="0">
              <a:spcBef>
                <a:spcPts val="1600"/>
              </a:spcBef>
              <a:spcAft>
                <a:spcPts val="0"/>
              </a:spcAft>
              <a:buNone/>
            </a:pPr>
            <a:endParaRPr>
              <a:solidFill>
                <a:srgbClr val="000000"/>
              </a:solidFill>
            </a:endParaRPr>
          </a:p>
          <a:p>
            <a:pPr marL="0" lvl="0" indent="0" rtl="0">
              <a:spcBef>
                <a:spcPts val="1600"/>
              </a:spcBef>
              <a:spcAft>
                <a:spcPts val="1600"/>
              </a:spcAft>
              <a:buNone/>
            </a:pPr>
            <a:endParaRPr>
              <a:solidFill>
                <a:srgbClr val="000000"/>
              </a:solidFill>
            </a:endParaRPr>
          </a:p>
        </p:txBody>
      </p:sp>
      <p:sp>
        <p:nvSpPr>
          <p:cNvPr id="154" name="Shape 154"/>
          <p:cNvSpPr txBox="1">
            <a:spLocks noGrp="1"/>
          </p:cNvSpPr>
          <p:nvPr>
            <p:ph type="title"/>
          </p:nvPr>
        </p:nvSpPr>
        <p:spPr>
          <a:xfrm>
            <a:off x="729450" y="569019"/>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Typical use of mutexes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a:solidFill>
                  <a:srgbClr val="000000"/>
                </a:solidFill>
              </a:rPr>
              <a:t>Race conditions</a:t>
            </a:r>
            <a:r>
              <a:rPr lang="en">
                <a:solidFill>
                  <a:srgbClr val="000000"/>
                </a:solidFill>
              </a:rPr>
              <a:t>: While the code may appear on the screen in the order you wish the code to execute, threads are scheduled by the operating system and are executed at random. It cannot be assumed that threads are executed in the order they are created. </a:t>
            </a:r>
            <a:endParaRPr>
              <a:solidFill>
                <a:srgbClr val="000000"/>
              </a:solidFill>
            </a:endParaRPr>
          </a:p>
          <a:p>
            <a:pPr marL="0" lvl="0" indent="0">
              <a:spcBef>
                <a:spcPts val="1600"/>
              </a:spcBef>
              <a:spcAft>
                <a:spcPts val="0"/>
              </a:spcAft>
              <a:buNone/>
            </a:pPr>
            <a:r>
              <a:rPr lang="en">
                <a:solidFill>
                  <a:srgbClr val="000000"/>
                </a:solidFill>
              </a:rPr>
              <a:t>They may also execute at different speeds. When threads are executing (racing to complete) they may give unexpected results (race condition). </a:t>
            </a:r>
            <a:endParaRPr>
              <a:solidFill>
                <a:srgbClr val="000000"/>
              </a:solidFill>
            </a:endParaRPr>
          </a:p>
          <a:p>
            <a:pPr marL="0" lvl="0" indent="0">
              <a:spcBef>
                <a:spcPts val="1600"/>
              </a:spcBef>
              <a:spcAft>
                <a:spcPts val="1600"/>
              </a:spcAft>
              <a:buNone/>
            </a:pPr>
            <a:r>
              <a:rPr lang="en" b="1">
                <a:solidFill>
                  <a:srgbClr val="000000"/>
                </a:solidFill>
              </a:rPr>
              <a:t>Mutexes</a:t>
            </a:r>
            <a:r>
              <a:rPr lang="en">
                <a:solidFill>
                  <a:srgbClr val="000000"/>
                </a:solidFill>
              </a:rPr>
              <a:t> and </a:t>
            </a:r>
            <a:r>
              <a:rPr lang="en" b="1">
                <a:solidFill>
                  <a:srgbClr val="000000"/>
                </a:solidFill>
              </a:rPr>
              <a:t>joins</a:t>
            </a:r>
            <a:r>
              <a:rPr lang="en">
                <a:solidFill>
                  <a:srgbClr val="000000"/>
                </a:solidFill>
              </a:rPr>
              <a:t> must be utilized to achieve a predictable execution order and outcome.</a:t>
            </a:r>
            <a:endParaRPr>
              <a:solidFill>
                <a:srgbClr val="000000"/>
              </a:solidFill>
            </a:endParaRPr>
          </a:p>
        </p:txBody>
      </p:sp>
      <p:sp>
        <p:nvSpPr>
          <p:cNvPr id="160" name="Shape 16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Problems with threads - race conditions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a:solidFill>
                  <a:srgbClr val="000000"/>
                </a:solidFill>
              </a:rPr>
              <a:t>Thread safe code</a:t>
            </a:r>
            <a:r>
              <a:rPr lang="en">
                <a:solidFill>
                  <a:srgbClr val="000000"/>
                </a:solidFill>
              </a:rPr>
              <a:t>: The threaded routines must call functions which are "thread safe". </a:t>
            </a:r>
            <a:endParaRPr>
              <a:solidFill>
                <a:srgbClr val="000000"/>
              </a:solidFill>
            </a:endParaRPr>
          </a:p>
          <a:p>
            <a:pPr marL="0" lvl="0" indent="0">
              <a:spcBef>
                <a:spcPts val="1600"/>
              </a:spcBef>
              <a:spcAft>
                <a:spcPts val="0"/>
              </a:spcAft>
              <a:buNone/>
            </a:pPr>
            <a:r>
              <a:rPr lang="en">
                <a:solidFill>
                  <a:srgbClr val="000000"/>
                </a:solidFill>
              </a:rPr>
              <a:t>This means that there are no static or global variables which other threads may clobber or read assuming single threaded operation. If static or global variables are used then </a:t>
            </a:r>
            <a:r>
              <a:rPr lang="en" b="1">
                <a:solidFill>
                  <a:srgbClr val="000000"/>
                </a:solidFill>
              </a:rPr>
              <a:t>mutexes</a:t>
            </a:r>
            <a:r>
              <a:rPr lang="en">
                <a:solidFill>
                  <a:srgbClr val="000000"/>
                </a:solidFill>
              </a:rPr>
              <a:t> must be applied or the functions must be re-written to avoid the use of these variables. </a:t>
            </a:r>
            <a:endParaRPr>
              <a:solidFill>
                <a:srgbClr val="000000"/>
              </a:solidFill>
            </a:endParaRPr>
          </a:p>
          <a:p>
            <a:pPr marL="0" lvl="0" indent="0">
              <a:spcBef>
                <a:spcPts val="1600"/>
              </a:spcBef>
              <a:spcAft>
                <a:spcPts val="0"/>
              </a:spcAft>
              <a:buNone/>
            </a:pPr>
            <a:r>
              <a:rPr lang="en">
                <a:solidFill>
                  <a:srgbClr val="000000"/>
                </a:solidFill>
              </a:rPr>
              <a:t>In C, local variables are dynamically allocated on the stack. Therefore, any function that does not use static data or other shared resources is thread-safe. </a:t>
            </a:r>
            <a:endParaRPr>
              <a:solidFill>
                <a:srgbClr val="000000"/>
              </a:solidFill>
            </a:endParaRPr>
          </a:p>
          <a:p>
            <a:pPr marL="0" lvl="0" indent="0">
              <a:spcBef>
                <a:spcPts val="1600"/>
              </a:spcBef>
              <a:spcAft>
                <a:spcPts val="1600"/>
              </a:spcAft>
              <a:buNone/>
            </a:pPr>
            <a:r>
              <a:rPr lang="en">
                <a:solidFill>
                  <a:srgbClr val="000000"/>
                </a:solidFill>
              </a:rPr>
              <a:t>Thread-unsafe functions may be used by only one thread at a time in a program and the uniqueness of the thread must be ensured. </a:t>
            </a:r>
            <a:endParaRPr>
              <a:solidFill>
                <a:srgbClr val="000000"/>
              </a:solidFill>
            </a:endParaRPr>
          </a:p>
        </p:txBody>
      </p:sp>
      <p:sp>
        <p:nvSpPr>
          <p:cNvPr id="166" name="Shape 16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Problems with threads - thread safe code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Problems with threads - mutex deadlock</a:t>
            </a:r>
            <a:endParaRPr/>
          </a:p>
          <a:p>
            <a:pPr marL="0" lvl="0" indent="0">
              <a:spcBef>
                <a:spcPts val="0"/>
              </a:spcBef>
              <a:spcAft>
                <a:spcPts val="0"/>
              </a:spcAft>
              <a:buNone/>
            </a:pPr>
            <a:endParaRPr/>
          </a:p>
        </p:txBody>
      </p:sp>
      <p:sp>
        <p:nvSpPr>
          <p:cNvPr id="172" name="Shape 17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a:solidFill>
                  <a:srgbClr val="000000"/>
                </a:solidFill>
              </a:rPr>
              <a:t>Mutex Deadlock</a:t>
            </a:r>
            <a:r>
              <a:rPr lang="en">
                <a:solidFill>
                  <a:srgbClr val="000000"/>
                </a:solidFill>
              </a:rPr>
              <a:t>: This condition occurs when a mutex is applied but then not "unlocked". </a:t>
            </a:r>
            <a:endParaRPr>
              <a:solidFill>
                <a:srgbClr val="000000"/>
              </a:solidFill>
            </a:endParaRPr>
          </a:p>
          <a:p>
            <a:pPr marL="0" lvl="0" indent="0">
              <a:spcBef>
                <a:spcPts val="1600"/>
              </a:spcBef>
              <a:spcAft>
                <a:spcPts val="0"/>
              </a:spcAft>
              <a:buNone/>
            </a:pPr>
            <a:r>
              <a:rPr lang="en">
                <a:solidFill>
                  <a:srgbClr val="000000"/>
                </a:solidFill>
              </a:rPr>
              <a:t>This causes program execution to halt indefinitely. It can also be caused by poor application of </a:t>
            </a:r>
            <a:r>
              <a:rPr lang="en" b="1">
                <a:solidFill>
                  <a:srgbClr val="000000"/>
                </a:solidFill>
              </a:rPr>
              <a:t>mutexes</a:t>
            </a:r>
            <a:r>
              <a:rPr lang="en">
                <a:solidFill>
                  <a:srgbClr val="000000"/>
                </a:solidFill>
              </a:rPr>
              <a:t> or </a:t>
            </a:r>
            <a:r>
              <a:rPr lang="en" b="1">
                <a:solidFill>
                  <a:srgbClr val="000000"/>
                </a:solidFill>
              </a:rPr>
              <a:t>joins</a:t>
            </a:r>
            <a:r>
              <a:rPr lang="en">
                <a:solidFill>
                  <a:srgbClr val="000000"/>
                </a:solidFill>
              </a:rPr>
              <a:t>. </a:t>
            </a:r>
            <a:endParaRPr>
              <a:solidFill>
                <a:srgbClr val="000000"/>
              </a:solidFill>
            </a:endParaRPr>
          </a:p>
          <a:p>
            <a:pPr marL="0" lvl="0" indent="0">
              <a:spcBef>
                <a:spcPts val="1600"/>
              </a:spcBef>
              <a:spcAft>
                <a:spcPts val="0"/>
              </a:spcAft>
              <a:buNone/>
            </a:pPr>
            <a:r>
              <a:rPr lang="en">
                <a:solidFill>
                  <a:srgbClr val="000000"/>
                </a:solidFill>
              </a:rPr>
              <a:t>Be careful when applying two or more mutexes to a section of code. If the first </a:t>
            </a:r>
            <a:r>
              <a:rPr lang="en" b="1">
                <a:solidFill>
                  <a:srgbClr val="000000"/>
                </a:solidFill>
                <a:latin typeface="Courier New"/>
                <a:ea typeface="Courier New"/>
                <a:cs typeface="Courier New"/>
                <a:sym typeface="Courier New"/>
              </a:rPr>
              <a:t>pthread_mutex_lock</a:t>
            </a:r>
            <a:r>
              <a:rPr lang="en">
                <a:solidFill>
                  <a:srgbClr val="000000"/>
                </a:solidFill>
              </a:rPr>
              <a:t> is applied and the second </a:t>
            </a:r>
            <a:r>
              <a:rPr lang="en" b="1">
                <a:solidFill>
                  <a:srgbClr val="000000"/>
                </a:solidFill>
                <a:latin typeface="Courier New"/>
                <a:ea typeface="Courier New"/>
                <a:cs typeface="Courier New"/>
                <a:sym typeface="Courier New"/>
              </a:rPr>
              <a:t>pthread_mutex_lock</a:t>
            </a:r>
            <a:r>
              <a:rPr lang="en">
                <a:solidFill>
                  <a:srgbClr val="000000"/>
                </a:solidFill>
              </a:rPr>
              <a:t> fails due to another thread applying a mutex, the first mutex may eventually lock all other threads from accessing data including the thread which holds the second mutex.</a:t>
            </a:r>
            <a:endParaRPr>
              <a:solidFill>
                <a:srgbClr val="000000"/>
              </a:solidFill>
            </a:endParaRPr>
          </a:p>
          <a:p>
            <a:pPr marL="0" lvl="0" indent="0">
              <a:spcBef>
                <a:spcPts val="1600"/>
              </a:spcBef>
              <a:spcAft>
                <a:spcPts val="0"/>
              </a:spcAft>
              <a:buNone/>
            </a:pPr>
            <a:r>
              <a:rPr lang="en">
                <a:solidFill>
                  <a:srgbClr val="000000"/>
                </a:solidFill>
              </a:rPr>
              <a:t> The threads may wait indefinitely for the resource to become free causing a deadlock. It is best to test and if failure occurs, free the resources and stall before retrying.</a:t>
            </a:r>
            <a:endParaRPr>
              <a:solidFill>
                <a:srgbClr val="000000"/>
              </a:solidFill>
            </a:endParaRPr>
          </a:p>
          <a:p>
            <a:pPr marL="0" lvl="0" indent="0">
              <a:spcBef>
                <a:spcPts val="1600"/>
              </a:spcBef>
              <a:spcAft>
                <a:spcPts val="0"/>
              </a:spcAft>
              <a:buNone/>
            </a:pPr>
            <a:endParaRPr>
              <a:solidFill>
                <a:srgbClr val="000000"/>
              </a:solidFill>
            </a:endParaRPr>
          </a:p>
          <a:p>
            <a:pPr marL="0" lvl="0" indent="0">
              <a:spcBef>
                <a:spcPts val="1600"/>
              </a:spcBef>
              <a:spcAft>
                <a:spcPts val="0"/>
              </a:spcAft>
              <a:buNone/>
            </a:pPr>
            <a:endParaRPr>
              <a:solidFill>
                <a:srgbClr val="000000"/>
              </a:solidFill>
            </a:endParaRPr>
          </a:p>
          <a:p>
            <a:pPr marL="0" lvl="0" indent="0">
              <a:spcBef>
                <a:spcPts val="1600"/>
              </a:spcBef>
              <a:spcAft>
                <a:spcPts val="1600"/>
              </a:spcAft>
              <a:buNone/>
            </a:pP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727650" y="57360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Creating and destroying mutexes</a:t>
            </a:r>
            <a:endParaRPr/>
          </a:p>
        </p:txBody>
      </p:sp>
      <p:sp>
        <p:nvSpPr>
          <p:cNvPr id="178" name="Shape 178"/>
          <p:cNvSpPr txBox="1">
            <a:spLocks noGrp="1"/>
          </p:cNvSpPr>
          <p:nvPr>
            <p:ph type="body" idx="1"/>
          </p:nvPr>
        </p:nvSpPr>
        <p:spPr>
          <a:xfrm>
            <a:off x="729450" y="2383675"/>
            <a:ext cx="7688700" cy="2261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rPr>
              <a:t>Mutex variables must be declared with type </a:t>
            </a:r>
            <a:r>
              <a:rPr lang="en" b="1">
                <a:solidFill>
                  <a:srgbClr val="000000"/>
                </a:solidFill>
                <a:latin typeface="Courier New"/>
                <a:ea typeface="Courier New"/>
                <a:cs typeface="Courier New"/>
                <a:sym typeface="Courier New"/>
              </a:rPr>
              <a:t>pthread_mutex_t</a:t>
            </a:r>
            <a:r>
              <a:rPr lang="en">
                <a:solidFill>
                  <a:srgbClr val="000000"/>
                </a:solidFill>
              </a:rPr>
              <a:t>, and must be initialized before they can be used. There are two ways to initialize a mutex variable:</a:t>
            </a:r>
            <a:endParaRPr>
              <a:solidFill>
                <a:srgbClr val="000000"/>
              </a:solidFill>
            </a:endParaRPr>
          </a:p>
          <a:p>
            <a:pPr marL="457200" lvl="0" indent="-311150" rtl="0">
              <a:spcBef>
                <a:spcPts val="1600"/>
              </a:spcBef>
              <a:spcAft>
                <a:spcPts val="0"/>
              </a:spcAft>
              <a:buClr>
                <a:srgbClr val="000000"/>
              </a:buClr>
              <a:buSzPts val="1300"/>
              <a:buChar char="●"/>
            </a:pPr>
            <a:r>
              <a:rPr lang="en">
                <a:solidFill>
                  <a:srgbClr val="000000"/>
                </a:solidFill>
              </a:rPr>
              <a:t>Statically, when it is declared. </a:t>
            </a:r>
            <a:endParaRPr>
              <a:solidFill>
                <a:srgbClr val="000000"/>
              </a:solidFill>
            </a:endParaRPr>
          </a:p>
          <a:p>
            <a:pPr marL="457200" lvl="0" indent="-311150" rtl="0">
              <a:spcBef>
                <a:spcPts val="0"/>
              </a:spcBef>
              <a:spcAft>
                <a:spcPts val="0"/>
              </a:spcAft>
              <a:buClr>
                <a:srgbClr val="000000"/>
              </a:buClr>
              <a:buSzPts val="1300"/>
              <a:buChar char="●"/>
            </a:pPr>
            <a:r>
              <a:rPr lang="en">
                <a:solidFill>
                  <a:srgbClr val="000000"/>
                </a:solidFill>
              </a:rPr>
              <a:t>Dynamically, with the </a:t>
            </a:r>
            <a:r>
              <a:rPr lang="en" b="1">
                <a:solidFill>
                  <a:srgbClr val="000000"/>
                </a:solidFill>
                <a:latin typeface="Courier New"/>
                <a:ea typeface="Courier New"/>
                <a:cs typeface="Courier New"/>
                <a:sym typeface="Courier New"/>
              </a:rPr>
              <a:t>pthread_mutex_init</a:t>
            </a:r>
            <a:r>
              <a:rPr lang="en">
                <a:solidFill>
                  <a:srgbClr val="000000"/>
                </a:solidFill>
              </a:rPr>
              <a:t>() routine. This method permits setting mutex object attributes, attr. </a:t>
            </a:r>
            <a:r>
              <a:rPr lang="en" b="1">
                <a:solidFill>
                  <a:srgbClr val="000000"/>
                </a:solidFill>
              </a:rPr>
              <a:t>The mutex is initially unlocked.</a:t>
            </a:r>
            <a:endParaRPr b="1">
              <a:solidFill>
                <a:srgbClr val="000000"/>
              </a:solidFill>
            </a:endParaRPr>
          </a:p>
          <a:p>
            <a:pPr marL="0" lvl="0" indent="0">
              <a:spcBef>
                <a:spcPts val="1600"/>
              </a:spcBef>
              <a:spcAft>
                <a:spcPts val="1600"/>
              </a:spcAft>
              <a:buNone/>
            </a:pPr>
            <a:endParaRPr>
              <a:solidFill>
                <a:srgbClr val="000000"/>
              </a:solidFill>
            </a:endParaRPr>
          </a:p>
        </p:txBody>
      </p:sp>
      <p:pic>
        <p:nvPicPr>
          <p:cNvPr id="179" name="Shape 179"/>
          <p:cNvPicPr preferRelativeResize="0"/>
          <p:nvPr/>
        </p:nvPicPr>
        <p:blipFill>
          <a:blip r:embed="rId3">
            <a:alphaModFix/>
          </a:blip>
          <a:stretch>
            <a:fillRect/>
          </a:stretch>
        </p:blipFill>
        <p:spPr>
          <a:xfrm>
            <a:off x="826695" y="1319325"/>
            <a:ext cx="7580374" cy="1013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729450" y="58260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Locking and unlocking mutexes</a:t>
            </a:r>
            <a:endParaRPr/>
          </a:p>
        </p:txBody>
      </p:sp>
      <p:sp>
        <p:nvSpPr>
          <p:cNvPr id="185" name="Shape 185"/>
          <p:cNvSpPr txBox="1">
            <a:spLocks noGrp="1"/>
          </p:cNvSpPr>
          <p:nvPr>
            <p:ph type="body" idx="1"/>
          </p:nvPr>
        </p:nvSpPr>
        <p:spPr>
          <a:xfrm>
            <a:off x="729450" y="2612275"/>
            <a:ext cx="7688700" cy="2261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Clr>
                <a:srgbClr val="000000"/>
              </a:buClr>
              <a:buSzPts val="1300"/>
              <a:buChar char="●"/>
            </a:pPr>
            <a:r>
              <a:rPr lang="en" b="1">
                <a:solidFill>
                  <a:srgbClr val="000000"/>
                </a:solidFill>
                <a:latin typeface="Courier New"/>
                <a:ea typeface="Courier New"/>
                <a:cs typeface="Courier New"/>
                <a:sym typeface="Courier New"/>
              </a:rPr>
              <a:t>pthread_mutex_lock() - </a:t>
            </a:r>
            <a:r>
              <a:rPr lang="en">
                <a:solidFill>
                  <a:srgbClr val="000000"/>
                </a:solidFill>
              </a:rPr>
              <a:t>	used by a thread to acquire a lock on the specified mutex variable. If the mutex is already locked by another thread, this call will block the calling thread until the mutex is unlocked.</a:t>
            </a:r>
            <a:endParaRPr>
              <a:solidFill>
                <a:srgbClr val="000000"/>
              </a:solidFill>
            </a:endParaRPr>
          </a:p>
          <a:p>
            <a:pPr marL="457200" lvl="0" indent="-311150" rtl="0">
              <a:spcBef>
                <a:spcPts val="0"/>
              </a:spcBef>
              <a:spcAft>
                <a:spcPts val="0"/>
              </a:spcAft>
              <a:buClr>
                <a:srgbClr val="000000"/>
              </a:buClr>
              <a:buSzPts val="1300"/>
              <a:buChar char="●"/>
            </a:pPr>
            <a:r>
              <a:rPr lang="en" b="1">
                <a:solidFill>
                  <a:srgbClr val="000000"/>
                </a:solidFill>
                <a:latin typeface="Courier New"/>
                <a:ea typeface="Courier New"/>
                <a:cs typeface="Courier New"/>
                <a:sym typeface="Courier New"/>
              </a:rPr>
              <a:t>pthread_mutex_trylock() - </a:t>
            </a:r>
            <a:r>
              <a:rPr lang="en">
                <a:solidFill>
                  <a:srgbClr val="000000"/>
                </a:solidFill>
              </a:rPr>
              <a:t>will attempt to lock a mutex. However, if the mutex is already locked, the routine will return immediately with a "busy" error code. This routine may be useful in preventing deadlock conditions, as in a priority-inversion situation.</a:t>
            </a:r>
            <a:endParaRPr>
              <a:solidFill>
                <a:srgbClr val="000000"/>
              </a:solidFill>
            </a:endParaRPr>
          </a:p>
          <a:p>
            <a:pPr marL="457200" lvl="0" indent="-311150" rtl="0">
              <a:spcBef>
                <a:spcPts val="0"/>
              </a:spcBef>
              <a:spcAft>
                <a:spcPts val="0"/>
              </a:spcAft>
              <a:buClr>
                <a:srgbClr val="000000"/>
              </a:buClr>
              <a:buSzPts val="1300"/>
              <a:buChar char="●"/>
            </a:pPr>
            <a:r>
              <a:rPr lang="en" b="1">
                <a:solidFill>
                  <a:srgbClr val="000000"/>
                </a:solidFill>
                <a:latin typeface="Courier New"/>
                <a:ea typeface="Courier New"/>
                <a:cs typeface="Courier New"/>
                <a:sym typeface="Courier New"/>
              </a:rPr>
              <a:t>pthread_mutex_unlock() - </a:t>
            </a:r>
            <a:r>
              <a:rPr lang="en">
                <a:solidFill>
                  <a:srgbClr val="000000"/>
                </a:solidFill>
              </a:rPr>
              <a:t>will unlock a mutex if called by the owning thread. Calling this routine is required after a thread has completed its use of protected data if other threads are to acquire the mutex for their work with the protected data. </a:t>
            </a:r>
            <a:endParaRPr>
              <a:solidFill>
                <a:srgbClr val="000000"/>
              </a:solidFill>
            </a:endParaRPr>
          </a:p>
          <a:p>
            <a:pPr marL="0" lvl="0" indent="0" rtl="0">
              <a:spcBef>
                <a:spcPts val="1600"/>
              </a:spcBef>
              <a:spcAft>
                <a:spcPts val="1600"/>
              </a:spcAft>
              <a:buNone/>
            </a:pPr>
            <a:endParaRPr>
              <a:solidFill>
                <a:srgbClr val="000000"/>
              </a:solidFill>
            </a:endParaRPr>
          </a:p>
        </p:txBody>
      </p:sp>
      <p:pic>
        <p:nvPicPr>
          <p:cNvPr id="186" name="Shape 186"/>
          <p:cNvPicPr preferRelativeResize="0"/>
          <p:nvPr/>
        </p:nvPicPr>
        <p:blipFill rotWithShape="1">
          <a:blip r:embed="rId3">
            <a:alphaModFix/>
          </a:blip>
          <a:srcRect r="15203"/>
          <a:stretch/>
        </p:blipFill>
        <p:spPr>
          <a:xfrm>
            <a:off x="825629" y="1306925"/>
            <a:ext cx="7495526" cy="1116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727650" y="5915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Mutex example</a:t>
            </a:r>
            <a:endParaRPr/>
          </a:p>
        </p:txBody>
      </p:sp>
      <p:sp>
        <p:nvSpPr>
          <p:cNvPr id="192" name="Shape 192"/>
          <p:cNvSpPr/>
          <p:nvPr/>
        </p:nvSpPr>
        <p:spPr>
          <a:xfrm>
            <a:off x="727650" y="1325150"/>
            <a:ext cx="3698400" cy="359100"/>
          </a:xfrm>
          <a:prstGeom prst="roundRect">
            <a:avLst>
              <a:gd name="adj" fmla="val 16667"/>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Define mutex and </a:t>
            </a:r>
            <a:r>
              <a:rPr lang="en" b="1"/>
              <a:t>balance</a:t>
            </a:r>
            <a:r>
              <a:rPr lang="en"/>
              <a:t> variables</a:t>
            </a:r>
            <a:endParaRPr/>
          </a:p>
        </p:txBody>
      </p:sp>
      <p:sp>
        <p:nvSpPr>
          <p:cNvPr id="193" name="Shape 193"/>
          <p:cNvSpPr txBox="1"/>
          <p:nvPr/>
        </p:nvSpPr>
        <p:spPr>
          <a:xfrm>
            <a:off x="3117600" y="157100"/>
            <a:ext cx="1454400" cy="287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b="1"/>
              <a:t>mutex.c</a:t>
            </a:r>
            <a:endParaRPr b="1"/>
          </a:p>
        </p:txBody>
      </p:sp>
      <p:pic>
        <p:nvPicPr>
          <p:cNvPr id="194" name="Shape 194"/>
          <p:cNvPicPr preferRelativeResize="0"/>
          <p:nvPr/>
        </p:nvPicPr>
        <p:blipFill>
          <a:blip r:embed="rId3">
            <a:alphaModFix/>
          </a:blip>
          <a:stretch>
            <a:fillRect/>
          </a:stretch>
        </p:blipFill>
        <p:spPr>
          <a:xfrm>
            <a:off x="4572000" y="0"/>
            <a:ext cx="4495405" cy="5143500"/>
          </a:xfrm>
          <a:prstGeom prst="rect">
            <a:avLst/>
          </a:prstGeom>
          <a:noFill/>
          <a:ln>
            <a:noFill/>
          </a:ln>
        </p:spPr>
      </p:pic>
      <p:grpSp>
        <p:nvGrpSpPr>
          <p:cNvPr id="195" name="Shape 195"/>
          <p:cNvGrpSpPr/>
          <p:nvPr/>
        </p:nvGrpSpPr>
        <p:grpSpPr>
          <a:xfrm>
            <a:off x="727650" y="1788084"/>
            <a:ext cx="3698400" cy="1137149"/>
            <a:chOff x="727650" y="1768898"/>
            <a:chExt cx="3698400" cy="1137149"/>
          </a:xfrm>
        </p:grpSpPr>
        <p:sp>
          <p:nvSpPr>
            <p:cNvPr id="196" name="Shape 196"/>
            <p:cNvSpPr/>
            <p:nvPr/>
          </p:nvSpPr>
          <p:spPr>
            <a:xfrm>
              <a:off x="727650" y="1768898"/>
              <a:ext cx="3698400" cy="428400"/>
            </a:xfrm>
            <a:prstGeom prst="roundRect">
              <a:avLst>
                <a:gd name="adj" fmla="val 16667"/>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a:t>Define </a:t>
              </a:r>
              <a:r>
                <a:rPr lang="en" u="sng"/>
                <a:t>thread</a:t>
              </a:r>
              <a:r>
                <a:rPr lang="en"/>
                <a:t> function:</a:t>
              </a:r>
              <a:endParaRPr/>
            </a:p>
            <a:p>
              <a:pPr marL="0" lvl="0" indent="0" rtl="0">
                <a:spcBef>
                  <a:spcPts val="0"/>
                </a:spcBef>
                <a:spcAft>
                  <a:spcPts val="0"/>
                </a:spcAft>
                <a:buNone/>
              </a:pPr>
              <a:r>
                <a:rPr lang="en"/>
                <a:t>Lock the mutex</a:t>
              </a:r>
              <a:endParaRPr/>
            </a:p>
          </p:txBody>
        </p:sp>
        <p:sp>
          <p:nvSpPr>
            <p:cNvPr id="197" name="Shape 197"/>
            <p:cNvSpPr/>
            <p:nvPr/>
          </p:nvSpPr>
          <p:spPr>
            <a:xfrm>
              <a:off x="727650" y="2190711"/>
              <a:ext cx="3698400" cy="359100"/>
            </a:xfrm>
            <a:prstGeom prst="roundRect">
              <a:avLst>
                <a:gd name="adj" fmla="val 16667"/>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Add the </a:t>
              </a:r>
              <a:r>
                <a:rPr lang="en" b="1"/>
                <a:t>deposit</a:t>
              </a:r>
              <a:r>
                <a:rPr lang="en"/>
                <a:t> amount to the </a:t>
              </a:r>
              <a:r>
                <a:rPr lang="en" b="1"/>
                <a:t>balance</a:t>
              </a:r>
              <a:endParaRPr b="1"/>
            </a:p>
          </p:txBody>
        </p:sp>
        <p:sp>
          <p:nvSpPr>
            <p:cNvPr id="198" name="Shape 198"/>
            <p:cNvSpPr/>
            <p:nvPr/>
          </p:nvSpPr>
          <p:spPr>
            <a:xfrm>
              <a:off x="727650" y="2546947"/>
              <a:ext cx="3698400" cy="359100"/>
            </a:xfrm>
            <a:prstGeom prst="roundRect">
              <a:avLst>
                <a:gd name="adj" fmla="val 16667"/>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Print the </a:t>
              </a:r>
              <a:r>
                <a:rPr lang="en" b="1"/>
                <a:t>balance </a:t>
              </a:r>
              <a:r>
                <a:rPr lang="en"/>
                <a:t>and unlock the mutex</a:t>
              </a:r>
              <a:endParaRPr/>
            </a:p>
          </p:txBody>
        </p:sp>
      </p:grpSp>
      <p:sp>
        <p:nvSpPr>
          <p:cNvPr id="199" name="Shape 199"/>
          <p:cNvSpPr/>
          <p:nvPr/>
        </p:nvSpPr>
        <p:spPr>
          <a:xfrm>
            <a:off x="727650" y="3029068"/>
            <a:ext cx="3698400" cy="428400"/>
          </a:xfrm>
          <a:prstGeom prst="roundRect">
            <a:avLst>
              <a:gd name="adj" fmla="val 16667"/>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Create </a:t>
            </a:r>
            <a:r>
              <a:rPr lang="en" u="sng"/>
              <a:t>thread one</a:t>
            </a:r>
            <a:r>
              <a:rPr lang="en"/>
              <a:t> with </a:t>
            </a:r>
            <a:r>
              <a:rPr lang="en" b="1"/>
              <a:t>deposit</a:t>
            </a:r>
            <a:r>
              <a:rPr lang="en"/>
              <a:t> = 200, notify if failed</a:t>
            </a:r>
            <a:endParaRPr/>
          </a:p>
        </p:txBody>
      </p:sp>
      <p:sp>
        <p:nvSpPr>
          <p:cNvPr id="200" name="Shape 200"/>
          <p:cNvSpPr/>
          <p:nvPr/>
        </p:nvSpPr>
        <p:spPr>
          <a:xfrm>
            <a:off x="727650" y="4093536"/>
            <a:ext cx="3698400" cy="359100"/>
          </a:xfrm>
          <a:prstGeom prst="roundRect">
            <a:avLst>
              <a:gd name="adj" fmla="val 16667"/>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Wait for both threads and exit with success</a:t>
            </a:r>
            <a:endParaRPr b="1"/>
          </a:p>
        </p:txBody>
      </p:sp>
      <p:sp>
        <p:nvSpPr>
          <p:cNvPr id="201" name="Shape 201"/>
          <p:cNvSpPr/>
          <p:nvPr/>
        </p:nvSpPr>
        <p:spPr>
          <a:xfrm>
            <a:off x="727650" y="3561302"/>
            <a:ext cx="3698400" cy="428400"/>
          </a:xfrm>
          <a:prstGeom prst="roundRect">
            <a:avLst>
              <a:gd name="adj" fmla="val 16667"/>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Create </a:t>
            </a:r>
            <a:r>
              <a:rPr lang="en" u="sng"/>
              <a:t>thread two</a:t>
            </a:r>
            <a:r>
              <a:rPr lang="en"/>
              <a:t> with </a:t>
            </a:r>
            <a:r>
              <a:rPr lang="en" b="1"/>
              <a:t>deposit</a:t>
            </a:r>
            <a:r>
              <a:rPr lang="en"/>
              <a:t> = 200, notify if failed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729450" y="2764675"/>
            <a:ext cx="7688700" cy="2261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a:solidFill>
                  <a:srgbClr val="000000"/>
                </a:solidFill>
                <a:latin typeface="Courier New"/>
                <a:ea typeface="Courier New"/>
                <a:cs typeface="Courier New"/>
                <a:sym typeface="Courier New"/>
              </a:rPr>
              <a:t>sem_init() -</a:t>
            </a:r>
            <a:r>
              <a:rPr lang="en">
                <a:solidFill>
                  <a:srgbClr val="000000"/>
                </a:solidFill>
              </a:rPr>
              <a:t> initializes the unnamed semaphore at the address pointed to by </a:t>
            </a:r>
            <a:r>
              <a:rPr lang="en" b="1">
                <a:solidFill>
                  <a:srgbClr val="000000"/>
                </a:solidFill>
                <a:latin typeface="Courier New"/>
                <a:ea typeface="Courier New"/>
                <a:cs typeface="Courier New"/>
                <a:sym typeface="Courier New"/>
              </a:rPr>
              <a:t>sem</a:t>
            </a:r>
            <a:r>
              <a:rPr lang="en">
                <a:solidFill>
                  <a:srgbClr val="000000"/>
                </a:solidFill>
              </a:rPr>
              <a:t>.  The </a:t>
            </a:r>
            <a:r>
              <a:rPr lang="en" b="1">
                <a:solidFill>
                  <a:srgbClr val="000000"/>
                </a:solidFill>
                <a:latin typeface="Courier New"/>
                <a:ea typeface="Courier New"/>
                <a:cs typeface="Courier New"/>
                <a:sym typeface="Courier New"/>
              </a:rPr>
              <a:t>value </a:t>
            </a:r>
            <a:r>
              <a:rPr lang="en">
                <a:solidFill>
                  <a:srgbClr val="000000"/>
                </a:solidFill>
              </a:rPr>
              <a:t>argument specifies the initial value for the semaphore.</a:t>
            </a:r>
            <a:endParaRPr>
              <a:solidFill>
                <a:srgbClr val="000000"/>
              </a:solidFill>
            </a:endParaRPr>
          </a:p>
          <a:p>
            <a:pPr marL="0" lvl="0" indent="0">
              <a:spcBef>
                <a:spcPts val="1600"/>
              </a:spcBef>
              <a:spcAft>
                <a:spcPts val="0"/>
              </a:spcAft>
              <a:buNone/>
            </a:pPr>
            <a:r>
              <a:rPr lang="en" b="1">
                <a:solidFill>
                  <a:srgbClr val="000000"/>
                </a:solidFill>
                <a:latin typeface="Courier New"/>
                <a:ea typeface="Courier New"/>
                <a:cs typeface="Courier New"/>
                <a:sym typeface="Courier New"/>
              </a:rPr>
              <a:t>sem_wait() -</a:t>
            </a:r>
            <a:r>
              <a:rPr lang="en">
                <a:solidFill>
                  <a:srgbClr val="000000"/>
                </a:solidFill>
              </a:rPr>
              <a:t> decrements (locks) the semaphore pointed to by </a:t>
            </a:r>
            <a:r>
              <a:rPr lang="en" b="1">
                <a:solidFill>
                  <a:srgbClr val="000000"/>
                </a:solidFill>
                <a:latin typeface="Courier New"/>
                <a:ea typeface="Courier New"/>
                <a:cs typeface="Courier New"/>
                <a:sym typeface="Courier New"/>
              </a:rPr>
              <a:t>sem</a:t>
            </a:r>
            <a:r>
              <a:rPr lang="en">
                <a:solidFill>
                  <a:srgbClr val="000000"/>
                </a:solidFill>
              </a:rPr>
              <a:t>. If the semaphore currently has the value </a:t>
            </a:r>
            <a:r>
              <a:rPr lang="en" u="sng">
                <a:solidFill>
                  <a:srgbClr val="000000"/>
                </a:solidFill>
              </a:rPr>
              <a:t>zero</a:t>
            </a:r>
            <a:r>
              <a:rPr lang="en">
                <a:solidFill>
                  <a:srgbClr val="000000"/>
                </a:solidFill>
              </a:rPr>
              <a:t>, then the call blocks.</a:t>
            </a:r>
            <a:endParaRPr>
              <a:solidFill>
                <a:srgbClr val="000000"/>
              </a:solidFill>
            </a:endParaRPr>
          </a:p>
          <a:p>
            <a:pPr marL="0" lvl="0" indent="0">
              <a:spcBef>
                <a:spcPts val="1600"/>
              </a:spcBef>
              <a:spcAft>
                <a:spcPts val="0"/>
              </a:spcAft>
              <a:buNone/>
            </a:pPr>
            <a:r>
              <a:rPr lang="en" b="1">
                <a:solidFill>
                  <a:srgbClr val="000000"/>
                </a:solidFill>
                <a:latin typeface="Courier New"/>
                <a:ea typeface="Courier New"/>
                <a:cs typeface="Courier New"/>
                <a:sym typeface="Courier New"/>
              </a:rPr>
              <a:t>sem_post()-</a:t>
            </a:r>
            <a:r>
              <a:rPr lang="en">
                <a:solidFill>
                  <a:srgbClr val="000000"/>
                </a:solidFill>
              </a:rPr>
              <a:t>  increments  (unlocks)  the semaphore pointed to by </a:t>
            </a:r>
            <a:r>
              <a:rPr lang="en" b="1">
                <a:solidFill>
                  <a:srgbClr val="000000"/>
                </a:solidFill>
                <a:latin typeface="Courier New"/>
                <a:ea typeface="Courier New"/>
                <a:cs typeface="Courier New"/>
                <a:sym typeface="Courier New"/>
              </a:rPr>
              <a:t>sem</a:t>
            </a:r>
            <a:r>
              <a:rPr lang="en">
                <a:solidFill>
                  <a:srgbClr val="000000"/>
                </a:solidFill>
              </a:rPr>
              <a:t>. </a:t>
            </a:r>
            <a:endParaRPr>
              <a:solidFill>
                <a:srgbClr val="000000"/>
              </a:solidFill>
            </a:endParaRPr>
          </a:p>
          <a:p>
            <a:pPr marL="0" lvl="0" indent="0">
              <a:spcBef>
                <a:spcPts val="1600"/>
              </a:spcBef>
              <a:spcAft>
                <a:spcPts val="0"/>
              </a:spcAft>
              <a:buNone/>
            </a:pPr>
            <a:r>
              <a:rPr lang="en" b="1">
                <a:solidFill>
                  <a:srgbClr val="000000"/>
                </a:solidFill>
                <a:latin typeface="Courier New"/>
                <a:ea typeface="Courier New"/>
                <a:cs typeface="Courier New"/>
                <a:sym typeface="Courier New"/>
              </a:rPr>
              <a:t>sem_destroy()</a:t>
            </a:r>
            <a:r>
              <a:rPr lang="en">
                <a:solidFill>
                  <a:srgbClr val="000000"/>
                </a:solidFill>
              </a:rPr>
              <a:t> - destroys the unnamed semaphore at the address pointed to by </a:t>
            </a:r>
            <a:r>
              <a:rPr lang="en" b="1">
                <a:solidFill>
                  <a:srgbClr val="000000"/>
                </a:solidFill>
                <a:latin typeface="Courier New"/>
                <a:ea typeface="Courier New"/>
                <a:cs typeface="Courier New"/>
                <a:sym typeface="Courier New"/>
              </a:rPr>
              <a:t>sem</a:t>
            </a:r>
            <a:r>
              <a:rPr lang="en">
                <a:solidFill>
                  <a:srgbClr val="000000"/>
                </a:solidFill>
              </a:rPr>
              <a:t>.</a:t>
            </a:r>
            <a:endParaRPr>
              <a:solidFill>
                <a:srgbClr val="000000"/>
              </a:solidFill>
            </a:endParaRPr>
          </a:p>
          <a:p>
            <a:pPr marL="0" lvl="0" indent="0">
              <a:spcBef>
                <a:spcPts val="1600"/>
              </a:spcBef>
              <a:spcAft>
                <a:spcPts val="0"/>
              </a:spcAft>
              <a:buNone/>
            </a:pPr>
            <a:endParaRPr>
              <a:solidFill>
                <a:srgbClr val="000000"/>
              </a:solidFill>
            </a:endParaRPr>
          </a:p>
          <a:p>
            <a:pPr marL="0" lvl="0" indent="0">
              <a:spcBef>
                <a:spcPts val="1600"/>
              </a:spcBef>
              <a:spcAft>
                <a:spcPts val="0"/>
              </a:spcAft>
              <a:buNone/>
            </a:pPr>
            <a:endParaRPr>
              <a:solidFill>
                <a:srgbClr val="000000"/>
              </a:solidFill>
            </a:endParaRPr>
          </a:p>
          <a:p>
            <a:pPr marL="0" lvl="0" indent="0">
              <a:spcBef>
                <a:spcPts val="1600"/>
              </a:spcBef>
              <a:spcAft>
                <a:spcPts val="0"/>
              </a:spcAft>
              <a:buNone/>
            </a:pPr>
            <a:endParaRPr>
              <a:solidFill>
                <a:srgbClr val="000000"/>
              </a:solidFill>
            </a:endParaRPr>
          </a:p>
          <a:p>
            <a:pPr marL="0" lvl="0" indent="0" rtl="0">
              <a:spcBef>
                <a:spcPts val="1600"/>
              </a:spcBef>
              <a:spcAft>
                <a:spcPts val="1600"/>
              </a:spcAft>
              <a:buNone/>
            </a:pPr>
            <a:endParaRPr>
              <a:solidFill>
                <a:srgbClr val="000000"/>
              </a:solidFill>
            </a:endParaRPr>
          </a:p>
        </p:txBody>
      </p:sp>
      <p:sp>
        <p:nvSpPr>
          <p:cNvPr id="207" name="Shape 207"/>
          <p:cNvSpPr txBox="1">
            <a:spLocks noGrp="1"/>
          </p:cNvSpPr>
          <p:nvPr>
            <p:ph type="title"/>
          </p:nvPr>
        </p:nvSpPr>
        <p:spPr>
          <a:xfrm>
            <a:off x="727650" y="57360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Synchronizing with semaphores</a:t>
            </a:r>
            <a:endParaRPr/>
          </a:p>
        </p:txBody>
      </p:sp>
      <p:pic>
        <p:nvPicPr>
          <p:cNvPr id="208" name="Shape 208"/>
          <p:cNvPicPr preferRelativeResize="0"/>
          <p:nvPr/>
        </p:nvPicPr>
        <p:blipFill rotWithShape="1">
          <a:blip r:embed="rId3">
            <a:alphaModFix/>
          </a:blip>
          <a:srcRect r="21048"/>
          <a:stretch/>
        </p:blipFill>
        <p:spPr>
          <a:xfrm>
            <a:off x="823601" y="1319600"/>
            <a:ext cx="7219300" cy="1409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727650" y="5915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Semaphore Threads</a:t>
            </a:r>
            <a:endParaRPr/>
          </a:p>
        </p:txBody>
      </p:sp>
      <p:sp>
        <p:nvSpPr>
          <p:cNvPr id="214" name="Shape 214"/>
          <p:cNvSpPr/>
          <p:nvPr/>
        </p:nvSpPr>
        <p:spPr>
          <a:xfrm>
            <a:off x="727650" y="1325150"/>
            <a:ext cx="3698400" cy="359100"/>
          </a:xfrm>
          <a:prstGeom prst="roundRect">
            <a:avLst>
              <a:gd name="adj" fmla="val 16667"/>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Initialize a </a:t>
            </a:r>
            <a:r>
              <a:rPr lang="en" b="1"/>
              <a:t>semaphore</a:t>
            </a:r>
            <a:endParaRPr b="1"/>
          </a:p>
        </p:txBody>
      </p:sp>
      <p:sp>
        <p:nvSpPr>
          <p:cNvPr id="215" name="Shape 215"/>
          <p:cNvSpPr txBox="1"/>
          <p:nvPr/>
        </p:nvSpPr>
        <p:spPr>
          <a:xfrm>
            <a:off x="3117600" y="157100"/>
            <a:ext cx="1454400" cy="287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b="1"/>
              <a:t>semthreads.c</a:t>
            </a:r>
            <a:endParaRPr b="1"/>
          </a:p>
        </p:txBody>
      </p:sp>
      <p:sp>
        <p:nvSpPr>
          <p:cNvPr id="216" name="Shape 216"/>
          <p:cNvSpPr/>
          <p:nvPr/>
        </p:nvSpPr>
        <p:spPr>
          <a:xfrm>
            <a:off x="727650" y="1805237"/>
            <a:ext cx="3698400" cy="428400"/>
          </a:xfrm>
          <a:prstGeom prst="roundRect">
            <a:avLst>
              <a:gd name="adj" fmla="val 16667"/>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Define </a:t>
            </a:r>
            <a:r>
              <a:rPr lang="en" u="sng"/>
              <a:t>thread</a:t>
            </a:r>
            <a:r>
              <a:rPr lang="en"/>
              <a:t> function - Process the argument and release </a:t>
            </a:r>
            <a:r>
              <a:rPr lang="en" b="1"/>
              <a:t>semaphore</a:t>
            </a:r>
            <a:r>
              <a:rPr lang="en"/>
              <a:t>.</a:t>
            </a:r>
            <a:endParaRPr/>
          </a:p>
        </p:txBody>
      </p:sp>
      <p:sp>
        <p:nvSpPr>
          <p:cNvPr id="217" name="Shape 217"/>
          <p:cNvSpPr/>
          <p:nvPr/>
        </p:nvSpPr>
        <p:spPr>
          <a:xfrm>
            <a:off x="727650" y="2354625"/>
            <a:ext cx="3698400" cy="428400"/>
          </a:xfrm>
          <a:prstGeom prst="roundRect">
            <a:avLst>
              <a:gd name="adj" fmla="val 16667"/>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a:t>In </a:t>
            </a:r>
            <a:r>
              <a:rPr lang="en" u="sng"/>
              <a:t>main</a:t>
            </a:r>
            <a:r>
              <a:rPr lang="en"/>
              <a:t> function - </a:t>
            </a:r>
            <a:endParaRPr/>
          </a:p>
          <a:p>
            <a:pPr marL="0" lvl="0" indent="0" rtl="0">
              <a:spcBef>
                <a:spcPts val="0"/>
              </a:spcBef>
              <a:spcAft>
                <a:spcPts val="0"/>
              </a:spcAft>
              <a:buNone/>
            </a:pPr>
            <a:r>
              <a:rPr lang="en"/>
              <a:t>Set the common </a:t>
            </a:r>
            <a:r>
              <a:rPr lang="en" b="1"/>
              <a:t>id</a:t>
            </a:r>
            <a:r>
              <a:rPr lang="en"/>
              <a:t> variable to 1</a:t>
            </a:r>
            <a:endParaRPr/>
          </a:p>
        </p:txBody>
      </p:sp>
      <p:sp>
        <p:nvSpPr>
          <p:cNvPr id="218" name="Shape 218"/>
          <p:cNvSpPr/>
          <p:nvPr/>
        </p:nvSpPr>
        <p:spPr>
          <a:xfrm>
            <a:off x="727650" y="2904012"/>
            <a:ext cx="3698400" cy="359100"/>
          </a:xfrm>
          <a:prstGeom prst="roundRect">
            <a:avLst>
              <a:gd name="adj" fmla="val 16667"/>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Initialize </a:t>
            </a:r>
            <a:r>
              <a:rPr lang="en" b="1"/>
              <a:t>semaphore</a:t>
            </a:r>
            <a:r>
              <a:rPr lang="en"/>
              <a:t> with 0 (busy)</a:t>
            </a:r>
            <a:endParaRPr b="1"/>
          </a:p>
        </p:txBody>
      </p:sp>
      <p:pic>
        <p:nvPicPr>
          <p:cNvPr id="219" name="Shape 219"/>
          <p:cNvPicPr preferRelativeResize="0"/>
          <p:nvPr/>
        </p:nvPicPr>
        <p:blipFill>
          <a:blip r:embed="rId3">
            <a:alphaModFix/>
          </a:blip>
          <a:stretch>
            <a:fillRect/>
          </a:stretch>
        </p:blipFill>
        <p:spPr>
          <a:xfrm>
            <a:off x="4497650" y="76300"/>
            <a:ext cx="4531942" cy="5067200"/>
          </a:xfrm>
          <a:prstGeom prst="rect">
            <a:avLst/>
          </a:prstGeom>
          <a:noFill/>
          <a:ln>
            <a:noFill/>
          </a:ln>
        </p:spPr>
      </p:pic>
      <p:sp>
        <p:nvSpPr>
          <p:cNvPr id="220" name="Shape 220"/>
          <p:cNvSpPr/>
          <p:nvPr/>
        </p:nvSpPr>
        <p:spPr>
          <a:xfrm>
            <a:off x="727650" y="3384100"/>
            <a:ext cx="3698400" cy="359100"/>
          </a:xfrm>
          <a:prstGeom prst="roundRect">
            <a:avLst>
              <a:gd name="adj" fmla="val 16667"/>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Start the first thread and pass </a:t>
            </a:r>
            <a:r>
              <a:rPr lang="en" b="1"/>
              <a:t>id</a:t>
            </a:r>
            <a:endParaRPr b="1"/>
          </a:p>
        </p:txBody>
      </p:sp>
      <p:sp>
        <p:nvSpPr>
          <p:cNvPr id="221" name="Shape 221"/>
          <p:cNvSpPr/>
          <p:nvPr/>
        </p:nvSpPr>
        <p:spPr>
          <a:xfrm>
            <a:off x="727650" y="3864187"/>
            <a:ext cx="3698400" cy="428400"/>
          </a:xfrm>
          <a:prstGeom prst="roundRect">
            <a:avLst>
              <a:gd name="adj" fmla="val 16667"/>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Wait the </a:t>
            </a:r>
            <a:r>
              <a:rPr lang="en" b="1"/>
              <a:t>semaphore</a:t>
            </a:r>
            <a:r>
              <a:rPr lang="en"/>
              <a:t>, set </a:t>
            </a:r>
            <a:r>
              <a:rPr lang="en" b="1"/>
              <a:t>id</a:t>
            </a:r>
            <a:r>
              <a:rPr lang="en"/>
              <a:t> to 2 and start the second thread with the new </a:t>
            </a:r>
            <a:r>
              <a:rPr lang="en" b="1"/>
              <a:t>id</a:t>
            </a:r>
            <a:endParaRPr b="1"/>
          </a:p>
        </p:txBody>
      </p:sp>
      <p:sp>
        <p:nvSpPr>
          <p:cNvPr id="222" name="Shape 222"/>
          <p:cNvSpPr/>
          <p:nvPr/>
        </p:nvSpPr>
        <p:spPr>
          <a:xfrm>
            <a:off x="727650" y="4413575"/>
            <a:ext cx="3698400" cy="359100"/>
          </a:xfrm>
          <a:prstGeom prst="roundRect">
            <a:avLst>
              <a:gd name="adj" fmla="val 16667"/>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Join both threads and destroy </a:t>
            </a:r>
            <a:r>
              <a:rPr lang="en" b="1"/>
              <a:t>semaphore</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727650" y="1266625"/>
            <a:ext cx="7688700" cy="3646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solidFill>
                  <a:srgbClr val="000000"/>
                </a:solidFill>
              </a:rPr>
              <a:t>Project </a:t>
            </a:r>
            <a:r>
              <a:rPr lang="en" b="1" i="1" dirty="0">
                <a:solidFill>
                  <a:srgbClr val="000000"/>
                </a:solidFill>
              </a:rPr>
              <a:t>AdvancedChat</a:t>
            </a:r>
            <a:r>
              <a:rPr lang="en" dirty="0">
                <a:solidFill>
                  <a:srgbClr val="000000"/>
                </a:solidFill>
              </a:rPr>
              <a:t>:</a:t>
            </a:r>
            <a:endParaRPr dirty="0">
              <a:solidFill>
                <a:srgbClr val="000000"/>
              </a:solidFill>
            </a:endParaRPr>
          </a:p>
          <a:p>
            <a:pPr marL="0" lvl="0" indent="0" rtl="0">
              <a:spcBef>
                <a:spcPts val="1600"/>
              </a:spcBef>
              <a:spcAft>
                <a:spcPts val="0"/>
              </a:spcAft>
              <a:buNone/>
            </a:pPr>
            <a:r>
              <a:rPr lang="en" dirty="0">
                <a:solidFill>
                  <a:srgbClr val="000000"/>
                </a:solidFill>
              </a:rPr>
              <a:t>Modify the network server/client pair of programs from the previous lecture with the following changes:</a:t>
            </a:r>
            <a:endParaRPr dirty="0">
              <a:solidFill>
                <a:srgbClr val="000000"/>
              </a:solidFill>
            </a:endParaRPr>
          </a:p>
          <a:p>
            <a:pPr marL="457200" lvl="0" indent="-311150" rtl="0">
              <a:spcBef>
                <a:spcPts val="1600"/>
              </a:spcBef>
              <a:spcAft>
                <a:spcPts val="0"/>
              </a:spcAft>
              <a:buClr>
                <a:srgbClr val="000000"/>
              </a:buClr>
              <a:buSzPts val="1300"/>
              <a:buChar char="●"/>
            </a:pPr>
            <a:r>
              <a:rPr lang="en" dirty="0">
                <a:solidFill>
                  <a:srgbClr val="000000"/>
                </a:solidFill>
              </a:rPr>
              <a:t>The server should support additional </a:t>
            </a:r>
            <a:r>
              <a:rPr lang="en" b="1" dirty="0">
                <a:solidFill>
                  <a:srgbClr val="000000"/>
                </a:solidFill>
              </a:rPr>
              <a:t>optional</a:t>
            </a:r>
            <a:r>
              <a:rPr lang="en" dirty="0">
                <a:solidFill>
                  <a:srgbClr val="000000"/>
                </a:solidFill>
              </a:rPr>
              <a:t> argument ‘</a:t>
            </a:r>
            <a:r>
              <a:rPr lang="en" b="1" dirty="0">
                <a:solidFill>
                  <a:srgbClr val="000000"/>
                </a:solidFill>
              </a:rPr>
              <a:t>-p</a:t>
            </a:r>
            <a:r>
              <a:rPr lang="en" dirty="0">
                <a:solidFill>
                  <a:srgbClr val="000000"/>
                </a:solidFill>
              </a:rPr>
              <a:t>’, which if present, identifies that the communication is in ‘</a:t>
            </a:r>
            <a:r>
              <a:rPr lang="en" b="1" dirty="0">
                <a:solidFill>
                  <a:srgbClr val="000000"/>
                </a:solidFill>
              </a:rPr>
              <a:t>polite mode</a:t>
            </a:r>
            <a:r>
              <a:rPr lang="en" dirty="0">
                <a:solidFill>
                  <a:srgbClr val="000000"/>
                </a:solidFill>
              </a:rPr>
              <a:t>’. In this mode, the server should accept the clients’ messages in rounds - when a client sends a message the next message from the same client will not be processed until </a:t>
            </a:r>
            <a:r>
              <a:rPr lang="en" b="1" dirty="0">
                <a:solidFill>
                  <a:srgbClr val="000000"/>
                </a:solidFill>
              </a:rPr>
              <a:t>all</a:t>
            </a:r>
            <a:r>
              <a:rPr lang="en" dirty="0">
                <a:solidFill>
                  <a:srgbClr val="000000"/>
                </a:solidFill>
              </a:rPr>
              <a:t> other connected clients send their messages. You may change the communication protocol between clients and server if you need to.</a:t>
            </a:r>
            <a:endParaRPr dirty="0">
              <a:solidFill>
                <a:srgbClr val="000000"/>
              </a:solidFill>
            </a:endParaRPr>
          </a:p>
          <a:p>
            <a:pPr marL="457200" lvl="0" indent="-311150" rtl="0">
              <a:spcBef>
                <a:spcPts val="0"/>
              </a:spcBef>
              <a:spcAft>
                <a:spcPts val="0"/>
              </a:spcAft>
              <a:buClr>
                <a:srgbClr val="000000"/>
              </a:buClr>
              <a:buSzPts val="1300"/>
              <a:buChar char="●"/>
            </a:pPr>
            <a:r>
              <a:rPr lang="en" dirty="0">
                <a:solidFill>
                  <a:srgbClr val="000000"/>
                </a:solidFill>
              </a:rPr>
              <a:t>The server should store the chat history into a file </a:t>
            </a:r>
            <a:r>
              <a:rPr lang="en" b="1" dirty="0">
                <a:solidFill>
                  <a:srgbClr val="000000"/>
                </a:solidFill>
              </a:rPr>
              <a:t>‘chat.</a:t>
            </a:r>
            <a:r>
              <a:rPr lang="en" b="1">
                <a:solidFill>
                  <a:srgbClr val="000000"/>
                </a:solidFill>
              </a:rPr>
              <a:t>log</a:t>
            </a:r>
            <a:r>
              <a:rPr lang="en">
                <a:solidFill>
                  <a:srgbClr val="000000"/>
                </a:solidFill>
              </a:rPr>
              <a:t>’.</a:t>
            </a:r>
            <a:endParaRPr dirty="0">
              <a:solidFill>
                <a:srgbClr val="000000"/>
              </a:solidFill>
            </a:endParaRPr>
          </a:p>
        </p:txBody>
      </p:sp>
      <p:sp>
        <p:nvSpPr>
          <p:cNvPr id="228" name="Shape 228"/>
          <p:cNvSpPr txBox="1">
            <a:spLocks noGrp="1"/>
          </p:cNvSpPr>
          <p:nvPr>
            <p:ph type="title"/>
          </p:nvPr>
        </p:nvSpPr>
        <p:spPr>
          <a:xfrm>
            <a:off x="727650" y="582575"/>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Exercise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Exiting the Threads</a:t>
            </a:r>
            <a:endParaRPr/>
          </a:p>
        </p:txBody>
      </p:sp>
      <p:sp>
        <p:nvSpPr>
          <p:cNvPr id="93" name="Shape 9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rPr>
              <a:t>A thread can arrange for functions to be called when it exits. These functions are known as </a:t>
            </a:r>
            <a:r>
              <a:rPr lang="en" b="1">
                <a:solidFill>
                  <a:srgbClr val="000000"/>
                </a:solidFill>
              </a:rPr>
              <a:t>thread cleanup handlers</a:t>
            </a:r>
            <a:r>
              <a:rPr lang="en">
                <a:solidFill>
                  <a:srgbClr val="000000"/>
                </a:solidFill>
              </a:rPr>
              <a:t>. More than one cleanup handler can be established for a thread. The handlers are recorded in a </a:t>
            </a:r>
            <a:r>
              <a:rPr lang="en" b="1">
                <a:solidFill>
                  <a:srgbClr val="000000"/>
                </a:solidFill>
              </a:rPr>
              <a:t>stack</a:t>
            </a:r>
            <a:r>
              <a:rPr lang="en">
                <a:solidFill>
                  <a:srgbClr val="000000"/>
                </a:solidFill>
              </a:rPr>
              <a:t>, which means that they are executed in the reverse order from that with which they were registered.</a:t>
            </a:r>
            <a:endParaRPr>
              <a:solidFill>
                <a:srgbClr val="000000"/>
              </a:solidFill>
            </a:endParaRPr>
          </a:p>
          <a:p>
            <a:pPr marL="0" lvl="0" indent="0">
              <a:spcBef>
                <a:spcPts val="1600"/>
              </a:spcBef>
              <a:spcAft>
                <a:spcPts val="0"/>
              </a:spcAft>
              <a:buNone/>
            </a:pPr>
            <a:r>
              <a:rPr lang="en">
                <a:solidFill>
                  <a:srgbClr val="000000"/>
                </a:solidFill>
              </a:rPr>
              <a:t>When  a thread is canceled or terminates by calling </a:t>
            </a:r>
            <a:r>
              <a:rPr lang="en" b="1">
                <a:solidFill>
                  <a:srgbClr val="000000"/>
                </a:solidFill>
              </a:rPr>
              <a:t>pthread_exit</a:t>
            </a:r>
            <a:r>
              <a:rPr lang="en">
                <a:solidFill>
                  <a:srgbClr val="000000"/>
                </a:solidFill>
              </a:rPr>
              <a:t>(), all of the stacked clean-up handlers are popped and executed in the reverse of the order in which they were pushed onto the stack.</a:t>
            </a:r>
            <a:endParaRPr>
              <a:solidFill>
                <a:srgbClr val="000000"/>
              </a:solidFill>
            </a:endParaRPr>
          </a:p>
          <a:p>
            <a:pPr marL="0" lvl="0" indent="0">
              <a:spcBef>
                <a:spcPts val="1600"/>
              </a:spcBef>
              <a:spcAft>
                <a:spcPts val="1600"/>
              </a:spcAft>
              <a:buNone/>
            </a:pP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Managing thread exit with C</a:t>
            </a:r>
            <a:endParaRPr/>
          </a:p>
        </p:txBody>
      </p:sp>
      <p:sp>
        <p:nvSpPr>
          <p:cNvPr id="99" name="Shape 99"/>
          <p:cNvSpPr txBox="1">
            <a:spLocks noGrp="1"/>
          </p:cNvSpPr>
          <p:nvPr>
            <p:ph type="body" idx="1"/>
          </p:nvPr>
        </p:nvSpPr>
        <p:spPr>
          <a:xfrm>
            <a:off x="727650" y="2949600"/>
            <a:ext cx="7688700" cy="2261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Clr>
                <a:srgbClr val="000000"/>
              </a:buClr>
              <a:buSzPts val="1300"/>
              <a:buChar char="●"/>
            </a:pPr>
            <a:r>
              <a:rPr lang="en">
                <a:solidFill>
                  <a:srgbClr val="000000"/>
                </a:solidFill>
              </a:rPr>
              <a:t>The </a:t>
            </a:r>
            <a:r>
              <a:rPr lang="en" b="1">
                <a:solidFill>
                  <a:srgbClr val="000000"/>
                </a:solidFill>
              </a:rPr>
              <a:t>pthread_cleanup_push</a:t>
            </a:r>
            <a:r>
              <a:rPr lang="en">
                <a:solidFill>
                  <a:srgbClr val="000000"/>
                </a:solidFill>
              </a:rPr>
              <a:t>() function pushes routine onto the top of the stack of clean-up handlers. When routine is later invoked, it will be given arg as its argument.</a:t>
            </a:r>
            <a:endParaRPr>
              <a:solidFill>
                <a:srgbClr val="000000"/>
              </a:solidFill>
            </a:endParaRPr>
          </a:p>
          <a:p>
            <a:pPr marL="457200" lvl="0" indent="-311150">
              <a:spcBef>
                <a:spcPts val="0"/>
              </a:spcBef>
              <a:spcAft>
                <a:spcPts val="0"/>
              </a:spcAft>
              <a:buClr>
                <a:srgbClr val="000000"/>
              </a:buClr>
              <a:buSzPts val="1300"/>
              <a:buChar char="●"/>
            </a:pPr>
            <a:r>
              <a:rPr lang="en">
                <a:solidFill>
                  <a:srgbClr val="000000"/>
                </a:solidFill>
              </a:rPr>
              <a:t>The </a:t>
            </a:r>
            <a:r>
              <a:rPr lang="en" b="1">
                <a:solidFill>
                  <a:srgbClr val="000000"/>
                </a:solidFill>
              </a:rPr>
              <a:t>pthread_cleanup_pop</a:t>
            </a:r>
            <a:r>
              <a:rPr lang="en">
                <a:solidFill>
                  <a:srgbClr val="000000"/>
                </a:solidFill>
              </a:rPr>
              <a:t>() function removes the routine at  the  top  of the  stack  of clean-up handlers, and optionally executes it if execute is nonzero.</a:t>
            </a:r>
            <a:endParaRPr>
              <a:solidFill>
                <a:srgbClr val="000000"/>
              </a:solidFill>
            </a:endParaRPr>
          </a:p>
        </p:txBody>
      </p:sp>
      <p:pic>
        <p:nvPicPr>
          <p:cNvPr id="100" name="Shape 100"/>
          <p:cNvPicPr preferRelativeResize="0"/>
          <p:nvPr/>
        </p:nvPicPr>
        <p:blipFill rotWithShape="1">
          <a:blip r:embed="rId3">
            <a:alphaModFix/>
          </a:blip>
          <a:srcRect r="18580"/>
          <a:stretch/>
        </p:blipFill>
        <p:spPr>
          <a:xfrm>
            <a:off x="819015" y="2037475"/>
            <a:ext cx="7196751" cy="833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729450" y="600525"/>
            <a:ext cx="36150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Clean thread exit</a:t>
            </a:r>
            <a:endParaRPr/>
          </a:p>
        </p:txBody>
      </p:sp>
      <p:sp>
        <p:nvSpPr>
          <p:cNvPr id="106" name="Shape 106"/>
          <p:cNvSpPr/>
          <p:nvPr/>
        </p:nvSpPr>
        <p:spPr>
          <a:xfrm>
            <a:off x="729450" y="1520200"/>
            <a:ext cx="3698400" cy="454800"/>
          </a:xfrm>
          <a:prstGeom prst="roundRect">
            <a:avLst>
              <a:gd name="adj" fmla="val 16667"/>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Define exit function, which frees up the allocated memory</a:t>
            </a:r>
            <a:endParaRPr/>
          </a:p>
        </p:txBody>
      </p:sp>
      <p:sp>
        <p:nvSpPr>
          <p:cNvPr id="107" name="Shape 107"/>
          <p:cNvSpPr/>
          <p:nvPr/>
        </p:nvSpPr>
        <p:spPr>
          <a:xfrm>
            <a:off x="729450" y="2174748"/>
            <a:ext cx="3698400" cy="454800"/>
          </a:xfrm>
          <a:prstGeom prst="roundRect">
            <a:avLst>
              <a:gd name="adj" fmla="val 16667"/>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a:t>Define thread function:</a:t>
            </a:r>
            <a:endParaRPr/>
          </a:p>
          <a:p>
            <a:pPr marL="0" lvl="0" indent="0" rtl="0">
              <a:spcBef>
                <a:spcPts val="0"/>
              </a:spcBef>
              <a:spcAft>
                <a:spcPts val="0"/>
              </a:spcAft>
              <a:buNone/>
            </a:pPr>
            <a:r>
              <a:rPr lang="en"/>
              <a:t>Lock the thread cancellation</a:t>
            </a:r>
            <a:endParaRPr/>
          </a:p>
        </p:txBody>
      </p:sp>
      <p:sp>
        <p:nvSpPr>
          <p:cNvPr id="108" name="Shape 108"/>
          <p:cNvSpPr txBox="1"/>
          <p:nvPr/>
        </p:nvSpPr>
        <p:spPr>
          <a:xfrm>
            <a:off x="3125850" y="101250"/>
            <a:ext cx="1454400" cy="287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b="1"/>
              <a:t>exittest.c</a:t>
            </a:r>
            <a:endParaRPr b="1"/>
          </a:p>
        </p:txBody>
      </p:sp>
      <p:pic>
        <p:nvPicPr>
          <p:cNvPr id="109" name="Shape 109"/>
          <p:cNvPicPr preferRelativeResize="0"/>
          <p:nvPr/>
        </p:nvPicPr>
        <p:blipFill>
          <a:blip r:embed="rId3">
            <a:alphaModFix/>
          </a:blip>
          <a:stretch>
            <a:fillRect/>
          </a:stretch>
        </p:blipFill>
        <p:spPr>
          <a:xfrm>
            <a:off x="4580250" y="152400"/>
            <a:ext cx="4563751" cy="4030538"/>
          </a:xfrm>
          <a:prstGeom prst="rect">
            <a:avLst/>
          </a:prstGeom>
          <a:noFill/>
          <a:ln>
            <a:noFill/>
          </a:ln>
        </p:spPr>
      </p:pic>
      <p:sp>
        <p:nvSpPr>
          <p:cNvPr id="110" name="Shape 110"/>
          <p:cNvSpPr/>
          <p:nvPr/>
        </p:nvSpPr>
        <p:spPr>
          <a:xfrm>
            <a:off x="729450" y="2629550"/>
            <a:ext cx="3698400" cy="359100"/>
          </a:xfrm>
          <a:prstGeom prst="roundRect">
            <a:avLst>
              <a:gd name="adj" fmla="val 16667"/>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Allocate 1K memory and print notification</a:t>
            </a:r>
            <a:endParaRPr/>
          </a:p>
        </p:txBody>
      </p:sp>
      <p:sp>
        <p:nvSpPr>
          <p:cNvPr id="111" name="Shape 111"/>
          <p:cNvSpPr/>
          <p:nvPr/>
        </p:nvSpPr>
        <p:spPr>
          <a:xfrm>
            <a:off x="729450" y="2988650"/>
            <a:ext cx="3698400" cy="454800"/>
          </a:xfrm>
          <a:prstGeom prst="roundRect">
            <a:avLst>
              <a:gd name="adj" fmla="val 16667"/>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Add exit function passing the new memory as parameter</a:t>
            </a:r>
            <a:endParaRPr/>
          </a:p>
        </p:txBody>
      </p:sp>
      <p:sp>
        <p:nvSpPr>
          <p:cNvPr id="112" name="Shape 112"/>
          <p:cNvSpPr/>
          <p:nvPr/>
        </p:nvSpPr>
        <p:spPr>
          <a:xfrm>
            <a:off x="729450" y="3443450"/>
            <a:ext cx="3698400" cy="359100"/>
          </a:xfrm>
          <a:prstGeom prst="roundRect">
            <a:avLst>
              <a:gd name="adj" fmla="val 16667"/>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Unlock the thread cancellation</a:t>
            </a:r>
            <a:endParaRPr/>
          </a:p>
        </p:txBody>
      </p:sp>
      <p:sp>
        <p:nvSpPr>
          <p:cNvPr id="113" name="Shape 113"/>
          <p:cNvSpPr/>
          <p:nvPr/>
        </p:nvSpPr>
        <p:spPr>
          <a:xfrm>
            <a:off x="729450" y="3802550"/>
            <a:ext cx="3698400" cy="359100"/>
          </a:xfrm>
          <a:prstGeom prst="roundRect">
            <a:avLst>
              <a:gd name="adj" fmla="val 16667"/>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Print 4 messages in 4 seconds</a:t>
            </a:r>
            <a:endParaRPr/>
          </a:p>
        </p:txBody>
      </p:sp>
      <p:sp>
        <p:nvSpPr>
          <p:cNvPr id="114" name="Shape 114"/>
          <p:cNvSpPr/>
          <p:nvPr/>
        </p:nvSpPr>
        <p:spPr>
          <a:xfrm>
            <a:off x="729450" y="4161650"/>
            <a:ext cx="3698400" cy="359100"/>
          </a:xfrm>
          <a:prstGeom prst="roundRect">
            <a:avLst>
              <a:gd name="adj" fmla="val 16667"/>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Pop exit function, executing 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Why is synchronization needed?</a:t>
            </a:r>
            <a:endParaRPr/>
          </a:p>
        </p:txBody>
      </p:sp>
      <p:sp>
        <p:nvSpPr>
          <p:cNvPr id="120" name="Shape 1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a:solidFill>
                  <a:srgbClr val="000000"/>
                </a:solidFill>
              </a:rPr>
              <a:t>Thread synchronization</a:t>
            </a:r>
            <a:r>
              <a:rPr lang="en">
                <a:solidFill>
                  <a:srgbClr val="000000"/>
                </a:solidFill>
              </a:rPr>
              <a:t> is the concurrent execution of two or more threads that share critical resources. </a:t>
            </a:r>
            <a:endParaRPr>
              <a:solidFill>
                <a:srgbClr val="000000"/>
              </a:solidFill>
            </a:endParaRPr>
          </a:p>
          <a:p>
            <a:pPr marL="0" lvl="0" indent="0">
              <a:spcBef>
                <a:spcPts val="1600"/>
              </a:spcBef>
              <a:spcAft>
                <a:spcPts val="0"/>
              </a:spcAft>
              <a:buNone/>
            </a:pPr>
            <a:r>
              <a:rPr lang="en">
                <a:solidFill>
                  <a:srgbClr val="000000"/>
                </a:solidFill>
              </a:rPr>
              <a:t>Threads should be synchronized to avoid critical resource use conflicts.</a:t>
            </a:r>
            <a:endParaRPr>
              <a:solidFill>
                <a:srgbClr val="000000"/>
              </a:solidFill>
            </a:endParaRPr>
          </a:p>
          <a:p>
            <a:pPr marL="0" lvl="0" indent="0">
              <a:spcBef>
                <a:spcPts val="1600"/>
              </a:spcBef>
              <a:spcAft>
                <a:spcPts val="1600"/>
              </a:spcAft>
              <a:buNone/>
            </a:pPr>
            <a:r>
              <a:rPr lang="en">
                <a:solidFill>
                  <a:srgbClr val="000000"/>
                </a:solidFill>
              </a:rPr>
              <a:t>Otherwise, conflicts may arise when parallel-running threads attempt to modify a common variable at the same time.</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Synchronization mechanisms</a:t>
            </a:r>
            <a:endParaRPr/>
          </a:p>
        </p:txBody>
      </p:sp>
      <p:sp>
        <p:nvSpPr>
          <p:cNvPr id="126" name="Shape 1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rPr>
              <a:t>The threads library provides three synchronization mechanisms:</a:t>
            </a:r>
            <a:endParaRPr>
              <a:solidFill>
                <a:srgbClr val="000000"/>
              </a:solidFill>
            </a:endParaRPr>
          </a:p>
          <a:p>
            <a:pPr marL="457200" lvl="0" indent="-311150">
              <a:spcBef>
                <a:spcPts val="1600"/>
              </a:spcBef>
              <a:spcAft>
                <a:spcPts val="0"/>
              </a:spcAft>
              <a:buClr>
                <a:srgbClr val="000000"/>
              </a:buClr>
              <a:buSzPts val="1300"/>
              <a:buChar char="●"/>
            </a:pPr>
            <a:r>
              <a:rPr lang="en" b="1">
                <a:solidFill>
                  <a:srgbClr val="000000"/>
                </a:solidFill>
              </a:rPr>
              <a:t>mutexes</a:t>
            </a:r>
            <a:r>
              <a:rPr lang="en">
                <a:solidFill>
                  <a:srgbClr val="000000"/>
                </a:solidFill>
              </a:rPr>
              <a:t> - Mutual exclusion lock: Block access to variables by other threads. This enforces exclusive access by a thread to a variable or set of variables.</a:t>
            </a:r>
            <a:endParaRPr>
              <a:solidFill>
                <a:srgbClr val="000000"/>
              </a:solidFill>
            </a:endParaRPr>
          </a:p>
          <a:p>
            <a:pPr marL="457200" lvl="0" indent="-311150">
              <a:spcBef>
                <a:spcPts val="0"/>
              </a:spcBef>
              <a:spcAft>
                <a:spcPts val="0"/>
              </a:spcAft>
              <a:buClr>
                <a:srgbClr val="000000"/>
              </a:buClr>
              <a:buSzPts val="1300"/>
              <a:buChar char="●"/>
            </a:pPr>
            <a:r>
              <a:rPr lang="en" b="1">
                <a:solidFill>
                  <a:srgbClr val="000000"/>
                </a:solidFill>
              </a:rPr>
              <a:t>joins</a:t>
            </a:r>
            <a:r>
              <a:rPr lang="en">
                <a:solidFill>
                  <a:srgbClr val="000000"/>
                </a:solidFill>
              </a:rPr>
              <a:t> - Make a thread wait till others are complete (terminated).</a:t>
            </a:r>
            <a:endParaRPr>
              <a:solidFill>
                <a:srgbClr val="000000"/>
              </a:solidFill>
            </a:endParaRPr>
          </a:p>
          <a:p>
            <a:pPr marL="457200" lvl="0" indent="-311150">
              <a:spcBef>
                <a:spcPts val="0"/>
              </a:spcBef>
              <a:spcAft>
                <a:spcPts val="0"/>
              </a:spcAft>
              <a:buClr>
                <a:srgbClr val="000000"/>
              </a:buClr>
              <a:buSzPts val="1300"/>
              <a:buChar char="●"/>
            </a:pPr>
            <a:r>
              <a:rPr lang="en" b="1">
                <a:solidFill>
                  <a:srgbClr val="000000"/>
                </a:solidFill>
              </a:rPr>
              <a:t>condition variables</a:t>
            </a:r>
            <a:r>
              <a:rPr lang="en">
                <a:solidFill>
                  <a:srgbClr val="000000"/>
                </a:solidFill>
              </a:rPr>
              <a:t> - While mutexes implement synchronization by controlling thread access to data, condition variables allow threads to synchronize based upon the actual value of data.</a:t>
            </a:r>
            <a:endParaRPr>
              <a:solidFill>
                <a:srgbClr val="000000"/>
              </a:solidFill>
            </a:endParaRPr>
          </a:p>
          <a:p>
            <a:pPr marL="0" lvl="0" indent="0">
              <a:spcBef>
                <a:spcPts val="1600"/>
              </a:spcBef>
              <a:spcAft>
                <a:spcPts val="1600"/>
              </a:spcAft>
              <a:buNone/>
            </a:pPr>
            <a:r>
              <a:rPr lang="en">
                <a:solidFill>
                  <a:srgbClr val="000000"/>
                </a:solidFill>
              </a:rPr>
              <a:t>We already know about joins, so we’ll focus on mutexes now...</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Mutexes</a:t>
            </a:r>
            <a:endParaRPr/>
          </a:p>
        </p:txBody>
      </p:sp>
      <p:sp>
        <p:nvSpPr>
          <p:cNvPr id="132" name="Shape 132"/>
          <p:cNvSpPr txBox="1">
            <a:spLocks noGrp="1"/>
          </p:cNvSpPr>
          <p:nvPr>
            <p:ph type="body" idx="1"/>
          </p:nvPr>
        </p:nvSpPr>
        <p:spPr>
          <a:xfrm>
            <a:off x="729450" y="2078875"/>
            <a:ext cx="7688700" cy="2380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a:solidFill>
                  <a:srgbClr val="000000"/>
                </a:solidFill>
              </a:rPr>
              <a:t>Mutexes </a:t>
            </a:r>
            <a:r>
              <a:rPr lang="en">
                <a:solidFill>
                  <a:srgbClr val="000000"/>
                </a:solidFill>
              </a:rPr>
              <a:t>are used to prevent data inconsistencies due to operations by multiple threads upon the same memory area performed at the same time or to prevent </a:t>
            </a:r>
            <a:r>
              <a:rPr lang="en" b="1">
                <a:solidFill>
                  <a:srgbClr val="000000"/>
                </a:solidFill>
              </a:rPr>
              <a:t>race conditions</a:t>
            </a:r>
            <a:r>
              <a:rPr lang="en">
                <a:solidFill>
                  <a:srgbClr val="000000"/>
                </a:solidFill>
              </a:rPr>
              <a:t> where an order of operation upon the memory is expected.</a:t>
            </a:r>
            <a:endParaRPr>
              <a:solidFill>
                <a:srgbClr val="000000"/>
              </a:solidFill>
            </a:endParaRPr>
          </a:p>
          <a:p>
            <a:pPr marL="0" lvl="0" indent="0">
              <a:spcBef>
                <a:spcPts val="1600"/>
              </a:spcBef>
              <a:spcAft>
                <a:spcPts val="0"/>
              </a:spcAft>
              <a:buNone/>
            </a:pPr>
            <a:r>
              <a:rPr lang="en">
                <a:solidFill>
                  <a:srgbClr val="000000"/>
                </a:solidFill>
              </a:rPr>
              <a:t>A contention or </a:t>
            </a:r>
            <a:r>
              <a:rPr lang="en" b="1">
                <a:solidFill>
                  <a:srgbClr val="000000"/>
                </a:solidFill>
              </a:rPr>
              <a:t>race condition</a:t>
            </a:r>
            <a:r>
              <a:rPr lang="en">
                <a:solidFill>
                  <a:srgbClr val="000000"/>
                </a:solidFill>
              </a:rPr>
              <a:t> often occurs when two or more threads need to perform operations on the same memory area, but the results of computations depends on the order in which these operations are performed. </a:t>
            </a:r>
            <a:endParaRPr>
              <a:solidFill>
                <a:srgbClr val="000000"/>
              </a:solidFill>
            </a:endParaRPr>
          </a:p>
          <a:p>
            <a:pPr marL="0" lvl="0" indent="0">
              <a:spcBef>
                <a:spcPts val="1600"/>
              </a:spcBef>
              <a:spcAft>
                <a:spcPts val="1600"/>
              </a:spcAft>
              <a:buNone/>
            </a:pPr>
            <a:r>
              <a:rPr lang="en">
                <a:solidFill>
                  <a:srgbClr val="000000"/>
                </a:solidFill>
              </a:rPr>
              <a:t>Mutexes are used for serializing shared resources such as memory. Anytime a global resource is accessed by more than one thread the resource should have a Mutex associated with it.</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Mutex example</a:t>
            </a:r>
            <a:endParaRPr/>
          </a:p>
        </p:txBody>
      </p:sp>
      <p:graphicFrame>
        <p:nvGraphicFramePr>
          <p:cNvPr id="138" name="Shape 138"/>
          <p:cNvGraphicFramePr/>
          <p:nvPr/>
        </p:nvGraphicFramePr>
        <p:xfrm>
          <a:off x="538163" y="1866900"/>
          <a:ext cx="8067675" cy="2736513"/>
        </p:xfrm>
        <a:graphic>
          <a:graphicData uri="http://schemas.openxmlformats.org/drawingml/2006/table">
            <a:tbl>
              <a:tblPr>
                <a:noFill/>
                <a:tableStyleId>{6797B0B6-44FE-4113-BBE7-DDF7069593EE}</a:tableStyleId>
              </a:tblPr>
              <a:tblGrid>
                <a:gridCol w="3467100">
                  <a:extLst>
                    <a:ext uri="{9D8B030D-6E8A-4147-A177-3AD203B41FA5}">
                      <a16:colId xmlns:a16="http://schemas.microsoft.com/office/drawing/2014/main" val="20000"/>
                    </a:ext>
                  </a:extLst>
                </a:gridCol>
                <a:gridCol w="3467100">
                  <a:extLst>
                    <a:ext uri="{9D8B030D-6E8A-4147-A177-3AD203B41FA5}">
                      <a16:colId xmlns:a16="http://schemas.microsoft.com/office/drawing/2014/main" val="20001"/>
                    </a:ext>
                  </a:extLst>
                </a:gridCol>
                <a:gridCol w="1133475">
                  <a:extLst>
                    <a:ext uri="{9D8B030D-6E8A-4147-A177-3AD203B41FA5}">
                      <a16:colId xmlns:a16="http://schemas.microsoft.com/office/drawing/2014/main" val="20002"/>
                    </a:ext>
                  </a:extLst>
                </a:gridCol>
              </a:tblGrid>
              <a:tr h="285750">
                <a:tc>
                  <a:txBody>
                    <a:bodyPr/>
                    <a:lstStyle/>
                    <a:p>
                      <a:pPr marL="0" lvl="0" indent="0" algn="ctr" rtl="0">
                        <a:lnSpc>
                          <a:spcPct val="115000"/>
                        </a:lnSpc>
                        <a:spcBef>
                          <a:spcPts val="0"/>
                        </a:spcBef>
                        <a:spcAft>
                          <a:spcPts val="0"/>
                        </a:spcAft>
                        <a:buNone/>
                      </a:pPr>
                      <a:r>
                        <a:rPr lang="en" sz="1100" b="1"/>
                        <a:t>Thread 1</a:t>
                      </a:r>
                      <a:endParaRPr sz="1100" b="1"/>
                    </a:p>
                  </a:txBody>
                  <a:tcPr marL="91425" marR="91425" marT="91425" marB="91425">
                    <a:solidFill>
                      <a:srgbClr val="98ABCE"/>
                    </a:solidFill>
                  </a:tcPr>
                </a:tc>
                <a:tc>
                  <a:txBody>
                    <a:bodyPr/>
                    <a:lstStyle/>
                    <a:p>
                      <a:pPr marL="0" lvl="0" indent="0" algn="ctr" rtl="0">
                        <a:lnSpc>
                          <a:spcPct val="115000"/>
                        </a:lnSpc>
                        <a:spcBef>
                          <a:spcPts val="0"/>
                        </a:spcBef>
                        <a:spcAft>
                          <a:spcPts val="0"/>
                        </a:spcAft>
                        <a:buNone/>
                      </a:pPr>
                      <a:r>
                        <a:rPr lang="en" sz="1100" b="1"/>
                        <a:t>Thread 2</a:t>
                      </a:r>
                      <a:endParaRPr sz="1100" b="1"/>
                    </a:p>
                  </a:txBody>
                  <a:tcPr marL="91425" marR="91425" marT="91425" marB="91425">
                    <a:solidFill>
                      <a:srgbClr val="98ABCE"/>
                    </a:solidFill>
                  </a:tcPr>
                </a:tc>
                <a:tc>
                  <a:txBody>
                    <a:bodyPr/>
                    <a:lstStyle/>
                    <a:p>
                      <a:pPr marL="0" lvl="0" indent="0" algn="ctr" rtl="0">
                        <a:lnSpc>
                          <a:spcPct val="115000"/>
                        </a:lnSpc>
                        <a:spcBef>
                          <a:spcPts val="0"/>
                        </a:spcBef>
                        <a:spcAft>
                          <a:spcPts val="0"/>
                        </a:spcAft>
                        <a:buNone/>
                      </a:pPr>
                      <a:r>
                        <a:rPr lang="en" sz="1100" b="1"/>
                        <a:t>Balance</a:t>
                      </a:r>
                      <a:endParaRPr sz="1100" b="1"/>
                    </a:p>
                  </a:txBody>
                  <a:tcPr marL="91425" marR="91425" marT="91425" marB="91425">
                    <a:solidFill>
                      <a:srgbClr val="98ABCE"/>
                    </a:solidFill>
                  </a:tcPr>
                </a:tc>
                <a:extLst>
                  <a:ext uri="{0D108BD9-81ED-4DB2-BD59-A6C34878D82A}">
                    <a16:rowId xmlns:a16="http://schemas.microsoft.com/office/drawing/2014/main" val="10000"/>
                  </a:ext>
                </a:extLst>
              </a:tr>
              <a:tr h="285750">
                <a:tc>
                  <a:txBody>
                    <a:bodyPr/>
                    <a:lstStyle/>
                    <a:p>
                      <a:pPr marL="0" lvl="0" indent="0" rtl="0">
                        <a:spcBef>
                          <a:spcPts val="0"/>
                        </a:spcBef>
                        <a:spcAft>
                          <a:spcPts val="0"/>
                        </a:spcAft>
                        <a:buNone/>
                      </a:pPr>
                      <a:r>
                        <a:rPr lang="en" sz="1100" b="1"/>
                        <a:t>Read balance: $1000</a:t>
                      </a:r>
                      <a:endParaRPr sz="1100" b="1"/>
                    </a:p>
                  </a:txBody>
                  <a:tcPr marL="91425" marR="91425" marT="91425" marB="91425">
                    <a:solidFill>
                      <a:srgbClr val="DDABCB"/>
                    </a:solidFill>
                  </a:tcPr>
                </a:tc>
                <a:tc>
                  <a:txBody>
                    <a:bodyPr/>
                    <a:lstStyle/>
                    <a:p>
                      <a:pPr marL="0" lvl="0" indent="0" rtl="0">
                        <a:spcBef>
                          <a:spcPts val="0"/>
                        </a:spcBef>
                        <a:spcAft>
                          <a:spcPts val="0"/>
                        </a:spcAft>
                        <a:buNone/>
                      </a:pPr>
                      <a:r>
                        <a:rPr lang="en"/>
                        <a:t> </a:t>
                      </a:r>
                      <a:endParaRPr/>
                    </a:p>
                  </a:txBody>
                  <a:tcPr marL="91425" marR="91425" marT="91425" marB="91425"/>
                </a:tc>
                <a:tc>
                  <a:txBody>
                    <a:bodyPr/>
                    <a:lstStyle/>
                    <a:p>
                      <a:pPr marL="0" lvl="0" indent="0" rtl="0">
                        <a:spcBef>
                          <a:spcPts val="0"/>
                        </a:spcBef>
                        <a:spcAft>
                          <a:spcPts val="0"/>
                        </a:spcAft>
                        <a:buNone/>
                      </a:pPr>
                      <a:r>
                        <a:rPr lang="en" sz="1100" b="1"/>
                        <a:t>$1000</a:t>
                      </a:r>
                      <a:endParaRPr sz="1100" b="1"/>
                    </a:p>
                  </a:txBody>
                  <a:tcPr marL="91425" marR="91425" marT="91425" marB="91425"/>
                </a:tc>
                <a:extLst>
                  <a:ext uri="{0D108BD9-81ED-4DB2-BD59-A6C34878D82A}">
                    <a16:rowId xmlns:a16="http://schemas.microsoft.com/office/drawing/2014/main" val="10001"/>
                  </a:ext>
                </a:extLst>
              </a:tr>
              <a:tr h="285750">
                <a:tc>
                  <a:txBody>
                    <a:bodyPr/>
                    <a:lstStyle/>
                    <a:p>
                      <a:pPr marL="0" lvl="0" indent="0" rtl="0">
                        <a:spcBef>
                          <a:spcPts val="0"/>
                        </a:spcBef>
                        <a:spcAft>
                          <a:spcPts val="0"/>
                        </a:spcAft>
                        <a:buNone/>
                      </a:pPr>
                      <a:r>
                        <a:rPr lang="en"/>
                        <a:t> </a:t>
                      </a:r>
                      <a:endParaRPr/>
                    </a:p>
                  </a:txBody>
                  <a:tcPr marL="91425" marR="91425" marT="91425" marB="91425"/>
                </a:tc>
                <a:tc>
                  <a:txBody>
                    <a:bodyPr/>
                    <a:lstStyle/>
                    <a:p>
                      <a:pPr marL="0" lvl="0" indent="0" rtl="0">
                        <a:spcBef>
                          <a:spcPts val="0"/>
                        </a:spcBef>
                        <a:spcAft>
                          <a:spcPts val="0"/>
                        </a:spcAft>
                        <a:buNone/>
                      </a:pPr>
                      <a:r>
                        <a:rPr lang="en" sz="1100" b="1"/>
                        <a:t>Read balance: $1000</a:t>
                      </a:r>
                      <a:endParaRPr sz="1100" b="1"/>
                    </a:p>
                  </a:txBody>
                  <a:tcPr marL="91425" marR="91425" marT="91425" marB="91425">
                    <a:solidFill>
                      <a:srgbClr val="DDABCB"/>
                    </a:solidFill>
                  </a:tcPr>
                </a:tc>
                <a:tc>
                  <a:txBody>
                    <a:bodyPr/>
                    <a:lstStyle/>
                    <a:p>
                      <a:pPr marL="0" lvl="0" indent="0" rtl="0">
                        <a:spcBef>
                          <a:spcPts val="0"/>
                        </a:spcBef>
                        <a:spcAft>
                          <a:spcPts val="0"/>
                        </a:spcAft>
                        <a:buNone/>
                      </a:pPr>
                      <a:r>
                        <a:rPr lang="en" sz="1100" b="1"/>
                        <a:t>$1000</a:t>
                      </a:r>
                      <a:endParaRPr sz="1100" b="1"/>
                    </a:p>
                  </a:txBody>
                  <a:tcPr marL="91425" marR="91425" marT="91425" marB="91425"/>
                </a:tc>
                <a:extLst>
                  <a:ext uri="{0D108BD9-81ED-4DB2-BD59-A6C34878D82A}">
                    <a16:rowId xmlns:a16="http://schemas.microsoft.com/office/drawing/2014/main" val="10002"/>
                  </a:ext>
                </a:extLst>
              </a:tr>
              <a:tr h="285750">
                <a:tc>
                  <a:txBody>
                    <a:bodyPr/>
                    <a:lstStyle/>
                    <a:p>
                      <a:pPr marL="0" lvl="0" indent="0" rtl="0">
                        <a:spcBef>
                          <a:spcPts val="0"/>
                        </a:spcBef>
                        <a:spcAft>
                          <a:spcPts val="0"/>
                        </a:spcAft>
                        <a:buNone/>
                      </a:pPr>
                      <a:r>
                        <a:rPr lang="en"/>
                        <a:t> </a:t>
                      </a:r>
                      <a:endParaRPr/>
                    </a:p>
                  </a:txBody>
                  <a:tcPr marL="91425" marR="91425" marT="91425" marB="91425"/>
                </a:tc>
                <a:tc>
                  <a:txBody>
                    <a:bodyPr/>
                    <a:lstStyle/>
                    <a:p>
                      <a:pPr marL="0" lvl="0" indent="0" rtl="0">
                        <a:spcBef>
                          <a:spcPts val="0"/>
                        </a:spcBef>
                        <a:spcAft>
                          <a:spcPts val="0"/>
                        </a:spcAft>
                        <a:buNone/>
                      </a:pPr>
                      <a:r>
                        <a:rPr lang="en" sz="1100" b="1"/>
                        <a:t>Deposit $200</a:t>
                      </a:r>
                      <a:endParaRPr sz="1100" b="1"/>
                    </a:p>
                  </a:txBody>
                  <a:tcPr marL="91425" marR="91425" marT="91425" marB="91425">
                    <a:solidFill>
                      <a:srgbClr val="EFD5A2"/>
                    </a:solidFill>
                  </a:tcPr>
                </a:tc>
                <a:tc>
                  <a:txBody>
                    <a:bodyPr/>
                    <a:lstStyle/>
                    <a:p>
                      <a:pPr marL="0" lvl="0" indent="0" rtl="0">
                        <a:spcBef>
                          <a:spcPts val="0"/>
                        </a:spcBef>
                        <a:spcAft>
                          <a:spcPts val="0"/>
                        </a:spcAft>
                        <a:buNone/>
                      </a:pPr>
                      <a:r>
                        <a:rPr lang="en" sz="1100" b="1"/>
                        <a:t>$1000</a:t>
                      </a:r>
                      <a:endParaRPr sz="1100" b="1"/>
                    </a:p>
                  </a:txBody>
                  <a:tcPr marL="91425" marR="91425" marT="91425" marB="91425"/>
                </a:tc>
                <a:extLst>
                  <a:ext uri="{0D108BD9-81ED-4DB2-BD59-A6C34878D82A}">
                    <a16:rowId xmlns:a16="http://schemas.microsoft.com/office/drawing/2014/main" val="10003"/>
                  </a:ext>
                </a:extLst>
              </a:tr>
              <a:tr h="285750">
                <a:tc>
                  <a:txBody>
                    <a:bodyPr/>
                    <a:lstStyle/>
                    <a:p>
                      <a:pPr marL="0" lvl="0" indent="0" rtl="0">
                        <a:spcBef>
                          <a:spcPts val="0"/>
                        </a:spcBef>
                        <a:spcAft>
                          <a:spcPts val="0"/>
                        </a:spcAft>
                        <a:buNone/>
                      </a:pPr>
                      <a:r>
                        <a:rPr lang="en" sz="1100" b="1"/>
                        <a:t>Deposit $200</a:t>
                      </a:r>
                      <a:endParaRPr sz="1100" b="1"/>
                    </a:p>
                  </a:txBody>
                  <a:tcPr marL="91425" marR="91425" marT="91425" marB="91425">
                    <a:solidFill>
                      <a:srgbClr val="EFD5A2"/>
                    </a:solidFill>
                  </a:tcPr>
                </a:tc>
                <a:tc>
                  <a:txBody>
                    <a:bodyPr/>
                    <a:lstStyle/>
                    <a:p>
                      <a:pPr marL="0" lvl="0" indent="0" rtl="0">
                        <a:spcBef>
                          <a:spcPts val="0"/>
                        </a:spcBef>
                        <a:spcAft>
                          <a:spcPts val="0"/>
                        </a:spcAft>
                        <a:buNone/>
                      </a:pPr>
                      <a:r>
                        <a:rPr lang="en"/>
                        <a:t> </a:t>
                      </a:r>
                      <a:endParaRPr/>
                    </a:p>
                  </a:txBody>
                  <a:tcPr marL="91425" marR="91425" marT="91425" marB="91425"/>
                </a:tc>
                <a:tc>
                  <a:txBody>
                    <a:bodyPr/>
                    <a:lstStyle/>
                    <a:p>
                      <a:pPr marL="0" lvl="0" indent="0" rtl="0">
                        <a:spcBef>
                          <a:spcPts val="0"/>
                        </a:spcBef>
                        <a:spcAft>
                          <a:spcPts val="0"/>
                        </a:spcAft>
                        <a:buNone/>
                      </a:pPr>
                      <a:r>
                        <a:rPr lang="en" sz="1100" b="1"/>
                        <a:t>$1000</a:t>
                      </a:r>
                      <a:endParaRPr sz="1100" b="1"/>
                    </a:p>
                  </a:txBody>
                  <a:tcPr marL="91425" marR="91425" marT="91425" marB="91425"/>
                </a:tc>
                <a:extLst>
                  <a:ext uri="{0D108BD9-81ED-4DB2-BD59-A6C34878D82A}">
                    <a16:rowId xmlns:a16="http://schemas.microsoft.com/office/drawing/2014/main" val="10004"/>
                  </a:ext>
                </a:extLst>
              </a:tr>
              <a:tr h="285750">
                <a:tc>
                  <a:txBody>
                    <a:bodyPr/>
                    <a:lstStyle/>
                    <a:p>
                      <a:pPr marL="0" lvl="0" indent="0" rtl="0">
                        <a:spcBef>
                          <a:spcPts val="0"/>
                        </a:spcBef>
                        <a:spcAft>
                          <a:spcPts val="0"/>
                        </a:spcAft>
                        <a:buNone/>
                      </a:pPr>
                      <a:r>
                        <a:rPr lang="en" sz="1100" b="1"/>
                        <a:t>Update balance $1000+$200</a:t>
                      </a:r>
                      <a:endParaRPr sz="1100" b="1"/>
                    </a:p>
                  </a:txBody>
                  <a:tcPr marL="91425" marR="91425" marT="91425" marB="91425">
                    <a:solidFill>
                      <a:srgbClr val="B4EFA2"/>
                    </a:solidFill>
                  </a:tcPr>
                </a:tc>
                <a:tc>
                  <a:txBody>
                    <a:bodyPr/>
                    <a:lstStyle/>
                    <a:p>
                      <a:pPr marL="0" lvl="0" indent="0" rtl="0">
                        <a:spcBef>
                          <a:spcPts val="0"/>
                        </a:spcBef>
                        <a:spcAft>
                          <a:spcPts val="0"/>
                        </a:spcAft>
                        <a:buNone/>
                      </a:pPr>
                      <a:r>
                        <a:rPr lang="en"/>
                        <a:t> </a:t>
                      </a:r>
                      <a:endParaRPr/>
                    </a:p>
                  </a:txBody>
                  <a:tcPr marL="91425" marR="91425" marT="91425" marB="91425"/>
                </a:tc>
                <a:tc>
                  <a:txBody>
                    <a:bodyPr/>
                    <a:lstStyle/>
                    <a:p>
                      <a:pPr marL="0" lvl="0" indent="0" rtl="0">
                        <a:spcBef>
                          <a:spcPts val="0"/>
                        </a:spcBef>
                        <a:spcAft>
                          <a:spcPts val="0"/>
                        </a:spcAft>
                        <a:buNone/>
                      </a:pPr>
                      <a:r>
                        <a:rPr lang="en" sz="1100" b="1"/>
                        <a:t>$1200</a:t>
                      </a:r>
                      <a:endParaRPr sz="1100" b="1"/>
                    </a:p>
                  </a:txBody>
                  <a:tcPr marL="91425" marR="91425" marT="91425" marB="91425"/>
                </a:tc>
                <a:extLst>
                  <a:ext uri="{0D108BD9-81ED-4DB2-BD59-A6C34878D82A}">
                    <a16:rowId xmlns:a16="http://schemas.microsoft.com/office/drawing/2014/main" val="10005"/>
                  </a:ext>
                </a:extLst>
              </a:tr>
              <a:tr h="285750">
                <a:tc>
                  <a:txBody>
                    <a:bodyPr/>
                    <a:lstStyle/>
                    <a:p>
                      <a:pPr marL="0" lvl="0" indent="0" rtl="0">
                        <a:spcBef>
                          <a:spcPts val="0"/>
                        </a:spcBef>
                        <a:spcAft>
                          <a:spcPts val="0"/>
                        </a:spcAft>
                        <a:buNone/>
                      </a:pPr>
                      <a:r>
                        <a:rPr lang="en"/>
                        <a:t> </a:t>
                      </a:r>
                      <a:endParaRPr/>
                    </a:p>
                  </a:txBody>
                  <a:tcPr marL="91425" marR="91425" marT="91425" marB="91425"/>
                </a:tc>
                <a:tc>
                  <a:txBody>
                    <a:bodyPr/>
                    <a:lstStyle/>
                    <a:p>
                      <a:pPr marL="0" lvl="0" indent="0" rtl="0">
                        <a:spcBef>
                          <a:spcPts val="0"/>
                        </a:spcBef>
                        <a:spcAft>
                          <a:spcPts val="0"/>
                        </a:spcAft>
                        <a:buNone/>
                      </a:pPr>
                      <a:r>
                        <a:rPr lang="en" sz="1100" b="1"/>
                        <a:t>Update balance $1000+$200</a:t>
                      </a:r>
                      <a:endParaRPr sz="1100" b="1"/>
                    </a:p>
                  </a:txBody>
                  <a:tcPr marL="91425" marR="91425" marT="91425" marB="91425">
                    <a:solidFill>
                      <a:srgbClr val="B4EFA2"/>
                    </a:solidFill>
                  </a:tcPr>
                </a:tc>
                <a:tc>
                  <a:txBody>
                    <a:bodyPr/>
                    <a:lstStyle/>
                    <a:p>
                      <a:pPr marL="0" lvl="0" indent="0" rtl="0">
                        <a:spcBef>
                          <a:spcPts val="0"/>
                        </a:spcBef>
                        <a:spcAft>
                          <a:spcPts val="0"/>
                        </a:spcAft>
                        <a:buNone/>
                      </a:pPr>
                      <a:r>
                        <a:rPr lang="en" sz="1100" b="1"/>
                        <a:t>$1200</a:t>
                      </a:r>
                      <a:endParaRPr sz="1100" b="1"/>
                    </a:p>
                  </a:txBody>
                  <a:tcPr marL="91425" marR="91425" marT="91425" marB="91425"/>
                </a:tc>
                <a:extLst>
                  <a:ext uri="{0D108BD9-81ED-4DB2-BD59-A6C34878D82A}">
                    <a16:rowId xmlns:a16="http://schemas.microsoft.com/office/drawing/2014/main" val="10006"/>
                  </a:ext>
                </a:extLst>
              </a:tr>
            </a:tbl>
          </a:graphicData>
        </a:graphic>
      </p:graphicFrame>
      <p:sp>
        <p:nvSpPr>
          <p:cNvPr id="139" name="Shape 139"/>
          <p:cNvSpPr txBox="1">
            <a:spLocks noGrp="1"/>
          </p:cNvSpPr>
          <p:nvPr>
            <p:ph type="body" idx="1"/>
          </p:nvPr>
        </p:nvSpPr>
        <p:spPr>
          <a:xfrm>
            <a:off x="168100" y="4625775"/>
            <a:ext cx="8606100" cy="4068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a:solidFill>
                  <a:srgbClr val="000000"/>
                </a:solidFill>
              </a:rPr>
              <a:t>In the above example, a mutex should be used to lock the "Balance" while a thread is using this shared data resource.</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Mutex example</a:t>
            </a:r>
            <a:endParaRPr/>
          </a:p>
        </p:txBody>
      </p:sp>
      <p:graphicFrame>
        <p:nvGraphicFramePr>
          <p:cNvPr id="145" name="Shape 145"/>
          <p:cNvGraphicFramePr/>
          <p:nvPr/>
        </p:nvGraphicFramePr>
        <p:xfrm>
          <a:off x="538163" y="1866900"/>
          <a:ext cx="8067675" cy="2690793"/>
        </p:xfrm>
        <a:graphic>
          <a:graphicData uri="http://schemas.openxmlformats.org/drawingml/2006/table">
            <a:tbl>
              <a:tblPr>
                <a:noFill/>
                <a:tableStyleId>{6797B0B6-44FE-4113-BBE7-DDF7069593EE}</a:tableStyleId>
              </a:tblPr>
              <a:tblGrid>
                <a:gridCol w="3467100">
                  <a:extLst>
                    <a:ext uri="{9D8B030D-6E8A-4147-A177-3AD203B41FA5}">
                      <a16:colId xmlns:a16="http://schemas.microsoft.com/office/drawing/2014/main" val="20000"/>
                    </a:ext>
                  </a:extLst>
                </a:gridCol>
                <a:gridCol w="3467100">
                  <a:extLst>
                    <a:ext uri="{9D8B030D-6E8A-4147-A177-3AD203B41FA5}">
                      <a16:colId xmlns:a16="http://schemas.microsoft.com/office/drawing/2014/main" val="20001"/>
                    </a:ext>
                  </a:extLst>
                </a:gridCol>
                <a:gridCol w="1133475">
                  <a:extLst>
                    <a:ext uri="{9D8B030D-6E8A-4147-A177-3AD203B41FA5}">
                      <a16:colId xmlns:a16="http://schemas.microsoft.com/office/drawing/2014/main" val="20002"/>
                    </a:ext>
                  </a:extLst>
                </a:gridCol>
              </a:tblGrid>
              <a:tr h="285750">
                <a:tc>
                  <a:txBody>
                    <a:bodyPr/>
                    <a:lstStyle/>
                    <a:p>
                      <a:pPr marL="0" lvl="0" indent="0" algn="ctr" rtl="0">
                        <a:lnSpc>
                          <a:spcPct val="115000"/>
                        </a:lnSpc>
                        <a:spcBef>
                          <a:spcPts val="0"/>
                        </a:spcBef>
                        <a:spcAft>
                          <a:spcPts val="0"/>
                        </a:spcAft>
                        <a:buNone/>
                      </a:pPr>
                      <a:r>
                        <a:rPr lang="en" sz="1100" b="1"/>
                        <a:t>Thread 1</a:t>
                      </a:r>
                      <a:endParaRPr sz="1100" b="1"/>
                    </a:p>
                  </a:txBody>
                  <a:tcPr marL="91425" marR="91425" marT="91425" marB="91425">
                    <a:solidFill>
                      <a:srgbClr val="98ABCE"/>
                    </a:solidFill>
                  </a:tcPr>
                </a:tc>
                <a:tc>
                  <a:txBody>
                    <a:bodyPr/>
                    <a:lstStyle/>
                    <a:p>
                      <a:pPr marL="0" lvl="0" indent="0" algn="ctr" rtl="0">
                        <a:lnSpc>
                          <a:spcPct val="115000"/>
                        </a:lnSpc>
                        <a:spcBef>
                          <a:spcPts val="0"/>
                        </a:spcBef>
                        <a:spcAft>
                          <a:spcPts val="0"/>
                        </a:spcAft>
                        <a:buNone/>
                      </a:pPr>
                      <a:r>
                        <a:rPr lang="en" sz="1100" b="1"/>
                        <a:t>Thread 2</a:t>
                      </a:r>
                      <a:endParaRPr sz="1100" b="1"/>
                    </a:p>
                  </a:txBody>
                  <a:tcPr marL="91425" marR="91425" marT="91425" marB="91425">
                    <a:solidFill>
                      <a:srgbClr val="98ABCE"/>
                    </a:solidFill>
                  </a:tcPr>
                </a:tc>
                <a:tc>
                  <a:txBody>
                    <a:bodyPr/>
                    <a:lstStyle/>
                    <a:p>
                      <a:pPr marL="0" lvl="0" indent="0" algn="ctr" rtl="0">
                        <a:lnSpc>
                          <a:spcPct val="115000"/>
                        </a:lnSpc>
                        <a:spcBef>
                          <a:spcPts val="0"/>
                        </a:spcBef>
                        <a:spcAft>
                          <a:spcPts val="0"/>
                        </a:spcAft>
                        <a:buNone/>
                      </a:pPr>
                      <a:r>
                        <a:rPr lang="en" sz="1100" b="1"/>
                        <a:t>Balance</a:t>
                      </a:r>
                      <a:endParaRPr sz="1100" b="1"/>
                    </a:p>
                  </a:txBody>
                  <a:tcPr marL="91425" marR="91425" marT="91425" marB="91425">
                    <a:solidFill>
                      <a:srgbClr val="98ABCE"/>
                    </a:solidFill>
                  </a:tcPr>
                </a:tc>
                <a:extLst>
                  <a:ext uri="{0D108BD9-81ED-4DB2-BD59-A6C34878D82A}">
                    <a16:rowId xmlns:a16="http://schemas.microsoft.com/office/drawing/2014/main" val="10000"/>
                  </a:ext>
                </a:extLst>
              </a:tr>
              <a:tr h="285750">
                <a:tc>
                  <a:txBody>
                    <a:bodyPr/>
                    <a:lstStyle/>
                    <a:p>
                      <a:pPr marL="0" lvl="0" indent="0" rtl="0">
                        <a:spcBef>
                          <a:spcPts val="0"/>
                        </a:spcBef>
                        <a:spcAft>
                          <a:spcPts val="0"/>
                        </a:spcAft>
                        <a:buNone/>
                      </a:pPr>
                      <a:r>
                        <a:rPr lang="en" sz="1100" b="1"/>
                        <a:t>Read balance: $1000</a:t>
                      </a:r>
                      <a:endParaRPr sz="1100" b="1"/>
                    </a:p>
                  </a:txBody>
                  <a:tcPr marL="91425" marR="91425" marT="91425" marB="91425">
                    <a:solidFill>
                      <a:srgbClr val="DDABCB"/>
                    </a:solidFill>
                  </a:tcPr>
                </a:tc>
                <a:tc>
                  <a:txBody>
                    <a:bodyPr/>
                    <a:lstStyle/>
                    <a:p>
                      <a:pPr marL="0" lvl="0" indent="0" rtl="0">
                        <a:spcBef>
                          <a:spcPts val="0"/>
                        </a:spcBef>
                        <a:spcAft>
                          <a:spcPts val="0"/>
                        </a:spcAft>
                        <a:buNone/>
                      </a:pPr>
                      <a:r>
                        <a:rPr lang="en"/>
                        <a:t> </a:t>
                      </a:r>
                      <a:endParaRPr/>
                    </a:p>
                  </a:txBody>
                  <a:tcPr marL="91425" marR="91425" marT="91425" marB="91425"/>
                </a:tc>
                <a:tc>
                  <a:txBody>
                    <a:bodyPr/>
                    <a:lstStyle/>
                    <a:p>
                      <a:pPr marL="0" lvl="0" indent="0" rtl="0">
                        <a:spcBef>
                          <a:spcPts val="0"/>
                        </a:spcBef>
                        <a:spcAft>
                          <a:spcPts val="0"/>
                        </a:spcAft>
                        <a:buNone/>
                      </a:pPr>
                      <a:r>
                        <a:rPr lang="en" sz="1100" b="1"/>
                        <a:t>$1000</a:t>
                      </a:r>
                      <a:endParaRPr sz="1100" b="1"/>
                    </a:p>
                  </a:txBody>
                  <a:tcPr marL="91425" marR="91425" marT="91425" marB="91425"/>
                </a:tc>
                <a:extLst>
                  <a:ext uri="{0D108BD9-81ED-4DB2-BD59-A6C34878D82A}">
                    <a16:rowId xmlns:a16="http://schemas.microsoft.com/office/drawing/2014/main" val="10001"/>
                  </a:ext>
                </a:extLst>
              </a:tr>
              <a:tr h="285750">
                <a:tc>
                  <a:txBody>
                    <a:bodyPr/>
                    <a:lstStyle/>
                    <a:p>
                      <a:pPr marL="0" lvl="0" indent="0" rtl="0">
                        <a:spcBef>
                          <a:spcPts val="0"/>
                        </a:spcBef>
                        <a:spcAft>
                          <a:spcPts val="0"/>
                        </a:spcAft>
                        <a:buNone/>
                      </a:pPr>
                      <a:r>
                        <a:rPr lang="en" sz="1100" b="1"/>
                        <a:t>Deposit $200</a:t>
                      </a:r>
                      <a:endParaRPr sz="1100" b="1"/>
                    </a:p>
                  </a:txBody>
                  <a:tcPr marL="91425" marR="91425" marT="91425" marB="91425">
                    <a:solidFill>
                      <a:srgbClr val="EFD5A2"/>
                    </a:solidFill>
                  </a:tcPr>
                </a:tc>
                <a:tc>
                  <a:txBody>
                    <a:bodyPr/>
                    <a:lstStyle/>
                    <a:p>
                      <a:pPr marL="0" lvl="0" indent="0" rtl="0">
                        <a:spcBef>
                          <a:spcPts val="0"/>
                        </a:spcBef>
                        <a:spcAft>
                          <a:spcPts val="0"/>
                        </a:spcAft>
                        <a:buNone/>
                      </a:pPr>
                      <a:endParaRPr/>
                    </a:p>
                  </a:txBody>
                  <a:tcPr marL="91425" marR="91425" marT="91425" marB="91425"/>
                </a:tc>
                <a:tc>
                  <a:txBody>
                    <a:bodyPr/>
                    <a:lstStyle/>
                    <a:p>
                      <a:pPr marL="0" lvl="0" indent="0" rtl="0">
                        <a:spcBef>
                          <a:spcPts val="0"/>
                        </a:spcBef>
                        <a:spcAft>
                          <a:spcPts val="0"/>
                        </a:spcAft>
                        <a:buNone/>
                      </a:pPr>
                      <a:r>
                        <a:rPr lang="en" sz="1100" b="1"/>
                        <a:t>$1000</a:t>
                      </a:r>
                      <a:endParaRPr sz="1100" b="1"/>
                    </a:p>
                  </a:txBody>
                  <a:tcPr marL="91425" marR="91425" marT="91425" marB="91425"/>
                </a:tc>
                <a:extLst>
                  <a:ext uri="{0D108BD9-81ED-4DB2-BD59-A6C34878D82A}">
                    <a16:rowId xmlns:a16="http://schemas.microsoft.com/office/drawing/2014/main" val="10002"/>
                  </a:ext>
                </a:extLst>
              </a:tr>
              <a:tr h="285750">
                <a:tc>
                  <a:txBody>
                    <a:bodyPr/>
                    <a:lstStyle/>
                    <a:p>
                      <a:pPr marL="0" lvl="0" indent="0" rtl="0">
                        <a:spcBef>
                          <a:spcPts val="0"/>
                        </a:spcBef>
                        <a:spcAft>
                          <a:spcPts val="0"/>
                        </a:spcAft>
                        <a:buNone/>
                      </a:pPr>
                      <a:r>
                        <a:rPr lang="en" sz="1100" b="1"/>
                        <a:t>Update balance $1000+$200</a:t>
                      </a:r>
                      <a:endParaRPr sz="1100" b="1"/>
                    </a:p>
                  </a:txBody>
                  <a:tcPr marL="91425" marR="91425" marT="91425" marB="91425">
                    <a:solidFill>
                      <a:srgbClr val="B4EFA2"/>
                    </a:solidFill>
                  </a:tcPr>
                </a:tc>
                <a:tc>
                  <a:txBody>
                    <a:bodyPr/>
                    <a:lstStyle/>
                    <a:p>
                      <a:pPr marL="0" lvl="0" indent="0" rtl="0">
                        <a:spcBef>
                          <a:spcPts val="0"/>
                        </a:spcBef>
                        <a:spcAft>
                          <a:spcPts val="0"/>
                        </a:spcAft>
                        <a:buNone/>
                      </a:pPr>
                      <a:endParaRPr/>
                    </a:p>
                  </a:txBody>
                  <a:tcPr marL="91425" marR="91425" marT="91425" marB="91425"/>
                </a:tc>
                <a:tc>
                  <a:txBody>
                    <a:bodyPr/>
                    <a:lstStyle/>
                    <a:p>
                      <a:pPr marL="0" lvl="0" indent="0" rtl="0">
                        <a:spcBef>
                          <a:spcPts val="0"/>
                        </a:spcBef>
                        <a:spcAft>
                          <a:spcPts val="0"/>
                        </a:spcAft>
                        <a:buNone/>
                      </a:pPr>
                      <a:r>
                        <a:rPr lang="en" sz="1100" b="1"/>
                        <a:t>$1200</a:t>
                      </a:r>
                      <a:endParaRPr sz="1100" b="1"/>
                    </a:p>
                  </a:txBody>
                  <a:tcPr marL="91425" marR="91425" marT="91425" marB="91425"/>
                </a:tc>
                <a:extLst>
                  <a:ext uri="{0D108BD9-81ED-4DB2-BD59-A6C34878D82A}">
                    <a16:rowId xmlns:a16="http://schemas.microsoft.com/office/drawing/2014/main" val="10003"/>
                  </a:ext>
                </a:extLst>
              </a:tr>
              <a:tr h="285750">
                <a:tc>
                  <a:txBody>
                    <a:bodyPr/>
                    <a:lstStyle/>
                    <a:p>
                      <a:pPr marL="0" lvl="0" indent="0" rtl="0">
                        <a:spcBef>
                          <a:spcPts val="0"/>
                        </a:spcBef>
                        <a:spcAft>
                          <a:spcPts val="0"/>
                        </a:spcAft>
                        <a:buNone/>
                      </a:pPr>
                      <a:endParaRPr/>
                    </a:p>
                  </a:txBody>
                  <a:tcPr marL="91425" marR="91425" marT="91425" marB="91425"/>
                </a:tc>
                <a:tc>
                  <a:txBody>
                    <a:bodyPr/>
                    <a:lstStyle/>
                    <a:p>
                      <a:pPr marL="0" lvl="0" indent="0" rtl="0">
                        <a:spcBef>
                          <a:spcPts val="0"/>
                        </a:spcBef>
                        <a:spcAft>
                          <a:spcPts val="0"/>
                        </a:spcAft>
                        <a:buNone/>
                      </a:pPr>
                      <a:r>
                        <a:rPr lang="en" sz="1100" b="1"/>
                        <a:t>Read balance: $1200</a:t>
                      </a:r>
                      <a:endParaRPr sz="1100" b="1"/>
                    </a:p>
                  </a:txBody>
                  <a:tcPr marL="91425" marR="91425" marT="91425" marB="91425">
                    <a:solidFill>
                      <a:srgbClr val="DDABCB"/>
                    </a:solidFill>
                  </a:tcPr>
                </a:tc>
                <a:tc>
                  <a:txBody>
                    <a:bodyPr/>
                    <a:lstStyle/>
                    <a:p>
                      <a:pPr marL="0" lvl="0" indent="0" rtl="0">
                        <a:spcBef>
                          <a:spcPts val="0"/>
                        </a:spcBef>
                        <a:spcAft>
                          <a:spcPts val="0"/>
                        </a:spcAft>
                        <a:buNone/>
                      </a:pPr>
                      <a:r>
                        <a:rPr lang="en" sz="1100" b="1"/>
                        <a:t>$1200</a:t>
                      </a:r>
                      <a:endParaRPr sz="1100" b="1"/>
                    </a:p>
                  </a:txBody>
                  <a:tcPr marL="91425" marR="91425" marT="91425" marB="91425"/>
                </a:tc>
                <a:extLst>
                  <a:ext uri="{0D108BD9-81ED-4DB2-BD59-A6C34878D82A}">
                    <a16:rowId xmlns:a16="http://schemas.microsoft.com/office/drawing/2014/main" val="10004"/>
                  </a:ext>
                </a:extLst>
              </a:tr>
              <a:tr h="285750">
                <a:tc>
                  <a:txBody>
                    <a:bodyPr/>
                    <a:lstStyle/>
                    <a:p>
                      <a:pPr marL="0" lvl="0" indent="0" rtl="0">
                        <a:spcBef>
                          <a:spcPts val="0"/>
                        </a:spcBef>
                        <a:spcAft>
                          <a:spcPts val="0"/>
                        </a:spcAft>
                        <a:buNone/>
                      </a:pPr>
                      <a:endParaRPr sz="1100" b="1"/>
                    </a:p>
                  </a:txBody>
                  <a:tcPr marL="91425" marR="91425" marT="91425" marB="91425"/>
                </a:tc>
                <a:tc>
                  <a:txBody>
                    <a:bodyPr/>
                    <a:lstStyle/>
                    <a:p>
                      <a:pPr marL="0" lvl="0" indent="0" rtl="0">
                        <a:spcBef>
                          <a:spcPts val="0"/>
                        </a:spcBef>
                        <a:spcAft>
                          <a:spcPts val="0"/>
                        </a:spcAft>
                        <a:buNone/>
                      </a:pPr>
                      <a:r>
                        <a:rPr lang="en" sz="1100" b="1"/>
                        <a:t>Deposit $200</a:t>
                      </a:r>
                      <a:endParaRPr sz="1100" b="1"/>
                    </a:p>
                  </a:txBody>
                  <a:tcPr marL="91425" marR="91425" marT="91425" marB="91425">
                    <a:solidFill>
                      <a:srgbClr val="EFD5A2"/>
                    </a:solidFill>
                  </a:tcPr>
                </a:tc>
                <a:tc>
                  <a:txBody>
                    <a:bodyPr/>
                    <a:lstStyle/>
                    <a:p>
                      <a:pPr marL="0" lvl="0" indent="0" rtl="0">
                        <a:spcBef>
                          <a:spcPts val="0"/>
                        </a:spcBef>
                        <a:spcAft>
                          <a:spcPts val="0"/>
                        </a:spcAft>
                        <a:buNone/>
                      </a:pPr>
                      <a:r>
                        <a:rPr lang="en" sz="1100" b="1"/>
                        <a:t>$1200</a:t>
                      </a:r>
                      <a:endParaRPr sz="1100" b="1"/>
                    </a:p>
                  </a:txBody>
                  <a:tcPr marL="91425" marR="91425" marT="91425" marB="91425"/>
                </a:tc>
                <a:extLst>
                  <a:ext uri="{0D108BD9-81ED-4DB2-BD59-A6C34878D82A}">
                    <a16:rowId xmlns:a16="http://schemas.microsoft.com/office/drawing/2014/main" val="10005"/>
                  </a:ext>
                </a:extLst>
              </a:tr>
              <a:tr h="285750">
                <a:tc>
                  <a:txBody>
                    <a:bodyPr/>
                    <a:lstStyle/>
                    <a:p>
                      <a:pPr marL="0" lvl="0" indent="0" rtl="0">
                        <a:spcBef>
                          <a:spcPts val="0"/>
                        </a:spcBef>
                        <a:spcAft>
                          <a:spcPts val="0"/>
                        </a:spcAft>
                        <a:buNone/>
                      </a:pPr>
                      <a:r>
                        <a:rPr lang="en"/>
                        <a:t> </a:t>
                      </a:r>
                      <a:endParaRPr/>
                    </a:p>
                  </a:txBody>
                  <a:tcPr marL="91425" marR="91425" marT="91425" marB="91425"/>
                </a:tc>
                <a:tc>
                  <a:txBody>
                    <a:bodyPr/>
                    <a:lstStyle/>
                    <a:p>
                      <a:pPr marL="0" lvl="0" indent="0" rtl="0">
                        <a:spcBef>
                          <a:spcPts val="0"/>
                        </a:spcBef>
                        <a:spcAft>
                          <a:spcPts val="0"/>
                        </a:spcAft>
                        <a:buNone/>
                      </a:pPr>
                      <a:r>
                        <a:rPr lang="en" sz="1100" b="1"/>
                        <a:t>Update balance $1200+$200</a:t>
                      </a:r>
                      <a:endParaRPr sz="1100" b="1"/>
                    </a:p>
                  </a:txBody>
                  <a:tcPr marL="91425" marR="91425" marT="91425" marB="91425">
                    <a:solidFill>
                      <a:srgbClr val="B4EFA2"/>
                    </a:solidFill>
                  </a:tcPr>
                </a:tc>
                <a:tc>
                  <a:txBody>
                    <a:bodyPr/>
                    <a:lstStyle/>
                    <a:p>
                      <a:pPr marL="0" lvl="0" indent="0" rtl="0">
                        <a:spcBef>
                          <a:spcPts val="0"/>
                        </a:spcBef>
                        <a:spcAft>
                          <a:spcPts val="0"/>
                        </a:spcAft>
                        <a:buNone/>
                      </a:pPr>
                      <a:r>
                        <a:rPr lang="en" sz="1100" b="1"/>
                        <a:t>$1400</a:t>
                      </a:r>
                      <a:endParaRPr sz="1100" b="1"/>
                    </a:p>
                  </a:txBody>
                  <a:tcPr marL="91425" marR="91425" marT="91425" marB="91425"/>
                </a:tc>
                <a:extLst>
                  <a:ext uri="{0D108BD9-81ED-4DB2-BD59-A6C34878D82A}">
                    <a16:rowId xmlns:a16="http://schemas.microsoft.com/office/drawing/2014/main" val="10006"/>
                  </a:ext>
                </a:extLst>
              </a:tr>
            </a:tbl>
          </a:graphicData>
        </a:graphic>
      </p:graphicFrame>
      <p:sp>
        <p:nvSpPr>
          <p:cNvPr id="146" name="Shape 146"/>
          <p:cNvSpPr txBox="1">
            <a:spLocks noGrp="1"/>
          </p:cNvSpPr>
          <p:nvPr>
            <p:ph type="body" idx="1"/>
          </p:nvPr>
        </p:nvSpPr>
        <p:spPr>
          <a:xfrm>
            <a:off x="168100" y="4625775"/>
            <a:ext cx="8606100" cy="4068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a:solidFill>
                  <a:srgbClr val="000000"/>
                </a:solidFill>
              </a:rPr>
              <a:t>In the above example, thread 1 locks the balance resource and thread 2 is blocked until the mutex is released.</a:t>
            </a:r>
            <a:endParaRPr>
              <a:solidFill>
                <a:srgbClr val="000000"/>
              </a:solidFill>
            </a:endParaRPr>
          </a:p>
        </p:txBody>
      </p:sp>
      <p:sp>
        <p:nvSpPr>
          <p:cNvPr id="147" name="Shape 147"/>
          <p:cNvSpPr/>
          <p:nvPr/>
        </p:nvSpPr>
        <p:spPr>
          <a:xfrm>
            <a:off x="538175" y="2240250"/>
            <a:ext cx="3467100" cy="11847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Shape 148"/>
          <p:cNvSpPr/>
          <p:nvPr/>
        </p:nvSpPr>
        <p:spPr>
          <a:xfrm>
            <a:off x="4005275" y="3424950"/>
            <a:ext cx="3467100" cy="11847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1701</Words>
  <Application>Microsoft Office PowerPoint</Application>
  <PresentationFormat>On-screen Show (16:9)</PresentationFormat>
  <Paragraphs>142</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Lato</vt:lpstr>
      <vt:lpstr>Raleway</vt:lpstr>
      <vt:lpstr>Arial</vt:lpstr>
      <vt:lpstr>Courier New</vt:lpstr>
      <vt:lpstr>Streamline</vt:lpstr>
      <vt:lpstr>Linux System Programming Part 9 - Threads (synchronization)</vt:lpstr>
      <vt:lpstr>Exiting the Threads</vt:lpstr>
      <vt:lpstr>Managing thread exit with C</vt:lpstr>
      <vt:lpstr>Clean thread exit</vt:lpstr>
      <vt:lpstr>Why is synchronization needed?</vt:lpstr>
      <vt:lpstr>Synchronization mechanisms</vt:lpstr>
      <vt:lpstr>Mutexes</vt:lpstr>
      <vt:lpstr>Mutex example</vt:lpstr>
      <vt:lpstr>Mutex example</vt:lpstr>
      <vt:lpstr>Typical use of mutexes</vt:lpstr>
      <vt:lpstr>Problems with threads - race conditions</vt:lpstr>
      <vt:lpstr>Problems with threads - thread safe code</vt:lpstr>
      <vt:lpstr>Problems with threads - mutex deadlock </vt:lpstr>
      <vt:lpstr>Creating and destroying mutexes</vt:lpstr>
      <vt:lpstr>Locking and unlocking mutexes</vt:lpstr>
      <vt:lpstr>Mutex example</vt:lpstr>
      <vt:lpstr>Synchronizing with semaphores</vt:lpstr>
      <vt:lpstr>Semaphore Threads</vt:lpstr>
      <vt:lpstr>Exercise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System Programming Part 9 - Threads (synchronization)</dc:title>
  <cp:lastModifiedBy>Димитър Минчев</cp:lastModifiedBy>
  <cp:revision>2</cp:revision>
  <dcterms:modified xsi:type="dcterms:W3CDTF">2021-01-18T06:08:58Z</dcterms:modified>
</cp:coreProperties>
</file>