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Call fork( ). This creates a new process, which will become the daemon.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 the parent, call exit( ). This ensures that the original parent (the daemon's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grandparent) is satisfied that its child terminated, that the daemon's parent is no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running, and that the daemon is not a process group leader. This last point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requirement for the successful completion of the next step.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Call setsid( ), giving the daemon a new process group and session, both of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have it as leader. This also ensures that the process has no associated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terminal (as the process just created a new session, and will not assign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one).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Change the working directory to the root directory via chdir( ). This is done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inherited working directory can be anywhere on the filesystem.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 tend to run for the duration of the system's uptime, and you don't want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keep some random directory open, and thus prevent an administrator from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unmounting the filesystem containing that directory.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Close all file descriptors. You do not want to inherit open file descriptors, and,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unaware, hold them open.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Open file descriptors 0, 1, and 2 (standard in, standard out, and standard error)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redirect them to /dev/null.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10 - Daemons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IBA Bulgaria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b="1" dirty="0">
                <a:solidFill>
                  <a:srgbClr val="000000"/>
                </a:solidFill>
              </a:rPr>
              <a:t>daemon </a:t>
            </a:r>
            <a:r>
              <a:rPr lang="en" dirty="0">
                <a:solidFill>
                  <a:srgbClr val="000000"/>
                </a:solidFill>
              </a:rPr>
              <a:t>is a process that runs in the background, not connecting to any controlling terminal.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Daemons </a:t>
            </a:r>
            <a:r>
              <a:rPr lang="en" dirty="0">
                <a:solidFill>
                  <a:srgbClr val="000000"/>
                </a:solidFill>
              </a:rPr>
              <a:t>are normally started at boot time, are run as root or some other special user (such as </a:t>
            </a:r>
            <a:r>
              <a:rPr lang="en" b="1" dirty="0">
                <a:solidFill>
                  <a:srgbClr val="000000"/>
                </a:solidFill>
              </a:rPr>
              <a:t>apache </a:t>
            </a:r>
            <a:r>
              <a:rPr lang="en" dirty="0">
                <a:solidFill>
                  <a:srgbClr val="000000"/>
                </a:solidFill>
              </a:rPr>
              <a:t>or </a:t>
            </a:r>
            <a:r>
              <a:rPr lang="en" b="1" dirty="0">
                <a:solidFill>
                  <a:srgbClr val="000000"/>
                </a:solidFill>
              </a:rPr>
              <a:t>postfix</a:t>
            </a:r>
            <a:r>
              <a:rPr lang="en" dirty="0">
                <a:solidFill>
                  <a:srgbClr val="000000"/>
                </a:solidFill>
              </a:rPr>
              <a:t>), and handle system-level tasks. As a convention, the name of a daemon often ends in </a:t>
            </a:r>
            <a:r>
              <a:rPr lang="en" b="1" dirty="0">
                <a:solidFill>
                  <a:srgbClr val="000000"/>
                </a:solidFill>
              </a:rPr>
              <a:t>d</a:t>
            </a:r>
            <a:r>
              <a:rPr lang="en" dirty="0">
                <a:solidFill>
                  <a:srgbClr val="000000"/>
                </a:solidFill>
              </a:rPr>
              <a:t> (as in </a:t>
            </a:r>
            <a:r>
              <a:rPr lang="en" b="1" dirty="0">
                <a:solidFill>
                  <a:srgbClr val="000000"/>
                </a:solidFill>
              </a:rPr>
              <a:t>crond </a:t>
            </a:r>
            <a:r>
              <a:rPr lang="en" dirty="0">
                <a:solidFill>
                  <a:srgbClr val="000000"/>
                </a:solidFill>
              </a:rPr>
              <a:t>and </a:t>
            </a:r>
            <a:r>
              <a:rPr lang="en" b="1" dirty="0">
                <a:solidFill>
                  <a:srgbClr val="000000"/>
                </a:solidFill>
              </a:rPr>
              <a:t>sshd</a:t>
            </a:r>
            <a:r>
              <a:rPr lang="en" dirty="0">
                <a:solidFill>
                  <a:srgbClr val="000000"/>
                </a:solidFill>
              </a:rPr>
              <a:t>), but this is not required, or even universal.</a:t>
            </a: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 daemon has two general requirements: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it must run as a child of </a:t>
            </a:r>
            <a:r>
              <a:rPr lang="en" b="1" dirty="0">
                <a:solidFill>
                  <a:srgbClr val="000000"/>
                </a:solidFill>
              </a:rPr>
              <a:t>init</a:t>
            </a:r>
            <a:r>
              <a:rPr lang="en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it must not be connected to a terminal.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Daemons?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chat Daemon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arguments, exit on error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01" name="Shape 101"/>
          <p:cNvSpPr/>
          <p:nvPr/>
        </p:nvSpPr>
        <p:spPr>
          <a:xfrm>
            <a:off x="520625" y="264840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listening socket</a:t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520625" y="3259875"/>
            <a:ext cx="3698400" cy="1077285"/>
            <a:chOff x="520625" y="3323903"/>
            <a:chExt cx="3698400" cy="1077285"/>
          </a:xfrm>
        </p:grpSpPr>
        <p:sp>
          <p:nvSpPr>
            <p:cNvPr id="103" name="Shape 103"/>
            <p:cNvSpPr/>
            <p:nvPr/>
          </p:nvSpPr>
          <p:spPr>
            <a:xfrm>
              <a:off x="520625" y="3323903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 until </a:t>
              </a:r>
              <a:r>
                <a:rPr lang="en" b="1"/>
                <a:t>graceful</a:t>
              </a:r>
              <a:r>
                <a:rPr lang="en"/>
                <a:t> </a:t>
              </a:r>
              <a:r>
                <a:rPr lang="en" b="1"/>
                <a:t>exit </a:t>
              </a:r>
              <a:r>
                <a:rPr lang="en"/>
                <a:t>is signalled 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20625" y="3682995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 and process a new connection</a:t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0625" y="4042088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Reset the </a:t>
              </a:r>
              <a:r>
                <a:rPr lang="en" b="1"/>
                <a:t>graceful exit </a:t>
              </a:r>
              <a:r>
                <a:rPr lang="en"/>
                <a:t>and </a:t>
              </a:r>
              <a:r>
                <a:rPr lang="en" b="1"/>
                <a:t>HUp </a:t>
              </a:r>
              <a:r>
                <a:rPr lang="en"/>
                <a:t>flags</a:t>
              </a: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x="520625" y="20369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Daemonize the program, exit on error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77250"/>
            <a:ext cx="4800475" cy="46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20625" y="458953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the resources and exit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Daemonize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0625" y="1335686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process, exit the parent and on error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520625" y="2269306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</a:t>
            </a:r>
            <a:r>
              <a:rPr lang="en" b="1"/>
              <a:t>lock file </a:t>
            </a:r>
            <a:r>
              <a:rPr lang="en"/>
              <a:t>and lock it, exit on error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20625" y="2695767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</a:t>
            </a:r>
            <a:r>
              <a:rPr lang="en" b="1"/>
              <a:t>pid </a:t>
            </a:r>
            <a:r>
              <a:rPr lang="en"/>
              <a:t>of the process in </a:t>
            </a:r>
            <a:r>
              <a:rPr lang="en" b="1"/>
              <a:t>lock file</a:t>
            </a:r>
            <a:endParaRPr b="1"/>
          </a:p>
        </p:txBody>
      </p:sp>
      <p:sp>
        <p:nvSpPr>
          <p:cNvPr id="118" name="Shape 118"/>
          <p:cNvSpPr/>
          <p:nvPr/>
        </p:nvSpPr>
        <p:spPr>
          <a:xfrm>
            <a:off x="520625" y="3122227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lead in a new session, exit on error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20625" y="1842846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application log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20625" y="3975148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all possible file descriptors, except for the </a:t>
            </a:r>
            <a:r>
              <a:rPr lang="en" b="1"/>
              <a:t>lock file</a:t>
            </a:r>
            <a:r>
              <a:rPr lang="en"/>
              <a:t> one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0625" y="4482308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standard streams (0 - 2), redirect to ‘/dev/null’ and exit with success 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536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520625" y="354868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process directory to ‘</a:t>
            </a:r>
            <a:r>
              <a:rPr lang="en" b="1"/>
              <a:t>/</a:t>
            </a:r>
            <a:r>
              <a:rPr lang="en"/>
              <a:t>’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Singlas handling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30" name="Shape 130"/>
          <p:cNvSpPr/>
          <p:nvPr/>
        </p:nvSpPr>
        <p:spPr>
          <a:xfrm>
            <a:off x="520625" y="3214574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 b="1"/>
              <a:t>SIGUSR2</a:t>
            </a:r>
            <a:r>
              <a:rPr lang="en"/>
              <a:t>, </a:t>
            </a:r>
            <a:r>
              <a:rPr lang="en" b="1"/>
              <a:t>SIGALRM</a:t>
            </a:r>
            <a:r>
              <a:rPr lang="en"/>
              <a:t>... flags (total 7)</a:t>
            </a:r>
            <a:endParaRPr b="1"/>
          </a:p>
        </p:txBody>
      </p:sp>
      <p:sp>
        <p:nvSpPr>
          <p:cNvPr id="131" name="Shape 131"/>
          <p:cNvSpPr/>
          <p:nvPr/>
        </p:nvSpPr>
        <p:spPr>
          <a:xfrm>
            <a:off x="520625" y="3855226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handler for </a:t>
            </a:r>
            <a:r>
              <a:rPr lang="en" b="1"/>
              <a:t>SIGUSR1</a:t>
            </a:r>
            <a:r>
              <a:rPr lang="en"/>
              <a:t>, </a:t>
            </a:r>
            <a:r>
              <a:rPr lang="en" b="1"/>
              <a:t>SIGHUP</a:t>
            </a:r>
            <a:r>
              <a:rPr lang="en"/>
              <a:t>, </a:t>
            </a:r>
            <a:r>
              <a:rPr lang="en" b="1"/>
              <a:t>SIGTERM </a:t>
            </a:r>
            <a:r>
              <a:rPr lang="en"/>
              <a:t>and other fatal signals (total 16)</a:t>
            </a:r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520625" y="1425450"/>
            <a:ext cx="3698400" cy="1507572"/>
            <a:chOff x="520625" y="1425450"/>
            <a:chExt cx="3698400" cy="1507572"/>
          </a:xfrm>
        </p:grpSpPr>
        <p:sp>
          <p:nvSpPr>
            <p:cNvPr id="133" name="Shape 133"/>
            <p:cNvSpPr/>
            <p:nvPr/>
          </p:nvSpPr>
          <p:spPr>
            <a:xfrm>
              <a:off x="520625" y="1425450"/>
              <a:ext cx="3698400" cy="439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Define signals </a:t>
              </a:r>
              <a:r>
                <a:rPr lang="en" b="1"/>
                <a:t>handler</a:t>
              </a:r>
              <a:r>
                <a:rPr lang="en"/>
                <a:t>:</a:t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20625" y="2213643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lang="en" b="1"/>
                <a:t>SIGHUP</a:t>
              </a:r>
              <a:r>
                <a:rPr lang="en"/>
                <a:t> - set </a:t>
              </a:r>
              <a:r>
                <a:rPr lang="en" b="1"/>
                <a:t>graceful</a:t>
              </a:r>
              <a:r>
                <a:rPr lang="en"/>
                <a:t> and </a:t>
              </a:r>
              <a:r>
                <a:rPr lang="en" b="1"/>
                <a:t>HUp</a:t>
              </a:r>
              <a:r>
                <a:rPr lang="en"/>
                <a:t> flags</a:t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20625" y="2573922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lang="en" b="1"/>
                <a:t>SIGTERM</a:t>
              </a:r>
              <a:r>
                <a:rPr lang="en"/>
                <a:t> - cleanup and exit process</a:t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20625" y="1859485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 </a:t>
              </a:r>
              <a:r>
                <a:rPr lang="en" b="1"/>
                <a:t>SIGUSR1</a:t>
              </a:r>
              <a:r>
                <a:rPr lang="en"/>
                <a:t> - set the </a:t>
              </a:r>
              <a:r>
                <a:rPr lang="en" b="1"/>
                <a:t>graceful</a:t>
              </a:r>
              <a:r>
                <a:rPr lang="en"/>
                <a:t> flag</a:t>
              </a:r>
              <a:endParaRPr/>
            </a:p>
          </p:txBody>
        </p:sp>
      </p:grp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800524" cy="414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listening Socket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0625" y="1425450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socket configuration for INET family, provided port and all interfaces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45" name="Shape 145"/>
          <p:cNvSpPr/>
          <p:nvPr/>
        </p:nvSpPr>
        <p:spPr>
          <a:xfrm>
            <a:off x="520625" y="2702047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socket to reuse the address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20625" y="329999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socket, exit on error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20625" y="3897943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on the socket, exit on error</a:t>
            </a:r>
            <a:endParaRPr b="1"/>
          </a:p>
        </p:txBody>
      </p:sp>
      <p:sp>
        <p:nvSpPr>
          <p:cNvPr id="148" name="Shape 148"/>
          <p:cNvSpPr/>
          <p:nvPr/>
        </p:nvSpPr>
        <p:spPr>
          <a:xfrm>
            <a:off x="520625" y="4495891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with success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20625" y="210409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socket, exit on error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0"/>
            <a:ext cx="4783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handling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57" name="Shape 157"/>
          <p:cNvSpPr/>
          <p:nvPr/>
        </p:nvSpPr>
        <p:spPr>
          <a:xfrm>
            <a:off x="520625" y="2996974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connections accepting is ok:</a:t>
            </a:r>
            <a:endParaRPr b="1"/>
          </a:p>
        </p:txBody>
      </p:sp>
      <p:sp>
        <p:nvSpPr>
          <p:cNvPr id="158" name="Shape 158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connections </a:t>
            </a:r>
            <a:r>
              <a:rPr lang="en" b="1"/>
              <a:t>handler</a:t>
            </a:r>
            <a:r>
              <a:rPr lang="en"/>
              <a:t>: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20625" y="213871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error - write the line back to socket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20625" y="2498997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result of the read/write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0625" y="178456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text line from the passed socket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6970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20625" y="3356075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new connection, on </a:t>
            </a:r>
            <a:r>
              <a:rPr lang="en" b="1"/>
              <a:t>EINTR</a:t>
            </a:r>
            <a:r>
              <a:rPr lang="en"/>
              <a:t> try again, on other error exit the loop</a:t>
            </a:r>
            <a:endParaRPr b="1"/>
          </a:p>
        </p:txBody>
      </p:sp>
      <p:sp>
        <p:nvSpPr>
          <p:cNvPr id="164" name="Shape 164"/>
          <p:cNvSpPr/>
          <p:nvPr/>
        </p:nvSpPr>
        <p:spPr>
          <a:xfrm>
            <a:off x="520625" y="3803152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accepted connection</a:t>
            </a:r>
            <a:endParaRPr b="1"/>
          </a:p>
        </p:txBody>
      </p:sp>
      <p:sp>
        <p:nvSpPr>
          <p:cNvPr id="165" name="Shape 165"/>
          <p:cNvSpPr/>
          <p:nvPr/>
        </p:nvSpPr>
        <p:spPr>
          <a:xfrm>
            <a:off x="520625" y="416136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accepted socket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Up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72" name="Shape 172"/>
          <p:cNvSpPr/>
          <p:nvPr/>
        </p:nvSpPr>
        <p:spPr>
          <a:xfrm>
            <a:off x="520625" y="3609249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open listening socket:</a:t>
            </a:r>
            <a:endParaRPr b="1"/>
          </a:p>
        </p:txBody>
      </p:sp>
      <p:sp>
        <p:nvSpPr>
          <p:cNvPr id="173" name="Shape 173"/>
          <p:cNvSpPr/>
          <p:nvPr/>
        </p:nvSpPr>
        <p:spPr>
          <a:xfrm>
            <a:off x="520625" y="220640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open lock file descriptor: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20625" y="291966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lock file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20625" y="256551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file descriptor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20625" y="3968352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listening socket</a:t>
            </a:r>
            <a:endParaRPr b="1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77250"/>
            <a:ext cx="4409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arguments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0625" y="1425450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arguments are passed, this first one should be ‘</a:t>
            </a:r>
            <a:r>
              <a:rPr lang="en" b="1"/>
              <a:t>stop</a:t>
            </a:r>
            <a:r>
              <a:rPr lang="en"/>
              <a:t>’ or ‘</a:t>
            </a:r>
            <a:r>
              <a:rPr lang="en" b="1"/>
              <a:t>restart</a:t>
            </a:r>
            <a:r>
              <a:rPr lang="en"/>
              <a:t>’ </a:t>
            </a:r>
            <a:r>
              <a:rPr lang="en" u="sng"/>
              <a:t>command</a:t>
            </a:r>
            <a:endParaRPr u="sng"/>
          </a:p>
        </p:txBody>
      </p:sp>
      <p:sp>
        <p:nvSpPr>
          <p:cNvPr id="184" name="Shape 18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chatdaemon.c</a:t>
            </a:r>
            <a:endParaRPr b="1"/>
          </a:p>
        </p:txBody>
      </p:sp>
      <p:sp>
        <p:nvSpPr>
          <p:cNvPr id="185" name="Shape 185"/>
          <p:cNvSpPr/>
          <p:nvPr/>
        </p:nvSpPr>
        <p:spPr>
          <a:xfrm>
            <a:off x="520625" y="2590351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convert the </a:t>
            </a:r>
            <a:r>
              <a:rPr lang="en" b="1"/>
              <a:t>pid</a:t>
            </a:r>
            <a:r>
              <a:rPr lang="en"/>
              <a:t> from the </a:t>
            </a:r>
            <a:r>
              <a:rPr lang="en" b="1"/>
              <a:t>lock file</a:t>
            </a:r>
            <a:endParaRPr b="1"/>
          </a:p>
        </p:txBody>
      </p:sp>
      <p:sp>
        <p:nvSpPr>
          <p:cNvPr id="186" name="Shape 186"/>
          <p:cNvSpPr/>
          <p:nvPr/>
        </p:nvSpPr>
        <p:spPr>
          <a:xfrm>
            <a:off x="520625" y="3132451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‘</a:t>
            </a:r>
            <a:r>
              <a:rPr lang="en" b="1"/>
              <a:t>stop</a:t>
            </a:r>
            <a:r>
              <a:rPr lang="en"/>
              <a:t>’, send </a:t>
            </a:r>
            <a:r>
              <a:rPr lang="en" b="1"/>
              <a:t>SIGUSR1</a:t>
            </a:r>
            <a:r>
              <a:rPr lang="en"/>
              <a:t> to the </a:t>
            </a:r>
            <a:r>
              <a:rPr lang="en" b="1"/>
              <a:t>pid</a:t>
            </a:r>
            <a:r>
              <a:rPr lang="en"/>
              <a:t> process and exit with success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20625" y="4378052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not correct, print the usage and exit with error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20625" y="20482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b="1"/>
              <a:t>lock file</a:t>
            </a:r>
            <a:r>
              <a:rPr lang="en"/>
              <a:t>, exit on error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5" y="6775"/>
            <a:ext cx="46956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520625" y="3755252"/>
            <a:ext cx="36984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</a:t>
            </a:r>
            <a:r>
              <a:rPr lang="en" u="sng"/>
              <a:t>command</a:t>
            </a:r>
            <a:r>
              <a:rPr lang="en"/>
              <a:t> is ‘</a:t>
            </a:r>
            <a:r>
              <a:rPr lang="en" b="1"/>
              <a:t>restart</a:t>
            </a:r>
            <a:r>
              <a:rPr lang="en"/>
              <a:t>’, send </a:t>
            </a:r>
            <a:r>
              <a:rPr lang="en" b="1"/>
              <a:t>SIGHUP</a:t>
            </a:r>
            <a:r>
              <a:rPr lang="en"/>
              <a:t> to the </a:t>
            </a:r>
            <a:r>
              <a:rPr lang="en" b="1"/>
              <a:t>pid</a:t>
            </a:r>
            <a:r>
              <a:rPr lang="en"/>
              <a:t> process and exit with success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Linux System Programming Part 10 - Daemons</vt:lpstr>
      <vt:lpstr>What are Daemons?</vt:lpstr>
      <vt:lpstr>Our chat Daemon</vt:lpstr>
      <vt:lpstr>Daemonize</vt:lpstr>
      <vt:lpstr>Singlas handling</vt:lpstr>
      <vt:lpstr>Set listening Socket</vt:lpstr>
      <vt:lpstr>Connections handling</vt:lpstr>
      <vt:lpstr>Tidy Up</vt:lpstr>
      <vt:lpstr>Startup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Programming Part 10 - Daemons</dc:title>
  <cp:lastModifiedBy>Димитър Минчев</cp:lastModifiedBy>
  <cp:revision>1</cp:revision>
  <dcterms:modified xsi:type="dcterms:W3CDTF">2021-01-18T06:11:55Z</dcterms:modified>
</cp:coreProperties>
</file>