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chrepublic.com/blog/linux-and-open-source/quick-introduction-to-suid-what-you-need-to-know/" TargetMode="External"/><Relationship Id="rId3" Type="http://schemas.openxmlformats.org/officeDocument/2006/relationships/hyperlink" Target="https://www.thegeekdiary.com/what-is-suid-sgid-and-sticky-bi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yanstutorials.net/linuxtutorial/piping.php"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0" Type="http://schemas.openxmlformats.org/officeDocument/2006/relationships/hyperlink" Target="https://en.wikipedia.org/wiki/Port_forwarding" TargetMode="External"/><Relationship Id="rId22" Type="http://schemas.openxmlformats.org/officeDocument/2006/relationships/hyperlink" Target="https://en.wikipedia.org/wiki/X11" TargetMode="External"/><Relationship Id="rId21" Type="http://schemas.openxmlformats.org/officeDocument/2006/relationships/hyperlink" Target="https://en.wikipedia.org/wiki/TCP_and_UDP_port" TargetMode="External"/><Relationship Id="rId24" Type="http://schemas.openxmlformats.org/officeDocument/2006/relationships/hyperlink" Target="https://en.wikipedia.org/wiki/Secure_copy" TargetMode="External"/><Relationship Id="rId23" Type="http://schemas.openxmlformats.org/officeDocument/2006/relationships/hyperlink" Target="https://en.wikipedia.org/wiki/SSH_file_transfer_protocol" TargetMode="External"/><Relationship Id="rId1" Type="http://schemas.openxmlformats.org/officeDocument/2006/relationships/notesMaster" Target="../notesMasters/notesMaster1.xml"/><Relationship Id="rId2" Type="http://schemas.openxmlformats.org/officeDocument/2006/relationships/hyperlink" Target="https://tools.ietf.org/html/rfc15" TargetMode="External"/><Relationship Id="rId3" Type="http://schemas.openxmlformats.org/officeDocument/2006/relationships/hyperlink" Target="https://tools.ietf.org/html/rfc854" TargetMode="External"/><Relationship Id="rId4" Type="http://schemas.openxmlformats.org/officeDocument/2006/relationships/hyperlink" Target="https://en.wikipedia.org/wiki/Internet_Engineering_Task_Force" TargetMode="External"/><Relationship Id="rId9" Type="http://schemas.openxmlformats.org/officeDocument/2006/relationships/hyperlink" Target="https://en.wikipedia.org/wiki/Command-line_interface" TargetMode="External"/><Relationship Id="rId26" Type="http://schemas.openxmlformats.org/officeDocument/2006/relationships/hyperlink" Target="https://en.wikipedia.org/wiki/Client-server" TargetMode="External"/><Relationship Id="rId25" Type="http://schemas.openxmlformats.org/officeDocument/2006/relationships/hyperlink" Target="https://en.wikipedia.org/wiki/Secure_Shell#cite_note-rfc4252-2" TargetMode="External"/><Relationship Id="rId5" Type="http://schemas.openxmlformats.org/officeDocument/2006/relationships/hyperlink" Target="https://en.wikipedia.org/wiki/STD_8" TargetMode="External"/><Relationship Id="rId6" Type="http://schemas.openxmlformats.org/officeDocument/2006/relationships/hyperlink" Target="https://en.wikipedia.org/wiki/Telnet#cite_note-1" TargetMode="External"/><Relationship Id="rId7" Type="http://schemas.openxmlformats.org/officeDocument/2006/relationships/hyperlink" Target="https://en.wikipedia.org/wiki/Telnet#cite_note-2" TargetMode="External"/><Relationship Id="rId8" Type="http://schemas.openxmlformats.org/officeDocument/2006/relationships/hyperlink" Target="https://en.wikipedia.org/wiki/Telnet#cite_note-2" TargetMode="External"/><Relationship Id="rId11" Type="http://schemas.openxmlformats.org/officeDocument/2006/relationships/hyperlink" Target="https://en.wikipedia.org/wiki/Operating_system" TargetMode="External"/><Relationship Id="rId10" Type="http://schemas.openxmlformats.org/officeDocument/2006/relationships/hyperlink" Target="https://en.wikipedia.org/wiki/Operating_system" TargetMode="External"/><Relationship Id="rId13" Type="http://schemas.openxmlformats.org/officeDocument/2006/relationships/hyperlink" Target="https://en.wikipedia.org/wiki/Wikipedia:Please_clarify" TargetMode="External"/><Relationship Id="rId12" Type="http://schemas.openxmlformats.org/officeDocument/2006/relationships/hyperlink" Target="https://en.wikipedia.org/wiki/Windows_NT" TargetMode="External"/><Relationship Id="rId15" Type="http://schemas.openxmlformats.org/officeDocument/2006/relationships/hyperlink" Target="https://en.wikipedia.org/wiki/Public-key_cryptography" TargetMode="External"/><Relationship Id="rId14" Type="http://schemas.openxmlformats.org/officeDocument/2006/relationships/hyperlink" Target="https://en.wikipedia.org/wiki/Secure_Shell" TargetMode="External"/><Relationship Id="rId17" Type="http://schemas.openxmlformats.org/officeDocument/2006/relationships/hyperlink" Target="https://en.wikipedia.org/wiki/Secure_Shell#cite_note-rfc4252-2" TargetMode="External"/><Relationship Id="rId16" Type="http://schemas.openxmlformats.org/officeDocument/2006/relationships/hyperlink" Target="https://en.wikipedia.org/wiki/Authentication" TargetMode="External"/><Relationship Id="rId19" Type="http://schemas.openxmlformats.org/officeDocument/2006/relationships/hyperlink" Target="https://en.wikipedia.org/wiki/Tunneling_protocol" TargetMode="External"/><Relationship Id="rId18" Type="http://schemas.openxmlformats.org/officeDocument/2006/relationships/hyperlink" Target="https://en.wikipedia.org/wiki/Password"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gitalocean.com/community/tutorials/how-to-set-up-vsftpd-for-a-user-s-directory-on-ubuntu-16-04" TargetMode="External"/><Relationship Id="rId3" Type="http://schemas.openxmlformats.org/officeDocument/2006/relationships/hyperlink" Target="http://www.ducea.com/2006/07/27/allowing-ftp-access-to-files-outside-the-home-directory-chroo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During login, the user provides a username and password to the login(1) program. If given a</a:t>
            </a:r>
            <a:endParaRPr/>
          </a:p>
          <a:p>
            <a:pPr indent="0" lvl="0" marL="0">
              <a:spcBef>
                <a:spcPts val="0"/>
              </a:spcBef>
              <a:spcAft>
                <a:spcPts val="0"/>
              </a:spcAft>
              <a:buNone/>
            </a:pPr>
            <a:r>
              <a:rPr lang="en"/>
              <a:t>valid username and the correct password, the login(1) program spawns the user's login shell,</a:t>
            </a:r>
            <a:endParaRPr/>
          </a:p>
          <a:p>
            <a:pPr indent="0" lvl="0" marL="0">
              <a:spcBef>
                <a:spcPts val="0"/>
              </a:spcBef>
              <a:spcAft>
                <a:spcPts val="0"/>
              </a:spcAft>
              <a:buNone/>
            </a:pPr>
            <a:r>
              <a:rPr lang="en"/>
              <a:t>which is also specified in /etc/passwd, and makes the shell's uid equal to that of the user.</a:t>
            </a:r>
            <a:endParaRPr/>
          </a:p>
          <a:p>
            <a:pPr indent="0" lvl="0" marL="0">
              <a:spcBef>
                <a:spcPts val="0"/>
              </a:spcBef>
              <a:spcAft>
                <a:spcPts val="0"/>
              </a:spcAft>
              <a:buNone/>
            </a:pPr>
            <a:r>
              <a:rPr lang="en"/>
              <a:t>Child processes inherit the uids of their parents.</a:t>
            </a:r>
            <a:endParaRPr/>
          </a:p>
          <a:p>
            <a:pPr indent="0" lvl="0" marL="0">
              <a:spcBef>
                <a:spcPts val="0"/>
              </a:spcBef>
              <a:spcAft>
                <a:spcPts val="0"/>
              </a:spcAft>
              <a:buNone/>
            </a:pPr>
            <a:r>
              <a:t/>
            </a:r>
            <a:endParaRPr/>
          </a:p>
          <a:p>
            <a:pPr indent="0" lvl="0" marL="0">
              <a:spcBef>
                <a:spcPts val="0"/>
              </a:spcBef>
              <a:spcAft>
                <a:spcPts val="0"/>
              </a:spcAft>
              <a:buNone/>
            </a:pPr>
            <a:r>
              <a:rPr lang="en"/>
              <a:t>In addition to the real uid, each process also has an effective uid, a saved uid, and a</a:t>
            </a:r>
            <a:endParaRPr/>
          </a:p>
          <a:p>
            <a:pPr indent="0" lvl="0" marL="0">
              <a:spcBef>
                <a:spcPts val="0"/>
              </a:spcBef>
              <a:spcAft>
                <a:spcPts val="0"/>
              </a:spcAft>
              <a:buNone/>
            </a:pPr>
            <a:r>
              <a:rPr lang="en"/>
              <a:t>filesystem uid. While the real uid is always that of the user who started the process, the</a:t>
            </a:r>
            <a:endParaRPr/>
          </a:p>
          <a:p>
            <a:pPr indent="0" lvl="0" marL="0">
              <a:spcBef>
                <a:spcPts val="0"/>
              </a:spcBef>
              <a:spcAft>
                <a:spcPts val="0"/>
              </a:spcAft>
              <a:buNone/>
            </a:pPr>
            <a:r>
              <a:rPr lang="en"/>
              <a:t>effective uid may change under various rules to allow a process to execute with the rights of</a:t>
            </a:r>
            <a:endParaRPr/>
          </a:p>
          <a:p>
            <a:pPr indent="0" lvl="0" marL="0">
              <a:spcBef>
                <a:spcPts val="0"/>
              </a:spcBef>
              <a:spcAft>
                <a:spcPts val="0"/>
              </a:spcAft>
              <a:buNone/>
            </a:pPr>
            <a:r>
              <a:rPr lang="en"/>
              <a:t>different users. The saved uid stores the original effective uid; its value is used in deciding</a:t>
            </a:r>
            <a:endParaRPr/>
          </a:p>
          <a:p>
            <a:pPr indent="0" lvl="0" marL="0">
              <a:spcBef>
                <a:spcPts val="0"/>
              </a:spcBef>
              <a:spcAft>
                <a:spcPts val="0"/>
              </a:spcAft>
              <a:buNone/>
            </a:pPr>
            <a:r>
              <a:rPr lang="en"/>
              <a:t>what effective uid values the user may switch to. The filesystem uid, which is usually equal to</a:t>
            </a:r>
            <a:endParaRPr/>
          </a:p>
          <a:p>
            <a:pPr indent="0" lvl="0" marL="0">
              <a:spcBef>
                <a:spcPts val="0"/>
              </a:spcBef>
              <a:spcAft>
                <a:spcPts val="0"/>
              </a:spcAft>
              <a:buNone/>
            </a:pPr>
            <a:r>
              <a:rPr lang="en"/>
              <a:t>the effective uid, is used for verifying filesystem access.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https://www.techrepublic.com/blog/linux-and-open-source/quick-introduction-to-suid-what-you-need-to-know/</a:t>
            </a:r>
            <a:endParaRPr/>
          </a:p>
          <a:p>
            <a:pPr indent="0" lvl="0" marL="0">
              <a:spcBef>
                <a:spcPts val="0"/>
              </a:spcBef>
              <a:spcAft>
                <a:spcPts val="0"/>
              </a:spcAft>
              <a:buNone/>
            </a:pPr>
            <a:r>
              <a:rPr lang="en" u="sng">
                <a:solidFill>
                  <a:schemeClr val="hlink"/>
                </a:solidFill>
                <a:hlinkClick r:id="rId3"/>
              </a:rPr>
              <a:t>https://www.thegeekdiary.com/what-is-suid-sgid-and-sticky-bit/</a:t>
            </a:r>
            <a:endParaRPr/>
          </a:p>
          <a:p>
            <a:pPr indent="0" lvl="0" marL="0">
              <a:spcBef>
                <a:spcPts val="0"/>
              </a:spcBef>
              <a:spcAft>
                <a:spcPts val="0"/>
              </a:spcAft>
              <a:buNone/>
            </a:pPr>
            <a:r>
              <a:t/>
            </a:r>
            <a:endParaRPr/>
          </a:p>
          <a:p>
            <a:pPr indent="0" lvl="0" marL="0" rtl="0">
              <a:lnSpc>
                <a:spcPct val="115000"/>
              </a:lnSpc>
              <a:spcBef>
                <a:spcPts val="0"/>
              </a:spcBef>
              <a:spcAft>
                <a:spcPts val="0"/>
              </a:spcAft>
              <a:buNone/>
            </a:pPr>
            <a:r>
              <a:rPr lang="en" sz="1150">
                <a:solidFill>
                  <a:srgbClr val="242729"/>
                </a:solidFill>
              </a:rPr>
              <a:t>Now, it also happens that you execute a setuid program, and besides running as another user (e.g. </a:t>
            </a:r>
            <a:r>
              <a:rPr lang="en" sz="1000">
                <a:solidFill>
                  <a:srgbClr val="242729"/>
                </a:solidFill>
                <a:highlight>
                  <a:srgbClr val="EFF0F1"/>
                </a:highlight>
                <a:latin typeface="Courier New"/>
                <a:ea typeface="Courier New"/>
                <a:cs typeface="Courier New"/>
                <a:sym typeface="Courier New"/>
              </a:rPr>
              <a:t>root</a:t>
            </a:r>
            <a:r>
              <a:rPr lang="en" sz="1150">
                <a:solidFill>
                  <a:srgbClr val="242729"/>
                </a:solidFill>
              </a:rPr>
              <a:t>) the setuid program is </a:t>
            </a:r>
            <a:r>
              <a:rPr i="1" lang="en" sz="1150">
                <a:solidFill>
                  <a:srgbClr val="242729"/>
                </a:solidFill>
              </a:rPr>
              <a:t>also</a:t>
            </a:r>
            <a:r>
              <a:rPr lang="en" sz="1150">
                <a:solidFill>
                  <a:srgbClr val="242729"/>
                </a:solidFill>
              </a:rPr>
              <a:t> supposed to do something on your behalf. How does this work?</a:t>
            </a:r>
            <a:endParaRPr sz="1150">
              <a:solidFill>
                <a:srgbClr val="242729"/>
              </a:solidFill>
            </a:endParaRPr>
          </a:p>
          <a:p>
            <a:pPr indent="0" lvl="0" marL="0" rtl="0">
              <a:lnSpc>
                <a:spcPct val="115000"/>
              </a:lnSpc>
              <a:spcBef>
                <a:spcPts val="1100"/>
              </a:spcBef>
              <a:spcAft>
                <a:spcPts val="0"/>
              </a:spcAft>
              <a:buNone/>
            </a:pPr>
            <a:r>
              <a:rPr lang="en" sz="1150">
                <a:solidFill>
                  <a:srgbClr val="242729"/>
                </a:solidFill>
              </a:rPr>
              <a:t>After executing the setuid program, it will have your real id (since you're the process owner) and the effective user id of the file owner (for example </a:t>
            </a:r>
            <a:r>
              <a:rPr lang="en" sz="1000">
                <a:solidFill>
                  <a:srgbClr val="242729"/>
                </a:solidFill>
                <a:highlight>
                  <a:srgbClr val="EFF0F1"/>
                </a:highlight>
                <a:latin typeface="Courier New"/>
                <a:ea typeface="Courier New"/>
                <a:cs typeface="Courier New"/>
                <a:sym typeface="Courier New"/>
              </a:rPr>
              <a:t>root</a:t>
            </a:r>
            <a:r>
              <a:rPr lang="en" sz="1150">
                <a:solidFill>
                  <a:srgbClr val="242729"/>
                </a:solidFill>
              </a:rPr>
              <a:t>) since it is setuid.</a:t>
            </a:r>
            <a:endParaRPr sz="1150">
              <a:solidFill>
                <a:srgbClr val="242729"/>
              </a:solidFill>
            </a:endParaRPr>
          </a:p>
          <a:p>
            <a:pPr indent="0" lvl="0" marL="0" rtl="0">
              <a:lnSpc>
                <a:spcPct val="115000"/>
              </a:lnSpc>
              <a:spcBef>
                <a:spcPts val="1100"/>
              </a:spcBef>
              <a:spcAft>
                <a:spcPts val="0"/>
              </a:spcAft>
              <a:buNone/>
            </a:pPr>
            <a:r>
              <a:rPr lang="en" sz="1150">
                <a:solidFill>
                  <a:srgbClr val="242729"/>
                </a:solidFill>
              </a:rPr>
              <a:t>The program does whatever magic it needs to do with superuser privileges and then wants to do something on your behalf. That means, attempting to do something that you shouldn't be able to do </a:t>
            </a:r>
            <a:r>
              <a:rPr i="1" lang="en" sz="1150">
                <a:solidFill>
                  <a:srgbClr val="242729"/>
                </a:solidFill>
              </a:rPr>
              <a:t>should fail</a:t>
            </a:r>
            <a:r>
              <a:rPr lang="en" sz="1150">
                <a:solidFill>
                  <a:srgbClr val="242729"/>
                </a:solidFill>
              </a:rPr>
              <a:t>. How does it do that? Well, obviously by changing its effective user id to the real user id!</a:t>
            </a:r>
            <a:endParaRPr sz="1150">
              <a:solidFill>
                <a:srgbClr val="242729"/>
              </a:solidFill>
            </a:endParaRPr>
          </a:p>
          <a:p>
            <a:pPr indent="0" lvl="0" marL="0" rtl="0">
              <a:lnSpc>
                <a:spcPct val="115000"/>
              </a:lnSpc>
              <a:spcBef>
                <a:spcPts val="1100"/>
              </a:spcBef>
              <a:spcAft>
                <a:spcPts val="0"/>
              </a:spcAft>
              <a:buNone/>
            </a:pPr>
            <a:r>
              <a:t/>
            </a:r>
            <a:endParaRPr sz="1150">
              <a:solidFill>
                <a:srgbClr val="242729"/>
              </a:solidFill>
            </a:endParaRPr>
          </a:p>
          <a:p>
            <a:pPr indent="0" lvl="0" marL="0" rtl="0">
              <a:lnSpc>
                <a:spcPct val="115000"/>
              </a:lnSpc>
              <a:spcBef>
                <a:spcPts val="1100"/>
              </a:spcBef>
              <a:spcAft>
                <a:spcPts val="0"/>
              </a:spcAft>
              <a:buNone/>
            </a:pPr>
            <a:r>
              <a:rPr lang="en" sz="1050">
                <a:latin typeface="Verdana"/>
                <a:ea typeface="Verdana"/>
                <a:cs typeface="Verdana"/>
                <a:sym typeface="Verdana"/>
              </a:rPr>
              <a:t># ls -lrt /usr/bin/passwd</a:t>
            </a:r>
            <a:endParaRPr sz="1050">
              <a:latin typeface="Verdana"/>
              <a:ea typeface="Verdana"/>
              <a:cs typeface="Verdana"/>
              <a:sym typeface="Verdana"/>
            </a:endParaRPr>
          </a:p>
          <a:p>
            <a:pPr indent="0" lvl="0" marL="0" rtl="0">
              <a:lnSpc>
                <a:spcPct val="115000"/>
              </a:lnSpc>
              <a:spcBef>
                <a:spcPts val="1100"/>
              </a:spcBef>
              <a:spcAft>
                <a:spcPts val="0"/>
              </a:spcAft>
              <a:buNone/>
            </a:pPr>
            <a:r>
              <a:rPr lang="en" sz="1050">
                <a:latin typeface="Verdana"/>
                <a:ea typeface="Verdana"/>
                <a:cs typeface="Verdana"/>
                <a:sym typeface="Verdana"/>
              </a:rPr>
              <a:t># ls -l /bin/su</a:t>
            </a:r>
            <a:endParaRPr sz="1050">
              <a:latin typeface="Verdana"/>
              <a:ea typeface="Verdana"/>
              <a:cs typeface="Verdana"/>
              <a:sym typeface="Verdana"/>
            </a:endParaRPr>
          </a:p>
          <a:p>
            <a:pPr indent="0" lvl="0" marL="0" rtl="0">
              <a:lnSpc>
                <a:spcPct val="115000"/>
              </a:lnSpc>
              <a:spcBef>
                <a:spcPts val="1100"/>
              </a:spcBef>
              <a:spcAft>
                <a:spcPts val="0"/>
              </a:spcAft>
              <a:buNone/>
            </a:pPr>
            <a:r>
              <a:t/>
            </a:r>
            <a:endParaRPr sz="1150">
              <a:solidFill>
                <a:srgbClr val="242729"/>
              </a:solidFill>
            </a:endParaRPr>
          </a:p>
          <a:p>
            <a:pPr indent="0" lvl="0" marL="0">
              <a:spcBef>
                <a:spcPts val="11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300">
                <a:latin typeface="Oswald"/>
                <a:ea typeface="Oswald"/>
                <a:cs typeface="Oswald"/>
                <a:sym typeface="Oswald"/>
              </a:rPr>
              <a:t>SGID on a directory</a:t>
            </a:r>
            <a:endParaRPr sz="1300">
              <a:latin typeface="Oswald"/>
              <a:ea typeface="Oswald"/>
              <a:cs typeface="Oswald"/>
              <a:sym typeface="Oswald"/>
            </a:endParaRPr>
          </a:p>
          <a:p>
            <a:pPr indent="0" lvl="0" marL="0" rtl="0">
              <a:lnSpc>
                <a:spcPct val="115000"/>
              </a:lnSpc>
              <a:spcBef>
                <a:spcPts val="800"/>
              </a:spcBef>
              <a:spcAft>
                <a:spcPts val="0"/>
              </a:spcAft>
              <a:buNone/>
            </a:pPr>
            <a:r>
              <a:rPr lang="en" sz="1150"/>
              <a:t>– When SGID permission is set on a directory, files created in the directory belong to the group of which the directory is a member.</a:t>
            </a:r>
            <a:endParaRPr sz="1150"/>
          </a:p>
          <a:p>
            <a:pPr indent="0" lvl="0" marL="0" rtl="0">
              <a:lnSpc>
                <a:spcPct val="115000"/>
              </a:lnSpc>
              <a:spcBef>
                <a:spcPts val="2100"/>
              </a:spcBef>
              <a:spcAft>
                <a:spcPts val="0"/>
              </a:spcAft>
              <a:buNone/>
            </a:pPr>
            <a:r>
              <a:rPr lang="en" sz="1150"/>
              <a:t>– For example if a user having write permission in the directory creates a file there, that file is a member of the same group as the directory and not the user’s group.</a:t>
            </a:r>
            <a:endParaRPr sz="1150"/>
          </a:p>
          <a:p>
            <a:pPr indent="0" lvl="0" marL="0" rtl="0">
              <a:lnSpc>
                <a:spcPct val="115000"/>
              </a:lnSpc>
              <a:spcBef>
                <a:spcPts val="2100"/>
              </a:spcBef>
              <a:spcAft>
                <a:spcPts val="0"/>
              </a:spcAft>
              <a:buNone/>
            </a:pPr>
            <a:r>
              <a:rPr lang="en" sz="1150"/>
              <a:t>– This is very useful in creating shared directories.</a:t>
            </a:r>
            <a:endParaRPr sz="1150"/>
          </a:p>
          <a:p>
            <a:pPr indent="0" lvl="0" marL="0" rtl="0">
              <a:lnSpc>
                <a:spcPct val="120000"/>
              </a:lnSpc>
              <a:spcBef>
                <a:spcPts val="2100"/>
              </a:spcBef>
              <a:spcAft>
                <a:spcPts val="0"/>
              </a:spcAft>
              <a:buNone/>
            </a:pPr>
            <a:r>
              <a:rPr lang="en" sz="1700">
                <a:solidFill>
                  <a:srgbClr val="D35400"/>
                </a:solidFill>
                <a:latin typeface="Oswald"/>
                <a:ea typeface="Oswald"/>
                <a:cs typeface="Oswald"/>
                <a:sym typeface="Oswald"/>
              </a:rPr>
              <a:t>Sticky Bit</a:t>
            </a:r>
            <a:endParaRPr sz="1700">
              <a:solidFill>
                <a:srgbClr val="D35400"/>
              </a:solidFill>
              <a:latin typeface="Oswald"/>
              <a:ea typeface="Oswald"/>
              <a:cs typeface="Oswald"/>
              <a:sym typeface="Oswald"/>
            </a:endParaRPr>
          </a:p>
          <a:p>
            <a:pPr indent="0" lvl="0" marL="0" rtl="0">
              <a:lnSpc>
                <a:spcPct val="115000"/>
              </a:lnSpc>
              <a:spcBef>
                <a:spcPts val="800"/>
              </a:spcBef>
              <a:spcAft>
                <a:spcPts val="0"/>
              </a:spcAft>
              <a:buNone/>
            </a:pPr>
            <a:r>
              <a:rPr lang="en" sz="1150"/>
              <a:t>– The sticky bit is primarily used on shared directories.</a:t>
            </a:r>
            <a:endParaRPr sz="1150"/>
          </a:p>
          <a:p>
            <a:pPr indent="0" lvl="0" marL="0" rtl="0">
              <a:lnSpc>
                <a:spcPct val="115000"/>
              </a:lnSpc>
              <a:spcBef>
                <a:spcPts val="2100"/>
              </a:spcBef>
              <a:spcAft>
                <a:spcPts val="0"/>
              </a:spcAft>
              <a:buNone/>
            </a:pPr>
            <a:r>
              <a:rPr lang="en" sz="1150"/>
              <a:t>– It is useful for shared directories such as </a:t>
            </a:r>
            <a:r>
              <a:rPr b="1" lang="en" sz="1150"/>
              <a:t>/var/tmp</a:t>
            </a:r>
            <a:r>
              <a:rPr lang="en" sz="1150"/>
              <a:t> and </a:t>
            </a:r>
            <a:r>
              <a:rPr b="1" lang="en" sz="1150"/>
              <a:t>/tmp</a:t>
            </a:r>
            <a:r>
              <a:rPr lang="en" sz="1150"/>
              <a:t> because users can create files, read and execute files owned by other users, but are not allowed to remove files owned by other users.</a:t>
            </a:r>
            <a:endParaRPr sz="1150"/>
          </a:p>
          <a:p>
            <a:pPr indent="0" lvl="0" marL="0" rtl="0">
              <a:lnSpc>
                <a:spcPct val="115000"/>
              </a:lnSpc>
              <a:spcBef>
                <a:spcPts val="2100"/>
              </a:spcBef>
              <a:spcAft>
                <a:spcPts val="0"/>
              </a:spcAft>
              <a:buNone/>
            </a:pPr>
            <a:r>
              <a:rPr lang="en" sz="1150"/>
              <a:t>– For example if user bob creates a file named /tmp/bob, other user tom can not delete this file even when the /tmp directory has permission of 777. If sticky bit is not set then tom can delete /tmp/bob, as the /tmp/bob file inherits the parent directory permissions.</a:t>
            </a:r>
            <a:endParaRPr sz="1150"/>
          </a:p>
          <a:p>
            <a:pPr indent="0" lvl="0" marL="0" rtl="0">
              <a:lnSpc>
                <a:spcPct val="115000"/>
              </a:lnSpc>
              <a:spcBef>
                <a:spcPts val="2100"/>
              </a:spcBef>
              <a:spcAft>
                <a:spcPts val="0"/>
              </a:spcAft>
              <a:buNone/>
            </a:pPr>
            <a:r>
              <a:rPr lang="en" sz="1150"/>
              <a:t>– root user (Off course!) and owner of the files can remove their own files.</a:t>
            </a:r>
            <a:endParaRPr sz="1150"/>
          </a:p>
          <a:p>
            <a:pPr indent="0" lvl="0" marL="0" rtl="0">
              <a:lnSpc>
                <a:spcPct val="115000"/>
              </a:lnSpc>
              <a:spcBef>
                <a:spcPts val="2100"/>
              </a:spcBef>
              <a:spcAft>
                <a:spcPts val="0"/>
              </a:spcAft>
              <a:buNone/>
            </a:pPr>
            <a:r>
              <a:t/>
            </a:r>
            <a:endParaRPr sz="1150"/>
          </a:p>
          <a:p>
            <a:pPr indent="0" lvl="0" marL="0" rtl="0">
              <a:spcBef>
                <a:spcPts val="21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https://ryanstutorials.net/linuxtutorial/piping.php</a:t>
            </a:r>
            <a:endParaRPr/>
          </a:p>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You'll also notice that the file we created to save the data into is also in our listing. The way the mechanism works, the file is created first (if it does not exist already) and then the program is run and output saved into the file.</a:t>
            </a:r>
            <a:endParaRPr/>
          </a:p>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cp /home/students/day01/LSPp1.pdf .</a:t>
            </a:r>
            <a:endParaRPr/>
          </a:p>
          <a:p>
            <a:pPr indent="0" lvl="0" marL="0">
              <a:spcBef>
                <a:spcPts val="0"/>
              </a:spcBef>
              <a:spcAft>
                <a:spcPts val="0"/>
              </a:spcAft>
              <a:buNone/>
            </a:pPr>
            <a:r>
              <a:rPr lang="en"/>
              <a:t>p</a:t>
            </a:r>
            <a:r>
              <a:rPr lang="en"/>
              <a:t>asswd</a:t>
            </a:r>
            <a:endParaRPr/>
          </a:p>
          <a:p>
            <a:pPr indent="0" lvl="0" marL="0">
              <a:spcBef>
                <a:spcPts val="0"/>
              </a:spcBef>
              <a:spcAft>
                <a:spcPts val="0"/>
              </a:spcAft>
              <a:buNone/>
            </a:pPr>
            <a:r>
              <a:rPr lang="en"/>
              <a:t>cd ~</a:t>
            </a:r>
            <a:endParaRPr/>
          </a:p>
          <a:p>
            <a:pPr indent="0" lvl="0" marL="0">
              <a:spcBef>
                <a:spcPts val="0"/>
              </a:spcBef>
              <a:spcAft>
                <a:spcPts val="0"/>
              </a:spcAft>
              <a:buNone/>
            </a:pPr>
            <a:r>
              <a:rPr lang="en"/>
              <a:t>mkdir exercises</a:t>
            </a:r>
            <a:endParaRPr/>
          </a:p>
          <a:p>
            <a:pPr indent="0" lvl="0" marL="0">
              <a:spcBef>
                <a:spcPts val="0"/>
              </a:spcBef>
              <a:spcAft>
                <a:spcPts val="0"/>
              </a:spcAft>
              <a:buNone/>
            </a:pPr>
            <a:r>
              <a:rPr lang="en"/>
              <a:t>mkdir exercises/day01</a:t>
            </a:r>
            <a:endParaRPr/>
          </a:p>
          <a:p>
            <a:pPr indent="0" lvl="0" marL="0">
              <a:spcBef>
                <a:spcPts val="0"/>
              </a:spcBef>
              <a:spcAft>
                <a:spcPts val="0"/>
              </a:spcAft>
              <a:buNone/>
            </a:pPr>
            <a:r>
              <a:rPr lang="en"/>
              <a:t>cd exercises/day01/</a:t>
            </a:r>
            <a:endParaRPr/>
          </a:p>
          <a:p>
            <a:pPr indent="0" lvl="0" marL="0">
              <a:spcBef>
                <a:spcPts val="0"/>
              </a:spcBef>
              <a:spcAft>
                <a:spcPts val="0"/>
              </a:spcAft>
              <a:buNone/>
            </a:pPr>
            <a:r>
              <a:rPr lang="en"/>
              <a:t>ls -l /sbin/ &gt; listing.txt</a:t>
            </a:r>
            <a:endParaRPr/>
          </a:p>
          <a:p>
            <a:pPr indent="0" lvl="0" marL="0">
              <a:spcBef>
                <a:spcPts val="0"/>
              </a:spcBef>
              <a:spcAft>
                <a:spcPts val="0"/>
              </a:spcAft>
              <a:buNone/>
            </a:pPr>
            <a:r>
              <a:rPr lang="en"/>
              <a:t>nano listing.txt</a:t>
            </a:r>
            <a:endParaRPr/>
          </a:p>
          <a:p>
            <a:pPr indent="0" lvl="0" marL="0">
              <a:spcBef>
                <a:spcPts val="0"/>
              </a:spcBef>
              <a:spcAft>
                <a:spcPts val="0"/>
              </a:spcAft>
              <a:buNone/>
            </a:pPr>
            <a:r>
              <a:rPr lang="en"/>
              <a:t>cd ~</a:t>
            </a:r>
            <a:endParaRPr/>
          </a:p>
          <a:p>
            <a:pPr indent="0" lvl="0" marL="0">
              <a:spcBef>
                <a:spcPts val="0"/>
              </a:spcBef>
              <a:spcAft>
                <a:spcPts val="0"/>
              </a:spcAft>
              <a:buNone/>
            </a:pPr>
            <a:r>
              <a:rPr lang="en"/>
              <a:t>ln -s /home/students/ shared</a:t>
            </a:r>
            <a:endParaRPr/>
          </a:p>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software includes your shell and your text editor, your compiler and your debugger,</a:t>
            </a:r>
            <a:endParaRPr/>
          </a:p>
          <a:p>
            <a:pPr indent="0" lvl="0" marL="0">
              <a:spcBef>
                <a:spcPts val="0"/>
              </a:spcBef>
              <a:spcAft>
                <a:spcPts val="0"/>
              </a:spcAft>
              <a:buNone/>
            </a:pPr>
            <a:r>
              <a:rPr lang="en"/>
              <a:t>your core utilities and system daemons. These components are entirely system software,</a:t>
            </a:r>
            <a:endParaRPr/>
          </a:p>
          <a:p>
            <a:pPr indent="0" lvl="0" marL="0">
              <a:spcBef>
                <a:spcPts val="0"/>
              </a:spcBef>
              <a:spcAft>
                <a:spcPts val="0"/>
              </a:spcAft>
              <a:buNone/>
            </a:pPr>
            <a:r>
              <a:rPr lang="en"/>
              <a:t>based on the kernel and the C library. Much other software (such as high-level GUI</a:t>
            </a:r>
            <a:endParaRPr/>
          </a:p>
          <a:p>
            <a:pPr indent="0" lvl="0" marL="0">
              <a:spcBef>
                <a:spcPts val="0"/>
              </a:spcBef>
              <a:spcAft>
                <a:spcPts val="0"/>
              </a:spcAft>
              <a:buNone/>
            </a:pPr>
            <a:r>
              <a:rPr lang="en"/>
              <a:t>applications) lives mostly in the higher levels, delving into the low level only on occasion, if at</a:t>
            </a:r>
            <a:endParaRPr/>
          </a:p>
          <a:p>
            <a:pPr indent="0" lvl="0" marL="0">
              <a:spcBef>
                <a:spcPts val="0"/>
              </a:spcBef>
              <a:spcAft>
                <a:spcPts val="0"/>
              </a:spcAft>
              <a:buNone/>
            </a:pPr>
            <a:r>
              <a:rPr lang="en"/>
              <a:t>all.</a:t>
            </a:r>
            <a:endParaRPr/>
          </a:p>
          <a:p>
            <a:pPr indent="0" lvl="0" marL="0">
              <a:spcBef>
                <a:spcPts val="0"/>
              </a:spcBef>
              <a:spcAft>
                <a:spcPts val="0"/>
              </a:spcAft>
              <a:buNone/>
            </a:pPr>
            <a:r>
              <a:t/>
            </a:r>
            <a:endParaRPr/>
          </a:p>
          <a:p>
            <a:pPr indent="0" lvl="0" marL="0">
              <a:spcBef>
                <a:spcPts val="0"/>
              </a:spcBef>
              <a:spcAft>
                <a:spcPts val="0"/>
              </a:spcAft>
              <a:buNone/>
            </a:pPr>
            <a:r>
              <a:rPr lang="en"/>
              <a:t>Depending on the "level" of the stack at</a:t>
            </a:r>
            <a:endParaRPr/>
          </a:p>
          <a:p>
            <a:pPr indent="0" lvl="0" marL="0">
              <a:spcBef>
                <a:spcPts val="0"/>
              </a:spcBef>
              <a:spcAft>
                <a:spcPts val="0"/>
              </a:spcAft>
              <a:buNone/>
            </a:pPr>
            <a:r>
              <a:rPr lang="en"/>
              <a:t>which an application is written, the two may not actually be very interchangeable, but,</a:t>
            </a:r>
            <a:endParaRPr/>
          </a:p>
          <a:p>
            <a:pPr indent="0" lvl="0" marL="0">
              <a:spcBef>
                <a:spcPts val="0"/>
              </a:spcBef>
              <a:spcAft>
                <a:spcPts val="0"/>
              </a:spcAft>
              <a:buNone/>
            </a:pPr>
            <a:r>
              <a:rPr lang="en"/>
              <a:t>generally speaking, moving from application programming to system programming (or vice</a:t>
            </a:r>
            <a:endParaRPr/>
          </a:p>
          <a:p>
            <a:pPr indent="0" lvl="0" marL="0">
              <a:spcBef>
                <a:spcPts val="0"/>
              </a:spcBef>
              <a:spcAft>
                <a:spcPts val="0"/>
              </a:spcAft>
              <a:buNone/>
            </a:pPr>
            <a:r>
              <a:rPr lang="en"/>
              <a:t>versa) is not hard. Even when the application lives very high up the stack, far from the lowest</a:t>
            </a:r>
            <a:endParaRPr/>
          </a:p>
          <a:p>
            <a:pPr indent="0" lvl="0" marL="0">
              <a:spcBef>
                <a:spcPts val="0"/>
              </a:spcBef>
              <a:spcAft>
                <a:spcPts val="0"/>
              </a:spcAft>
              <a:buNone/>
            </a:pPr>
            <a:r>
              <a:rPr lang="en"/>
              <a:t>levels of the system, knowledge of system programming is important. And the same good</a:t>
            </a:r>
            <a:endParaRPr/>
          </a:p>
          <a:p>
            <a:pPr indent="0" lvl="0" marL="0">
              <a:spcBef>
                <a:spcPts val="0"/>
              </a:spcBef>
              <a:spcAft>
                <a:spcPts val="0"/>
              </a:spcAft>
              <a:buNone/>
            </a:pPr>
            <a:r>
              <a:rPr lang="en"/>
              <a:t>practices are employed in all forms of programming.</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27000" rtl="0">
              <a:lnSpc>
                <a:spcPct val="115000"/>
              </a:lnSpc>
              <a:spcBef>
                <a:spcPts val="600"/>
              </a:spcBef>
              <a:spcAft>
                <a:spcPts val="0"/>
              </a:spcAft>
              <a:buNone/>
            </a:pPr>
            <a:r>
              <a:rPr lang="en" sz="1050">
                <a:solidFill>
                  <a:srgbClr val="222222"/>
                </a:solidFill>
              </a:rPr>
              <a:t>Telnet was developed in 1969 beginning with </a:t>
            </a:r>
            <a:r>
              <a:rPr lang="en" sz="1050" u="sng">
                <a:solidFill>
                  <a:srgbClr val="663366"/>
                </a:solidFill>
                <a:hlinkClick r:id="rId2"/>
              </a:rPr>
              <a:t>RFC 15</a:t>
            </a:r>
            <a:r>
              <a:rPr lang="en" sz="1050">
                <a:solidFill>
                  <a:srgbClr val="222222"/>
                </a:solidFill>
              </a:rPr>
              <a:t>, extended in </a:t>
            </a:r>
            <a:r>
              <a:rPr lang="en" sz="1050" u="sng">
                <a:solidFill>
                  <a:srgbClr val="663366"/>
                </a:solidFill>
                <a:hlinkClick r:id="rId3"/>
              </a:rPr>
              <a:t>RFC 854</a:t>
            </a:r>
            <a:r>
              <a:rPr lang="en" sz="1050">
                <a:solidFill>
                  <a:srgbClr val="222222"/>
                </a:solidFill>
              </a:rPr>
              <a:t>, and standardized as </a:t>
            </a:r>
            <a:r>
              <a:rPr lang="en" sz="1050" u="sng">
                <a:solidFill>
                  <a:srgbClr val="0B0080"/>
                </a:solidFill>
                <a:hlinkClick r:id="rId4"/>
              </a:rPr>
              <a:t>Internet Engineering Task Force</a:t>
            </a:r>
            <a:r>
              <a:rPr lang="en" sz="1050">
                <a:solidFill>
                  <a:srgbClr val="222222"/>
                </a:solidFill>
              </a:rPr>
              <a:t> (IETF) Internet Standard </a:t>
            </a:r>
            <a:r>
              <a:rPr lang="en" sz="1050" u="sng">
                <a:solidFill>
                  <a:srgbClr val="0B0080"/>
                </a:solidFill>
                <a:hlinkClick r:id="rId5"/>
              </a:rPr>
              <a:t>STD 8</a:t>
            </a:r>
            <a:r>
              <a:rPr lang="en" sz="1050">
                <a:solidFill>
                  <a:srgbClr val="222222"/>
                </a:solidFill>
              </a:rPr>
              <a:t>, one of the first Internet standards. The name stands for "</a:t>
            </a:r>
            <a:r>
              <a:rPr b="1" lang="en" sz="1050">
                <a:solidFill>
                  <a:srgbClr val="222222"/>
                </a:solidFill>
              </a:rPr>
              <a:t>tel</a:t>
            </a:r>
            <a:r>
              <a:rPr lang="en" sz="1050">
                <a:solidFill>
                  <a:srgbClr val="222222"/>
                </a:solidFill>
              </a:rPr>
              <a:t>etype </a:t>
            </a:r>
            <a:r>
              <a:rPr b="1" lang="en" sz="1050">
                <a:solidFill>
                  <a:srgbClr val="222222"/>
                </a:solidFill>
              </a:rPr>
              <a:t>net</a:t>
            </a:r>
            <a:r>
              <a:rPr lang="en" sz="1050">
                <a:solidFill>
                  <a:srgbClr val="222222"/>
                </a:solidFill>
              </a:rPr>
              <a:t>work".</a:t>
            </a:r>
            <a:r>
              <a:rPr baseline="30000" lang="en" sz="1400" u="sng">
                <a:solidFill>
                  <a:srgbClr val="0B0080"/>
                </a:solidFill>
                <a:hlinkClick r:id="rId6"/>
              </a:rPr>
              <a:t>[1]</a:t>
            </a:r>
            <a:r>
              <a:rPr baseline="30000" lang="en" sz="1400" u="sng">
                <a:solidFill>
                  <a:srgbClr val="0B0080"/>
                </a:solidFill>
                <a:hlinkClick r:id="rId7"/>
              </a:rPr>
              <a:t>[2]</a:t>
            </a:r>
            <a:endParaRPr baseline="30000" sz="1400" u="sng">
              <a:solidFill>
                <a:srgbClr val="0B0080"/>
              </a:solidFill>
              <a:hlinkClick r:id="rId8"/>
            </a:endParaRPr>
          </a:p>
          <a:p>
            <a:pPr indent="0" lvl="0" marL="0" rtl="0">
              <a:lnSpc>
                <a:spcPct val="115000"/>
              </a:lnSpc>
              <a:spcBef>
                <a:spcPts val="600"/>
              </a:spcBef>
              <a:spcAft>
                <a:spcPts val="0"/>
              </a:spcAft>
              <a:buNone/>
            </a:pPr>
            <a:r>
              <a:rPr lang="en" sz="1050">
                <a:solidFill>
                  <a:srgbClr val="222222"/>
                </a:solidFill>
              </a:rPr>
              <a:t>Historically, Telnet provided access to a </a:t>
            </a:r>
            <a:r>
              <a:rPr lang="en" sz="1050" u="sng">
                <a:solidFill>
                  <a:srgbClr val="0B0080"/>
                </a:solidFill>
                <a:hlinkClick r:id="rId9"/>
              </a:rPr>
              <a:t>command-line interface</a:t>
            </a:r>
            <a:r>
              <a:rPr lang="en" sz="1050">
                <a:solidFill>
                  <a:srgbClr val="222222"/>
                </a:solidFill>
              </a:rPr>
              <a:t> (usually, of an </a:t>
            </a:r>
            <a:r>
              <a:rPr lang="en" sz="1050" u="sng">
                <a:solidFill>
                  <a:srgbClr val="0B0080"/>
                </a:solidFill>
                <a:hlinkClick r:id="rId10"/>
              </a:rPr>
              <a:t>operating system</a:t>
            </a:r>
            <a:r>
              <a:rPr lang="en" sz="1050">
                <a:solidFill>
                  <a:srgbClr val="222222"/>
                </a:solidFill>
              </a:rPr>
              <a:t>) on a remote host, including most network equipment and </a:t>
            </a:r>
            <a:r>
              <a:rPr lang="en" sz="1050" u="sng">
                <a:solidFill>
                  <a:srgbClr val="0B0080"/>
                </a:solidFill>
                <a:hlinkClick r:id="rId11"/>
              </a:rPr>
              <a:t>operating systems</a:t>
            </a:r>
            <a:r>
              <a:rPr lang="en" sz="1050">
                <a:solidFill>
                  <a:srgbClr val="222222"/>
                </a:solidFill>
              </a:rPr>
              <a:t> with a configuration utility (including systems based on </a:t>
            </a:r>
            <a:r>
              <a:rPr lang="en" sz="1050" u="sng">
                <a:solidFill>
                  <a:srgbClr val="0B0080"/>
                </a:solidFill>
                <a:hlinkClick r:id="rId12"/>
              </a:rPr>
              <a:t>Windows NT</a:t>
            </a:r>
            <a:r>
              <a:rPr lang="en" sz="1050">
                <a:solidFill>
                  <a:srgbClr val="222222"/>
                </a:solidFill>
              </a:rPr>
              <a:t>).</a:t>
            </a:r>
            <a:r>
              <a:rPr baseline="30000" lang="en" sz="1400">
                <a:solidFill>
                  <a:srgbClr val="222222"/>
                </a:solidFill>
              </a:rPr>
              <a:t>[</a:t>
            </a:r>
            <a:r>
              <a:rPr baseline="30000" i="1" lang="en" sz="1400" u="sng">
                <a:solidFill>
                  <a:srgbClr val="0B0080"/>
                </a:solidFill>
                <a:hlinkClick r:id="rId13"/>
              </a:rPr>
              <a:t>clarification needed</a:t>
            </a:r>
            <a:r>
              <a:rPr baseline="30000" lang="en" sz="1400">
                <a:solidFill>
                  <a:srgbClr val="222222"/>
                </a:solidFill>
              </a:rPr>
              <a:t>]</a:t>
            </a:r>
            <a:r>
              <a:rPr lang="en" sz="1050">
                <a:solidFill>
                  <a:srgbClr val="222222"/>
                </a:solidFill>
              </a:rPr>
              <a:t> However, because of serious security concerns when using Telnet over an open network such as the Internet, its use for this purpose has waned significantly in favor of </a:t>
            </a:r>
            <a:r>
              <a:rPr lang="en" sz="1050" u="sng">
                <a:solidFill>
                  <a:srgbClr val="0B0080"/>
                </a:solidFill>
                <a:hlinkClick r:id="rId14"/>
              </a:rPr>
              <a:t>SSH</a:t>
            </a:r>
            <a:r>
              <a:rPr lang="en" sz="1050">
                <a:solidFill>
                  <a:srgbClr val="222222"/>
                </a:solidFill>
              </a:rPr>
              <a:t>.</a:t>
            </a:r>
            <a:endParaRPr sz="1050">
              <a:solidFill>
                <a:srgbClr val="222222"/>
              </a:solidFill>
            </a:endParaRPr>
          </a:p>
          <a:p>
            <a:pPr indent="0" lvl="0" marL="0" rtl="0">
              <a:lnSpc>
                <a:spcPct val="115000"/>
              </a:lnSpc>
              <a:spcBef>
                <a:spcPts val="600"/>
              </a:spcBef>
              <a:spcAft>
                <a:spcPts val="0"/>
              </a:spcAft>
              <a:buNone/>
            </a:pPr>
            <a:r>
              <a:rPr lang="en" sz="1050">
                <a:solidFill>
                  <a:srgbClr val="222222"/>
                </a:solidFill>
                <a:highlight>
                  <a:srgbClr val="FFFFFF"/>
                </a:highlight>
              </a:rPr>
              <a:t>SSH uses </a:t>
            </a:r>
            <a:r>
              <a:rPr lang="en" sz="1050" u="sng">
                <a:solidFill>
                  <a:srgbClr val="0B0080"/>
                </a:solidFill>
                <a:highlight>
                  <a:srgbClr val="FFFFFF"/>
                </a:highlight>
                <a:hlinkClick r:id="rId15"/>
              </a:rPr>
              <a:t>public-key cryptography</a:t>
            </a:r>
            <a:r>
              <a:rPr lang="en" sz="1050">
                <a:solidFill>
                  <a:srgbClr val="222222"/>
                </a:solidFill>
                <a:highlight>
                  <a:srgbClr val="FFFFFF"/>
                </a:highlight>
              </a:rPr>
              <a:t> to </a:t>
            </a:r>
            <a:r>
              <a:rPr lang="en" sz="1050" u="sng">
                <a:solidFill>
                  <a:srgbClr val="0B0080"/>
                </a:solidFill>
                <a:highlight>
                  <a:srgbClr val="FFFFFF"/>
                </a:highlight>
                <a:hlinkClick r:id="rId16"/>
              </a:rPr>
              <a:t>authenticate</a:t>
            </a:r>
            <a:r>
              <a:rPr lang="en" sz="1050">
                <a:solidFill>
                  <a:srgbClr val="222222"/>
                </a:solidFill>
                <a:highlight>
                  <a:srgbClr val="FFFFFF"/>
                </a:highlight>
              </a:rPr>
              <a:t> the remote computer and allow it to authenticate the user, if necessary.</a:t>
            </a:r>
            <a:r>
              <a:rPr baseline="30000" lang="en" sz="1400" u="sng">
                <a:solidFill>
                  <a:srgbClr val="0B0080"/>
                </a:solidFill>
                <a:highlight>
                  <a:srgbClr val="FFFFFF"/>
                </a:highlight>
                <a:hlinkClick r:id="rId17"/>
              </a:rPr>
              <a:t>[2]</a:t>
            </a:r>
            <a:r>
              <a:rPr lang="en" sz="1050">
                <a:solidFill>
                  <a:srgbClr val="222222"/>
                </a:solidFill>
                <a:highlight>
                  <a:srgbClr val="FFFFFF"/>
                </a:highlight>
              </a:rPr>
              <a:t> There are several ways to use SSH; one is to use automatically generated public-private key pairs to simply encrypt a network connection, and then use </a:t>
            </a:r>
            <a:r>
              <a:rPr lang="en" sz="1050" u="sng">
                <a:solidFill>
                  <a:srgbClr val="0B0080"/>
                </a:solidFill>
                <a:highlight>
                  <a:srgbClr val="FFFFFF"/>
                </a:highlight>
                <a:hlinkClick r:id="rId18"/>
              </a:rPr>
              <a:t>password</a:t>
            </a:r>
            <a:r>
              <a:rPr lang="en" sz="1050">
                <a:solidFill>
                  <a:srgbClr val="222222"/>
                </a:solidFill>
                <a:highlight>
                  <a:srgbClr val="FFFFFF"/>
                </a:highlight>
              </a:rPr>
              <a:t> authentication to log on.</a:t>
            </a:r>
            <a:endParaRPr sz="1050">
              <a:solidFill>
                <a:srgbClr val="222222"/>
              </a:solidFill>
              <a:highlight>
                <a:srgbClr val="FFFFFF"/>
              </a:highlight>
            </a:endParaRPr>
          </a:p>
          <a:p>
            <a:pPr indent="0" lvl="0" marL="0" rtl="0">
              <a:lnSpc>
                <a:spcPct val="115000"/>
              </a:lnSpc>
              <a:spcBef>
                <a:spcPts val="600"/>
              </a:spcBef>
              <a:spcAft>
                <a:spcPts val="600"/>
              </a:spcAft>
              <a:buNone/>
            </a:pPr>
            <a:r>
              <a:rPr lang="en" sz="1050">
                <a:solidFill>
                  <a:srgbClr val="222222"/>
                </a:solidFill>
                <a:highlight>
                  <a:srgbClr val="FFFFFF"/>
                </a:highlight>
              </a:rPr>
              <a:t>SSH is typically used to log into a remote machine and execute commands, but it also supports </a:t>
            </a:r>
            <a:r>
              <a:rPr lang="en" sz="1050" u="sng">
                <a:solidFill>
                  <a:srgbClr val="0B0080"/>
                </a:solidFill>
                <a:highlight>
                  <a:srgbClr val="FFFFFF"/>
                </a:highlight>
                <a:hlinkClick r:id="rId19"/>
              </a:rPr>
              <a:t>tunneling</a:t>
            </a:r>
            <a:r>
              <a:rPr lang="en" sz="1050">
                <a:solidFill>
                  <a:srgbClr val="222222"/>
                </a:solidFill>
                <a:highlight>
                  <a:srgbClr val="FFFFFF"/>
                </a:highlight>
              </a:rPr>
              <a:t>, </a:t>
            </a:r>
            <a:r>
              <a:rPr lang="en" sz="1050" u="sng">
                <a:solidFill>
                  <a:srgbClr val="0B0080"/>
                </a:solidFill>
                <a:highlight>
                  <a:srgbClr val="FFFFFF"/>
                </a:highlight>
                <a:hlinkClick r:id="rId20"/>
              </a:rPr>
              <a:t>forwarding</a:t>
            </a:r>
            <a:r>
              <a:rPr lang="en" sz="1050">
                <a:solidFill>
                  <a:srgbClr val="222222"/>
                </a:solidFill>
                <a:highlight>
                  <a:srgbClr val="FFFFFF"/>
                </a:highlight>
              </a:rPr>
              <a:t> </a:t>
            </a:r>
            <a:r>
              <a:rPr lang="en" sz="1050" u="sng">
                <a:solidFill>
                  <a:srgbClr val="0B0080"/>
                </a:solidFill>
                <a:highlight>
                  <a:srgbClr val="FFFFFF"/>
                </a:highlight>
                <a:hlinkClick r:id="rId21"/>
              </a:rPr>
              <a:t>TCP ports</a:t>
            </a:r>
            <a:r>
              <a:rPr lang="en" sz="1050">
                <a:solidFill>
                  <a:srgbClr val="222222"/>
                </a:solidFill>
                <a:highlight>
                  <a:srgbClr val="FFFFFF"/>
                </a:highlight>
              </a:rPr>
              <a:t> and </a:t>
            </a:r>
            <a:r>
              <a:rPr lang="en" sz="1050" u="sng">
                <a:solidFill>
                  <a:srgbClr val="0B0080"/>
                </a:solidFill>
                <a:highlight>
                  <a:srgbClr val="FFFFFF"/>
                </a:highlight>
                <a:hlinkClick r:id="rId22"/>
              </a:rPr>
              <a:t>X11</a:t>
            </a:r>
            <a:r>
              <a:rPr lang="en" sz="1050">
                <a:solidFill>
                  <a:srgbClr val="222222"/>
                </a:solidFill>
                <a:highlight>
                  <a:srgbClr val="FFFFFF"/>
                </a:highlight>
              </a:rPr>
              <a:t> connections; it can transfer files using the associated </a:t>
            </a:r>
            <a:r>
              <a:rPr lang="en" sz="1050" u="sng">
                <a:solidFill>
                  <a:srgbClr val="0B0080"/>
                </a:solidFill>
                <a:highlight>
                  <a:srgbClr val="FFFFFF"/>
                </a:highlight>
                <a:hlinkClick r:id="rId23"/>
              </a:rPr>
              <a:t>SSH file transfer</a:t>
            </a:r>
            <a:r>
              <a:rPr lang="en" sz="1050">
                <a:solidFill>
                  <a:srgbClr val="222222"/>
                </a:solidFill>
                <a:highlight>
                  <a:srgbClr val="FFFFFF"/>
                </a:highlight>
              </a:rPr>
              <a:t> (SFTP) or </a:t>
            </a:r>
            <a:r>
              <a:rPr lang="en" sz="1050" u="sng">
                <a:solidFill>
                  <a:srgbClr val="0B0080"/>
                </a:solidFill>
                <a:highlight>
                  <a:srgbClr val="FFFFFF"/>
                </a:highlight>
                <a:hlinkClick r:id="rId24"/>
              </a:rPr>
              <a:t>secure copy</a:t>
            </a:r>
            <a:r>
              <a:rPr lang="en" sz="1050">
                <a:solidFill>
                  <a:srgbClr val="222222"/>
                </a:solidFill>
                <a:highlight>
                  <a:srgbClr val="FFFFFF"/>
                </a:highlight>
              </a:rPr>
              <a:t> (SCP) protocols.</a:t>
            </a:r>
            <a:r>
              <a:rPr baseline="30000" lang="en" sz="1400" u="sng">
                <a:solidFill>
                  <a:srgbClr val="0B0080"/>
                </a:solidFill>
                <a:highlight>
                  <a:srgbClr val="FFFFFF"/>
                </a:highlight>
                <a:hlinkClick r:id="rId25"/>
              </a:rPr>
              <a:t>[2]</a:t>
            </a:r>
            <a:r>
              <a:rPr lang="en" sz="1050">
                <a:solidFill>
                  <a:srgbClr val="222222"/>
                </a:solidFill>
                <a:highlight>
                  <a:srgbClr val="FFFFFF"/>
                </a:highlight>
              </a:rPr>
              <a:t> SSH uses the </a:t>
            </a:r>
            <a:r>
              <a:rPr lang="en" sz="1050" u="sng">
                <a:solidFill>
                  <a:srgbClr val="0B0080"/>
                </a:solidFill>
                <a:highlight>
                  <a:srgbClr val="FFFFFF"/>
                </a:highlight>
                <a:hlinkClick r:id="rId26"/>
              </a:rPr>
              <a:t>client-server</a:t>
            </a:r>
            <a:r>
              <a:rPr lang="en" sz="1050">
                <a:solidFill>
                  <a:srgbClr val="222222"/>
                </a:solidFill>
                <a:highlight>
                  <a:srgbClr val="FFFFFF"/>
                </a:highlight>
              </a:rPr>
              <a:t> model.</a:t>
            </a:r>
            <a:endParaRPr sz="105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 cat, echo maybe?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https://www.digitalocean.com/community/tutorials/how-to-set-up-vsftpd-for-a-user-s-directory-on-ubuntu-16-04</a:t>
            </a:r>
            <a:endParaRPr/>
          </a:p>
          <a:p>
            <a:pPr indent="0" lvl="0" marL="0">
              <a:spcBef>
                <a:spcPts val="0"/>
              </a:spcBef>
              <a:spcAft>
                <a:spcPts val="0"/>
              </a:spcAft>
              <a:buNone/>
            </a:pPr>
            <a:r>
              <a:rPr lang="en" u="sng">
                <a:solidFill>
                  <a:schemeClr val="hlink"/>
                </a:solidFill>
                <a:hlinkClick r:id="rId3"/>
              </a:rPr>
              <a:t>http://www.ducea.com/2006/07/27/allowing-ftp-access-to-files-outside-the-home-directory-chroot/</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Show all commands from the last page in man and use them with simple examples.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files are the most fundamental abstraction in a Unix system, processes are the second most</a:t>
            </a:r>
            <a:endParaRPr/>
          </a:p>
          <a:p>
            <a:pPr indent="0" lvl="0" marL="0" rtl="0">
              <a:spcBef>
                <a:spcPts val="0"/>
              </a:spcBef>
              <a:spcAft>
                <a:spcPts val="0"/>
              </a:spcAft>
              <a:buNone/>
            </a:pPr>
            <a:r>
              <a:rPr lang="en"/>
              <a:t>fundamental. Processes are object code in execution: active, alive, running programs. But</a:t>
            </a:r>
            <a:endParaRPr/>
          </a:p>
          <a:p>
            <a:pPr indent="0" lvl="0" marL="0" rtl="0">
              <a:spcBef>
                <a:spcPts val="0"/>
              </a:spcBef>
              <a:spcAft>
                <a:spcPts val="0"/>
              </a:spcAft>
              <a:buNone/>
            </a:pPr>
            <a:r>
              <a:rPr lang="en"/>
              <a:t>they're more than just object code—processes consist of data, resources, state, and a</a:t>
            </a:r>
            <a:endParaRPr/>
          </a:p>
          <a:p>
            <a:pPr indent="0" lvl="0" marL="0" rtl="0">
              <a:spcBef>
                <a:spcPts val="0"/>
              </a:spcBef>
              <a:spcAft>
                <a:spcPts val="0"/>
              </a:spcAft>
              <a:buNone/>
            </a:pPr>
            <a:r>
              <a:rPr lang="en"/>
              <a:t>virtualized computer.</a:t>
            </a:r>
            <a:endParaRPr/>
          </a:p>
          <a:p>
            <a:pPr indent="0" lvl="0" marL="0" rtl="0">
              <a:spcBef>
                <a:spcPts val="0"/>
              </a:spcBef>
              <a:spcAft>
                <a:spcPts val="0"/>
              </a:spcAft>
              <a:buNone/>
            </a:pPr>
            <a:r>
              <a:rPr lang="en"/>
              <a:t>Processes begin life as executable object code, which is machine-runnable code in an</a:t>
            </a:r>
            <a:endParaRPr/>
          </a:p>
          <a:p>
            <a:pPr indent="0" lvl="0" marL="0" rtl="0">
              <a:spcBef>
                <a:spcPts val="0"/>
              </a:spcBef>
              <a:spcAft>
                <a:spcPts val="0"/>
              </a:spcAft>
              <a:buNone/>
            </a:pPr>
            <a:r>
              <a:rPr lang="en"/>
              <a:t>executable format that the kernel understands (the format most common in Linux is ELF). The</a:t>
            </a:r>
            <a:endParaRPr/>
          </a:p>
          <a:p>
            <a:pPr indent="0" lvl="0" marL="0" rtl="0">
              <a:spcBef>
                <a:spcPts val="0"/>
              </a:spcBef>
              <a:spcAft>
                <a:spcPts val="0"/>
              </a:spcAft>
              <a:buNone/>
            </a:pPr>
            <a:r>
              <a:rPr lang="en"/>
              <a:t>executable format contains metadata, and multiple sections of code and data. Sections are</a:t>
            </a:r>
            <a:endParaRPr/>
          </a:p>
          <a:p>
            <a:pPr indent="0" lvl="0" marL="0" rtl="0">
              <a:spcBef>
                <a:spcPts val="0"/>
              </a:spcBef>
              <a:spcAft>
                <a:spcPts val="0"/>
              </a:spcAft>
              <a:buNone/>
            </a:pPr>
            <a:r>
              <a:rPr lang="en"/>
              <a:t>linear chunks of the object code that load into linear chunks of memory. All bytes in a section</a:t>
            </a:r>
            <a:endParaRPr/>
          </a:p>
          <a:p>
            <a:pPr indent="0" lvl="0" marL="0" rtl="0">
              <a:spcBef>
                <a:spcPts val="0"/>
              </a:spcBef>
              <a:spcAft>
                <a:spcPts val="0"/>
              </a:spcAft>
              <a:buNone/>
            </a:pPr>
            <a:r>
              <a:rPr lang="en"/>
              <a:t>are treated the same, given the same permissions, and generally used for similar purposes.</a:t>
            </a:r>
            <a:endParaRPr/>
          </a:p>
          <a:p>
            <a:pPr indent="0" lvl="0" marL="0" rtl="0">
              <a:spcBef>
                <a:spcPts val="0"/>
              </a:spcBef>
              <a:spcAft>
                <a:spcPts val="0"/>
              </a:spcAft>
              <a:buNone/>
            </a:pPr>
            <a:r>
              <a:rPr lang="en"/>
              <a:t>The most important and common sections are the text section, the data section, and the bss</a:t>
            </a:r>
            <a:endParaRPr/>
          </a:p>
          <a:p>
            <a:pPr indent="0" lvl="0" marL="0" rtl="0">
              <a:spcBef>
                <a:spcPts val="0"/>
              </a:spcBef>
              <a:spcAft>
                <a:spcPts val="0"/>
              </a:spcAft>
              <a:buNone/>
            </a:pPr>
            <a:r>
              <a:rPr lang="en"/>
              <a:t>section. The text section contains executable code and read-only data, such as constant</a:t>
            </a:r>
            <a:endParaRPr/>
          </a:p>
          <a:p>
            <a:pPr indent="0" lvl="0" marL="0" rtl="0">
              <a:spcBef>
                <a:spcPts val="0"/>
              </a:spcBef>
              <a:spcAft>
                <a:spcPts val="0"/>
              </a:spcAft>
              <a:buNone/>
            </a:pPr>
            <a:r>
              <a:rPr lang="en"/>
              <a:t>variables, and is typically marked read-only and executable. The data section contains</a:t>
            </a:r>
            <a:endParaRPr/>
          </a:p>
          <a:p>
            <a:pPr indent="0" lvl="0" marL="0" rtl="0">
              <a:spcBef>
                <a:spcPts val="0"/>
              </a:spcBef>
              <a:spcAft>
                <a:spcPts val="0"/>
              </a:spcAft>
              <a:buNone/>
            </a:pPr>
            <a:r>
              <a:rPr lang="en"/>
              <a:t>initialized data, such as C variables with defined values, and is typically marked readable and</a:t>
            </a:r>
            <a:endParaRPr/>
          </a:p>
          <a:p>
            <a:pPr indent="0" lvl="0" marL="0" rtl="0">
              <a:spcBef>
                <a:spcPts val="0"/>
              </a:spcBef>
              <a:spcAft>
                <a:spcPts val="0"/>
              </a:spcAft>
              <a:buNone/>
            </a:pPr>
            <a:r>
              <a:rPr lang="en"/>
              <a:t>writable. The bss section contains uninitialized global data. Because the C standard dictates</a:t>
            </a:r>
            <a:endParaRPr/>
          </a:p>
          <a:p>
            <a:pPr indent="0" lvl="0" marL="0" rtl="0">
              <a:spcBef>
                <a:spcPts val="0"/>
              </a:spcBef>
              <a:spcAft>
                <a:spcPts val="0"/>
              </a:spcAft>
              <a:buNone/>
            </a:pPr>
            <a:r>
              <a:rPr lang="en"/>
              <a:t>default values for C variables that are essentially all zeros, there is no need to store the zeros</a:t>
            </a:r>
            <a:endParaRPr/>
          </a:p>
          <a:p>
            <a:pPr indent="0" lvl="0" marL="0" rtl="0">
              <a:spcBef>
                <a:spcPts val="0"/>
              </a:spcBef>
              <a:spcAft>
                <a:spcPts val="0"/>
              </a:spcAft>
              <a:buNone/>
            </a:pPr>
            <a:r>
              <a:rPr lang="en"/>
              <a:t>in the object code on disk. Instead, the object code can simply list the uninitialized variables in</a:t>
            </a:r>
            <a:endParaRPr/>
          </a:p>
          <a:p>
            <a:pPr indent="0" lvl="0" marL="0" rtl="0">
              <a:spcBef>
                <a:spcPts val="0"/>
              </a:spcBef>
              <a:spcAft>
                <a:spcPts val="0"/>
              </a:spcAft>
              <a:buNone/>
            </a:pPr>
            <a:r>
              <a:rPr lang="en"/>
              <a:t>the bss section, and the kernel can map the zero page (a page of all zeros) over the section</a:t>
            </a:r>
            <a:endParaRPr/>
          </a:p>
          <a:p>
            <a:pPr indent="0" lvl="0" marL="0" rtl="0">
              <a:spcBef>
                <a:spcPts val="0"/>
              </a:spcBef>
              <a:spcAft>
                <a:spcPts val="0"/>
              </a:spcAft>
              <a:buNone/>
            </a:pPr>
            <a:r>
              <a:rPr lang="en"/>
              <a:t>when it is loaded into memory. The bss section was conceived solely as an optimization for</a:t>
            </a:r>
            <a:endParaRPr/>
          </a:p>
          <a:p>
            <a:pPr indent="0" lvl="0" marL="0" rtl="0">
              <a:spcBef>
                <a:spcPts val="0"/>
              </a:spcBef>
              <a:spcAft>
                <a:spcPts val="0"/>
              </a:spcAft>
              <a:buNone/>
            </a:pPr>
            <a:r>
              <a:rPr lang="en"/>
              <a:t>this purpose. The name is a historic relic; it stands for block started by symbol, or block</a:t>
            </a:r>
            <a:endParaRPr/>
          </a:p>
          <a:p>
            <a:pPr indent="0" lvl="0" marL="0" rtl="0">
              <a:spcBef>
                <a:spcPts val="0"/>
              </a:spcBef>
              <a:spcAft>
                <a:spcPts val="0"/>
              </a:spcAft>
              <a:buNone/>
            </a:pPr>
            <a:r>
              <a:rPr lang="en"/>
              <a:t>storage segment. Other common sections in ELF executables are the absolute section (which</a:t>
            </a:r>
            <a:endParaRPr/>
          </a:p>
          <a:p>
            <a:pPr indent="0" lvl="0" marL="0" rtl="0">
              <a:spcBef>
                <a:spcPts val="0"/>
              </a:spcBef>
              <a:spcAft>
                <a:spcPts val="0"/>
              </a:spcAft>
              <a:buNone/>
            </a:pPr>
            <a:r>
              <a:rPr lang="en"/>
              <a:t>contains nonrelocatable symbols) and the undefined section (a catchall).</a:t>
            </a:r>
            <a:endParaRPr/>
          </a:p>
          <a:p>
            <a:pPr indent="0" lvl="0" marL="0" rtl="0">
              <a:spcBef>
                <a:spcPts val="0"/>
              </a:spcBef>
              <a:spcAft>
                <a:spcPts val="0"/>
              </a:spcAft>
              <a:buNone/>
            </a:pPr>
            <a:r>
              <a:rPr lang="en"/>
              <a:t>A process is also associated with various system resources, which are arbitrated and managed</a:t>
            </a:r>
            <a:endParaRPr/>
          </a:p>
          <a:p>
            <a:pPr indent="0" lvl="0" marL="0" rtl="0">
              <a:spcBef>
                <a:spcPts val="0"/>
              </a:spcBef>
              <a:spcAft>
                <a:spcPts val="0"/>
              </a:spcAft>
              <a:buNone/>
            </a:pPr>
            <a:r>
              <a:rPr lang="en"/>
              <a:t>by the kernel. Processes typically request and manipulate resources only through system calls.</a:t>
            </a:r>
            <a:endParaRPr/>
          </a:p>
          <a:p>
            <a:pPr indent="0" lvl="0" marL="0" rtl="0">
              <a:spcBef>
                <a:spcPts val="0"/>
              </a:spcBef>
              <a:spcAft>
                <a:spcPts val="0"/>
              </a:spcAft>
              <a:buNone/>
            </a:pPr>
            <a:r>
              <a:rPr lang="en"/>
              <a:t>Resources include timers, pending signals, open files, network connections, hardware, and IPC</a:t>
            </a:r>
            <a:endParaRPr/>
          </a:p>
          <a:p>
            <a:pPr indent="0" lvl="0" marL="0" rtl="0">
              <a:spcBef>
                <a:spcPts val="0"/>
              </a:spcBef>
              <a:spcAft>
                <a:spcPts val="0"/>
              </a:spcAft>
              <a:buNone/>
            </a:pPr>
            <a:r>
              <a:rPr lang="en"/>
              <a:t>mechanisms. A process' resources, along with data and statistics related to the process, are</a:t>
            </a:r>
            <a:endParaRPr/>
          </a:p>
          <a:p>
            <a:pPr indent="0" lvl="0" marL="0" rtl="0">
              <a:spcBef>
                <a:spcPts val="0"/>
              </a:spcBef>
              <a:spcAft>
                <a:spcPts val="0"/>
              </a:spcAft>
              <a:buNone/>
            </a:pPr>
            <a:r>
              <a:rPr lang="en"/>
              <a:t>stored inside the kernel in the process' process descriptor.</a:t>
            </a:r>
            <a:endParaRPr/>
          </a:p>
          <a:p>
            <a:pPr indent="0" lvl="0" marL="0" rtl="0">
              <a:spcBef>
                <a:spcPts val="0"/>
              </a:spcBef>
              <a:spcAft>
                <a:spcPts val="0"/>
              </a:spcAft>
              <a:buNone/>
            </a:pPr>
            <a:r>
              <a:rPr lang="en"/>
              <a:t>A process is a virtualization abstraction. The Linux kernel, supporting both preemptive</a:t>
            </a:r>
            <a:endParaRPr/>
          </a:p>
          <a:p>
            <a:pPr indent="0" lvl="0" marL="0" rtl="0">
              <a:spcBef>
                <a:spcPts val="0"/>
              </a:spcBef>
              <a:spcAft>
                <a:spcPts val="0"/>
              </a:spcAft>
              <a:buNone/>
            </a:pPr>
            <a:r>
              <a:rPr lang="en"/>
              <a:t>multitasking and virtual memory, provides a process both a virtualized processor, and a</a:t>
            </a:r>
            <a:endParaRPr/>
          </a:p>
          <a:p>
            <a:pPr indent="0" lvl="0" marL="0" rtl="0">
              <a:spcBef>
                <a:spcPts val="0"/>
              </a:spcBef>
              <a:spcAft>
                <a:spcPts val="0"/>
              </a:spcAft>
              <a:buNone/>
            </a:pPr>
            <a:r>
              <a:rPr lang="en"/>
              <a:t>virtualized view of memory. From the process' perspective, the view of the system is as</a:t>
            </a:r>
            <a:endParaRPr/>
          </a:p>
          <a:p>
            <a:pPr indent="0" lvl="0" marL="0" rtl="0">
              <a:spcBef>
                <a:spcPts val="0"/>
              </a:spcBef>
              <a:spcAft>
                <a:spcPts val="0"/>
              </a:spcAft>
              <a:buNone/>
            </a:pPr>
            <a:r>
              <a:rPr lang="en"/>
              <a:t>though it alone were in control. That is, even though a given process may be scheduled</a:t>
            </a:r>
            <a:endParaRPr/>
          </a:p>
          <a:p>
            <a:pPr indent="0" lvl="0" marL="0" rtl="0">
              <a:spcBef>
                <a:spcPts val="0"/>
              </a:spcBef>
              <a:spcAft>
                <a:spcPts val="0"/>
              </a:spcAft>
              <a:buNone/>
            </a:pPr>
            <a:r>
              <a:rPr lang="en"/>
              <a:t>alongside many other processes, it runs as though it has sole control of the system. The</a:t>
            </a:r>
            <a:endParaRPr/>
          </a:p>
          <a:p>
            <a:pPr indent="0" lvl="0" marL="0" rtl="0">
              <a:spcBef>
                <a:spcPts val="0"/>
              </a:spcBef>
              <a:spcAft>
                <a:spcPts val="0"/>
              </a:spcAft>
              <a:buNone/>
            </a:pPr>
            <a:r>
              <a:rPr lang="en"/>
              <a:t>kernel seamlessly and transparently preempts and reschedules processes, sharing the</a:t>
            </a:r>
            <a:endParaRPr/>
          </a:p>
          <a:p>
            <a:pPr indent="0" lvl="0" marL="0" rtl="0">
              <a:spcBef>
                <a:spcPts val="0"/>
              </a:spcBef>
              <a:spcAft>
                <a:spcPts val="0"/>
              </a:spcAft>
              <a:buNone/>
            </a:pPr>
            <a:r>
              <a:rPr lang="en"/>
              <a:t>system's processors among all running processes. Processes never know the difference.</a:t>
            </a:r>
            <a:endParaRPr/>
          </a:p>
          <a:p>
            <a:pPr indent="0" lvl="0" marL="0" rtl="0">
              <a:spcBef>
                <a:spcPts val="0"/>
              </a:spcBef>
              <a:spcAft>
                <a:spcPts val="0"/>
              </a:spcAft>
              <a:buNone/>
            </a:pPr>
            <a:r>
              <a:rPr lang="en"/>
              <a:t>Similarly, each process is afforded a single linear address space, as if it alone were in control</a:t>
            </a:r>
            <a:endParaRPr/>
          </a:p>
          <a:p>
            <a:pPr indent="0" lvl="0" marL="0" rtl="0">
              <a:spcBef>
                <a:spcPts val="0"/>
              </a:spcBef>
              <a:spcAft>
                <a:spcPts val="0"/>
              </a:spcAft>
              <a:buNone/>
            </a:pPr>
            <a:r>
              <a:rPr lang="en"/>
              <a:t>of all of the memory in the system. Through virtual memory and paging, the kernel allows</a:t>
            </a:r>
            <a:endParaRPr/>
          </a:p>
          <a:p>
            <a:pPr indent="0" lvl="0" marL="0" rtl="0">
              <a:spcBef>
                <a:spcPts val="0"/>
              </a:spcBef>
              <a:spcAft>
                <a:spcPts val="0"/>
              </a:spcAft>
              <a:buNone/>
            </a:pPr>
            <a:r>
              <a:rPr lang="en"/>
              <a:t>many processes to coexist on the system, each operating in a different address space. The</a:t>
            </a:r>
            <a:endParaRPr/>
          </a:p>
          <a:p>
            <a:pPr indent="0" lvl="0" marL="0" rtl="0">
              <a:spcBef>
                <a:spcPts val="0"/>
              </a:spcBef>
              <a:spcAft>
                <a:spcPts val="0"/>
              </a:spcAft>
              <a:buNone/>
            </a:pPr>
            <a:r>
              <a:rPr lang="en"/>
              <a:t>kernel manages this virtualization through hardware support provided by modern processors,</a:t>
            </a:r>
            <a:endParaRPr/>
          </a:p>
          <a:p>
            <a:pPr indent="0" lvl="0" marL="0" rtl="0">
              <a:spcBef>
                <a:spcPts val="0"/>
              </a:spcBef>
              <a:spcAft>
                <a:spcPts val="0"/>
              </a:spcAft>
              <a:buNone/>
            </a:pPr>
            <a:r>
              <a:rPr lang="en"/>
              <a:t>allowing the operating system to concurrently manage the state of multiple independent</a:t>
            </a:r>
            <a:endParaRPr/>
          </a:p>
          <a:p>
            <a:pPr indent="0" lvl="0" marL="0" rtl="0">
              <a:spcBef>
                <a:spcPts val="0"/>
              </a:spcBef>
              <a:spcAft>
                <a:spcPts val="0"/>
              </a:spcAft>
              <a:buNone/>
            </a:pPr>
            <a:r>
              <a:rPr lang="en"/>
              <a:t>processes.</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howtogeek.com/howto/42980/the-beginners-guide-to-nano-the-linux-command-line-text-editor/" TargetMode="External"/><Relationship Id="rId4" Type="http://schemas.openxmlformats.org/officeDocument/2006/relationships/hyperlink" Target="http://www.codexpedia.com/text-editor/nano-text-editor-command-cheatsheet/" TargetMode="External"/><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Linux System Programming</a:t>
            </a:r>
            <a:endParaRPr/>
          </a:p>
          <a:p>
            <a:pPr indent="0" lvl="0" marL="0">
              <a:spcBef>
                <a:spcPts val="0"/>
              </a:spcBef>
              <a:spcAft>
                <a:spcPts val="0"/>
              </a:spcAft>
              <a:buNone/>
            </a:pPr>
            <a:r>
              <a:rPr lang="en"/>
              <a:t>Part 1 - Linux Basics</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IBA Bulgaria</a:t>
            </a:r>
            <a:endParaRPr/>
          </a:p>
          <a:p>
            <a:pPr indent="0" lvl="0" marL="0">
              <a:spcBef>
                <a:spcPts val="0"/>
              </a:spcBef>
              <a:spcAft>
                <a:spcPts val="0"/>
              </a:spcAft>
              <a:buNone/>
            </a:pPr>
            <a:r>
              <a:rPr lang="en"/>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Users and Groups</a:t>
            </a:r>
            <a:endParaRPr/>
          </a:p>
        </p:txBody>
      </p:sp>
      <p:sp>
        <p:nvSpPr>
          <p:cNvPr id="161" name="Shape 1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Authorization in Linux is provided by </a:t>
            </a:r>
            <a:r>
              <a:rPr b="1" lang="en"/>
              <a:t>users </a:t>
            </a:r>
            <a:r>
              <a:rPr lang="en"/>
              <a:t>and </a:t>
            </a:r>
            <a:r>
              <a:rPr b="1" lang="en"/>
              <a:t>groups</a:t>
            </a:r>
            <a:r>
              <a:rPr lang="en"/>
              <a:t>.</a:t>
            </a:r>
            <a:endParaRPr/>
          </a:p>
          <a:p>
            <a:pPr indent="-311150" lvl="0" marL="457200" rtl="0">
              <a:spcBef>
                <a:spcPts val="0"/>
              </a:spcBef>
              <a:spcAft>
                <a:spcPts val="0"/>
              </a:spcAft>
              <a:buSzPts val="1300"/>
              <a:buChar char="●"/>
            </a:pPr>
            <a:r>
              <a:rPr lang="en"/>
              <a:t>Each user is associated with a unique positive integer called the user ID (</a:t>
            </a:r>
            <a:r>
              <a:rPr b="1" lang="en"/>
              <a:t>uid</a:t>
            </a:r>
            <a:r>
              <a:rPr lang="en"/>
              <a:t>).</a:t>
            </a:r>
            <a:endParaRPr/>
          </a:p>
          <a:p>
            <a:pPr indent="-311150" lvl="0" marL="457200" rtl="0">
              <a:spcBef>
                <a:spcPts val="0"/>
              </a:spcBef>
              <a:spcAft>
                <a:spcPts val="0"/>
              </a:spcAft>
              <a:buSzPts val="1300"/>
              <a:buChar char="●"/>
            </a:pPr>
            <a:r>
              <a:rPr lang="en"/>
              <a:t>The users are often referred by </a:t>
            </a:r>
            <a:r>
              <a:rPr b="1" lang="en"/>
              <a:t>usernames</a:t>
            </a:r>
            <a:r>
              <a:rPr lang="en"/>
              <a:t>, not numerical values.</a:t>
            </a:r>
            <a:endParaRPr/>
          </a:p>
          <a:p>
            <a:pPr indent="-311150" lvl="0" marL="457200">
              <a:spcBef>
                <a:spcPts val="0"/>
              </a:spcBef>
              <a:spcAft>
                <a:spcPts val="0"/>
              </a:spcAft>
              <a:buSzPts val="1300"/>
              <a:buChar char="●"/>
            </a:pPr>
            <a:r>
              <a:rPr lang="en"/>
              <a:t>Each user may belong to one or more groups, including a </a:t>
            </a:r>
            <a:r>
              <a:rPr b="1" lang="en"/>
              <a:t>primary </a:t>
            </a:r>
            <a:r>
              <a:rPr lang="en"/>
              <a:t>or </a:t>
            </a:r>
            <a:r>
              <a:rPr b="1" lang="en"/>
              <a:t>login group</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635525" y="1356025"/>
            <a:ext cx="3300900" cy="89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 Permissions</a:t>
            </a:r>
            <a:endParaRPr/>
          </a:p>
        </p:txBody>
      </p:sp>
      <p:pic>
        <p:nvPicPr>
          <p:cNvPr id="167" name="Shape 167"/>
          <p:cNvPicPr preferRelativeResize="0"/>
          <p:nvPr/>
        </p:nvPicPr>
        <p:blipFill>
          <a:blip r:embed="rId3">
            <a:alphaModFix/>
          </a:blip>
          <a:stretch>
            <a:fillRect/>
          </a:stretch>
        </p:blipFill>
        <p:spPr>
          <a:xfrm>
            <a:off x="4572000" y="-8"/>
            <a:ext cx="4571999" cy="2077357"/>
          </a:xfrm>
          <a:prstGeom prst="rect">
            <a:avLst/>
          </a:prstGeom>
          <a:noFill/>
          <a:ln>
            <a:noFill/>
          </a:ln>
        </p:spPr>
      </p:pic>
      <p:sp>
        <p:nvSpPr>
          <p:cNvPr id="168" name="Shape 168"/>
          <p:cNvSpPr txBox="1"/>
          <p:nvPr/>
        </p:nvSpPr>
        <p:spPr>
          <a:xfrm>
            <a:off x="0" y="1911700"/>
            <a:ext cx="4572000" cy="37761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The traditional system defines three modes to use a file - </a:t>
            </a:r>
            <a:r>
              <a:rPr b="1" lang="en"/>
              <a:t>(r)</a:t>
            </a:r>
            <a:r>
              <a:rPr lang="en"/>
              <a:t>ead, </a:t>
            </a:r>
            <a:r>
              <a:rPr b="1" lang="en"/>
              <a:t>(w)</a:t>
            </a:r>
            <a:r>
              <a:rPr lang="en"/>
              <a:t>rite or e</a:t>
            </a:r>
            <a:r>
              <a:rPr b="1" lang="en"/>
              <a:t>(x)</a:t>
            </a:r>
            <a:r>
              <a:rPr lang="en"/>
              <a:t>ecute.</a:t>
            </a:r>
            <a:endParaRPr/>
          </a:p>
          <a:p>
            <a:pPr indent="-317500" lvl="0" marL="457200" rtl="0">
              <a:spcBef>
                <a:spcPts val="0"/>
              </a:spcBef>
              <a:spcAft>
                <a:spcPts val="0"/>
              </a:spcAft>
              <a:buSzPts val="1400"/>
              <a:buChar char="●"/>
            </a:pPr>
            <a:r>
              <a:rPr lang="en"/>
              <a:t>There are three levels of access rights for the file operations - </a:t>
            </a:r>
            <a:r>
              <a:rPr b="1" lang="en"/>
              <a:t>owner</a:t>
            </a:r>
            <a:r>
              <a:rPr lang="en"/>
              <a:t>, </a:t>
            </a:r>
            <a:r>
              <a:rPr b="1" lang="en"/>
              <a:t>group</a:t>
            </a:r>
            <a:r>
              <a:rPr lang="en"/>
              <a:t> and </a:t>
            </a:r>
            <a:r>
              <a:rPr b="1" lang="en"/>
              <a:t>public</a:t>
            </a:r>
            <a:r>
              <a:rPr lang="en"/>
              <a:t>.</a:t>
            </a:r>
            <a:endParaRPr/>
          </a:p>
          <a:p>
            <a:pPr indent="-317500" lvl="0" marL="457200" rtl="0">
              <a:spcBef>
                <a:spcPts val="0"/>
              </a:spcBef>
              <a:spcAft>
                <a:spcPts val="0"/>
              </a:spcAft>
              <a:buSzPts val="1400"/>
              <a:buChar char="●"/>
            </a:pPr>
            <a:r>
              <a:rPr lang="en"/>
              <a:t>Set-user Identification (</a:t>
            </a:r>
            <a:r>
              <a:rPr b="1" lang="en"/>
              <a:t>SUID</a:t>
            </a:r>
            <a:r>
              <a:rPr lang="en"/>
              <a:t>) - identified with </a:t>
            </a:r>
            <a:r>
              <a:rPr b="1" lang="en"/>
              <a:t>(s)</a:t>
            </a:r>
            <a:r>
              <a:rPr lang="en"/>
              <a:t> instead of (x) at </a:t>
            </a:r>
            <a:r>
              <a:rPr lang="en" u="sng"/>
              <a:t>owner</a:t>
            </a:r>
            <a:r>
              <a:rPr lang="en"/>
              <a:t> level.</a:t>
            </a:r>
            <a:endParaRPr/>
          </a:p>
          <a:p>
            <a:pPr indent="-317500" lvl="0" marL="457200" rtl="0">
              <a:spcBef>
                <a:spcPts val="0"/>
              </a:spcBef>
              <a:spcAft>
                <a:spcPts val="0"/>
              </a:spcAft>
              <a:buSzPts val="1400"/>
              <a:buChar char="●"/>
            </a:pPr>
            <a:r>
              <a:rPr lang="en"/>
              <a:t>When a command has SUID bit set, its </a:t>
            </a:r>
            <a:r>
              <a:rPr b="1" lang="en"/>
              <a:t>effective UID</a:t>
            </a:r>
            <a:r>
              <a:rPr lang="en"/>
              <a:t> becomes that of the owner of the file, rather than of the user who is running it.</a:t>
            </a:r>
            <a:endParaRPr/>
          </a:p>
          <a:p>
            <a:pPr indent="-317500" lvl="0" marL="457200">
              <a:spcBef>
                <a:spcPts val="0"/>
              </a:spcBef>
              <a:spcAft>
                <a:spcPts val="0"/>
              </a:spcAft>
              <a:buSzPts val="1400"/>
              <a:buChar char="●"/>
            </a:pPr>
            <a:r>
              <a:rPr lang="en"/>
              <a:t>chmod 4555 [path_to_file]</a:t>
            </a:r>
            <a:endParaRPr/>
          </a:p>
        </p:txBody>
      </p:sp>
      <p:pic>
        <p:nvPicPr>
          <p:cNvPr id="169" name="Shape 169"/>
          <p:cNvPicPr preferRelativeResize="0"/>
          <p:nvPr/>
        </p:nvPicPr>
        <p:blipFill>
          <a:blip r:embed="rId4">
            <a:alphaModFix/>
          </a:blip>
          <a:stretch>
            <a:fillRect/>
          </a:stretch>
        </p:blipFill>
        <p:spPr>
          <a:xfrm>
            <a:off x="4572000" y="2530726"/>
            <a:ext cx="4572001" cy="2282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560775" y="460125"/>
            <a:ext cx="3300900" cy="89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File Permissions</a:t>
            </a:r>
            <a:endParaRPr/>
          </a:p>
        </p:txBody>
      </p:sp>
      <p:sp>
        <p:nvSpPr>
          <p:cNvPr id="175" name="Shape 175"/>
          <p:cNvSpPr txBox="1"/>
          <p:nvPr/>
        </p:nvSpPr>
        <p:spPr>
          <a:xfrm>
            <a:off x="0" y="1355925"/>
            <a:ext cx="4572000" cy="37761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Set-group identification (</a:t>
            </a:r>
            <a:r>
              <a:rPr b="1" lang="en"/>
              <a:t>SGID</a:t>
            </a:r>
            <a:r>
              <a:rPr lang="en"/>
              <a:t>) - identified with </a:t>
            </a:r>
            <a:r>
              <a:rPr b="1" lang="en"/>
              <a:t>(s)</a:t>
            </a:r>
            <a:r>
              <a:rPr lang="en"/>
              <a:t> instead of (x) at </a:t>
            </a:r>
            <a:r>
              <a:rPr lang="en" u="sng"/>
              <a:t>group</a:t>
            </a:r>
            <a:r>
              <a:rPr lang="en"/>
              <a:t> </a:t>
            </a:r>
            <a:r>
              <a:rPr lang="en"/>
              <a:t>level.</a:t>
            </a:r>
            <a:endParaRPr/>
          </a:p>
          <a:p>
            <a:pPr indent="-317500" lvl="0" marL="457200" rtl="0">
              <a:spcBef>
                <a:spcPts val="0"/>
              </a:spcBef>
              <a:spcAft>
                <a:spcPts val="0"/>
              </a:spcAft>
              <a:buSzPts val="1400"/>
              <a:buChar char="●"/>
            </a:pPr>
            <a:r>
              <a:rPr lang="en"/>
              <a:t>When a </a:t>
            </a:r>
            <a:r>
              <a:rPr lang="en" u="sng"/>
              <a:t>command</a:t>
            </a:r>
            <a:r>
              <a:rPr lang="en"/>
              <a:t> with </a:t>
            </a:r>
            <a:r>
              <a:rPr b="1" lang="en"/>
              <a:t>SGID</a:t>
            </a:r>
            <a:r>
              <a:rPr lang="en"/>
              <a:t> is run, it runs as if it were a member of the same group in which the file is a member.</a:t>
            </a:r>
            <a:endParaRPr/>
          </a:p>
          <a:p>
            <a:pPr indent="-317500" lvl="0" marL="457200" rtl="0">
              <a:spcBef>
                <a:spcPts val="0"/>
              </a:spcBef>
              <a:spcAft>
                <a:spcPts val="0"/>
              </a:spcAft>
              <a:buSzPts val="1400"/>
              <a:buChar char="●"/>
            </a:pPr>
            <a:r>
              <a:rPr lang="en"/>
              <a:t>chmod 2555 [path_to_file]</a:t>
            </a:r>
            <a:endParaRPr/>
          </a:p>
          <a:p>
            <a:pPr indent="-317500" lvl="0" marL="457200" rtl="0">
              <a:spcBef>
                <a:spcPts val="0"/>
              </a:spcBef>
              <a:spcAft>
                <a:spcPts val="0"/>
              </a:spcAft>
              <a:buSzPts val="1400"/>
              <a:buChar char="●"/>
            </a:pPr>
            <a:r>
              <a:rPr lang="en"/>
              <a:t>When </a:t>
            </a:r>
            <a:r>
              <a:rPr b="1" lang="en"/>
              <a:t>SGID</a:t>
            </a:r>
            <a:r>
              <a:rPr lang="en"/>
              <a:t> permission is set on a </a:t>
            </a:r>
            <a:r>
              <a:rPr lang="en" u="sng"/>
              <a:t>directory</a:t>
            </a:r>
            <a:r>
              <a:rPr lang="en"/>
              <a:t>, files created in the directory belong to the group of which the directory is a member.</a:t>
            </a:r>
            <a:endParaRPr/>
          </a:p>
          <a:p>
            <a:pPr indent="-317500" lvl="0" marL="457200" rtl="0">
              <a:spcBef>
                <a:spcPts val="0"/>
              </a:spcBef>
              <a:spcAft>
                <a:spcPts val="0"/>
              </a:spcAft>
              <a:buSzPts val="1400"/>
              <a:buChar char="●"/>
            </a:pPr>
            <a:r>
              <a:rPr lang="en"/>
              <a:t>chmod g+s [path_to_directory]</a:t>
            </a:r>
            <a:endParaRPr/>
          </a:p>
          <a:p>
            <a:pPr indent="-317500" lvl="0" marL="457200" rtl="0">
              <a:spcBef>
                <a:spcPts val="0"/>
              </a:spcBef>
              <a:spcAft>
                <a:spcPts val="0"/>
              </a:spcAft>
              <a:buSzPts val="1400"/>
              <a:buChar char="●"/>
            </a:pPr>
            <a:r>
              <a:rPr b="1" lang="en"/>
              <a:t>Sticky Bit</a:t>
            </a:r>
            <a:r>
              <a:rPr lang="en"/>
              <a:t> - identified with </a:t>
            </a:r>
            <a:r>
              <a:rPr b="1" lang="en"/>
              <a:t>(t)</a:t>
            </a:r>
            <a:r>
              <a:rPr lang="en"/>
              <a:t> instead of (x) at </a:t>
            </a:r>
            <a:r>
              <a:rPr lang="en" u="sng"/>
              <a:t>public</a:t>
            </a:r>
            <a:r>
              <a:rPr lang="en"/>
              <a:t> level and </a:t>
            </a:r>
            <a:r>
              <a:rPr lang="en"/>
              <a:t>is primarily used on shared directories. Users can create files, read and execute files owned by other users, but are not allowed to remove files owned by other users.</a:t>
            </a:r>
            <a:endParaRPr/>
          </a:p>
          <a:p>
            <a:pPr indent="-317500" lvl="0" marL="457200" rtl="0">
              <a:spcBef>
                <a:spcPts val="0"/>
              </a:spcBef>
              <a:spcAft>
                <a:spcPts val="0"/>
              </a:spcAft>
              <a:buSzPts val="1400"/>
              <a:buChar char="●"/>
            </a:pPr>
            <a:r>
              <a:rPr lang="en"/>
              <a:t>chmod +t [path_to_directory]</a:t>
            </a:r>
            <a:endParaRPr/>
          </a:p>
        </p:txBody>
      </p:sp>
      <p:pic>
        <p:nvPicPr>
          <p:cNvPr id="176" name="Shape 176"/>
          <p:cNvPicPr preferRelativeResize="0"/>
          <p:nvPr/>
        </p:nvPicPr>
        <p:blipFill>
          <a:blip r:embed="rId3">
            <a:alphaModFix/>
          </a:blip>
          <a:stretch>
            <a:fillRect/>
          </a:stretch>
        </p:blipFill>
        <p:spPr>
          <a:xfrm>
            <a:off x="4572000" y="1509501"/>
            <a:ext cx="4572001" cy="2282624"/>
          </a:xfrm>
          <a:prstGeom prst="rect">
            <a:avLst/>
          </a:prstGeom>
          <a:noFill/>
          <a:ln>
            <a:noFill/>
          </a:ln>
        </p:spPr>
      </p:pic>
      <p:sp>
        <p:nvSpPr>
          <p:cNvPr id="177" name="Shape 177"/>
          <p:cNvSpPr txBox="1"/>
          <p:nvPr/>
        </p:nvSpPr>
        <p:spPr>
          <a:xfrm>
            <a:off x="4643350" y="944025"/>
            <a:ext cx="3923100" cy="41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a:t>
            </a:r>
            <a:r>
              <a:rPr lang="en"/>
              <a:t>s /usr/bin -al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Managing Users and Groups</a:t>
            </a:r>
            <a:endParaRPr/>
          </a:p>
        </p:txBody>
      </p:sp>
      <p:sp>
        <p:nvSpPr>
          <p:cNvPr id="183" name="Shape 1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id</a:t>
            </a:r>
            <a:r>
              <a:rPr lang="en"/>
              <a:t> - </a:t>
            </a:r>
            <a:r>
              <a:rPr lang="en"/>
              <a:t>print real and effective user and group IDs</a:t>
            </a:r>
            <a:r>
              <a:rPr lang="en"/>
              <a:t>.</a:t>
            </a:r>
            <a:endParaRPr/>
          </a:p>
          <a:p>
            <a:pPr indent="-311150" lvl="0" marL="457200" rtl="0">
              <a:spcBef>
                <a:spcPts val="0"/>
              </a:spcBef>
              <a:spcAft>
                <a:spcPts val="0"/>
              </a:spcAft>
              <a:buSzPts val="1300"/>
              <a:buChar char="●"/>
            </a:pPr>
            <a:r>
              <a:rPr b="1" lang="en"/>
              <a:t>chmod</a:t>
            </a:r>
            <a:r>
              <a:rPr lang="en"/>
              <a:t> - </a:t>
            </a:r>
            <a:r>
              <a:rPr lang="en"/>
              <a:t>change file mode bits</a:t>
            </a:r>
            <a:r>
              <a:rPr lang="en"/>
              <a:t>.</a:t>
            </a:r>
            <a:endParaRPr/>
          </a:p>
          <a:p>
            <a:pPr indent="-311150" lvl="0" marL="457200" rtl="0">
              <a:spcBef>
                <a:spcPts val="0"/>
              </a:spcBef>
              <a:spcAft>
                <a:spcPts val="0"/>
              </a:spcAft>
              <a:buSzPts val="1300"/>
              <a:buChar char="●"/>
            </a:pPr>
            <a:r>
              <a:rPr b="1" lang="en"/>
              <a:t>umask</a:t>
            </a:r>
            <a:r>
              <a:rPr lang="en"/>
              <a:t> - </a:t>
            </a:r>
            <a:r>
              <a:rPr lang="en"/>
              <a:t>set file mode creation mask</a:t>
            </a:r>
            <a:r>
              <a:rPr lang="en"/>
              <a:t>.</a:t>
            </a:r>
            <a:endParaRPr/>
          </a:p>
          <a:p>
            <a:pPr indent="-311150" lvl="0" marL="457200" rtl="0">
              <a:spcBef>
                <a:spcPts val="0"/>
              </a:spcBef>
              <a:spcAft>
                <a:spcPts val="0"/>
              </a:spcAft>
              <a:buSzPts val="1300"/>
              <a:buChar char="●"/>
            </a:pPr>
            <a:r>
              <a:rPr b="1" lang="en"/>
              <a:t>chown</a:t>
            </a:r>
            <a:r>
              <a:rPr lang="en"/>
              <a:t> - </a:t>
            </a:r>
            <a:r>
              <a:rPr lang="en"/>
              <a:t>change file owner and group</a:t>
            </a:r>
            <a:r>
              <a:rPr lang="en"/>
              <a:t>.</a:t>
            </a:r>
            <a:endParaRPr/>
          </a:p>
          <a:p>
            <a:pPr indent="-311150" lvl="0" marL="457200" rtl="0">
              <a:spcBef>
                <a:spcPts val="0"/>
              </a:spcBef>
              <a:spcAft>
                <a:spcPts val="0"/>
              </a:spcAft>
              <a:buSzPts val="1300"/>
              <a:buChar char="●"/>
            </a:pPr>
            <a:r>
              <a:rPr b="1" lang="en"/>
              <a:t>chgrp</a:t>
            </a:r>
            <a:r>
              <a:rPr lang="en"/>
              <a:t> - change group ownership.</a:t>
            </a:r>
            <a:endParaRPr/>
          </a:p>
          <a:p>
            <a:pPr indent="-311150" lvl="0" marL="457200" rtl="0">
              <a:spcBef>
                <a:spcPts val="0"/>
              </a:spcBef>
              <a:spcAft>
                <a:spcPts val="0"/>
              </a:spcAft>
              <a:buSzPts val="1300"/>
              <a:buChar char="●"/>
            </a:pPr>
            <a:r>
              <a:rPr b="1" lang="en"/>
              <a:t>passwd</a:t>
            </a:r>
            <a:r>
              <a:rPr lang="en"/>
              <a:t> - change user password.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189" name="Shape 189"/>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Manage users and groups.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Standard Streams</a:t>
            </a:r>
            <a:endParaRPr/>
          </a:p>
        </p:txBody>
      </p:sp>
      <p:sp>
        <p:nvSpPr>
          <p:cNvPr id="195" name="Shape 195"/>
          <p:cNvSpPr txBox="1"/>
          <p:nvPr>
            <p:ph idx="1" type="body"/>
          </p:nvPr>
        </p:nvSpPr>
        <p:spPr>
          <a:xfrm>
            <a:off x="729325" y="2078875"/>
            <a:ext cx="3774300" cy="2844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Every program we run on the command line automatically has three data streams connected to it.</a:t>
            </a:r>
            <a:endParaRPr/>
          </a:p>
          <a:p>
            <a:pPr indent="-311150" lvl="0" marL="457200" rtl="0">
              <a:spcBef>
                <a:spcPts val="1600"/>
              </a:spcBef>
              <a:spcAft>
                <a:spcPts val="0"/>
              </a:spcAft>
              <a:buSzPts val="1300"/>
              <a:buChar char="●"/>
            </a:pPr>
            <a:r>
              <a:rPr b="1" lang="en"/>
              <a:t>STDIN</a:t>
            </a:r>
            <a:r>
              <a:rPr lang="en"/>
              <a:t> (0) - Standard input (data fed into the program)</a:t>
            </a:r>
            <a:endParaRPr/>
          </a:p>
          <a:p>
            <a:pPr indent="-311150" lvl="0" marL="457200" rtl="0">
              <a:spcBef>
                <a:spcPts val="0"/>
              </a:spcBef>
              <a:spcAft>
                <a:spcPts val="0"/>
              </a:spcAft>
              <a:buSzPts val="1300"/>
              <a:buChar char="●"/>
            </a:pPr>
            <a:r>
              <a:rPr b="1" lang="en"/>
              <a:t>STDOUT </a:t>
            </a:r>
            <a:r>
              <a:rPr lang="en"/>
              <a:t>(1) - Standard output (data printed by the program, defaults to the terminal)</a:t>
            </a:r>
            <a:endParaRPr/>
          </a:p>
          <a:p>
            <a:pPr indent="-311150" lvl="0" marL="457200" rtl="0">
              <a:spcBef>
                <a:spcPts val="0"/>
              </a:spcBef>
              <a:spcAft>
                <a:spcPts val="0"/>
              </a:spcAft>
              <a:buSzPts val="1300"/>
              <a:buChar char="●"/>
            </a:pPr>
            <a:r>
              <a:rPr b="1" lang="en"/>
              <a:t>STDERR </a:t>
            </a:r>
            <a:r>
              <a:rPr lang="en"/>
              <a:t>(2) - Standard error (for error messages, also defaults to the terminal)</a:t>
            </a:r>
            <a:endParaRPr/>
          </a:p>
          <a:p>
            <a:pPr indent="0" lvl="0" marL="0">
              <a:spcBef>
                <a:spcPts val="1600"/>
              </a:spcBef>
              <a:spcAft>
                <a:spcPts val="1600"/>
              </a:spcAft>
              <a:buNone/>
            </a:pPr>
            <a:r>
              <a:t/>
            </a:r>
            <a:endParaRPr/>
          </a:p>
        </p:txBody>
      </p:sp>
      <p:pic>
        <p:nvPicPr>
          <p:cNvPr id="196" name="Shape 196"/>
          <p:cNvPicPr preferRelativeResize="0"/>
          <p:nvPr/>
        </p:nvPicPr>
        <p:blipFill>
          <a:blip r:embed="rId3">
            <a:alphaModFix/>
          </a:blip>
          <a:stretch>
            <a:fillRect/>
          </a:stretch>
        </p:blipFill>
        <p:spPr>
          <a:xfrm>
            <a:off x="4503625" y="1318650"/>
            <a:ext cx="4640375" cy="2678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30000" y="1318650"/>
            <a:ext cx="38421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Redirection and Piping</a:t>
            </a:r>
            <a:endParaRPr/>
          </a:p>
        </p:txBody>
      </p:sp>
      <p:sp>
        <p:nvSpPr>
          <p:cNvPr id="202" name="Shape 202"/>
          <p:cNvSpPr txBox="1"/>
          <p:nvPr/>
        </p:nvSpPr>
        <p:spPr>
          <a:xfrm>
            <a:off x="0" y="2015050"/>
            <a:ext cx="4572000" cy="3117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The greater than operator </a:t>
            </a:r>
            <a:r>
              <a:rPr b="1" lang="en"/>
              <a:t>( &gt; )</a:t>
            </a:r>
            <a:r>
              <a:rPr lang="en"/>
              <a:t> redirects programs output (or whatever it sends to STDOUT) to be saved in a file instead of printed to the screen.</a:t>
            </a:r>
            <a:endParaRPr/>
          </a:p>
          <a:p>
            <a:pPr indent="-317500" lvl="0" marL="457200" rtl="0">
              <a:spcBef>
                <a:spcPts val="0"/>
              </a:spcBef>
              <a:spcAft>
                <a:spcPts val="0"/>
              </a:spcAft>
              <a:buSzPts val="1400"/>
              <a:buChar char="●"/>
            </a:pPr>
            <a:r>
              <a:rPr lang="en"/>
              <a:t>If we save into a file which already exists, it's contents will be cleared, then the new output saved to it.</a:t>
            </a:r>
            <a:endParaRPr/>
          </a:p>
          <a:p>
            <a:pPr indent="-317500" lvl="0" marL="457200" rtl="0">
              <a:spcBef>
                <a:spcPts val="0"/>
              </a:spcBef>
              <a:spcAft>
                <a:spcPts val="0"/>
              </a:spcAft>
              <a:buSzPts val="1400"/>
              <a:buChar char="●"/>
            </a:pPr>
            <a:r>
              <a:rPr lang="en"/>
              <a:t>The double greater than operator ( </a:t>
            </a:r>
            <a:r>
              <a:rPr b="1" lang="en"/>
              <a:t>&gt;&gt;</a:t>
            </a:r>
            <a:r>
              <a:rPr lang="en"/>
              <a:t> ) redirects the output and </a:t>
            </a:r>
            <a:r>
              <a:rPr lang="en" u="sng"/>
              <a:t>appends</a:t>
            </a:r>
            <a:r>
              <a:rPr lang="en"/>
              <a:t> it to a file.</a:t>
            </a:r>
            <a:endParaRPr/>
          </a:p>
          <a:p>
            <a:pPr indent="-317500" lvl="0" marL="457200" rtl="0">
              <a:spcBef>
                <a:spcPts val="0"/>
              </a:spcBef>
              <a:spcAft>
                <a:spcPts val="0"/>
              </a:spcAft>
              <a:buSzPts val="1400"/>
              <a:buChar char="●"/>
            </a:pPr>
            <a:r>
              <a:rPr lang="en"/>
              <a:t>The piping operator (</a:t>
            </a:r>
            <a:r>
              <a:rPr b="1" lang="en"/>
              <a:t> | </a:t>
            </a:r>
            <a:r>
              <a:rPr lang="en"/>
              <a:t>) feeds the output from the program on the left as input to the program on the right.</a:t>
            </a:r>
            <a:endParaRPr/>
          </a:p>
        </p:txBody>
      </p:sp>
      <p:pic>
        <p:nvPicPr>
          <p:cNvPr id="203" name="Shape 203"/>
          <p:cNvPicPr preferRelativeResize="0"/>
          <p:nvPr/>
        </p:nvPicPr>
        <p:blipFill>
          <a:blip r:embed="rId3">
            <a:alphaModFix/>
          </a:blip>
          <a:stretch>
            <a:fillRect/>
          </a:stretch>
        </p:blipFill>
        <p:spPr>
          <a:xfrm>
            <a:off x="4572100" y="0"/>
            <a:ext cx="4572000" cy="2480871"/>
          </a:xfrm>
          <a:prstGeom prst="rect">
            <a:avLst/>
          </a:prstGeom>
          <a:noFill/>
          <a:ln>
            <a:noFill/>
          </a:ln>
        </p:spPr>
      </p:pic>
      <p:pic>
        <p:nvPicPr>
          <p:cNvPr id="204" name="Shape 204"/>
          <p:cNvPicPr preferRelativeResize="0"/>
          <p:nvPr/>
        </p:nvPicPr>
        <p:blipFill>
          <a:blip r:embed="rId4">
            <a:alphaModFix/>
          </a:blip>
          <a:stretch>
            <a:fillRect/>
          </a:stretch>
        </p:blipFill>
        <p:spPr>
          <a:xfrm>
            <a:off x="4572097" y="2643097"/>
            <a:ext cx="4572001" cy="1141136"/>
          </a:xfrm>
          <a:prstGeom prst="rect">
            <a:avLst/>
          </a:prstGeom>
          <a:noFill/>
          <a:ln>
            <a:noFill/>
          </a:ln>
        </p:spPr>
      </p:pic>
      <p:pic>
        <p:nvPicPr>
          <p:cNvPr id="205" name="Shape 205"/>
          <p:cNvPicPr preferRelativeResize="0"/>
          <p:nvPr/>
        </p:nvPicPr>
        <p:blipFill>
          <a:blip r:embed="rId5">
            <a:alphaModFix/>
          </a:blip>
          <a:stretch>
            <a:fillRect/>
          </a:stretch>
        </p:blipFill>
        <p:spPr>
          <a:xfrm>
            <a:off x="4572100" y="4059998"/>
            <a:ext cx="4572000" cy="6255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Nano text editor</a:t>
            </a:r>
            <a:endParaRPr/>
          </a:p>
        </p:txBody>
      </p:sp>
      <p:sp>
        <p:nvSpPr>
          <p:cNvPr id="211" name="Shape 211"/>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nano</a:t>
            </a:r>
            <a:r>
              <a:rPr lang="en"/>
              <a:t> - Nano's ANOther editor, an enhanced free Pico clone.</a:t>
            </a:r>
            <a:endParaRPr/>
          </a:p>
          <a:p>
            <a:pPr indent="-311150" lvl="0" marL="457200" rtl="0">
              <a:spcBef>
                <a:spcPts val="0"/>
              </a:spcBef>
              <a:spcAft>
                <a:spcPts val="0"/>
              </a:spcAft>
              <a:buSzPts val="1300"/>
              <a:buChar char="●"/>
            </a:pPr>
            <a:r>
              <a:rPr lang="en"/>
              <a:t>s</a:t>
            </a:r>
            <a:r>
              <a:rPr lang="en"/>
              <a:t>elect - drag mouse.</a:t>
            </a:r>
            <a:endParaRPr/>
          </a:p>
          <a:p>
            <a:pPr indent="-311150" lvl="0" marL="457200" rtl="0">
              <a:spcBef>
                <a:spcPts val="0"/>
              </a:spcBef>
              <a:spcAft>
                <a:spcPts val="0"/>
              </a:spcAft>
              <a:buSzPts val="1300"/>
              <a:buChar char="●"/>
            </a:pPr>
            <a:r>
              <a:rPr lang="en"/>
              <a:t>p</a:t>
            </a:r>
            <a:r>
              <a:rPr lang="en"/>
              <a:t>aste - right mouse button.</a:t>
            </a:r>
            <a:endParaRPr/>
          </a:p>
          <a:p>
            <a:pPr indent="-311150" lvl="0" marL="457200" rtl="0">
              <a:spcBef>
                <a:spcPts val="0"/>
              </a:spcBef>
              <a:spcAft>
                <a:spcPts val="0"/>
              </a:spcAft>
              <a:buSzPts val="1300"/>
              <a:buChar char="●"/>
            </a:pPr>
            <a:r>
              <a:rPr lang="en" u="sng">
                <a:solidFill>
                  <a:schemeClr val="hlink"/>
                </a:solidFill>
                <a:hlinkClick r:id="rId3"/>
              </a:rPr>
              <a:t>https://www.howtogeek.com/howto/42980/the-beginners-guide-to-nano-the-linux-command-line-text-editor/</a:t>
            </a:r>
            <a:endParaRPr/>
          </a:p>
          <a:p>
            <a:pPr indent="-311150" lvl="0" marL="457200" rtl="0">
              <a:spcBef>
                <a:spcPts val="0"/>
              </a:spcBef>
              <a:spcAft>
                <a:spcPts val="0"/>
              </a:spcAft>
              <a:buSzPts val="1300"/>
              <a:buChar char="●"/>
            </a:pPr>
            <a:r>
              <a:rPr lang="en" u="sng">
                <a:solidFill>
                  <a:schemeClr val="hlink"/>
                </a:solidFill>
                <a:hlinkClick r:id="rId4"/>
              </a:rPr>
              <a:t>http://www.codexpedia.com/text-editor/nano-text-editor-command-cheatsheet/</a:t>
            </a:r>
            <a:endParaRPr/>
          </a:p>
          <a:p>
            <a:pPr indent="0" lvl="0" marL="0" rtl="0">
              <a:spcBef>
                <a:spcPts val="1600"/>
              </a:spcBef>
              <a:spcAft>
                <a:spcPts val="1600"/>
              </a:spcAft>
              <a:buNone/>
            </a:pPr>
            <a:r>
              <a:t/>
            </a:r>
            <a:endParaRPr/>
          </a:p>
        </p:txBody>
      </p:sp>
      <p:pic>
        <p:nvPicPr>
          <p:cNvPr id="212" name="Shape 212"/>
          <p:cNvPicPr preferRelativeResize="0"/>
          <p:nvPr/>
        </p:nvPicPr>
        <p:blipFill>
          <a:blip r:embed="rId5">
            <a:alphaModFix/>
          </a:blip>
          <a:stretch>
            <a:fillRect/>
          </a:stretch>
        </p:blipFill>
        <p:spPr>
          <a:xfrm>
            <a:off x="4647125" y="0"/>
            <a:ext cx="4483578"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727800" y="590225"/>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 </a:t>
            </a:r>
            <a:endParaRPr/>
          </a:p>
        </p:txBody>
      </p:sp>
      <p:sp>
        <p:nvSpPr>
          <p:cNvPr id="218" name="Shape 218"/>
          <p:cNvSpPr txBox="1"/>
          <p:nvPr>
            <p:ph idx="1" type="body"/>
          </p:nvPr>
        </p:nvSpPr>
        <p:spPr>
          <a:xfrm>
            <a:off x="727725" y="1441200"/>
            <a:ext cx="3774300" cy="3478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AutoNum type="arabicPeriod"/>
            </a:pPr>
            <a:r>
              <a:rPr lang="en"/>
              <a:t>Establish a remote connection (with PuTTY) to our server (</a:t>
            </a:r>
            <a:r>
              <a:rPr b="1" lang="en"/>
              <a:t>82.147.150.168</a:t>
            </a:r>
            <a:r>
              <a:rPr lang="en"/>
              <a:t>), your initial  password is ‘</a:t>
            </a:r>
            <a:r>
              <a:rPr b="1" lang="en"/>
              <a:t>password123</a:t>
            </a:r>
            <a:r>
              <a:rPr lang="en"/>
              <a:t>’.</a:t>
            </a:r>
            <a:endParaRPr/>
          </a:p>
          <a:p>
            <a:pPr indent="-311150" lvl="0" marL="457200" rtl="0">
              <a:spcBef>
                <a:spcPts val="0"/>
              </a:spcBef>
              <a:spcAft>
                <a:spcPts val="0"/>
              </a:spcAft>
              <a:buSzPts val="1300"/>
              <a:buAutoNum type="arabicPeriod"/>
            </a:pPr>
            <a:r>
              <a:rPr lang="en"/>
              <a:t>Go to ‘</a:t>
            </a:r>
            <a:r>
              <a:rPr b="1" lang="en"/>
              <a:t>ftp/files</a:t>
            </a:r>
            <a:r>
              <a:rPr lang="en"/>
              <a:t>’ (you can use the ‘</a:t>
            </a:r>
            <a:r>
              <a:rPr b="1" lang="en"/>
              <a:t>cd</a:t>
            </a:r>
            <a:r>
              <a:rPr lang="en"/>
              <a:t>’ command) and copy there the file ‘</a:t>
            </a:r>
            <a:r>
              <a:rPr b="1" lang="en"/>
              <a:t>/home/students/day01/LSPp1.pdf</a:t>
            </a:r>
            <a:r>
              <a:rPr lang="en"/>
              <a:t>’ (you can use the ‘</a:t>
            </a:r>
            <a:r>
              <a:rPr b="1" lang="en"/>
              <a:t>cp</a:t>
            </a:r>
            <a:r>
              <a:rPr lang="en"/>
              <a:t>’ command).</a:t>
            </a:r>
            <a:endParaRPr/>
          </a:p>
          <a:p>
            <a:pPr indent="-311150" lvl="0" marL="457200" rtl="0">
              <a:spcBef>
                <a:spcPts val="0"/>
              </a:spcBef>
              <a:spcAft>
                <a:spcPts val="0"/>
              </a:spcAft>
              <a:buSzPts val="1300"/>
              <a:buAutoNum type="arabicPeriod"/>
            </a:pPr>
            <a:r>
              <a:rPr lang="en"/>
              <a:t>Open your ftp directory in a Windows browser (</a:t>
            </a:r>
            <a:r>
              <a:rPr b="1" lang="en"/>
              <a:t>ftp://82.147.150.168</a:t>
            </a:r>
            <a:r>
              <a:rPr lang="en"/>
              <a:t>) and download the ‘</a:t>
            </a:r>
            <a:r>
              <a:rPr b="1" lang="en"/>
              <a:t>LSPp1.pdf</a:t>
            </a:r>
            <a:r>
              <a:rPr lang="en"/>
              <a:t>’ and open it to read this lecture.</a:t>
            </a:r>
            <a:endParaRPr/>
          </a:p>
          <a:p>
            <a:pPr indent="0" lvl="0" marL="0">
              <a:spcBef>
                <a:spcPts val="1600"/>
              </a:spcBef>
              <a:spcAft>
                <a:spcPts val="1600"/>
              </a:spcAft>
              <a:buNone/>
            </a:pPr>
            <a:r>
              <a:t/>
            </a:r>
            <a:endParaRPr/>
          </a:p>
        </p:txBody>
      </p:sp>
      <p:sp>
        <p:nvSpPr>
          <p:cNvPr id="219" name="Shape 219"/>
          <p:cNvSpPr txBox="1"/>
          <p:nvPr>
            <p:ph idx="2" type="body"/>
          </p:nvPr>
        </p:nvSpPr>
        <p:spPr>
          <a:xfrm>
            <a:off x="4642001" y="1441200"/>
            <a:ext cx="3774300" cy="3478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your Linux </a:t>
            </a:r>
            <a:r>
              <a:rPr lang="en"/>
              <a:t>environment</a:t>
            </a:r>
            <a:r>
              <a:rPr lang="en"/>
              <a:t>:</a:t>
            </a:r>
            <a:endParaRPr/>
          </a:p>
          <a:p>
            <a:pPr indent="-311150" lvl="0" marL="457200" rtl="0">
              <a:spcBef>
                <a:spcPts val="1600"/>
              </a:spcBef>
              <a:spcAft>
                <a:spcPts val="0"/>
              </a:spcAft>
              <a:buSzPts val="1300"/>
              <a:buAutoNum type="arabicPeriod"/>
            </a:pPr>
            <a:r>
              <a:rPr lang="en"/>
              <a:t>Change your password.</a:t>
            </a:r>
            <a:endParaRPr/>
          </a:p>
          <a:p>
            <a:pPr indent="-311150" lvl="0" marL="457200" rtl="0">
              <a:spcBef>
                <a:spcPts val="0"/>
              </a:spcBef>
              <a:spcAft>
                <a:spcPts val="0"/>
              </a:spcAft>
              <a:buSzPts val="1300"/>
              <a:buAutoNum type="arabicPeriod"/>
            </a:pPr>
            <a:r>
              <a:rPr lang="en"/>
              <a:t>In your </a:t>
            </a:r>
            <a:r>
              <a:rPr b="1" lang="en"/>
              <a:t>home (‘~/’)</a:t>
            </a:r>
            <a:r>
              <a:rPr lang="en"/>
              <a:t> directory create a new one for the exercises (like ‘exercises’) and a sub-directory in it for this lecture (‘day01’).</a:t>
            </a:r>
            <a:endParaRPr/>
          </a:p>
          <a:p>
            <a:pPr indent="-311150" lvl="0" marL="457200" rtl="0">
              <a:spcBef>
                <a:spcPts val="0"/>
              </a:spcBef>
              <a:spcAft>
                <a:spcPts val="0"/>
              </a:spcAft>
              <a:buSzPts val="1300"/>
              <a:buAutoNum type="arabicPeriod"/>
            </a:pPr>
            <a:r>
              <a:rPr lang="en"/>
              <a:t>Go to the last folder (‘day01’) and create a file (‘listing.txt’) there, which contains the list of the files in ‘</a:t>
            </a:r>
            <a:r>
              <a:rPr b="1" lang="en"/>
              <a:t>/sbin</a:t>
            </a:r>
            <a:r>
              <a:rPr lang="en"/>
              <a:t>’ folder.</a:t>
            </a:r>
            <a:endParaRPr/>
          </a:p>
          <a:p>
            <a:pPr indent="-311150" lvl="0" marL="457200" rtl="0">
              <a:spcBef>
                <a:spcPts val="0"/>
              </a:spcBef>
              <a:spcAft>
                <a:spcPts val="0"/>
              </a:spcAft>
              <a:buSzPts val="1300"/>
              <a:buAutoNum type="arabicPeriod"/>
            </a:pPr>
            <a:r>
              <a:rPr lang="en"/>
              <a:t>Open the listing file with </a:t>
            </a:r>
            <a:r>
              <a:rPr b="1" lang="en"/>
              <a:t>nano</a:t>
            </a:r>
            <a:r>
              <a:rPr lang="en"/>
              <a:t> and add your names at the </a:t>
            </a:r>
            <a:r>
              <a:rPr lang="en"/>
              <a:t>beginning</a:t>
            </a:r>
            <a:r>
              <a:rPr lang="en"/>
              <a:t>. </a:t>
            </a:r>
            <a:endParaRPr/>
          </a:p>
          <a:p>
            <a:pPr indent="-311150" lvl="0" marL="457200" rtl="0">
              <a:spcBef>
                <a:spcPts val="0"/>
              </a:spcBef>
              <a:spcAft>
                <a:spcPts val="0"/>
              </a:spcAft>
              <a:buSzPts val="1300"/>
              <a:buAutoNum type="arabicPeriod"/>
            </a:pPr>
            <a:r>
              <a:rPr lang="en"/>
              <a:t>In your home directory create a </a:t>
            </a:r>
            <a:r>
              <a:rPr b="1" lang="en"/>
              <a:t>link</a:t>
            </a:r>
            <a:r>
              <a:rPr lang="en"/>
              <a:t> to the ‘</a:t>
            </a:r>
            <a:r>
              <a:rPr b="1" lang="en"/>
              <a:t>/home/students/</a:t>
            </a:r>
            <a:r>
              <a:rPr lang="en"/>
              <a:t>’ directory.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System Programming?</a:t>
            </a:r>
            <a:endParaRPr/>
          </a:p>
        </p:txBody>
      </p:sp>
      <p:sp>
        <p:nvSpPr>
          <p:cNvPr id="93" name="Shape 93"/>
          <p:cNvSpPr txBox="1"/>
          <p:nvPr>
            <p:ph idx="1" type="body"/>
          </p:nvPr>
        </p:nvSpPr>
        <p:spPr>
          <a:xfrm>
            <a:off x="729325" y="2078875"/>
            <a:ext cx="3774300" cy="2654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a:t>
            </a:r>
            <a:r>
              <a:rPr lang="en"/>
              <a:t>he art of writing </a:t>
            </a:r>
            <a:r>
              <a:rPr b="1" lang="en"/>
              <a:t>system software</a:t>
            </a:r>
            <a:r>
              <a:rPr lang="en"/>
              <a:t>.</a:t>
            </a:r>
            <a:endParaRPr/>
          </a:p>
          <a:p>
            <a:pPr indent="-311150" lvl="0" marL="457200" rtl="0">
              <a:spcBef>
                <a:spcPts val="0"/>
              </a:spcBef>
              <a:spcAft>
                <a:spcPts val="0"/>
              </a:spcAft>
              <a:buSzPts val="1300"/>
              <a:buChar char="●"/>
            </a:pPr>
            <a:r>
              <a:rPr b="1" lang="en"/>
              <a:t>System software</a:t>
            </a:r>
            <a:r>
              <a:rPr lang="en"/>
              <a:t> lives at a low level, interfacing directly with the kernel and core system libraries.</a:t>
            </a:r>
            <a:endParaRPr/>
          </a:p>
          <a:p>
            <a:pPr indent="-311150" lvl="0" marL="457200" rtl="0">
              <a:spcBef>
                <a:spcPts val="0"/>
              </a:spcBef>
              <a:spcAft>
                <a:spcPts val="0"/>
              </a:spcAft>
              <a:buSzPts val="1300"/>
              <a:buChar char="●"/>
            </a:pPr>
            <a:r>
              <a:rPr lang="en"/>
              <a:t>Assists general use application programs.</a:t>
            </a:r>
            <a:endParaRPr/>
          </a:p>
          <a:p>
            <a:pPr indent="-311150" lvl="0" marL="457200" rtl="0">
              <a:spcBef>
                <a:spcPts val="0"/>
              </a:spcBef>
              <a:spcAft>
                <a:spcPts val="0"/>
              </a:spcAft>
              <a:buSzPts val="1300"/>
              <a:buChar char="●"/>
            </a:pPr>
            <a:r>
              <a:rPr b="1" lang="en"/>
              <a:t>S</a:t>
            </a:r>
            <a:r>
              <a:rPr b="1" lang="en"/>
              <a:t>ystem programmers</a:t>
            </a:r>
            <a:r>
              <a:rPr lang="en"/>
              <a:t> must have a strong awareness of the hardware and operating system on which they are working.</a:t>
            </a:r>
            <a:endParaRPr/>
          </a:p>
          <a:p>
            <a:pPr indent="-311150" lvl="0" marL="457200">
              <a:spcBef>
                <a:spcPts val="0"/>
              </a:spcBef>
              <a:spcAft>
                <a:spcPts val="0"/>
              </a:spcAft>
              <a:buSzPts val="1300"/>
              <a:buChar char="●"/>
            </a:pPr>
            <a:r>
              <a:rPr lang="en"/>
              <a:t>In Linux usually the system utilities are in ‘/sbin’ and ‘/usr/sbin’.</a:t>
            </a:r>
            <a:endParaRPr/>
          </a:p>
        </p:txBody>
      </p:sp>
      <p:sp>
        <p:nvSpPr>
          <p:cNvPr id="94" name="Shape 94"/>
          <p:cNvSpPr txBox="1"/>
          <p:nvPr/>
        </p:nvSpPr>
        <p:spPr>
          <a:xfrm>
            <a:off x="5153950" y="3699491"/>
            <a:ext cx="3264000" cy="640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lgn="ctr">
              <a:spcBef>
                <a:spcPts val="0"/>
              </a:spcBef>
              <a:spcAft>
                <a:spcPts val="0"/>
              </a:spcAft>
              <a:buNone/>
            </a:pPr>
            <a:r>
              <a:rPr b="1" lang="en" sz="1800"/>
              <a:t>Hardware</a:t>
            </a:r>
            <a:endParaRPr b="1" sz="1800"/>
          </a:p>
          <a:p>
            <a:pPr indent="0" lvl="0" marL="0" algn="ctr">
              <a:spcBef>
                <a:spcPts val="0"/>
              </a:spcBef>
              <a:spcAft>
                <a:spcPts val="0"/>
              </a:spcAft>
              <a:buNone/>
            </a:pPr>
            <a:r>
              <a:rPr lang="en"/>
              <a:t>CPU, Memory, Disks, Keyboard, etc.</a:t>
            </a:r>
            <a:endParaRPr/>
          </a:p>
        </p:txBody>
      </p:sp>
      <p:sp>
        <p:nvSpPr>
          <p:cNvPr id="95" name="Shape 95"/>
          <p:cNvSpPr txBox="1"/>
          <p:nvPr/>
        </p:nvSpPr>
        <p:spPr>
          <a:xfrm>
            <a:off x="5153950" y="2889183"/>
            <a:ext cx="3264000" cy="6405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System Software</a:t>
            </a:r>
            <a:endParaRPr b="1" sz="1800"/>
          </a:p>
          <a:p>
            <a:pPr indent="0" lvl="0" marL="0" rtl="0" algn="ctr">
              <a:spcBef>
                <a:spcPts val="0"/>
              </a:spcBef>
              <a:spcAft>
                <a:spcPts val="0"/>
              </a:spcAft>
              <a:buNone/>
            </a:pPr>
            <a:r>
              <a:rPr lang="en"/>
              <a:t>OS, Utilities, Drivers	</a:t>
            </a:r>
            <a:endParaRPr/>
          </a:p>
        </p:txBody>
      </p:sp>
      <p:sp>
        <p:nvSpPr>
          <p:cNvPr id="96" name="Shape 96"/>
          <p:cNvSpPr txBox="1"/>
          <p:nvPr/>
        </p:nvSpPr>
        <p:spPr>
          <a:xfrm>
            <a:off x="5153950" y="2078875"/>
            <a:ext cx="3264000" cy="640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Application Software</a:t>
            </a:r>
            <a:endParaRPr b="1" sz="1800"/>
          </a:p>
          <a:p>
            <a:pPr indent="0" lvl="0" marL="0" rtl="0" algn="ctr">
              <a:spcBef>
                <a:spcPts val="0"/>
              </a:spcBef>
              <a:spcAft>
                <a:spcPts val="0"/>
              </a:spcAft>
              <a:buNone/>
            </a:pPr>
            <a:r>
              <a:rPr lang="en"/>
              <a:t>Text Processor, Internet Browser,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Work Environment</a:t>
            </a:r>
            <a:endParaRPr/>
          </a:p>
        </p:txBody>
      </p:sp>
      <p:sp>
        <p:nvSpPr>
          <p:cNvPr id="102" name="Shape 102"/>
          <p:cNvSpPr txBox="1"/>
          <p:nvPr/>
        </p:nvSpPr>
        <p:spPr>
          <a:xfrm>
            <a:off x="729450" y="2571750"/>
            <a:ext cx="2341200" cy="149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Linux Server</a:t>
            </a:r>
            <a:endParaRPr/>
          </a:p>
          <a:p>
            <a:pPr indent="0" lvl="0" marL="0">
              <a:spcBef>
                <a:spcPts val="0"/>
              </a:spcBef>
              <a:spcAft>
                <a:spcPts val="0"/>
              </a:spcAft>
              <a:buNone/>
            </a:pPr>
            <a:r>
              <a:rPr lang="en"/>
              <a:t>82.147.150.168</a:t>
            </a:r>
            <a:endParaRPr/>
          </a:p>
        </p:txBody>
      </p:sp>
      <p:sp>
        <p:nvSpPr>
          <p:cNvPr id="103" name="Shape 103"/>
          <p:cNvSpPr txBox="1"/>
          <p:nvPr/>
        </p:nvSpPr>
        <p:spPr>
          <a:xfrm>
            <a:off x="3070650" y="2571750"/>
            <a:ext cx="8820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User 1</a:t>
            </a:r>
            <a:endParaRPr/>
          </a:p>
        </p:txBody>
      </p:sp>
      <p:sp>
        <p:nvSpPr>
          <p:cNvPr id="104" name="Shape 104"/>
          <p:cNvSpPr txBox="1"/>
          <p:nvPr/>
        </p:nvSpPr>
        <p:spPr>
          <a:xfrm>
            <a:off x="3070650" y="2945250"/>
            <a:ext cx="8820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User 2</a:t>
            </a:r>
            <a:endParaRPr/>
          </a:p>
        </p:txBody>
      </p:sp>
      <p:sp>
        <p:nvSpPr>
          <p:cNvPr id="105" name="Shape 105"/>
          <p:cNvSpPr txBox="1"/>
          <p:nvPr/>
        </p:nvSpPr>
        <p:spPr>
          <a:xfrm>
            <a:off x="3070650" y="3318750"/>
            <a:ext cx="8820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106" name="Shape 106"/>
          <p:cNvSpPr txBox="1"/>
          <p:nvPr/>
        </p:nvSpPr>
        <p:spPr>
          <a:xfrm>
            <a:off x="3070650" y="3692250"/>
            <a:ext cx="8820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User N</a:t>
            </a:r>
            <a:endParaRPr/>
          </a:p>
        </p:txBody>
      </p:sp>
      <p:sp>
        <p:nvSpPr>
          <p:cNvPr id="107" name="Shape 107"/>
          <p:cNvSpPr txBox="1"/>
          <p:nvPr/>
        </p:nvSpPr>
        <p:spPr>
          <a:xfrm>
            <a:off x="5127600" y="2571750"/>
            <a:ext cx="31923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University Windows Client</a:t>
            </a:r>
            <a:r>
              <a:rPr lang="en"/>
              <a:t> User 1</a:t>
            </a:r>
            <a:endParaRPr/>
          </a:p>
        </p:txBody>
      </p:sp>
      <p:sp>
        <p:nvSpPr>
          <p:cNvPr id="108" name="Shape 108"/>
          <p:cNvSpPr txBox="1"/>
          <p:nvPr/>
        </p:nvSpPr>
        <p:spPr>
          <a:xfrm>
            <a:off x="5127600" y="2945250"/>
            <a:ext cx="31923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University </a:t>
            </a:r>
            <a:r>
              <a:rPr lang="en"/>
              <a:t>Windows Client User 2</a:t>
            </a:r>
            <a:endParaRPr/>
          </a:p>
        </p:txBody>
      </p:sp>
      <p:sp>
        <p:nvSpPr>
          <p:cNvPr id="109" name="Shape 109"/>
          <p:cNvSpPr txBox="1"/>
          <p:nvPr/>
        </p:nvSpPr>
        <p:spPr>
          <a:xfrm>
            <a:off x="5127600" y="3318750"/>
            <a:ext cx="31923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110" name="Shape 110"/>
          <p:cNvSpPr txBox="1"/>
          <p:nvPr/>
        </p:nvSpPr>
        <p:spPr>
          <a:xfrm>
            <a:off x="5127600" y="3692250"/>
            <a:ext cx="31923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University </a:t>
            </a:r>
            <a:r>
              <a:rPr lang="en"/>
              <a:t>Windows Client User N</a:t>
            </a:r>
            <a:endParaRPr/>
          </a:p>
        </p:txBody>
      </p:sp>
      <p:sp>
        <p:nvSpPr>
          <p:cNvPr id="111" name="Shape 111"/>
          <p:cNvSpPr/>
          <p:nvPr/>
        </p:nvSpPr>
        <p:spPr>
          <a:xfrm>
            <a:off x="3989125" y="2581450"/>
            <a:ext cx="1138500" cy="373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ssh</a:t>
            </a:r>
            <a:endParaRPr/>
          </a:p>
        </p:txBody>
      </p:sp>
      <p:sp>
        <p:nvSpPr>
          <p:cNvPr id="112" name="Shape 112"/>
          <p:cNvSpPr/>
          <p:nvPr/>
        </p:nvSpPr>
        <p:spPr>
          <a:xfrm>
            <a:off x="3989125" y="2945250"/>
            <a:ext cx="1138500" cy="373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ssh</a:t>
            </a:r>
            <a:endParaRPr/>
          </a:p>
        </p:txBody>
      </p:sp>
      <p:sp>
        <p:nvSpPr>
          <p:cNvPr id="113" name="Shape 113"/>
          <p:cNvSpPr/>
          <p:nvPr/>
        </p:nvSpPr>
        <p:spPr>
          <a:xfrm>
            <a:off x="3989125" y="3682550"/>
            <a:ext cx="1138500" cy="373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ssh</a:t>
            </a:r>
            <a:endParaRPr/>
          </a:p>
        </p:txBody>
      </p:sp>
      <p:sp>
        <p:nvSpPr>
          <p:cNvPr id="114" name="Shape 114"/>
          <p:cNvSpPr txBox="1"/>
          <p:nvPr/>
        </p:nvSpPr>
        <p:spPr>
          <a:xfrm>
            <a:off x="5479400" y="1451250"/>
            <a:ext cx="3192300" cy="3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lang="en"/>
              <a:t>Home </a:t>
            </a:r>
            <a:r>
              <a:rPr lang="en"/>
              <a:t>Client User 1</a:t>
            </a:r>
            <a:endParaRPr/>
          </a:p>
        </p:txBody>
      </p:sp>
      <p:sp>
        <p:nvSpPr>
          <p:cNvPr id="115" name="Shape 115"/>
          <p:cNvSpPr/>
          <p:nvPr/>
        </p:nvSpPr>
        <p:spPr>
          <a:xfrm rot="-1931472">
            <a:off x="3846268" y="2008138"/>
            <a:ext cx="1784526" cy="373302"/>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ssh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Remote Connection</a:t>
            </a:r>
            <a:endParaRPr/>
          </a:p>
        </p:txBody>
      </p:sp>
      <p:sp>
        <p:nvSpPr>
          <p:cNvPr id="121" name="Shape 121"/>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telnet (</a:t>
            </a:r>
            <a:r>
              <a:rPr b="1" lang="en"/>
              <a:t>Tel</a:t>
            </a:r>
            <a:r>
              <a:rPr lang="en"/>
              <a:t>etype </a:t>
            </a:r>
            <a:r>
              <a:rPr b="1" lang="en"/>
              <a:t>Net</a:t>
            </a:r>
            <a:r>
              <a:rPr lang="en"/>
              <a:t>work)</a:t>
            </a:r>
            <a:endParaRPr/>
          </a:p>
          <a:p>
            <a:pPr indent="-311150" lvl="0" marL="457200" rtl="0">
              <a:spcBef>
                <a:spcPts val="0"/>
              </a:spcBef>
              <a:spcAft>
                <a:spcPts val="0"/>
              </a:spcAft>
              <a:buSzPts val="1300"/>
              <a:buChar char="●"/>
            </a:pPr>
            <a:r>
              <a:rPr lang="en"/>
              <a:t>ssh (</a:t>
            </a:r>
            <a:r>
              <a:rPr b="1" lang="en"/>
              <a:t>S</a:t>
            </a:r>
            <a:r>
              <a:rPr lang="en"/>
              <a:t>ecure </a:t>
            </a:r>
            <a:r>
              <a:rPr b="1" lang="en"/>
              <a:t>Sh</a:t>
            </a:r>
            <a:r>
              <a:rPr lang="en"/>
              <a:t>ell) </a:t>
            </a:r>
            <a:endParaRPr/>
          </a:p>
          <a:p>
            <a:pPr indent="-311150" lvl="0" marL="457200">
              <a:spcBef>
                <a:spcPts val="0"/>
              </a:spcBef>
              <a:spcAft>
                <a:spcPts val="0"/>
              </a:spcAft>
              <a:buSzPts val="1300"/>
              <a:buChar char="●"/>
            </a:pPr>
            <a:r>
              <a:rPr lang="en"/>
              <a:t>PuTTY - has no official meaning.</a:t>
            </a:r>
            <a:endParaRPr/>
          </a:p>
        </p:txBody>
      </p:sp>
      <p:pic>
        <p:nvPicPr>
          <p:cNvPr id="122" name="Shape 122"/>
          <p:cNvPicPr preferRelativeResize="0"/>
          <p:nvPr/>
        </p:nvPicPr>
        <p:blipFill>
          <a:blip r:embed="rId3">
            <a:alphaModFix/>
          </a:blip>
          <a:stretch>
            <a:fillRect/>
          </a:stretch>
        </p:blipFill>
        <p:spPr>
          <a:xfrm>
            <a:off x="4166875" y="513375"/>
            <a:ext cx="4977125" cy="44332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get Help in Linux?</a:t>
            </a:r>
            <a:endParaRPr/>
          </a:p>
        </p:txBody>
      </p:sp>
      <p:sp>
        <p:nvSpPr>
          <p:cNvPr id="128" name="Shape 128"/>
          <p:cNvSpPr txBox="1"/>
          <p:nvPr>
            <p:ph idx="1" type="body"/>
          </p:nvPr>
        </p:nvSpPr>
        <p:spPr>
          <a:xfrm>
            <a:off x="729450" y="2078875"/>
            <a:ext cx="2850600" cy="2020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m</a:t>
            </a:r>
            <a:r>
              <a:rPr lang="en"/>
              <a:t>an - an interface to the on-line reference manuals.</a:t>
            </a:r>
            <a:endParaRPr/>
          </a:p>
          <a:p>
            <a:pPr indent="-311150" lvl="0" marL="457200" rtl="0">
              <a:spcBef>
                <a:spcPts val="0"/>
              </a:spcBef>
              <a:spcAft>
                <a:spcPts val="0"/>
              </a:spcAft>
              <a:buSzPts val="1300"/>
              <a:buChar char="●"/>
            </a:pPr>
            <a:r>
              <a:rPr lang="en" sz="1100">
                <a:solidFill>
                  <a:srgbClr val="000000"/>
                </a:solidFill>
                <a:highlight>
                  <a:srgbClr val="FFFFFF"/>
                </a:highlight>
                <a:latin typeface="Verdana"/>
                <a:ea typeface="Verdana"/>
                <a:cs typeface="Verdana"/>
                <a:sym typeface="Verdana"/>
              </a:rPr>
              <a:t>man [option(s)] keyword(s)</a:t>
            </a:r>
            <a:endParaRPr/>
          </a:p>
          <a:p>
            <a:pPr indent="-311150" lvl="0" marL="457200" rtl="0">
              <a:spcBef>
                <a:spcPts val="0"/>
              </a:spcBef>
              <a:spcAft>
                <a:spcPts val="0"/>
              </a:spcAft>
              <a:buSzPts val="1300"/>
              <a:buChar char="●"/>
            </a:pPr>
            <a:r>
              <a:rPr lang="en"/>
              <a:t>m</a:t>
            </a:r>
            <a:r>
              <a:rPr lang="en"/>
              <a:t>an man</a:t>
            </a:r>
            <a:endParaRPr/>
          </a:p>
          <a:p>
            <a:pPr indent="-311150" lvl="0" marL="457200" rtl="0">
              <a:spcBef>
                <a:spcPts val="0"/>
              </a:spcBef>
              <a:spcAft>
                <a:spcPts val="0"/>
              </a:spcAft>
              <a:buSzPts val="1300"/>
              <a:buChar char="●"/>
            </a:pPr>
            <a:r>
              <a:rPr lang="en"/>
              <a:t>Most important keys :</a:t>
            </a:r>
            <a:r>
              <a:rPr b="1" lang="en"/>
              <a:t>PgUp</a:t>
            </a:r>
            <a:r>
              <a:rPr lang="en"/>
              <a:t>, </a:t>
            </a:r>
            <a:r>
              <a:rPr b="1" lang="en"/>
              <a:t>PgDn</a:t>
            </a:r>
            <a:r>
              <a:rPr lang="en"/>
              <a:t>, </a:t>
            </a:r>
            <a:r>
              <a:rPr b="1" lang="en"/>
              <a:t>q</a:t>
            </a:r>
            <a:endParaRPr b="1"/>
          </a:p>
          <a:p>
            <a:pPr indent="0" lvl="0" marL="0" rtl="0">
              <a:spcBef>
                <a:spcPts val="1600"/>
              </a:spcBef>
              <a:spcAft>
                <a:spcPts val="0"/>
              </a:spcAft>
              <a:buNone/>
            </a:pPr>
            <a:r>
              <a:rPr lang="en"/>
              <a:t>Of course you could always google it.</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pic>
        <p:nvPicPr>
          <p:cNvPr id="129" name="Shape 129"/>
          <p:cNvPicPr preferRelativeResize="0"/>
          <p:nvPr/>
        </p:nvPicPr>
        <p:blipFill>
          <a:blip r:embed="rId3">
            <a:alphaModFix/>
          </a:blip>
          <a:stretch>
            <a:fillRect/>
          </a:stretch>
        </p:blipFill>
        <p:spPr>
          <a:xfrm>
            <a:off x="3514975" y="2225400"/>
            <a:ext cx="5379626" cy="245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Files and Directories in Linux</a:t>
            </a:r>
            <a:endParaRPr/>
          </a:p>
        </p:txBody>
      </p:sp>
      <p:sp>
        <p:nvSpPr>
          <p:cNvPr id="135" name="Shape 135"/>
          <p:cNvSpPr txBox="1"/>
          <p:nvPr>
            <p:ph idx="1" type="body"/>
          </p:nvPr>
        </p:nvSpPr>
        <p:spPr>
          <a:xfrm>
            <a:off x="729450" y="2078875"/>
            <a:ext cx="7688700" cy="26388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pwd</a:t>
            </a:r>
            <a:r>
              <a:rPr lang="en"/>
              <a:t> - print the name of the current working directory.</a:t>
            </a:r>
            <a:endParaRPr/>
          </a:p>
          <a:p>
            <a:pPr indent="-311150" lvl="0" marL="457200" rtl="0">
              <a:spcBef>
                <a:spcPts val="0"/>
              </a:spcBef>
              <a:spcAft>
                <a:spcPts val="0"/>
              </a:spcAft>
              <a:buSzPts val="1300"/>
              <a:buChar char="●"/>
            </a:pPr>
            <a:r>
              <a:rPr b="1" lang="en"/>
              <a:t>ls</a:t>
            </a:r>
            <a:r>
              <a:rPr lang="en"/>
              <a:t> - list directory contents.</a:t>
            </a:r>
            <a:endParaRPr/>
          </a:p>
          <a:p>
            <a:pPr indent="-311150" lvl="0" marL="457200" rtl="0">
              <a:spcBef>
                <a:spcPts val="0"/>
              </a:spcBef>
              <a:spcAft>
                <a:spcPts val="0"/>
              </a:spcAft>
              <a:buSzPts val="1300"/>
              <a:buChar char="●"/>
            </a:pPr>
            <a:r>
              <a:rPr b="1" lang="en"/>
              <a:t>mkdir</a:t>
            </a:r>
            <a:r>
              <a:rPr lang="en"/>
              <a:t> - make directories.</a:t>
            </a:r>
            <a:endParaRPr/>
          </a:p>
          <a:p>
            <a:pPr indent="-311150" lvl="0" marL="457200" rtl="0">
              <a:spcBef>
                <a:spcPts val="0"/>
              </a:spcBef>
              <a:spcAft>
                <a:spcPts val="0"/>
              </a:spcAft>
              <a:buSzPts val="1300"/>
              <a:buChar char="●"/>
            </a:pPr>
            <a:r>
              <a:rPr b="1" lang="en"/>
              <a:t>cd</a:t>
            </a:r>
            <a:r>
              <a:rPr lang="en"/>
              <a:t> - change the shell working directory.</a:t>
            </a:r>
            <a:endParaRPr/>
          </a:p>
          <a:p>
            <a:pPr indent="-311150" lvl="0" marL="457200" rtl="0">
              <a:spcBef>
                <a:spcPts val="0"/>
              </a:spcBef>
              <a:spcAft>
                <a:spcPts val="0"/>
              </a:spcAft>
              <a:buSzPts val="1300"/>
              <a:buChar char="●"/>
            </a:pPr>
            <a:r>
              <a:rPr b="1" lang="en"/>
              <a:t>r</a:t>
            </a:r>
            <a:r>
              <a:rPr b="1" lang="en"/>
              <a:t>mdir</a:t>
            </a:r>
            <a:r>
              <a:rPr lang="en"/>
              <a:t> - remove directory, this command will only work if the folders are empty.</a:t>
            </a:r>
            <a:endParaRPr/>
          </a:p>
          <a:p>
            <a:pPr indent="-311150" lvl="0" marL="457200" rtl="0">
              <a:spcBef>
                <a:spcPts val="0"/>
              </a:spcBef>
              <a:spcAft>
                <a:spcPts val="0"/>
              </a:spcAft>
              <a:buSzPts val="1300"/>
              <a:buChar char="●"/>
            </a:pPr>
            <a:r>
              <a:rPr b="1" lang="en"/>
              <a:t>cp</a:t>
            </a:r>
            <a:r>
              <a:rPr lang="en"/>
              <a:t> - copy files and directories.</a:t>
            </a:r>
            <a:endParaRPr/>
          </a:p>
          <a:p>
            <a:pPr indent="-311150" lvl="0" marL="457200" rtl="0">
              <a:spcBef>
                <a:spcPts val="0"/>
              </a:spcBef>
              <a:spcAft>
                <a:spcPts val="0"/>
              </a:spcAft>
              <a:buSzPts val="1300"/>
              <a:buChar char="●"/>
            </a:pPr>
            <a:r>
              <a:rPr b="1" lang="en"/>
              <a:t>mv</a:t>
            </a:r>
            <a:r>
              <a:rPr lang="en"/>
              <a:t> - move (rename) files.</a:t>
            </a:r>
            <a:endParaRPr/>
          </a:p>
          <a:p>
            <a:pPr indent="-311150" lvl="0" marL="457200" rtl="0">
              <a:spcBef>
                <a:spcPts val="0"/>
              </a:spcBef>
              <a:spcAft>
                <a:spcPts val="0"/>
              </a:spcAft>
              <a:buSzPts val="1300"/>
              <a:buChar char="●"/>
            </a:pPr>
            <a:r>
              <a:rPr b="1" lang="en"/>
              <a:t>rm</a:t>
            </a:r>
            <a:r>
              <a:rPr lang="en"/>
              <a:t> - remove files or directories.</a:t>
            </a:r>
            <a:endParaRPr/>
          </a:p>
          <a:p>
            <a:pPr indent="-311150" lvl="0" marL="457200" rtl="0">
              <a:spcBef>
                <a:spcPts val="0"/>
              </a:spcBef>
              <a:spcAft>
                <a:spcPts val="0"/>
              </a:spcAft>
              <a:buSzPts val="1300"/>
              <a:buChar char="●"/>
            </a:pPr>
            <a:r>
              <a:rPr b="1" lang="en"/>
              <a:t>ln</a:t>
            </a:r>
            <a:r>
              <a:rPr lang="en"/>
              <a:t> - make links between files.</a:t>
            </a:r>
            <a:endParaRPr/>
          </a:p>
          <a:p>
            <a:pPr indent="-311150" lvl="0" marL="457200">
              <a:spcBef>
                <a:spcPts val="0"/>
              </a:spcBef>
              <a:spcAft>
                <a:spcPts val="0"/>
              </a:spcAft>
              <a:buSzPts val="1300"/>
              <a:buChar char="●"/>
            </a:pPr>
            <a:r>
              <a:rPr b="1" lang="en"/>
              <a:t>c</a:t>
            </a:r>
            <a:r>
              <a:rPr b="1" lang="en"/>
              <a:t>at </a:t>
            </a:r>
            <a:r>
              <a:rPr lang="en"/>
              <a:t>- concatenate files and print on the standard 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Transferring Files</a:t>
            </a:r>
            <a:endParaRPr/>
          </a:p>
        </p:txBody>
      </p:sp>
      <p:sp>
        <p:nvSpPr>
          <p:cNvPr id="141" name="Shape 141"/>
          <p:cNvSpPr txBox="1"/>
          <p:nvPr>
            <p:ph idx="1" type="body"/>
          </p:nvPr>
        </p:nvSpPr>
        <p:spPr>
          <a:xfrm>
            <a:off x="729325" y="2078875"/>
            <a:ext cx="3774300" cy="26457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The File Transfer Protocol (FTP) is a standard network protocol used for the transfer of computer files between a client and server on a computer network.</a:t>
            </a:r>
            <a:endParaRPr/>
          </a:p>
          <a:p>
            <a:pPr indent="-311150" lvl="0" marL="457200" rtl="0">
              <a:spcBef>
                <a:spcPts val="0"/>
              </a:spcBef>
              <a:spcAft>
                <a:spcPts val="0"/>
              </a:spcAft>
              <a:buSzPts val="1300"/>
              <a:buChar char="●"/>
            </a:pPr>
            <a:r>
              <a:rPr lang="en"/>
              <a:t>You can copy files into your ‘</a:t>
            </a:r>
            <a:r>
              <a:rPr b="1" lang="en"/>
              <a:t>~/ftp/files</a:t>
            </a:r>
            <a:r>
              <a:rPr lang="en"/>
              <a:t>’ directory.</a:t>
            </a:r>
            <a:endParaRPr/>
          </a:p>
          <a:p>
            <a:pPr indent="-311150" lvl="0" marL="457200" rtl="0">
              <a:spcBef>
                <a:spcPts val="0"/>
              </a:spcBef>
              <a:spcAft>
                <a:spcPts val="0"/>
              </a:spcAft>
              <a:buSzPts val="1300"/>
              <a:buChar char="●"/>
            </a:pPr>
            <a:r>
              <a:rPr lang="en"/>
              <a:t>You can download those files with any browser - ‘</a:t>
            </a:r>
            <a:r>
              <a:rPr b="1" lang="en"/>
              <a:t>ftp://82.147.150.168</a:t>
            </a:r>
            <a:r>
              <a:rPr lang="en"/>
              <a:t>’ and login with your Linux credentials.</a:t>
            </a:r>
            <a:endParaRPr/>
          </a:p>
          <a:p>
            <a:pPr indent="-311150" lvl="0" marL="457200" rtl="0">
              <a:spcBef>
                <a:spcPts val="0"/>
              </a:spcBef>
              <a:spcAft>
                <a:spcPts val="0"/>
              </a:spcAft>
              <a:buSzPts val="1300"/>
              <a:buChar char="●"/>
            </a:pPr>
            <a:r>
              <a:rPr lang="en"/>
              <a:t>You can manage your ‘~/ftp/files’ directory with any </a:t>
            </a:r>
            <a:r>
              <a:rPr b="1" lang="en"/>
              <a:t>ftp client</a:t>
            </a:r>
            <a:r>
              <a:rPr lang="en"/>
              <a:t> (like FileZilla). </a:t>
            </a:r>
            <a:endParaRPr/>
          </a:p>
        </p:txBody>
      </p:sp>
      <p:pic>
        <p:nvPicPr>
          <p:cNvPr id="142" name="Shape 142"/>
          <p:cNvPicPr preferRelativeResize="0"/>
          <p:nvPr/>
        </p:nvPicPr>
        <p:blipFill>
          <a:blip r:embed="rId3">
            <a:alphaModFix/>
          </a:blip>
          <a:stretch>
            <a:fillRect/>
          </a:stretch>
        </p:blipFill>
        <p:spPr>
          <a:xfrm>
            <a:off x="4638250" y="653700"/>
            <a:ext cx="4370175" cy="1460150"/>
          </a:xfrm>
          <a:prstGeom prst="rect">
            <a:avLst/>
          </a:prstGeom>
          <a:noFill/>
          <a:ln>
            <a:noFill/>
          </a:ln>
        </p:spPr>
      </p:pic>
      <p:pic>
        <p:nvPicPr>
          <p:cNvPr id="143" name="Shape 143"/>
          <p:cNvPicPr preferRelativeResize="0"/>
          <p:nvPr/>
        </p:nvPicPr>
        <p:blipFill>
          <a:blip r:embed="rId4">
            <a:alphaModFix/>
          </a:blip>
          <a:stretch>
            <a:fillRect/>
          </a:stretch>
        </p:blipFill>
        <p:spPr>
          <a:xfrm>
            <a:off x="4656025" y="2463450"/>
            <a:ext cx="4293228" cy="226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a:t>
            </a:r>
            <a:endParaRPr/>
          </a:p>
        </p:txBody>
      </p:sp>
      <p:sp>
        <p:nvSpPr>
          <p:cNvPr id="149" name="Shape 149"/>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Files and directories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Processes in Linux</a:t>
            </a:r>
            <a:endParaRPr/>
          </a:p>
        </p:txBody>
      </p:sp>
      <p:sp>
        <p:nvSpPr>
          <p:cNvPr id="155" name="Shape 1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Processes</a:t>
            </a:r>
            <a:r>
              <a:rPr lang="en"/>
              <a:t> are object code in execution: active, alive, running programs.</a:t>
            </a:r>
            <a:endParaRPr/>
          </a:p>
          <a:p>
            <a:pPr indent="-311150" lvl="0" marL="457200" rtl="0">
              <a:spcBef>
                <a:spcPts val="0"/>
              </a:spcBef>
              <a:spcAft>
                <a:spcPts val="0"/>
              </a:spcAft>
              <a:buSzPts val="1300"/>
              <a:buChar char="●"/>
            </a:pPr>
            <a:r>
              <a:rPr lang="en"/>
              <a:t>Processes consist of </a:t>
            </a:r>
            <a:r>
              <a:rPr b="1" lang="en"/>
              <a:t>data</a:t>
            </a:r>
            <a:r>
              <a:rPr lang="en"/>
              <a:t>, </a:t>
            </a:r>
            <a:r>
              <a:rPr b="1" lang="en"/>
              <a:t>resources</a:t>
            </a:r>
            <a:r>
              <a:rPr lang="en"/>
              <a:t>, </a:t>
            </a:r>
            <a:r>
              <a:rPr b="1" lang="en"/>
              <a:t>state</a:t>
            </a:r>
            <a:r>
              <a:rPr lang="en"/>
              <a:t>, and a </a:t>
            </a:r>
            <a:r>
              <a:rPr b="1" lang="en"/>
              <a:t>virtualized computer</a:t>
            </a:r>
            <a:r>
              <a:rPr lang="en"/>
              <a:t>.</a:t>
            </a:r>
            <a:endParaRPr/>
          </a:p>
          <a:p>
            <a:pPr indent="-311150" lvl="0" marL="457200" rtl="0">
              <a:spcBef>
                <a:spcPts val="0"/>
              </a:spcBef>
              <a:spcAft>
                <a:spcPts val="0"/>
              </a:spcAft>
              <a:buSzPts val="1300"/>
              <a:buChar char="●"/>
            </a:pPr>
            <a:r>
              <a:rPr lang="en"/>
              <a:t>Each process is represented by a </a:t>
            </a:r>
            <a:r>
              <a:rPr b="1" lang="en"/>
              <a:t>unique identifier</a:t>
            </a:r>
            <a:r>
              <a:rPr lang="en"/>
              <a:t>, the process ID (</a:t>
            </a:r>
            <a:r>
              <a:rPr b="1" lang="en"/>
              <a:t>pid</a:t>
            </a:r>
            <a:r>
              <a:rPr lang="en"/>
              <a:t>).</a:t>
            </a:r>
            <a:endParaRPr/>
          </a:p>
          <a:p>
            <a:pPr indent="-311150" lvl="0" marL="457200" rtl="0">
              <a:spcBef>
                <a:spcPts val="0"/>
              </a:spcBef>
              <a:spcAft>
                <a:spcPts val="0"/>
              </a:spcAft>
              <a:buSzPts val="1300"/>
              <a:buChar char="●"/>
            </a:pPr>
            <a:r>
              <a:rPr lang="en"/>
              <a:t>The process that the kernel "runs" when there are no other runnable processes is the </a:t>
            </a:r>
            <a:r>
              <a:rPr b="1" lang="en"/>
              <a:t>idle process</a:t>
            </a:r>
            <a:r>
              <a:rPr lang="en"/>
              <a:t> (pid=0).</a:t>
            </a:r>
            <a:endParaRPr/>
          </a:p>
          <a:p>
            <a:pPr indent="-311150" lvl="0" marL="457200" rtl="0">
              <a:spcBef>
                <a:spcPts val="0"/>
              </a:spcBef>
              <a:spcAft>
                <a:spcPts val="0"/>
              </a:spcAft>
              <a:buSzPts val="1300"/>
              <a:buChar char="●"/>
            </a:pPr>
            <a:r>
              <a:rPr lang="en"/>
              <a:t>The process that spawns a new process is known as the </a:t>
            </a:r>
            <a:r>
              <a:rPr b="1" lang="en"/>
              <a:t>parent</a:t>
            </a:r>
            <a:r>
              <a:rPr lang="en"/>
              <a:t>; the new process is known as the </a:t>
            </a:r>
            <a:r>
              <a:rPr b="1" lang="en"/>
              <a:t>child</a:t>
            </a:r>
            <a:r>
              <a:rPr lang="en"/>
              <a:t>.</a:t>
            </a:r>
            <a:endParaRPr/>
          </a:p>
          <a:p>
            <a:pPr indent="-311150" lvl="0" marL="457200" rtl="0">
              <a:spcBef>
                <a:spcPts val="0"/>
              </a:spcBef>
              <a:spcAft>
                <a:spcPts val="0"/>
              </a:spcAft>
              <a:buSzPts val="1300"/>
              <a:buChar char="●"/>
            </a:pPr>
            <a:r>
              <a:rPr lang="en"/>
              <a:t>Each process is owned by a </a:t>
            </a:r>
            <a:r>
              <a:rPr b="1" lang="en"/>
              <a:t>user </a:t>
            </a:r>
            <a:r>
              <a:rPr lang="en"/>
              <a:t>and a </a:t>
            </a:r>
            <a:r>
              <a:rPr b="1" lang="en"/>
              <a:t>group</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