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aleway"/>
      <p:regular r:id="rId24"/>
      <p:bold r:id="rId25"/>
      <p:italic r:id="rId26"/>
      <p:boldItalic r:id="rId27"/>
    </p:embeddedFont>
    <p:embeddedFont>
      <p:font typeface="Roboto"/>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2A45A25-BDFC-406E-9FB0-75ADAC28FDFD}">
  <a:tblStyle styleId="{02A45A25-BDFC-406E-9FB0-75ADAC28FDF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Roboto-regular.fntdata"/><Relationship Id="rId27" Type="http://schemas.openxmlformats.org/officeDocument/2006/relationships/font" Target="fonts/Raleway-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Lato-bold.fntdata"/><Relationship Id="rId10" Type="http://schemas.openxmlformats.org/officeDocument/2006/relationships/slide" Target="slides/slide4.xml"/><Relationship Id="rId32" Type="http://schemas.openxmlformats.org/officeDocument/2006/relationships/font" Target="fonts/Lato-regular.fntdata"/><Relationship Id="rId13" Type="http://schemas.openxmlformats.org/officeDocument/2006/relationships/slide" Target="slides/slide7.xml"/><Relationship Id="rId35" Type="http://schemas.openxmlformats.org/officeDocument/2006/relationships/font" Target="fonts/Lato-boldItalic.fntdata"/><Relationship Id="rId12" Type="http://schemas.openxmlformats.org/officeDocument/2006/relationships/slide" Target="slides/slide6.xml"/><Relationship Id="rId34" Type="http://schemas.openxmlformats.org/officeDocument/2006/relationships/font" Target="fonts/La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parse_file"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gnu.org/software/libc/manual/html_node/Closing-Streams.html#Closing-Streams" TargetMode="External"/><Relationship Id="rId3" Type="http://schemas.openxmlformats.org/officeDocument/2006/relationships/hyperlink" Target="http://www.gnu.org/software/libc/manual/html_node/Normal-Termination.html#Normal-Termination"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2.3.6. Behavior of write( )</a:t>
            </a:r>
            <a:endParaRPr/>
          </a:p>
          <a:p>
            <a:pPr indent="0" lvl="0" marL="0">
              <a:spcBef>
                <a:spcPts val="0"/>
              </a:spcBef>
              <a:spcAft>
                <a:spcPts val="0"/>
              </a:spcAft>
              <a:buNone/>
            </a:pPr>
            <a:r>
              <a:rPr lang="en"/>
              <a:t>When a call to write( ) returns, the kernel has copied the data from the supplied buffer into a kernel buffer, but there is no guarantee that the data has been written out to its intended destination. Indeed, write calls return much too fast for that to be the case. The disparity in performance between processors and hard disks would make such behavior painfully obvious. </a:t>
            </a:r>
            <a:endParaRPr/>
          </a:p>
          <a:p>
            <a:pPr indent="0" lvl="0" marL="0">
              <a:spcBef>
                <a:spcPts val="0"/>
              </a:spcBef>
              <a:spcAft>
                <a:spcPts val="0"/>
              </a:spcAft>
              <a:buNone/>
            </a:pPr>
            <a:r>
              <a:rPr lang="en"/>
              <a:t>Instead, when a user-space application issues a write( ) system call, the Linux kernel performs a few checks, and then simply copies the data into a buffer. Later, in the background, the kernel gathers up all of the "dirty" buffers, sorts them optimally, and writes them out to disk (a process known as writeback). This allows write calls to occur lightning fast, returning almost immediately. It also allows the kernel to defer writes to more idle periods, and batch many writes together.</a:t>
            </a:r>
            <a:endParaRPr/>
          </a:p>
          <a:p>
            <a:pPr indent="0" lvl="0" marL="0">
              <a:spcBef>
                <a:spcPts val="0"/>
              </a:spcBef>
              <a:spcAft>
                <a:spcPts val="0"/>
              </a:spcAft>
              <a:buNone/>
            </a:pPr>
            <a:r>
              <a:rPr lang="en"/>
              <a:t>The delayed writes do not change POSIX semantics. For example, if a read is issued for a piece of just-written data that lives in a buffer and is not yet on disk, the request will be satisfied from the buffer, and not cause a read from the "stale" data on disk. This behavior actually improves performance, as the read is satisfied from an in-memory cache without having to go to disk. The read and write requests interleave as intended, and the results are as expected—that is, if the system does not crash before the data makes it to disk! Even though an application may believe that a write has occurred successfully, in this event, the data will never make it to disk.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SEEK_CUR: The current file position of fd is set to its current value plus pos, which can be negative, zero, or positive. A pos of zero returns the current file position value.</a:t>
            </a:r>
            <a:endParaRPr/>
          </a:p>
          <a:p>
            <a:pPr indent="0" lvl="0" marL="0">
              <a:spcBef>
                <a:spcPts val="0"/>
              </a:spcBef>
              <a:spcAft>
                <a:spcPts val="0"/>
              </a:spcAft>
              <a:buNone/>
            </a:pPr>
            <a:r>
              <a:rPr lang="en"/>
              <a:t>SEEK_END: The current file position of fd is set to the current length of the file plus pos, which can be negative, zero, or positive. A pos of zero sets the offset to the end of the file.</a:t>
            </a:r>
            <a:endParaRPr/>
          </a:p>
          <a:p>
            <a:pPr indent="0" lvl="0" marL="0">
              <a:spcBef>
                <a:spcPts val="0"/>
              </a:spcBef>
              <a:spcAft>
                <a:spcPts val="0"/>
              </a:spcAft>
              <a:buNone/>
            </a:pPr>
            <a:r>
              <a:rPr lang="en"/>
              <a:t>SEEK_SET: The current file position of fd is set to pos. A pos of zero sets the offset to the beginning of the file.</a:t>
            </a:r>
            <a:endParaRPr/>
          </a:p>
          <a:p>
            <a:pPr indent="0" lvl="0" marL="0">
              <a:spcBef>
                <a:spcPts val="0"/>
              </a:spcBef>
              <a:spcAft>
                <a:spcPts val="0"/>
              </a:spcAft>
              <a:buNone/>
            </a:pPr>
            <a:r>
              <a:t/>
            </a:r>
            <a:endParaRPr/>
          </a:p>
          <a:p>
            <a:pPr indent="0" lvl="0" marL="0">
              <a:spcBef>
                <a:spcPts val="0"/>
              </a:spcBef>
              <a:spcAft>
                <a:spcPts val="0"/>
              </a:spcAft>
              <a:buNone/>
            </a:pPr>
            <a:r>
              <a:rPr lang="en" u="sng">
                <a:solidFill>
                  <a:schemeClr val="hlink"/>
                </a:solidFill>
                <a:hlinkClick r:id="rId2"/>
              </a:rPr>
              <a:t>https://en.wikipedia.org/wiki/Sparse_file</a:t>
            </a:r>
            <a:endParaRPr/>
          </a:p>
          <a:p>
            <a:pPr indent="0" lvl="0" marL="0">
              <a:spcBef>
                <a:spcPts val="0"/>
              </a:spcBef>
              <a:spcAft>
                <a:spcPts val="0"/>
              </a:spcAft>
              <a:buNone/>
            </a:pPr>
            <a:r>
              <a:t/>
            </a:r>
            <a:endParaRPr/>
          </a:p>
          <a:p>
            <a:pPr indent="0" lvl="0" marL="0">
              <a:spcBef>
                <a:spcPts val="0"/>
              </a:spcBef>
              <a:spcAft>
                <a:spcPts val="0"/>
              </a:spcAft>
              <a:buNone/>
            </a:pPr>
            <a:r>
              <a:rPr lang="en">
                <a:highlight>
                  <a:srgbClr val="FFFFFF"/>
                </a:highlight>
              </a:rPr>
              <a:t>ls –al</a:t>
            </a:r>
            <a:endParaRPr>
              <a:highlight>
                <a:srgbClr val="FFFFFF"/>
              </a:highlight>
            </a:endParaRPr>
          </a:p>
          <a:p>
            <a:pPr indent="0" lvl="0" marL="0">
              <a:spcBef>
                <a:spcPts val="0"/>
              </a:spcBef>
              <a:spcAft>
                <a:spcPts val="0"/>
              </a:spcAft>
              <a:buNone/>
            </a:pPr>
            <a:r>
              <a:rPr lang="en">
                <a:highlight>
                  <a:srgbClr val="FFFFFF"/>
                </a:highlight>
              </a:rPr>
              <a:t>du bighole.txt</a:t>
            </a:r>
            <a:endParaRPr>
              <a:highlight>
                <a:srgbClr val="FFFFFF"/>
              </a:highlight>
            </a:endParaRPr>
          </a:p>
          <a:p>
            <a:pPr indent="0" lvl="0" marL="0">
              <a:spcBef>
                <a:spcPts val="0"/>
              </a:spcBef>
              <a:spcAft>
                <a:spcPts val="0"/>
              </a:spcAft>
              <a:buNone/>
            </a:pPr>
            <a:r>
              <a:t/>
            </a:r>
            <a:endParaRPr>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Each process directory has these special entries: </a:t>
            </a:r>
            <a:r>
              <a:rPr lang="en" sz="1050">
                <a:solidFill>
                  <a:srgbClr val="D4D4D4"/>
                </a:solidFill>
                <a:latin typeface="Courier New"/>
                <a:ea typeface="Courier New"/>
                <a:cs typeface="Courier New"/>
                <a:sym typeface="Courier New"/>
              </a:rPr>
              <a:t>cmdline, cwd, environ, exe, fd, root, stat</a:t>
            </a:r>
            <a:endParaRPr sz="1050">
              <a:solidFill>
                <a:srgbClr val="D4D4D4"/>
              </a:solidFill>
              <a:latin typeface="Courier New"/>
              <a:ea typeface="Courier New"/>
              <a:cs typeface="Courier New"/>
              <a:sym typeface="Courier New"/>
            </a:endParaRPr>
          </a:p>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Before a file can be read from or written to, it must be opened. The kernel maintains a perprocess list of open files, called the file table. This table is indexed via nonnegative integers known as file descriptors (often abbreviated fds). Each entry in the list contains information about an open file, including a pointer to an in-memory copy of the file's backing inode and associated metadata, such as the file position and access modes. Both user space and kernel space use file descriptors as unique per-process cookies. Opening a file returns a file descriptor, while subsequent operations (reading, writing, and so on) take the file descriptor as their primary argument.</a:t>
            </a:r>
            <a:endParaRPr/>
          </a:p>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i="1" lang="en"/>
              <a:t>Flushing</a:t>
            </a:r>
            <a:r>
              <a:rPr lang="en"/>
              <a:t> output on a buffered stream means transmitting all accumulated characters to the file. There are many circumstances when buffered output on a stream is flushed automatically:</a:t>
            </a:r>
            <a:endParaRPr/>
          </a:p>
          <a:p>
            <a:pPr indent="-298450" lvl="0" marL="457200" rtl="0">
              <a:lnSpc>
                <a:spcPct val="115000"/>
              </a:lnSpc>
              <a:spcBef>
                <a:spcPts val="0"/>
              </a:spcBef>
              <a:spcAft>
                <a:spcPts val="0"/>
              </a:spcAft>
              <a:buSzPts val="1100"/>
              <a:buChar char="●"/>
            </a:pPr>
            <a:r>
              <a:rPr lang="en"/>
              <a:t>When you try to do output and the output buffer is full.</a:t>
            </a:r>
            <a:endParaRPr/>
          </a:p>
          <a:p>
            <a:pPr indent="-298450" lvl="0" marL="457200" rtl="0">
              <a:lnSpc>
                <a:spcPct val="115000"/>
              </a:lnSpc>
              <a:spcBef>
                <a:spcPts val="0"/>
              </a:spcBef>
              <a:spcAft>
                <a:spcPts val="0"/>
              </a:spcAft>
              <a:buSzPts val="1100"/>
              <a:buChar char="●"/>
            </a:pPr>
            <a:r>
              <a:rPr lang="en"/>
              <a:t>When the stream is closed. See </a:t>
            </a:r>
            <a:r>
              <a:rPr lang="en" u="sng">
                <a:solidFill>
                  <a:schemeClr val="hlink"/>
                </a:solidFill>
                <a:hlinkClick r:id="rId2"/>
              </a:rPr>
              <a:t>Closing Streams</a:t>
            </a:r>
            <a:r>
              <a:rPr lang="en"/>
              <a:t>.</a:t>
            </a:r>
            <a:endParaRPr/>
          </a:p>
          <a:p>
            <a:pPr indent="-298450" lvl="0" marL="457200" rtl="0">
              <a:lnSpc>
                <a:spcPct val="115000"/>
              </a:lnSpc>
              <a:spcBef>
                <a:spcPts val="0"/>
              </a:spcBef>
              <a:spcAft>
                <a:spcPts val="0"/>
              </a:spcAft>
              <a:buSzPts val="1100"/>
              <a:buChar char="●"/>
            </a:pPr>
            <a:r>
              <a:rPr lang="en"/>
              <a:t>When the program terminates by calling exit. See </a:t>
            </a:r>
            <a:r>
              <a:rPr lang="en" u="sng">
                <a:solidFill>
                  <a:schemeClr val="hlink"/>
                </a:solidFill>
                <a:hlinkClick r:id="rId3"/>
              </a:rPr>
              <a:t>Normal Termination</a:t>
            </a:r>
            <a:r>
              <a:rPr lang="en"/>
              <a:t>.</a:t>
            </a:r>
            <a:endParaRPr/>
          </a:p>
          <a:p>
            <a:pPr indent="-298450" lvl="0" marL="457200" rtl="0">
              <a:lnSpc>
                <a:spcPct val="115000"/>
              </a:lnSpc>
              <a:spcBef>
                <a:spcPts val="0"/>
              </a:spcBef>
              <a:spcAft>
                <a:spcPts val="0"/>
              </a:spcAft>
              <a:buSzPts val="1100"/>
              <a:buChar char="●"/>
            </a:pPr>
            <a:r>
              <a:rPr lang="en"/>
              <a:t>When a newline is written, if the stream is line buffered.</a:t>
            </a:r>
            <a:endParaRPr/>
          </a:p>
          <a:p>
            <a:pPr indent="-298450" lvl="0" marL="457200" rtl="0">
              <a:lnSpc>
                <a:spcPct val="115000"/>
              </a:lnSpc>
              <a:spcBef>
                <a:spcPts val="0"/>
              </a:spcBef>
              <a:spcAft>
                <a:spcPts val="0"/>
              </a:spcAft>
              <a:buSzPts val="1100"/>
              <a:buChar char="●"/>
            </a:pPr>
            <a:r>
              <a:rPr lang="en"/>
              <a:t>Whenever an input operation on </a:t>
            </a:r>
            <a:r>
              <a:rPr i="1" lang="en"/>
              <a:t>any</a:t>
            </a:r>
            <a:r>
              <a:rPr lang="en"/>
              <a:t> stream actually reads data from its file.</a:t>
            </a:r>
            <a:endParaRPr/>
          </a:p>
          <a:p>
            <a:pPr indent="0" lvl="0" marL="0" rtl="0">
              <a:lnSpc>
                <a:spcPct val="115000"/>
              </a:lnSpc>
              <a:spcBef>
                <a:spcPts val="0"/>
              </a:spcBef>
              <a:spcAft>
                <a:spcPts val="0"/>
              </a:spcAft>
              <a:buNone/>
            </a:pPr>
            <a:r>
              <a:rPr lang="en"/>
              <a:t>If you want to flush the buffered output at another time, call fflush, which is declared in the header file stdio.h.</a:t>
            </a:r>
            <a:endParaRPr/>
          </a:p>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 can open a second file “/proc/self/stat” to show that it gets the next number as a fd.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Indeed, a call to read( ) can result in many possibilities:</a:t>
            </a:r>
            <a:endParaRPr/>
          </a:p>
          <a:p>
            <a:pPr indent="0" lvl="0" marL="0">
              <a:spcBef>
                <a:spcPts val="0"/>
              </a:spcBef>
              <a:spcAft>
                <a:spcPts val="0"/>
              </a:spcAft>
              <a:buNone/>
            </a:pPr>
            <a:r>
              <a:rPr lang="en"/>
              <a:t>• The call returns a value equal to len. All len read bytes are stored in buf. The results are as intended.</a:t>
            </a:r>
            <a:endParaRPr/>
          </a:p>
          <a:p>
            <a:pPr indent="0" lvl="0" marL="0">
              <a:spcBef>
                <a:spcPts val="0"/>
              </a:spcBef>
              <a:spcAft>
                <a:spcPts val="0"/>
              </a:spcAft>
              <a:buNone/>
            </a:pPr>
            <a:r>
              <a:rPr lang="en"/>
              <a:t>• The call returns a value less than len, but greater than zero. The read bytes are stored in buf. This can occur because a signal interrupted the read midway, an error occurred in the middle of the read, more than zero, but less than len bytes' worth of data was available, or EOF was reached before len bytes were read. Reissuing the read (with correspondingly updated buf and len values) will read the remaining bytes into the rest of the buffer, or indicate the cause of the problem.</a:t>
            </a:r>
            <a:endParaRPr/>
          </a:p>
          <a:p>
            <a:pPr indent="0" lvl="0" marL="0">
              <a:spcBef>
                <a:spcPts val="0"/>
              </a:spcBef>
              <a:spcAft>
                <a:spcPts val="0"/>
              </a:spcAft>
              <a:buNone/>
            </a:pPr>
            <a:r>
              <a:rPr lang="en"/>
              <a:t>• The call returns 0. This indicates EOF. There is nothing to read.</a:t>
            </a:r>
            <a:endParaRPr/>
          </a:p>
          <a:p>
            <a:pPr indent="0" lvl="0" marL="0">
              <a:spcBef>
                <a:spcPts val="0"/>
              </a:spcBef>
              <a:spcAft>
                <a:spcPts val="0"/>
              </a:spcAft>
              <a:buNone/>
            </a:pPr>
            <a:r>
              <a:rPr lang="en"/>
              <a:t>• The call blocks because no data is currently available. This won't happen in nonblocking mode.</a:t>
            </a:r>
            <a:endParaRPr/>
          </a:p>
          <a:p>
            <a:pPr indent="0" lvl="0" marL="0">
              <a:spcBef>
                <a:spcPts val="0"/>
              </a:spcBef>
              <a:spcAft>
                <a:spcPts val="0"/>
              </a:spcAft>
              <a:buNone/>
            </a:pPr>
            <a:r>
              <a:rPr lang="en"/>
              <a:t>• The call returns -1, and errno is set to EINTR. This indicates that a signal was received before any bytes were read. The call can be reissued.</a:t>
            </a:r>
            <a:endParaRPr/>
          </a:p>
          <a:p>
            <a:pPr indent="0" lvl="0" marL="0">
              <a:spcBef>
                <a:spcPts val="0"/>
              </a:spcBef>
              <a:spcAft>
                <a:spcPts val="0"/>
              </a:spcAft>
              <a:buNone/>
            </a:pPr>
            <a:r>
              <a:rPr lang="en"/>
              <a:t>• The call returns -1, and errno is set to EAGAIN. This indicates that the read would block because no data is currently available, and that the request should be reissued later. This happens only in nonblocking mode.</a:t>
            </a:r>
            <a:endParaRPr/>
          </a:p>
          <a:p>
            <a:pPr indent="0" lvl="0" marL="0">
              <a:spcBef>
                <a:spcPts val="0"/>
              </a:spcBef>
              <a:spcAft>
                <a:spcPts val="0"/>
              </a:spcAft>
              <a:buNone/>
            </a:pPr>
            <a:r>
              <a:rPr lang="en"/>
              <a:t>• The call returns -1, and errno is set to a value other than EINTR or EAGAIN. This indicates a more serious error.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Linux System Programming</a:t>
            </a:r>
            <a:endParaRPr/>
          </a:p>
          <a:p>
            <a:pPr indent="0" lvl="0" marL="0">
              <a:spcBef>
                <a:spcPts val="0"/>
              </a:spcBef>
              <a:spcAft>
                <a:spcPts val="0"/>
              </a:spcAft>
              <a:buNone/>
            </a:pPr>
            <a:r>
              <a:rPr lang="en"/>
              <a:t>Part 3 - Filesystem and Files</a:t>
            </a:r>
            <a:endParaRPr/>
          </a:p>
        </p:txBody>
      </p:sp>
      <p:sp>
        <p:nvSpPr>
          <p:cNvPr id="87" name="Shape 87"/>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IBA Bulgaria</a:t>
            </a:r>
            <a:endParaRPr/>
          </a:p>
          <a:p>
            <a:pPr indent="0" lvl="0" marL="0">
              <a:spcBef>
                <a:spcPts val="0"/>
              </a:spcBef>
              <a:spcAft>
                <a:spcPts val="0"/>
              </a:spcAft>
              <a:buNone/>
            </a:pPr>
            <a:r>
              <a:rPr lang="en"/>
              <a:t>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119900" y="627450"/>
            <a:ext cx="48489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Read and print</a:t>
            </a:r>
            <a:r>
              <a:rPr lang="en"/>
              <a:t> a file</a:t>
            </a:r>
            <a:endParaRPr/>
          </a:p>
        </p:txBody>
      </p:sp>
      <p:sp>
        <p:nvSpPr>
          <p:cNvPr id="182" name="Shape 182"/>
          <p:cNvSpPr/>
          <p:nvPr/>
        </p:nvSpPr>
        <p:spPr>
          <a:xfrm>
            <a:off x="520625" y="1425450"/>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Initialize the variables</a:t>
            </a:r>
            <a:endParaRPr b="1"/>
          </a:p>
        </p:txBody>
      </p:sp>
      <p:sp>
        <p:nvSpPr>
          <p:cNvPr id="183" name="Shape 183"/>
          <p:cNvSpPr/>
          <p:nvPr/>
        </p:nvSpPr>
        <p:spPr>
          <a:xfrm>
            <a:off x="520625" y="1966575"/>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Open ‘</a:t>
            </a:r>
            <a:r>
              <a:rPr b="1" lang="en"/>
              <a:t>./readfile.c</a:t>
            </a:r>
            <a:r>
              <a:rPr lang="en"/>
              <a:t>’, if failed print error &amp; exit</a:t>
            </a:r>
            <a:endParaRPr b="1"/>
          </a:p>
        </p:txBody>
      </p:sp>
      <p:sp>
        <p:nvSpPr>
          <p:cNvPr id="184" name="Shape 184"/>
          <p:cNvSpPr/>
          <p:nvPr/>
        </p:nvSpPr>
        <p:spPr>
          <a:xfrm>
            <a:off x="520625" y="2484525"/>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While reading from file returns length </a:t>
            </a:r>
            <a:r>
              <a:rPr b="1" lang="en"/>
              <a:t>&lt;&gt; 0</a:t>
            </a:r>
            <a:endParaRPr b="1"/>
          </a:p>
        </p:txBody>
      </p:sp>
      <p:sp>
        <p:nvSpPr>
          <p:cNvPr id="185" name="Shape 185"/>
          <p:cNvSpPr/>
          <p:nvPr/>
        </p:nvSpPr>
        <p:spPr>
          <a:xfrm>
            <a:off x="1226725" y="2850050"/>
            <a:ext cx="2992200" cy="486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If length is -1 and errno is EINTR, try to read again </a:t>
            </a:r>
            <a:endParaRPr/>
          </a:p>
        </p:txBody>
      </p:sp>
      <p:sp>
        <p:nvSpPr>
          <p:cNvPr id="186" name="Shape 186"/>
          <p:cNvSpPr/>
          <p:nvPr/>
        </p:nvSpPr>
        <p:spPr>
          <a:xfrm>
            <a:off x="520625" y="4434775"/>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Close the file and notify on error</a:t>
            </a:r>
            <a:endParaRPr/>
          </a:p>
        </p:txBody>
      </p:sp>
      <p:sp>
        <p:nvSpPr>
          <p:cNvPr id="187" name="Shape 187"/>
          <p:cNvSpPr txBox="1"/>
          <p:nvPr/>
        </p:nvSpPr>
        <p:spPr>
          <a:xfrm>
            <a:off x="2984975" y="77250"/>
            <a:ext cx="1358400" cy="287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t>readfile.c</a:t>
            </a:r>
            <a:endParaRPr b="1"/>
          </a:p>
        </p:txBody>
      </p:sp>
      <p:cxnSp>
        <p:nvCxnSpPr>
          <p:cNvPr id="188" name="Shape 188"/>
          <p:cNvCxnSpPr>
            <a:stCxn id="182" idx="0"/>
            <a:endCxn id="189" idx="1"/>
          </p:cNvCxnSpPr>
          <p:nvPr/>
        </p:nvCxnSpPr>
        <p:spPr>
          <a:xfrm flipH="1" rot="10800000">
            <a:off x="2369825" y="721050"/>
            <a:ext cx="1926300" cy="704400"/>
          </a:xfrm>
          <a:prstGeom prst="straightConnector1">
            <a:avLst/>
          </a:prstGeom>
          <a:noFill/>
          <a:ln cap="flat" cmpd="sng" w="9525">
            <a:solidFill>
              <a:srgbClr val="FF0000"/>
            </a:solidFill>
            <a:prstDash val="solid"/>
            <a:round/>
            <a:headEnd len="med" w="med" type="none"/>
            <a:tailEnd len="med" w="med" type="triangle"/>
          </a:ln>
        </p:spPr>
      </p:cxnSp>
      <p:pic>
        <p:nvPicPr>
          <p:cNvPr id="189" name="Shape 189"/>
          <p:cNvPicPr preferRelativeResize="0"/>
          <p:nvPr/>
        </p:nvPicPr>
        <p:blipFill>
          <a:blip r:embed="rId3">
            <a:alphaModFix/>
          </a:blip>
          <a:stretch>
            <a:fillRect/>
          </a:stretch>
        </p:blipFill>
        <p:spPr>
          <a:xfrm>
            <a:off x="4296125" y="107475"/>
            <a:ext cx="4848900" cy="1227072"/>
          </a:xfrm>
          <a:prstGeom prst="rect">
            <a:avLst/>
          </a:prstGeom>
          <a:noFill/>
          <a:ln>
            <a:noFill/>
          </a:ln>
        </p:spPr>
      </p:pic>
      <p:pic>
        <p:nvPicPr>
          <p:cNvPr id="190" name="Shape 190"/>
          <p:cNvPicPr preferRelativeResize="0"/>
          <p:nvPr/>
        </p:nvPicPr>
        <p:blipFill>
          <a:blip r:embed="rId4">
            <a:alphaModFix/>
          </a:blip>
          <a:stretch>
            <a:fillRect/>
          </a:stretch>
        </p:blipFill>
        <p:spPr>
          <a:xfrm>
            <a:off x="4296125" y="1486950"/>
            <a:ext cx="4848900" cy="2451674"/>
          </a:xfrm>
          <a:prstGeom prst="rect">
            <a:avLst/>
          </a:prstGeom>
          <a:noFill/>
          <a:ln>
            <a:noFill/>
          </a:ln>
        </p:spPr>
      </p:pic>
      <p:sp>
        <p:nvSpPr>
          <p:cNvPr id="191" name="Shape 191"/>
          <p:cNvSpPr/>
          <p:nvPr/>
        </p:nvSpPr>
        <p:spPr>
          <a:xfrm>
            <a:off x="1226725" y="3336650"/>
            <a:ext cx="2992200" cy="486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If length is -1 and errno &lt;&gt; EINTR, print error and finish reading</a:t>
            </a:r>
            <a:endParaRPr/>
          </a:p>
        </p:txBody>
      </p:sp>
      <p:sp>
        <p:nvSpPr>
          <p:cNvPr id="192" name="Shape 192"/>
          <p:cNvSpPr/>
          <p:nvPr/>
        </p:nvSpPr>
        <p:spPr>
          <a:xfrm>
            <a:off x="1226725" y="3823250"/>
            <a:ext cx="2992200" cy="486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Otherwise print the buffer</a:t>
            </a:r>
            <a:endParaRPr/>
          </a:p>
        </p:txBody>
      </p:sp>
      <p:cxnSp>
        <p:nvCxnSpPr>
          <p:cNvPr id="193" name="Shape 193"/>
          <p:cNvCxnSpPr>
            <a:stCxn id="184" idx="3"/>
          </p:cNvCxnSpPr>
          <p:nvPr/>
        </p:nvCxnSpPr>
        <p:spPr>
          <a:xfrm flipH="1" rot="10800000">
            <a:off x="4219025" y="1671975"/>
            <a:ext cx="302400" cy="992100"/>
          </a:xfrm>
          <a:prstGeom prst="straightConnector1">
            <a:avLst/>
          </a:prstGeom>
          <a:noFill/>
          <a:ln cap="flat" cmpd="sng" w="9525">
            <a:solidFill>
              <a:srgbClr val="FF0000"/>
            </a:solidFill>
            <a:prstDash val="solid"/>
            <a:round/>
            <a:headEnd len="med" w="med" type="none"/>
            <a:tailEnd len="med" w="med" type="triangle"/>
          </a:ln>
        </p:spPr>
      </p:cxnSp>
      <p:cxnSp>
        <p:nvCxnSpPr>
          <p:cNvPr id="194" name="Shape 194"/>
          <p:cNvCxnSpPr>
            <a:stCxn id="185" idx="3"/>
          </p:cNvCxnSpPr>
          <p:nvPr/>
        </p:nvCxnSpPr>
        <p:spPr>
          <a:xfrm flipH="1" rot="10800000">
            <a:off x="4218925" y="2556950"/>
            <a:ext cx="994800" cy="536400"/>
          </a:xfrm>
          <a:prstGeom prst="straightConnector1">
            <a:avLst/>
          </a:prstGeom>
          <a:noFill/>
          <a:ln cap="flat" cmpd="sng" w="9525">
            <a:solidFill>
              <a:srgbClr val="FF0000"/>
            </a:solidFill>
            <a:prstDash val="solid"/>
            <a:round/>
            <a:headEnd len="med" w="med" type="none"/>
            <a:tailEnd len="med" w="med" type="triangle"/>
          </a:ln>
        </p:spPr>
      </p:cxnSp>
      <p:cxnSp>
        <p:nvCxnSpPr>
          <p:cNvPr id="195" name="Shape 195"/>
          <p:cNvCxnSpPr>
            <a:stCxn id="191" idx="3"/>
          </p:cNvCxnSpPr>
          <p:nvPr/>
        </p:nvCxnSpPr>
        <p:spPr>
          <a:xfrm flipH="1" rot="10800000">
            <a:off x="4218925" y="2916050"/>
            <a:ext cx="985800" cy="663900"/>
          </a:xfrm>
          <a:prstGeom prst="straightConnector1">
            <a:avLst/>
          </a:prstGeom>
          <a:noFill/>
          <a:ln cap="flat" cmpd="sng" w="9525">
            <a:solidFill>
              <a:srgbClr val="FF0000"/>
            </a:solidFill>
            <a:prstDash val="solid"/>
            <a:round/>
            <a:headEnd len="med" w="med" type="none"/>
            <a:tailEnd len="med" w="med" type="triangle"/>
          </a:ln>
        </p:spPr>
      </p:cxnSp>
      <p:cxnSp>
        <p:nvCxnSpPr>
          <p:cNvPr id="196" name="Shape 196"/>
          <p:cNvCxnSpPr>
            <a:stCxn id="192" idx="3"/>
          </p:cNvCxnSpPr>
          <p:nvPr/>
        </p:nvCxnSpPr>
        <p:spPr>
          <a:xfrm flipH="1" rot="10800000">
            <a:off x="4218925" y="3529550"/>
            <a:ext cx="635400" cy="5370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Create and write into a file</a:t>
            </a:r>
            <a:endParaRPr/>
          </a:p>
        </p:txBody>
      </p:sp>
      <p:sp>
        <p:nvSpPr>
          <p:cNvPr id="202" name="Shape 202"/>
          <p:cNvSpPr txBox="1"/>
          <p:nvPr/>
        </p:nvSpPr>
        <p:spPr>
          <a:xfrm>
            <a:off x="805650" y="2946250"/>
            <a:ext cx="6835200" cy="19053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W</a:t>
            </a:r>
            <a:r>
              <a:rPr lang="en"/>
              <a:t>rites up to </a:t>
            </a:r>
            <a:r>
              <a:rPr b="1" i="1" lang="en"/>
              <a:t>count</a:t>
            </a:r>
            <a:r>
              <a:rPr lang="en"/>
              <a:t> bytes starting at </a:t>
            </a:r>
            <a:r>
              <a:rPr b="1" i="1" lang="en"/>
              <a:t>buf</a:t>
            </a:r>
            <a:r>
              <a:rPr lang="en"/>
              <a:t> to the current file position of the file referenced by the file descriptor </a:t>
            </a:r>
            <a:r>
              <a:rPr b="1" i="1" lang="en"/>
              <a:t>fd</a:t>
            </a:r>
            <a:r>
              <a:rPr lang="en"/>
              <a:t>.</a:t>
            </a:r>
            <a:endParaRPr/>
          </a:p>
          <a:p>
            <a:pPr indent="-317500" lvl="0" marL="457200" rtl="0">
              <a:spcBef>
                <a:spcPts val="0"/>
              </a:spcBef>
              <a:spcAft>
                <a:spcPts val="0"/>
              </a:spcAft>
              <a:buSzPts val="1400"/>
              <a:buChar char="●"/>
            </a:pPr>
            <a:r>
              <a:rPr lang="en"/>
              <a:t>On success, the number of bytes written is returned, and the file position is updated.</a:t>
            </a:r>
            <a:endParaRPr/>
          </a:p>
          <a:p>
            <a:pPr indent="-317500" lvl="0" marL="457200" rtl="0">
              <a:spcBef>
                <a:spcPts val="0"/>
              </a:spcBef>
              <a:spcAft>
                <a:spcPts val="0"/>
              </a:spcAft>
              <a:buSzPts val="1400"/>
              <a:buChar char="●"/>
            </a:pPr>
            <a:r>
              <a:rPr lang="en"/>
              <a:t>On error, the call returns </a:t>
            </a:r>
            <a:r>
              <a:rPr b="1" i="1" lang="en"/>
              <a:t>-1 </a:t>
            </a:r>
            <a:r>
              <a:rPr lang="en"/>
              <a:t>and </a:t>
            </a:r>
            <a:r>
              <a:rPr b="1" i="1" lang="en"/>
              <a:t>errno</a:t>
            </a:r>
            <a:r>
              <a:rPr lang="en"/>
              <a:t> is set.</a:t>
            </a:r>
            <a:endParaRPr/>
          </a:p>
          <a:p>
            <a:pPr indent="0" lvl="0" marL="0" rtl="0">
              <a:spcBef>
                <a:spcPts val="0"/>
              </a:spcBef>
              <a:spcAft>
                <a:spcPts val="0"/>
              </a:spcAft>
              <a:buNone/>
            </a:pPr>
            <a:r>
              <a:t/>
            </a:r>
            <a:endParaRPr/>
          </a:p>
        </p:txBody>
      </p:sp>
      <p:pic>
        <p:nvPicPr>
          <p:cNvPr id="203" name="Shape 203"/>
          <p:cNvPicPr preferRelativeResize="0"/>
          <p:nvPr/>
        </p:nvPicPr>
        <p:blipFill>
          <a:blip r:embed="rId3">
            <a:alphaModFix/>
          </a:blip>
          <a:stretch>
            <a:fillRect/>
          </a:stretch>
        </p:blipFill>
        <p:spPr>
          <a:xfrm>
            <a:off x="805650" y="1790950"/>
            <a:ext cx="6874397" cy="1013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p:nvPr/>
        </p:nvSpPr>
        <p:spPr>
          <a:xfrm>
            <a:off x="520625" y="1966575"/>
            <a:ext cx="3698400" cy="456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Create empty</a:t>
            </a:r>
            <a:r>
              <a:rPr lang="en"/>
              <a:t> ‘</a:t>
            </a:r>
            <a:r>
              <a:rPr b="1" lang="en"/>
              <a:t>./sentences.txt</a:t>
            </a:r>
            <a:r>
              <a:rPr lang="en"/>
              <a:t>’, if failed print error &amp; exit</a:t>
            </a:r>
            <a:endParaRPr b="1"/>
          </a:p>
        </p:txBody>
      </p:sp>
      <p:sp>
        <p:nvSpPr>
          <p:cNvPr id="209" name="Shape 209"/>
          <p:cNvSpPr txBox="1"/>
          <p:nvPr>
            <p:ph type="title"/>
          </p:nvPr>
        </p:nvSpPr>
        <p:spPr>
          <a:xfrm>
            <a:off x="119900" y="627450"/>
            <a:ext cx="48489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Write sentences into file</a:t>
            </a:r>
            <a:endParaRPr/>
          </a:p>
        </p:txBody>
      </p:sp>
      <p:sp>
        <p:nvSpPr>
          <p:cNvPr id="210" name="Shape 210"/>
          <p:cNvSpPr/>
          <p:nvPr/>
        </p:nvSpPr>
        <p:spPr>
          <a:xfrm>
            <a:off x="520625" y="1425450"/>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Initialize the variables</a:t>
            </a:r>
            <a:endParaRPr b="1"/>
          </a:p>
        </p:txBody>
      </p:sp>
      <p:sp>
        <p:nvSpPr>
          <p:cNvPr id="211" name="Shape 211"/>
          <p:cNvSpPr/>
          <p:nvPr/>
        </p:nvSpPr>
        <p:spPr>
          <a:xfrm>
            <a:off x="520625" y="2560725"/>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Do 100 times</a:t>
            </a:r>
            <a:endParaRPr b="1"/>
          </a:p>
        </p:txBody>
      </p:sp>
      <p:sp>
        <p:nvSpPr>
          <p:cNvPr id="212" name="Shape 212"/>
          <p:cNvSpPr/>
          <p:nvPr/>
        </p:nvSpPr>
        <p:spPr>
          <a:xfrm>
            <a:off x="1226725" y="2926250"/>
            <a:ext cx="2992200" cy="486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Call </a:t>
            </a:r>
            <a:r>
              <a:rPr b="1" lang="en"/>
              <a:t>getSentence()</a:t>
            </a:r>
            <a:r>
              <a:rPr lang="en"/>
              <a:t> to get a new text into the buffer and its length</a:t>
            </a:r>
            <a:r>
              <a:rPr lang="en"/>
              <a:t> </a:t>
            </a:r>
            <a:endParaRPr/>
          </a:p>
        </p:txBody>
      </p:sp>
      <p:sp>
        <p:nvSpPr>
          <p:cNvPr id="213" name="Shape 213"/>
          <p:cNvSpPr/>
          <p:nvPr/>
        </p:nvSpPr>
        <p:spPr>
          <a:xfrm>
            <a:off x="520625" y="4510975"/>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Close the file and notify the error or success</a:t>
            </a:r>
            <a:endParaRPr/>
          </a:p>
        </p:txBody>
      </p:sp>
      <p:sp>
        <p:nvSpPr>
          <p:cNvPr id="214" name="Shape 214"/>
          <p:cNvSpPr txBox="1"/>
          <p:nvPr/>
        </p:nvSpPr>
        <p:spPr>
          <a:xfrm>
            <a:off x="2984975" y="77250"/>
            <a:ext cx="1358400" cy="287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t>write</a:t>
            </a:r>
            <a:r>
              <a:rPr b="1" lang="en"/>
              <a:t>file.c</a:t>
            </a:r>
            <a:endParaRPr b="1"/>
          </a:p>
        </p:txBody>
      </p:sp>
      <p:cxnSp>
        <p:nvCxnSpPr>
          <p:cNvPr id="215" name="Shape 215"/>
          <p:cNvCxnSpPr>
            <a:stCxn id="208" idx="0"/>
            <a:endCxn id="216" idx="1"/>
          </p:cNvCxnSpPr>
          <p:nvPr/>
        </p:nvCxnSpPr>
        <p:spPr>
          <a:xfrm flipH="1" rot="10800000">
            <a:off x="2369825" y="485775"/>
            <a:ext cx="1926300" cy="1480800"/>
          </a:xfrm>
          <a:prstGeom prst="straightConnector1">
            <a:avLst/>
          </a:prstGeom>
          <a:noFill/>
          <a:ln cap="flat" cmpd="sng" w="9525">
            <a:solidFill>
              <a:srgbClr val="FF0000"/>
            </a:solidFill>
            <a:prstDash val="solid"/>
            <a:round/>
            <a:headEnd len="med" w="med" type="none"/>
            <a:tailEnd len="med" w="med" type="triangle"/>
          </a:ln>
        </p:spPr>
      </p:cxnSp>
      <p:sp>
        <p:nvSpPr>
          <p:cNvPr id="217" name="Shape 217"/>
          <p:cNvSpPr/>
          <p:nvPr/>
        </p:nvSpPr>
        <p:spPr>
          <a:xfrm>
            <a:off x="1226725" y="3412850"/>
            <a:ext cx="2992200" cy="486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Write the buffer into the file and get the number of bytes written</a:t>
            </a:r>
            <a:endParaRPr/>
          </a:p>
        </p:txBody>
      </p:sp>
      <p:sp>
        <p:nvSpPr>
          <p:cNvPr id="218" name="Shape 218"/>
          <p:cNvSpPr/>
          <p:nvPr/>
        </p:nvSpPr>
        <p:spPr>
          <a:xfrm>
            <a:off x="1226725" y="3899450"/>
            <a:ext cx="2992200" cy="486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If the number of written bytes is -1, print error and stop writing.</a:t>
            </a:r>
            <a:endParaRPr/>
          </a:p>
        </p:txBody>
      </p:sp>
      <p:pic>
        <p:nvPicPr>
          <p:cNvPr id="216" name="Shape 216"/>
          <p:cNvPicPr preferRelativeResize="0"/>
          <p:nvPr/>
        </p:nvPicPr>
        <p:blipFill>
          <a:blip r:embed="rId3">
            <a:alphaModFix/>
          </a:blip>
          <a:stretch>
            <a:fillRect/>
          </a:stretch>
        </p:blipFill>
        <p:spPr>
          <a:xfrm>
            <a:off x="4296125" y="204650"/>
            <a:ext cx="4848900" cy="562092"/>
          </a:xfrm>
          <a:prstGeom prst="rect">
            <a:avLst/>
          </a:prstGeom>
          <a:noFill/>
          <a:ln>
            <a:noFill/>
          </a:ln>
        </p:spPr>
      </p:pic>
      <p:pic>
        <p:nvPicPr>
          <p:cNvPr id="219" name="Shape 219"/>
          <p:cNvPicPr preferRelativeResize="0"/>
          <p:nvPr/>
        </p:nvPicPr>
        <p:blipFill>
          <a:blip r:embed="rId4">
            <a:alphaModFix/>
          </a:blip>
          <a:stretch>
            <a:fillRect/>
          </a:stretch>
        </p:blipFill>
        <p:spPr>
          <a:xfrm>
            <a:off x="4296125" y="903928"/>
            <a:ext cx="4848901" cy="2928251"/>
          </a:xfrm>
          <a:prstGeom prst="rect">
            <a:avLst/>
          </a:prstGeom>
          <a:noFill/>
          <a:ln>
            <a:noFill/>
          </a:ln>
        </p:spPr>
      </p:pic>
      <p:cxnSp>
        <p:nvCxnSpPr>
          <p:cNvPr id="220" name="Shape 220"/>
          <p:cNvCxnSpPr/>
          <p:nvPr/>
        </p:nvCxnSpPr>
        <p:spPr>
          <a:xfrm flipH="1" rot="10800000">
            <a:off x="2369825" y="1540425"/>
            <a:ext cx="2011200" cy="1020300"/>
          </a:xfrm>
          <a:prstGeom prst="straightConnector1">
            <a:avLst/>
          </a:prstGeom>
          <a:noFill/>
          <a:ln cap="flat" cmpd="sng" w="9525">
            <a:solidFill>
              <a:srgbClr val="FF0000"/>
            </a:solidFill>
            <a:prstDash val="solid"/>
            <a:round/>
            <a:headEnd len="med" w="med" type="none"/>
            <a:tailEnd len="med" w="med" type="triangle"/>
          </a:ln>
        </p:spPr>
      </p:cxnSp>
      <p:cxnSp>
        <p:nvCxnSpPr>
          <p:cNvPr id="221" name="Shape 221"/>
          <p:cNvCxnSpPr>
            <a:stCxn id="212" idx="3"/>
          </p:cNvCxnSpPr>
          <p:nvPr/>
        </p:nvCxnSpPr>
        <p:spPr>
          <a:xfrm flipH="1" rot="10800000">
            <a:off x="4218925" y="2002250"/>
            <a:ext cx="477600" cy="1167300"/>
          </a:xfrm>
          <a:prstGeom prst="straightConnector1">
            <a:avLst/>
          </a:prstGeom>
          <a:noFill/>
          <a:ln cap="flat" cmpd="sng" w="9525">
            <a:solidFill>
              <a:srgbClr val="FF0000"/>
            </a:solidFill>
            <a:prstDash val="solid"/>
            <a:round/>
            <a:headEnd len="med" w="med" type="none"/>
            <a:tailEnd len="med" w="med" type="triangle"/>
          </a:ln>
        </p:spPr>
      </p:cxnSp>
      <p:cxnSp>
        <p:nvCxnSpPr>
          <p:cNvPr id="222" name="Shape 222"/>
          <p:cNvCxnSpPr>
            <a:stCxn id="217" idx="3"/>
          </p:cNvCxnSpPr>
          <p:nvPr/>
        </p:nvCxnSpPr>
        <p:spPr>
          <a:xfrm flipH="1" rot="10800000">
            <a:off x="4218925" y="2241350"/>
            <a:ext cx="486600" cy="1414800"/>
          </a:xfrm>
          <a:prstGeom prst="straightConnector1">
            <a:avLst/>
          </a:prstGeom>
          <a:noFill/>
          <a:ln cap="flat" cmpd="sng" w="9525">
            <a:solidFill>
              <a:srgbClr val="FF0000"/>
            </a:solidFill>
            <a:prstDash val="solid"/>
            <a:round/>
            <a:headEnd len="med" w="med" type="none"/>
            <a:tailEnd len="med" w="med" type="triangle"/>
          </a:ln>
        </p:spPr>
      </p:cxnSp>
      <p:cxnSp>
        <p:nvCxnSpPr>
          <p:cNvPr id="223" name="Shape 223"/>
          <p:cNvCxnSpPr>
            <a:stCxn id="218" idx="3"/>
          </p:cNvCxnSpPr>
          <p:nvPr/>
        </p:nvCxnSpPr>
        <p:spPr>
          <a:xfrm flipH="1" rot="10800000">
            <a:off x="4218925" y="2986250"/>
            <a:ext cx="644100" cy="11565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Seeking in files and Sparse files</a:t>
            </a:r>
            <a:endParaRPr/>
          </a:p>
        </p:txBody>
      </p:sp>
      <p:sp>
        <p:nvSpPr>
          <p:cNvPr id="229" name="Shape 229"/>
          <p:cNvSpPr txBox="1"/>
          <p:nvPr>
            <p:ph idx="1" type="body"/>
          </p:nvPr>
        </p:nvSpPr>
        <p:spPr>
          <a:xfrm>
            <a:off x="727650" y="3191700"/>
            <a:ext cx="7688700" cy="1722300"/>
          </a:xfrm>
          <a:prstGeom prst="rect">
            <a:avLst/>
          </a:prstGeom>
        </p:spPr>
        <p:txBody>
          <a:bodyPr anchorCtr="0" anchor="t" bIns="91425" lIns="91425" spcFirstLastPara="1" rIns="91425" wrap="square" tIns="91425">
            <a:noAutofit/>
          </a:bodyPr>
          <a:lstStyle/>
          <a:p>
            <a:pPr indent="-317500" lvl="0" marL="457200" rtl="0">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behavior of </a:t>
            </a:r>
            <a:r>
              <a:rPr b="1" lang="en" sz="1400">
                <a:solidFill>
                  <a:srgbClr val="000000"/>
                </a:solidFill>
                <a:latin typeface="Arial"/>
                <a:ea typeface="Arial"/>
                <a:cs typeface="Arial"/>
                <a:sym typeface="Arial"/>
              </a:rPr>
              <a:t>fseek()</a:t>
            </a:r>
            <a:r>
              <a:rPr lang="en" sz="1400">
                <a:solidFill>
                  <a:srgbClr val="000000"/>
                </a:solidFill>
                <a:latin typeface="Arial"/>
                <a:ea typeface="Arial"/>
                <a:cs typeface="Arial"/>
                <a:sym typeface="Arial"/>
              </a:rPr>
              <a:t> depends on the </a:t>
            </a:r>
            <a:r>
              <a:rPr b="1" i="1" lang="en" sz="1400">
                <a:solidFill>
                  <a:srgbClr val="000000"/>
                </a:solidFill>
                <a:latin typeface="Arial"/>
                <a:ea typeface="Arial"/>
                <a:cs typeface="Arial"/>
                <a:sym typeface="Arial"/>
              </a:rPr>
              <a:t>origin</a:t>
            </a:r>
            <a:r>
              <a:rPr lang="en" sz="1400">
                <a:solidFill>
                  <a:srgbClr val="000000"/>
                </a:solidFill>
                <a:latin typeface="Arial"/>
                <a:ea typeface="Arial"/>
                <a:cs typeface="Arial"/>
                <a:sym typeface="Arial"/>
              </a:rPr>
              <a:t> argument: </a:t>
            </a:r>
            <a:r>
              <a:rPr b="1" lang="en" sz="1400">
                <a:solidFill>
                  <a:srgbClr val="000000"/>
                </a:solidFill>
                <a:latin typeface="Arial"/>
                <a:ea typeface="Arial"/>
                <a:cs typeface="Arial"/>
                <a:sym typeface="Arial"/>
              </a:rPr>
              <a:t>SEEK_CUR</a:t>
            </a:r>
            <a:r>
              <a:rPr lang="en" sz="1400">
                <a:solidFill>
                  <a:srgbClr val="000000"/>
                </a:solidFill>
                <a:latin typeface="Arial"/>
                <a:ea typeface="Arial"/>
                <a:cs typeface="Arial"/>
                <a:sym typeface="Arial"/>
              </a:rPr>
              <a:t>, </a:t>
            </a:r>
            <a:r>
              <a:rPr b="1" lang="en" sz="1400">
                <a:solidFill>
                  <a:srgbClr val="000000"/>
                </a:solidFill>
                <a:latin typeface="Arial"/>
                <a:ea typeface="Arial"/>
                <a:cs typeface="Arial"/>
                <a:sym typeface="Arial"/>
              </a:rPr>
              <a:t>SEEK_END</a:t>
            </a:r>
            <a:r>
              <a:rPr lang="en" sz="1400">
                <a:solidFill>
                  <a:srgbClr val="000000"/>
                </a:solidFill>
                <a:latin typeface="Arial"/>
                <a:ea typeface="Arial"/>
                <a:cs typeface="Arial"/>
                <a:sym typeface="Arial"/>
              </a:rPr>
              <a:t> or </a:t>
            </a:r>
            <a:r>
              <a:rPr b="1" lang="en" sz="1400">
                <a:solidFill>
                  <a:srgbClr val="000000"/>
                </a:solidFill>
                <a:latin typeface="Arial"/>
                <a:ea typeface="Arial"/>
                <a:cs typeface="Arial"/>
                <a:sym typeface="Arial"/>
              </a:rPr>
              <a:t>SEEK_SET</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17500" lvl="0" marL="457200" rtl="0">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call returns the new file position on success.</a:t>
            </a:r>
            <a:endParaRPr sz="1400">
              <a:solidFill>
                <a:srgbClr val="000000"/>
              </a:solidFill>
              <a:latin typeface="Arial"/>
              <a:ea typeface="Arial"/>
              <a:cs typeface="Arial"/>
              <a:sym typeface="Arial"/>
            </a:endParaRPr>
          </a:p>
          <a:p>
            <a:pPr indent="-317500" lvl="0" marL="457200" rtl="0">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On error, the call returns </a:t>
            </a:r>
            <a:r>
              <a:rPr b="1" i="1" lang="en" sz="1400">
                <a:solidFill>
                  <a:srgbClr val="000000"/>
                </a:solidFill>
                <a:latin typeface="Arial"/>
                <a:ea typeface="Arial"/>
                <a:cs typeface="Arial"/>
                <a:sym typeface="Arial"/>
              </a:rPr>
              <a:t>-1 </a:t>
            </a:r>
            <a:r>
              <a:rPr lang="en" sz="1400">
                <a:solidFill>
                  <a:srgbClr val="000000"/>
                </a:solidFill>
                <a:latin typeface="Arial"/>
                <a:ea typeface="Arial"/>
                <a:cs typeface="Arial"/>
                <a:sym typeface="Arial"/>
              </a:rPr>
              <a:t>and </a:t>
            </a:r>
            <a:r>
              <a:rPr b="1" i="1" lang="en" sz="1400">
                <a:solidFill>
                  <a:srgbClr val="000000"/>
                </a:solidFill>
                <a:latin typeface="Arial"/>
                <a:ea typeface="Arial"/>
                <a:cs typeface="Arial"/>
                <a:sym typeface="Arial"/>
              </a:rPr>
              <a:t>errno</a:t>
            </a:r>
            <a:r>
              <a:rPr lang="en" sz="1400">
                <a:solidFill>
                  <a:srgbClr val="000000"/>
                </a:solidFill>
                <a:latin typeface="Arial"/>
                <a:ea typeface="Arial"/>
                <a:cs typeface="Arial"/>
                <a:sym typeface="Arial"/>
              </a:rPr>
              <a:t> is set.</a:t>
            </a:r>
            <a:endParaRPr sz="1400">
              <a:solidFill>
                <a:srgbClr val="000000"/>
              </a:solidFill>
              <a:latin typeface="Arial"/>
              <a:ea typeface="Arial"/>
              <a:cs typeface="Arial"/>
              <a:sym typeface="Arial"/>
            </a:endParaRPr>
          </a:p>
          <a:p>
            <a:pPr indent="-317500" lvl="0" marL="457200" rtl="0">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Seeking after the end of a file and then writing in it causes </a:t>
            </a:r>
            <a:r>
              <a:rPr b="1" lang="en" sz="1400">
                <a:solidFill>
                  <a:srgbClr val="000000"/>
                </a:solidFill>
                <a:latin typeface="Arial"/>
                <a:ea typeface="Arial"/>
                <a:cs typeface="Arial"/>
                <a:sym typeface="Arial"/>
              </a:rPr>
              <a:t>holes</a:t>
            </a:r>
            <a:r>
              <a:rPr lang="en" sz="1400">
                <a:solidFill>
                  <a:srgbClr val="000000"/>
                </a:solidFill>
                <a:latin typeface="Arial"/>
                <a:ea typeface="Arial"/>
                <a:cs typeface="Arial"/>
                <a:sym typeface="Arial"/>
              </a:rPr>
              <a:t> padded with zeros.</a:t>
            </a:r>
            <a:endParaRPr sz="1400">
              <a:solidFill>
                <a:srgbClr val="000000"/>
              </a:solidFill>
              <a:latin typeface="Arial"/>
              <a:ea typeface="Arial"/>
              <a:cs typeface="Arial"/>
              <a:sym typeface="Arial"/>
            </a:endParaRPr>
          </a:p>
          <a:p>
            <a:pPr indent="-317500" lvl="0" marL="457200" rtl="0">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Files with holes are called </a:t>
            </a:r>
            <a:r>
              <a:rPr b="1" lang="en" sz="1400">
                <a:solidFill>
                  <a:srgbClr val="000000"/>
                </a:solidFill>
                <a:latin typeface="Arial"/>
                <a:ea typeface="Arial"/>
                <a:cs typeface="Arial"/>
                <a:sym typeface="Arial"/>
              </a:rPr>
              <a:t>sparse files</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17500" lvl="0" marL="457200" rtl="0">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Holes do not occupy any physical disk space.</a:t>
            </a:r>
            <a:endParaRPr sz="1400">
              <a:solidFill>
                <a:srgbClr val="000000"/>
              </a:solidFill>
              <a:latin typeface="Arial"/>
              <a:ea typeface="Arial"/>
              <a:cs typeface="Arial"/>
              <a:sym typeface="Arial"/>
            </a:endParaRPr>
          </a:p>
          <a:p>
            <a:pPr indent="-317500" lvl="0" marL="457200" rtl="0">
              <a:lnSpc>
                <a:spcPct val="100000"/>
              </a:lnSpc>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du</a:t>
            </a:r>
            <a:r>
              <a:rPr lang="en" sz="1400">
                <a:solidFill>
                  <a:srgbClr val="000000"/>
                </a:solidFill>
                <a:latin typeface="Arial"/>
                <a:ea typeface="Arial"/>
                <a:cs typeface="Arial"/>
                <a:sym typeface="Arial"/>
              </a:rPr>
              <a:t> - estimate file space usage.</a:t>
            </a:r>
            <a:endParaRPr/>
          </a:p>
        </p:txBody>
      </p:sp>
      <p:pic>
        <p:nvPicPr>
          <p:cNvPr id="230" name="Shape 230"/>
          <p:cNvPicPr preferRelativeResize="0"/>
          <p:nvPr/>
        </p:nvPicPr>
        <p:blipFill>
          <a:blip r:embed="rId3">
            <a:alphaModFix/>
          </a:blip>
          <a:stretch>
            <a:fillRect/>
          </a:stretch>
        </p:blipFill>
        <p:spPr>
          <a:xfrm>
            <a:off x="817022" y="1861175"/>
            <a:ext cx="6734755" cy="1362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p:nvPr/>
        </p:nvSpPr>
        <p:spPr>
          <a:xfrm>
            <a:off x="520625" y="1966575"/>
            <a:ext cx="3698400" cy="456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Create a file, its name is the first argument passed to the program</a:t>
            </a:r>
            <a:endParaRPr b="1"/>
          </a:p>
        </p:txBody>
      </p:sp>
      <p:sp>
        <p:nvSpPr>
          <p:cNvPr id="236" name="Shape 236"/>
          <p:cNvSpPr txBox="1"/>
          <p:nvPr>
            <p:ph type="title"/>
          </p:nvPr>
        </p:nvSpPr>
        <p:spPr>
          <a:xfrm>
            <a:off x="119900" y="627450"/>
            <a:ext cx="48489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Make a</a:t>
            </a:r>
            <a:r>
              <a:rPr lang="en"/>
              <a:t> file with a hole</a:t>
            </a:r>
            <a:endParaRPr/>
          </a:p>
        </p:txBody>
      </p:sp>
      <p:sp>
        <p:nvSpPr>
          <p:cNvPr id="237" name="Shape 237"/>
          <p:cNvSpPr/>
          <p:nvPr/>
        </p:nvSpPr>
        <p:spPr>
          <a:xfrm>
            <a:off x="520625" y="1425450"/>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Initialize the variables</a:t>
            </a:r>
            <a:endParaRPr b="1"/>
          </a:p>
        </p:txBody>
      </p:sp>
      <p:sp>
        <p:nvSpPr>
          <p:cNvPr id="238" name="Shape 238"/>
          <p:cNvSpPr/>
          <p:nvPr/>
        </p:nvSpPr>
        <p:spPr>
          <a:xfrm>
            <a:off x="520625" y="2560725"/>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If failed to open - notify error and exit</a:t>
            </a:r>
            <a:endParaRPr b="1"/>
          </a:p>
        </p:txBody>
      </p:sp>
      <p:sp>
        <p:nvSpPr>
          <p:cNvPr id="239" name="Shape 239"/>
          <p:cNvSpPr/>
          <p:nvPr/>
        </p:nvSpPr>
        <p:spPr>
          <a:xfrm>
            <a:off x="520625" y="4648511"/>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Close the file</a:t>
            </a:r>
            <a:endParaRPr/>
          </a:p>
        </p:txBody>
      </p:sp>
      <p:sp>
        <p:nvSpPr>
          <p:cNvPr id="240" name="Shape 240"/>
          <p:cNvSpPr txBox="1"/>
          <p:nvPr/>
        </p:nvSpPr>
        <p:spPr>
          <a:xfrm>
            <a:off x="2733850" y="77250"/>
            <a:ext cx="1609500" cy="287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t>makesparse.c</a:t>
            </a:r>
            <a:endParaRPr b="1"/>
          </a:p>
        </p:txBody>
      </p:sp>
      <p:sp>
        <p:nvSpPr>
          <p:cNvPr id="241" name="Shape 241"/>
          <p:cNvSpPr/>
          <p:nvPr/>
        </p:nvSpPr>
        <p:spPr>
          <a:xfrm>
            <a:off x="520625" y="3612661"/>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Jump 16777216 bytes forward into the file</a:t>
            </a:r>
            <a:endParaRPr b="1"/>
          </a:p>
        </p:txBody>
      </p:sp>
      <p:pic>
        <p:nvPicPr>
          <p:cNvPr id="242" name="Shape 242"/>
          <p:cNvPicPr preferRelativeResize="0"/>
          <p:nvPr/>
        </p:nvPicPr>
        <p:blipFill>
          <a:blip r:embed="rId3">
            <a:alphaModFix/>
          </a:blip>
          <a:stretch>
            <a:fillRect/>
          </a:stretch>
        </p:blipFill>
        <p:spPr>
          <a:xfrm>
            <a:off x="4343375" y="77250"/>
            <a:ext cx="4800625" cy="4418987"/>
          </a:xfrm>
          <a:prstGeom prst="rect">
            <a:avLst/>
          </a:prstGeom>
          <a:noFill/>
          <a:ln>
            <a:noFill/>
          </a:ln>
        </p:spPr>
      </p:pic>
      <p:sp>
        <p:nvSpPr>
          <p:cNvPr id="243" name="Shape 243"/>
          <p:cNvSpPr/>
          <p:nvPr/>
        </p:nvSpPr>
        <p:spPr>
          <a:xfrm>
            <a:off x="520625" y="3094125"/>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Write the name of the file into the file</a:t>
            </a:r>
            <a:endParaRPr b="1"/>
          </a:p>
        </p:txBody>
      </p:sp>
      <p:sp>
        <p:nvSpPr>
          <p:cNvPr id="244" name="Shape 244"/>
          <p:cNvSpPr/>
          <p:nvPr/>
        </p:nvSpPr>
        <p:spPr>
          <a:xfrm>
            <a:off x="520625" y="4130586"/>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Write the name of the file into the file again</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idx="1" type="body"/>
          </p:nvPr>
        </p:nvSpPr>
        <p:spPr>
          <a:xfrm>
            <a:off x="5334600" y="1984600"/>
            <a:ext cx="3809400" cy="22611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400">
                <a:solidFill>
                  <a:srgbClr val="000000"/>
                </a:solidFill>
                <a:latin typeface="Arial"/>
                <a:ea typeface="Arial"/>
                <a:cs typeface="Arial"/>
                <a:sym typeface="Arial"/>
              </a:rPr>
              <a:t>Use the </a:t>
            </a:r>
            <a:r>
              <a:rPr b="1" lang="en" sz="1400">
                <a:solidFill>
                  <a:srgbClr val="000000"/>
                </a:solidFill>
                <a:latin typeface="Arial"/>
                <a:ea typeface="Arial"/>
                <a:cs typeface="Arial"/>
                <a:sym typeface="Arial"/>
              </a:rPr>
              <a:t>fcntl()</a:t>
            </a:r>
            <a:r>
              <a:rPr lang="en" sz="1400">
                <a:solidFill>
                  <a:srgbClr val="000000"/>
                </a:solidFill>
                <a:latin typeface="Arial"/>
                <a:ea typeface="Arial"/>
                <a:cs typeface="Arial"/>
                <a:sym typeface="Arial"/>
              </a:rPr>
              <a:t> call providing a pointer to a </a:t>
            </a:r>
            <a:r>
              <a:rPr b="1" lang="en" sz="1400">
                <a:solidFill>
                  <a:srgbClr val="000000"/>
                </a:solidFill>
                <a:latin typeface="Arial"/>
                <a:ea typeface="Arial"/>
                <a:cs typeface="Arial"/>
                <a:sym typeface="Arial"/>
              </a:rPr>
              <a:t>flock</a:t>
            </a:r>
            <a:r>
              <a:rPr lang="en" sz="1400">
                <a:solidFill>
                  <a:srgbClr val="000000"/>
                </a:solidFill>
                <a:latin typeface="Arial"/>
                <a:ea typeface="Arial"/>
                <a:cs typeface="Arial"/>
                <a:sym typeface="Arial"/>
              </a:rPr>
              <a:t> structure. This call m</a:t>
            </a:r>
            <a:r>
              <a:rPr lang="en" sz="1400">
                <a:solidFill>
                  <a:srgbClr val="000000"/>
                </a:solidFill>
                <a:latin typeface="Arial"/>
                <a:ea typeface="Arial"/>
                <a:cs typeface="Arial"/>
                <a:sym typeface="Arial"/>
              </a:rPr>
              <a:t>anipulates the file descriptor </a:t>
            </a:r>
            <a:r>
              <a:rPr b="1" i="1" lang="en" sz="1400">
                <a:solidFill>
                  <a:srgbClr val="000000"/>
                </a:solidFill>
                <a:latin typeface="Arial"/>
                <a:ea typeface="Arial"/>
                <a:cs typeface="Arial"/>
                <a:sym typeface="Arial"/>
              </a:rPr>
              <a:t>fd</a:t>
            </a:r>
            <a:r>
              <a:rPr lang="en" sz="1400">
                <a:solidFill>
                  <a:srgbClr val="000000"/>
                </a:solidFill>
                <a:latin typeface="Arial"/>
                <a:ea typeface="Arial"/>
                <a:cs typeface="Arial"/>
                <a:sym typeface="Arial"/>
              </a:rPr>
              <a:t>, depending on the command </a:t>
            </a:r>
            <a:r>
              <a:rPr b="1" i="1" lang="en" sz="1400">
                <a:solidFill>
                  <a:srgbClr val="000000"/>
                </a:solidFill>
                <a:latin typeface="Arial"/>
                <a:ea typeface="Arial"/>
                <a:cs typeface="Arial"/>
                <a:sym typeface="Arial"/>
              </a:rPr>
              <a:t>cmd</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17500" lvl="0" marL="457200" rtl="0">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To </a:t>
            </a:r>
            <a:r>
              <a:rPr lang="en" sz="1400" u="sng">
                <a:solidFill>
                  <a:srgbClr val="000000"/>
                </a:solidFill>
                <a:latin typeface="Arial"/>
                <a:ea typeface="Arial"/>
                <a:cs typeface="Arial"/>
                <a:sym typeface="Arial"/>
              </a:rPr>
              <a:t>lock</a:t>
            </a:r>
            <a:r>
              <a:rPr lang="en" sz="1400">
                <a:solidFill>
                  <a:srgbClr val="000000"/>
                </a:solidFill>
                <a:latin typeface="Arial"/>
                <a:ea typeface="Arial"/>
                <a:cs typeface="Arial"/>
                <a:sym typeface="Arial"/>
              </a:rPr>
              <a:t> a block of a file use </a:t>
            </a:r>
            <a:r>
              <a:rPr b="1" lang="en" sz="1400">
                <a:solidFill>
                  <a:srgbClr val="000000"/>
                </a:solidFill>
                <a:latin typeface="Arial"/>
                <a:ea typeface="Arial"/>
                <a:cs typeface="Arial"/>
                <a:sym typeface="Arial"/>
              </a:rPr>
              <a:t>F_SETLK</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17500" lvl="0" marL="457200" rtl="0">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If the block is already locked use </a:t>
            </a:r>
            <a:r>
              <a:rPr b="1" lang="en" sz="1400">
                <a:solidFill>
                  <a:srgbClr val="000000"/>
                </a:solidFill>
                <a:latin typeface="Arial"/>
                <a:ea typeface="Arial"/>
                <a:cs typeface="Arial"/>
                <a:sym typeface="Arial"/>
              </a:rPr>
              <a:t>F_GETLK</a:t>
            </a:r>
            <a:r>
              <a:rPr lang="en" sz="1400">
                <a:solidFill>
                  <a:srgbClr val="000000"/>
                </a:solidFill>
                <a:latin typeface="Arial"/>
                <a:ea typeface="Arial"/>
                <a:cs typeface="Arial"/>
                <a:sym typeface="Arial"/>
              </a:rPr>
              <a:t> to get information about the locking process.</a:t>
            </a:r>
            <a:endParaRPr sz="1400">
              <a:solidFill>
                <a:srgbClr val="000000"/>
              </a:solidFill>
              <a:latin typeface="Arial"/>
              <a:ea typeface="Arial"/>
              <a:cs typeface="Arial"/>
              <a:sym typeface="Arial"/>
            </a:endParaRPr>
          </a:p>
          <a:p>
            <a:pPr indent="-317500" lvl="0" marL="457200" rtl="0">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To </a:t>
            </a:r>
            <a:r>
              <a:rPr lang="en" sz="1400" u="sng">
                <a:solidFill>
                  <a:srgbClr val="000000"/>
                </a:solidFill>
                <a:latin typeface="Arial"/>
                <a:ea typeface="Arial"/>
                <a:cs typeface="Arial"/>
                <a:sym typeface="Arial"/>
              </a:rPr>
              <a:t>unlock</a:t>
            </a:r>
            <a:r>
              <a:rPr lang="en" sz="1400">
                <a:solidFill>
                  <a:srgbClr val="000000"/>
                </a:solidFill>
                <a:latin typeface="Arial"/>
                <a:ea typeface="Arial"/>
                <a:cs typeface="Arial"/>
                <a:sym typeface="Arial"/>
              </a:rPr>
              <a:t> a block of a file use </a:t>
            </a:r>
            <a:r>
              <a:rPr b="1" lang="en" sz="1400">
                <a:solidFill>
                  <a:srgbClr val="000000"/>
                </a:solidFill>
                <a:latin typeface="Arial"/>
                <a:ea typeface="Arial"/>
                <a:cs typeface="Arial"/>
                <a:sym typeface="Arial"/>
              </a:rPr>
              <a:t>F_SETLK </a:t>
            </a:r>
            <a:r>
              <a:rPr lang="en" sz="1400">
                <a:solidFill>
                  <a:srgbClr val="000000"/>
                </a:solidFill>
                <a:latin typeface="Arial"/>
                <a:ea typeface="Arial"/>
                <a:cs typeface="Arial"/>
                <a:sym typeface="Arial"/>
              </a:rPr>
              <a:t>but set </a:t>
            </a:r>
            <a:r>
              <a:rPr b="1" lang="en" sz="1400">
                <a:solidFill>
                  <a:srgbClr val="000000"/>
                </a:solidFill>
                <a:latin typeface="Arial"/>
                <a:ea typeface="Arial"/>
                <a:cs typeface="Arial"/>
                <a:sym typeface="Arial"/>
              </a:rPr>
              <a:t>flock.l_type = F_UNLCK</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a:spcBef>
                <a:spcPts val="0"/>
              </a:spcBef>
              <a:spcAft>
                <a:spcPts val="1600"/>
              </a:spcAft>
              <a:buNone/>
            </a:pPr>
            <a:r>
              <a:t/>
            </a:r>
            <a:endParaRPr/>
          </a:p>
        </p:txBody>
      </p:sp>
      <p:sp>
        <p:nvSpPr>
          <p:cNvPr id="250" name="Shape 250"/>
          <p:cNvSpPr txBox="1"/>
          <p:nvPr>
            <p:ph type="title"/>
          </p:nvPr>
        </p:nvSpPr>
        <p:spPr>
          <a:xfrm>
            <a:off x="727650" y="565100"/>
            <a:ext cx="43458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Locking files</a:t>
            </a:r>
            <a:endParaRPr/>
          </a:p>
        </p:txBody>
      </p:sp>
      <p:pic>
        <p:nvPicPr>
          <p:cNvPr id="251" name="Shape 251"/>
          <p:cNvPicPr preferRelativeResize="0"/>
          <p:nvPr/>
        </p:nvPicPr>
        <p:blipFill rotWithShape="1">
          <a:blip r:embed="rId3">
            <a:alphaModFix/>
          </a:blip>
          <a:srcRect b="0" l="0" r="29522" t="0"/>
          <a:stretch/>
        </p:blipFill>
        <p:spPr>
          <a:xfrm>
            <a:off x="832800" y="1328100"/>
            <a:ext cx="4431539" cy="1498100"/>
          </a:xfrm>
          <a:prstGeom prst="rect">
            <a:avLst/>
          </a:prstGeom>
          <a:noFill/>
          <a:ln>
            <a:noFill/>
          </a:ln>
        </p:spPr>
      </p:pic>
      <p:pic>
        <p:nvPicPr>
          <p:cNvPr id="252" name="Shape 252"/>
          <p:cNvPicPr preferRelativeResize="0"/>
          <p:nvPr/>
        </p:nvPicPr>
        <p:blipFill>
          <a:blip r:embed="rId4">
            <a:alphaModFix/>
          </a:blip>
          <a:stretch>
            <a:fillRect/>
          </a:stretch>
        </p:blipFill>
        <p:spPr>
          <a:xfrm>
            <a:off x="832800" y="2961650"/>
            <a:ext cx="4431551" cy="2181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119900" y="627450"/>
            <a:ext cx="48489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Lock and write in there</a:t>
            </a:r>
            <a:endParaRPr/>
          </a:p>
        </p:txBody>
      </p:sp>
      <p:sp>
        <p:nvSpPr>
          <p:cNvPr id="258" name="Shape 258"/>
          <p:cNvSpPr/>
          <p:nvPr/>
        </p:nvSpPr>
        <p:spPr>
          <a:xfrm>
            <a:off x="520625" y="1425450"/>
            <a:ext cx="3698400" cy="28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Initialize the variables</a:t>
            </a:r>
            <a:endParaRPr b="1"/>
          </a:p>
        </p:txBody>
      </p:sp>
      <p:sp>
        <p:nvSpPr>
          <p:cNvPr id="259" name="Shape 259"/>
          <p:cNvSpPr/>
          <p:nvPr/>
        </p:nvSpPr>
        <p:spPr>
          <a:xfrm>
            <a:off x="520625" y="2077238"/>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While lock of 64 bytes from </a:t>
            </a:r>
            <a:r>
              <a:rPr b="1" lang="en"/>
              <a:t>offset</a:t>
            </a:r>
            <a:r>
              <a:rPr lang="en"/>
              <a:t> fails:</a:t>
            </a:r>
            <a:endParaRPr b="1"/>
          </a:p>
        </p:txBody>
      </p:sp>
      <p:sp>
        <p:nvSpPr>
          <p:cNvPr id="260" name="Shape 260"/>
          <p:cNvSpPr/>
          <p:nvPr/>
        </p:nvSpPr>
        <p:spPr>
          <a:xfrm>
            <a:off x="1226725" y="2442763"/>
            <a:ext cx="2992200" cy="486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Get information about the locking process and print info about it</a:t>
            </a:r>
            <a:r>
              <a:rPr lang="en"/>
              <a:t> </a:t>
            </a:r>
            <a:endParaRPr/>
          </a:p>
        </p:txBody>
      </p:sp>
      <p:sp>
        <p:nvSpPr>
          <p:cNvPr id="261" name="Shape 261"/>
          <p:cNvSpPr txBox="1"/>
          <p:nvPr/>
        </p:nvSpPr>
        <p:spPr>
          <a:xfrm>
            <a:off x="2984975" y="77250"/>
            <a:ext cx="1358400" cy="287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t>lockfile.c</a:t>
            </a:r>
            <a:endParaRPr b="1"/>
          </a:p>
        </p:txBody>
      </p:sp>
      <p:sp>
        <p:nvSpPr>
          <p:cNvPr id="262" name="Shape 262"/>
          <p:cNvSpPr/>
          <p:nvPr/>
        </p:nvSpPr>
        <p:spPr>
          <a:xfrm>
            <a:off x="1226725" y="2929363"/>
            <a:ext cx="29922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Move the </a:t>
            </a:r>
            <a:r>
              <a:rPr b="1" lang="en"/>
              <a:t>offset</a:t>
            </a:r>
            <a:r>
              <a:rPr lang="en"/>
              <a:t> 64 bytes further</a:t>
            </a:r>
            <a:endParaRPr/>
          </a:p>
        </p:txBody>
      </p:sp>
      <p:pic>
        <p:nvPicPr>
          <p:cNvPr id="263" name="Shape 263"/>
          <p:cNvPicPr preferRelativeResize="0"/>
          <p:nvPr/>
        </p:nvPicPr>
        <p:blipFill>
          <a:blip r:embed="rId3">
            <a:alphaModFix/>
          </a:blip>
          <a:stretch>
            <a:fillRect/>
          </a:stretch>
        </p:blipFill>
        <p:spPr>
          <a:xfrm>
            <a:off x="4295674" y="106575"/>
            <a:ext cx="4848899" cy="940580"/>
          </a:xfrm>
          <a:prstGeom prst="rect">
            <a:avLst/>
          </a:prstGeom>
          <a:noFill/>
          <a:ln>
            <a:noFill/>
          </a:ln>
        </p:spPr>
      </p:pic>
      <p:sp>
        <p:nvSpPr>
          <p:cNvPr id="264" name="Shape 264"/>
          <p:cNvSpPr/>
          <p:nvPr/>
        </p:nvSpPr>
        <p:spPr>
          <a:xfrm>
            <a:off x="520625" y="1750950"/>
            <a:ext cx="3698400" cy="28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Open for writing or create ‘</a:t>
            </a:r>
            <a:r>
              <a:rPr b="1" lang="en"/>
              <a:t>./testlocks.txt</a:t>
            </a:r>
            <a:r>
              <a:rPr lang="en"/>
              <a:t>’</a:t>
            </a:r>
            <a:endParaRPr b="1"/>
          </a:p>
        </p:txBody>
      </p:sp>
      <p:sp>
        <p:nvSpPr>
          <p:cNvPr id="265" name="Shape 265"/>
          <p:cNvSpPr/>
          <p:nvPr/>
        </p:nvSpPr>
        <p:spPr>
          <a:xfrm>
            <a:off x="520625" y="3323501"/>
            <a:ext cx="3698400" cy="486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Move </a:t>
            </a:r>
            <a:r>
              <a:rPr b="1" lang="en"/>
              <a:t>offset</a:t>
            </a:r>
            <a:r>
              <a:rPr lang="en"/>
              <a:t> bytes from the start of the file and write info about the current process</a:t>
            </a:r>
            <a:endParaRPr b="1"/>
          </a:p>
        </p:txBody>
      </p:sp>
      <p:sp>
        <p:nvSpPr>
          <p:cNvPr id="266" name="Shape 266"/>
          <p:cNvSpPr/>
          <p:nvPr/>
        </p:nvSpPr>
        <p:spPr>
          <a:xfrm>
            <a:off x="520625" y="3857125"/>
            <a:ext cx="3698400" cy="28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Wait for </a:t>
            </a:r>
            <a:r>
              <a:rPr b="1" lang="en"/>
              <a:t>Enter</a:t>
            </a:r>
            <a:r>
              <a:rPr lang="en"/>
              <a:t> key press</a:t>
            </a:r>
            <a:endParaRPr b="1"/>
          </a:p>
        </p:txBody>
      </p:sp>
      <p:sp>
        <p:nvSpPr>
          <p:cNvPr id="267" name="Shape 267"/>
          <p:cNvSpPr/>
          <p:nvPr/>
        </p:nvSpPr>
        <p:spPr>
          <a:xfrm>
            <a:off x="520625" y="4181531"/>
            <a:ext cx="3698400" cy="28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Unlock the 64 locked bytes, notify if failed</a:t>
            </a:r>
            <a:endParaRPr b="1"/>
          </a:p>
        </p:txBody>
      </p:sp>
      <p:pic>
        <p:nvPicPr>
          <p:cNvPr id="268" name="Shape 268"/>
          <p:cNvPicPr preferRelativeResize="0"/>
          <p:nvPr/>
        </p:nvPicPr>
        <p:blipFill>
          <a:blip r:embed="rId4">
            <a:alphaModFix/>
          </a:blip>
          <a:stretch>
            <a:fillRect/>
          </a:stretch>
        </p:blipFill>
        <p:spPr>
          <a:xfrm>
            <a:off x="4295675" y="1162650"/>
            <a:ext cx="4848899" cy="3161400"/>
          </a:xfrm>
          <a:prstGeom prst="rect">
            <a:avLst/>
          </a:prstGeom>
          <a:noFill/>
          <a:ln>
            <a:noFill/>
          </a:ln>
        </p:spPr>
      </p:pic>
      <p:sp>
        <p:nvSpPr>
          <p:cNvPr id="269" name="Shape 269"/>
          <p:cNvSpPr/>
          <p:nvPr/>
        </p:nvSpPr>
        <p:spPr>
          <a:xfrm>
            <a:off x="520625" y="4505931"/>
            <a:ext cx="3698400" cy="28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Close the file</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727650" y="582575"/>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Exercise </a:t>
            </a:r>
            <a:endParaRPr/>
          </a:p>
        </p:txBody>
      </p:sp>
      <p:sp>
        <p:nvSpPr>
          <p:cNvPr id="275" name="Shape 275"/>
          <p:cNvSpPr txBox="1"/>
          <p:nvPr>
            <p:ph idx="1" type="body"/>
          </p:nvPr>
        </p:nvSpPr>
        <p:spPr>
          <a:xfrm>
            <a:off x="727650" y="1266625"/>
            <a:ext cx="7688700" cy="3646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Program </a:t>
            </a:r>
            <a:r>
              <a:rPr b="1" i="1" lang="en"/>
              <a:t>FileManipulator</a:t>
            </a:r>
            <a:r>
              <a:rPr b="1" lang="en"/>
              <a:t>:</a:t>
            </a:r>
            <a:endParaRPr b="1"/>
          </a:p>
          <a:p>
            <a:pPr indent="0" lvl="0" marL="0">
              <a:spcBef>
                <a:spcPts val="1600"/>
              </a:spcBef>
              <a:spcAft>
                <a:spcPts val="0"/>
              </a:spcAft>
              <a:buNone/>
            </a:pPr>
            <a:r>
              <a:rPr lang="en"/>
              <a:t>Write a program (</a:t>
            </a:r>
            <a:r>
              <a:rPr b="1" lang="en"/>
              <a:t>‘fmanipulator</a:t>
            </a:r>
            <a:r>
              <a:rPr b="1" lang="en"/>
              <a:t>.c</a:t>
            </a:r>
            <a:r>
              <a:rPr lang="en"/>
              <a:t>’), which takes </a:t>
            </a:r>
            <a:r>
              <a:rPr lang="en"/>
              <a:t>3</a:t>
            </a:r>
            <a:r>
              <a:rPr lang="en"/>
              <a:t> argument</a:t>
            </a:r>
            <a:r>
              <a:rPr lang="en"/>
              <a:t>s</a:t>
            </a:r>
            <a:r>
              <a:rPr lang="en"/>
              <a:t>: </a:t>
            </a:r>
            <a:r>
              <a:rPr b="1" lang="en"/>
              <a:t>words</a:t>
            </a:r>
            <a:r>
              <a:rPr b="1" lang="en"/>
              <a:t>_count</a:t>
            </a:r>
            <a:r>
              <a:rPr lang="en"/>
              <a:t>, </a:t>
            </a:r>
            <a:r>
              <a:rPr b="1" lang="en"/>
              <a:t>min_length</a:t>
            </a:r>
            <a:r>
              <a:rPr lang="en"/>
              <a:t>, </a:t>
            </a:r>
            <a:r>
              <a:rPr b="1" lang="en"/>
              <a:t>max_length</a:t>
            </a:r>
            <a:r>
              <a:rPr lang="en"/>
              <a:t>. The program should generate </a:t>
            </a:r>
            <a:r>
              <a:rPr lang="en"/>
              <a:t>a</a:t>
            </a:r>
            <a:r>
              <a:rPr lang="en"/>
              <a:t> file called ‘</a:t>
            </a:r>
            <a:r>
              <a:rPr b="1" lang="en"/>
              <a:t>words</a:t>
            </a:r>
            <a:r>
              <a:rPr b="1" lang="en"/>
              <a:t>.txt</a:t>
            </a:r>
            <a:r>
              <a:rPr lang="en"/>
              <a:t>’, which contains </a:t>
            </a:r>
            <a:r>
              <a:rPr b="1" lang="en"/>
              <a:t>words_count</a:t>
            </a:r>
            <a:r>
              <a:rPr lang="en"/>
              <a:t> words (separated with spaces). To generate the words use the following function from the code files in ‘</a:t>
            </a:r>
            <a:r>
              <a:rPr b="1" lang="en"/>
              <a:t>/day03/rndword/</a:t>
            </a:r>
            <a:r>
              <a:rPr lang="en"/>
              <a:t>’ (note that the function will not generate real words, but rather random sequences of characters):</a:t>
            </a:r>
            <a:endParaRPr/>
          </a:p>
          <a:p>
            <a:pPr indent="0" lvl="0" marL="0">
              <a:spcBef>
                <a:spcPts val="1600"/>
              </a:spcBef>
              <a:spcAft>
                <a:spcPts val="0"/>
              </a:spcAft>
              <a:buNone/>
            </a:pPr>
            <a:r>
              <a:t/>
            </a:r>
            <a:endParaRPr/>
          </a:p>
          <a:p>
            <a:pPr indent="0" lvl="0" marL="0">
              <a:spcBef>
                <a:spcPts val="1600"/>
              </a:spcBef>
              <a:spcAft>
                <a:spcPts val="0"/>
              </a:spcAft>
              <a:buNone/>
            </a:pPr>
            <a:r>
              <a:rPr lang="en"/>
              <a:t>Then the program should print the generated file to the screen.</a:t>
            </a:r>
            <a:endParaRPr/>
          </a:p>
          <a:p>
            <a:pPr indent="0" lvl="0" marL="0">
              <a:spcBef>
                <a:spcPts val="1600"/>
              </a:spcBef>
              <a:spcAft>
                <a:spcPts val="0"/>
              </a:spcAft>
              <a:buNone/>
            </a:pPr>
            <a:r>
              <a:rPr lang="en"/>
              <a:t>After the program creates ‘</a:t>
            </a:r>
            <a:r>
              <a:rPr b="1" lang="en"/>
              <a:t>words.txt</a:t>
            </a:r>
            <a:r>
              <a:rPr lang="en"/>
              <a:t>’ and before writing into it it should lock the first 100 bytes of the file. When the program prints out the generated words it should wait for </a:t>
            </a:r>
            <a:r>
              <a:rPr b="1" lang="en"/>
              <a:t>Enter </a:t>
            </a:r>
            <a:r>
              <a:rPr lang="en"/>
              <a:t>key press and then unlock the file. Respectively, if the file was already locked by another process, the program should notify about this and wait for </a:t>
            </a:r>
            <a:r>
              <a:rPr b="1" lang="en"/>
              <a:t>Enter </a:t>
            </a:r>
            <a:r>
              <a:rPr lang="en"/>
              <a:t>key press, before trying again (to lock, generate and write). </a:t>
            </a:r>
            <a:endParaRPr/>
          </a:p>
          <a:p>
            <a:pPr indent="0" lvl="0" marL="0" rtl="0">
              <a:spcBef>
                <a:spcPts val="1600"/>
              </a:spcBef>
              <a:spcAft>
                <a:spcPts val="0"/>
              </a:spcAft>
              <a:buNone/>
            </a:pPr>
            <a:r>
              <a:rPr lang="en"/>
              <a:t>Compile and run a couple of instances to test.</a:t>
            </a:r>
            <a:endParaRPr/>
          </a:p>
          <a:p>
            <a:pPr indent="0" lvl="0" marL="0" rtl="0">
              <a:spcBef>
                <a:spcPts val="1600"/>
              </a:spcBef>
              <a:spcAft>
                <a:spcPts val="1600"/>
              </a:spcAft>
              <a:buNone/>
            </a:pPr>
            <a:r>
              <a:t/>
            </a:r>
            <a:endParaRPr/>
          </a:p>
        </p:txBody>
      </p:sp>
      <p:sp>
        <p:nvSpPr>
          <p:cNvPr id="276" name="Shape 276"/>
          <p:cNvSpPr txBox="1"/>
          <p:nvPr/>
        </p:nvSpPr>
        <p:spPr>
          <a:xfrm>
            <a:off x="943650" y="2772875"/>
            <a:ext cx="4829400" cy="323100"/>
          </a:xfrm>
          <a:prstGeom prst="rect">
            <a:avLst/>
          </a:prstGeom>
          <a:solidFill>
            <a:srgbClr val="000000"/>
          </a:solidFill>
          <a:ln>
            <a:noFill/>
          </a:ln>
        </p:spPr>
        <p:txBody>
          <a:bodyPr anchorCtr="0" anchor="t" bIns="91425" lIns="91425" spcFirstLastPara="1" rIns="91425" wrap="square" tIns="91425">
            <a:noAutofit/>
          </a:bodyPr>
          <a:lstStyle/>
          <a:p>
            <a:pPr indent="0" lvl="0" marL="0" rtl="0">
              <a:lnSpc>
                <a:spcPct val="135714"/>
              </a:lnSpc>
              <a:spcBef>
                <a:spcPts val="0"/>
              </a:spcBef>
              <a:spcAft>
                <a:spcPts val="0"/>
              </a:spcAft>
              <a:buNone/>
            </a:pPr>
            <a:r>
              <a:rPr b="1" lang="en" sz="1050">
                <a:solidFill>
                  <a:srgbClr val="569CD6"/>
                </a:solidFill>
                <a:latin typeface="Courier New"/>
                <a:ea typeface="Courier New"/>
                <a:cs typeface="Courier New"/>
                <a:sym typeface="Courier New"/>
              </a:rPr>
              <a:t>char</a:t>
            </a:r>
            <a:r>
              <a:rPr b="1" lang="en" sz="1050">
                <a:solidFill>
                  <a:srgbClr val="FFFFFF"/>
                </a:solidFill>
                <a:latin typeface="Courier New"/>
                <a:ea typeface="Courier New"/>
                <a:cs typeface="Courier New"/>
                <a:sym typeface="Courier New"/>
              </a:rPr>
              <a:t> </a:t>
            </a:r>
            <a:r>
              <a:rPr b="1" lang="en" sz="1050">
                <a:solidFill>
                  <a:srgbClr val="D4D4D4"/>
                </a:solidFill>
                <a:latin typeface="Courier New"/>
                <a:ea typeface="Courier New"/>
                <a:cs typeface="Courier New"/>
                <a:sym typeface="Courier New"/>
              </a:rPr>
              <a:t>*</a:t>
            </a:r>
            <a:r>
              <a:rPr b="1" lang="en" sz="1050">
                <a:solidFill>
                  <a:srgbClr val="FFFFFF"/>
                </a:solidFill>
                <a:latin typeface="Courier New"/>
                <a:ea typeface="Courier New"/>
                <a:cs typeface="Courier New"/>
                <a:sym typeface="Courier New"/>
              </a:rPr>
              <a:t> </a:t>
            </a:r>
            <a:r>
              <a:rPr b="1" lang="en" sz="1050">
                <a:solidFill>
                  <a:srgbClr val="DCDCAA"/>
                </a:solidFill>
                <a:latin typeface="Courier New"/>
                <a:ea typeface="Courier New"/>
                <a:cs typeface="Courier New"/>
                <a:sym typeface="Courier New"/>
              </a:rPr>
              <a:t>rndword</a:t>
            </a:r>
            <a:r>
              <a:rPr b="1" lang="en" sz="1050">
                <a:solidFill>
                  <a:srgbClr val="FFFFFF"/>
                </a:solidFill>
                <a:latin typeface="Courier New"/>
                <a:ea typeface="Courier New"/>
                <a:cs typeface="Courier New"/>
                <a:sym typeface="Courier New"/>
              </a:rPr>
              <a:t>(</a:t>
            </a:r>
            <a:r>
              <a:rPr b="1" lang="en" sz="1050">
                <a:solidFill>
                  <a:srgbClr val="569CD6"/>
                </a:solidFill>
                <a:latin typeface="Courier New"/>
                <a:ea typeface="Courier New"/>
                <a:cs typeface="Courier New"/>
                <a:sym typeface="Courier New"/>
              </a:rPr>
              <a:t>int</a:t>
            </a:r>
            <a:r>
              <a:rPr b="1" lang="en" sz="1050">
                <a:solidFill>
                  <a:srgbClr val="FFFFFF"/>
                </a:solidFill>
                <a:latin typeface="Courier New"/>
                <a:ea typeface="Courier New"/>
                <a:cs typeface="Courier New"/>
                <a:sym typeface="Courier New"/>
              </a:rPr>
              <a:t> min_length, </a:t>
            </a:r>
            <a:r>
              <a:rPr b="1" lang="en" sz="1050">
                <a:solidFill>
                  <a:srgbClr val="569CD6"/>
                </a:solidFill>
                <a:latin typeface="Courier New"/>
                <a:ea typeface="Courier New"/>
                <a:cs typeface="Courier New"/>
                <a:sym typeface="Courier New"/>
              </a:rPr>
              <a:t>int</a:t>
            </a:r>
            <a:r>
              <a:rPr b="1" lang="en" sz="1050">
                <a:solidFill>
                  <a:srgbClr val="FFFFFF"/>
                </a:solidFill>
                <a:latin typeface="Courier New"/>
                <a:ea typeface="Courier New"/>
                <a:cs typeface="Courier New"/>
                <a:sym typeface="Courier New"/>
              </a:rPr>
              <a:t> max_length);</a:t>
            </a:r>
            <a:endParaRPr b="1" sz="1050">
              <a:solidFill>
                <a:srgbClr val="FFFFFF"/>
              </a:solidFill>
              <a:latin typeface="Courier New"/>
              <a:ea typeface="Courier New"/>
              <a:cs typeface="Courier New"/>
              <a:sym typeface="Courier New"/>
            </a:endParaRPr>
          </a:p>
          <a:p>
            <a:pPr indent="0" lvl="0" marL="0" rtl="0">
              <a:lnSpc>
                <a:spcPct val="135714"/>
              </a:lnSpc>
              <a:spcBef>
                <a:spcPts val="0"/>
              </a:spcBef>
              <a:spcAft>
                <a:spcPts val="0"/>
              </a:spcAft>
              <a:buNone/>
            </a:pPr>
            <a:r>
              <a:t/>
            </a:r>
            <a:endParaRPr b="1" sz="1200">
              <a:solidFill>
                <a:srgbClr val="569CD6"/>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Files in Linux</a:t>
            </a:r>
            <a:endParaRPr/>
          </a:p>
        </p:txBody>
      </p:sp>
      <p:sp>
        <p:nvSpPr>
          <p:cNvPr id="93" name="Shape 9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“Everything is a file.”</a:t>
            </a:r>
            <a:endParaRPr/>
          </a:p>
          <a:p>
            <a:pPr indent="-311150" lvl="0" marL="457200" rtl="0">
              <a:spcBef>
                <a:spcPts val="0"/>
              </a:spcBef>
              <a:spcAft>
                <a:spcPts val="0"/>
              </a:spcAft>
              <a:buSzPts val="1300"/>
              <a:buChar char="●"/>
            </a:pPr>
            <a:r>
              <a:rPr b="1" lang="en"/>
              <a:t>inode </a:t>
            </a:r>
            <a:r>
              <a:rPr lang="en"/>
              <a:t>- data structure that describes a filesystem object.</a:t>
            </a:r>
            <a:endParaRPr/>
          </a:p>
          <a:p>
            <a:pPr indent="-311150" lvl="0" marL="457200" rtl="0">
              <a:spcBef>
                <a:spcPts val="0"/>
              </a:spcBef>
              <a:spcAft>
                <a:spcPts val="0"/>
              </a:spcAft>
              <a:buSzPts val="1300"/>
              <a:buChar char="●"/>
            </a:pPr>
            <a:r>
              <a:rPr b="1" lang="en"/>
              <a:t>Files</a:t>
            </a:r>
            <a:r>
              <a:rPr lang="en"/>
              <a:t> are always opened from user space by a </a:t>
            </a:r>
            <a:r>
              <a:rPr b="1" lang="en"/>
              <a:t>name</a:t>
            </a:r>
            <a:r>
              <a:rPr lang="en"/>
              <a:t>.</a:t>
            </a:r>
            <a:endParaRPr/>
          </a:p>
          <a:p>
            <a:pPr indent="-311150" lvl="0" marL="457200" rtl="0">
              <a:spcBef>
                <a:spcPts val="0"/>
              </a:spcBef>
              <a:spcAft>
                <a:spcPts val="0"/>
              </a:spcAft>
              <a:buSzPts val="1300"/>
              <a:buChar char="●"/>
            </a:pPr>
            <a:r>
              <a:rPr lang="en"/>
              <a:t>A name and inode pair is called a </a:t>
            </a:r>
            <a:r>
              <a:rPr b="1" lang="en"/>
              <a:t>link</a:t>
            </a:r>
            <a:r>
              <a:rPr lang="en"/>
              <a:t>.</a:t>
            </a:r>
            <a:endParaRPr/>
          </a:p>
          <a:p>
            <a:pPr indent="-311150" lvl="0" marL="457200" rtl="0">
              <a:spcBef>
                <a:spcPts val="0"/>
              </a:spcBef>
              <a:spcAft>
                <a:spcPts val="0"/>
              </a:spcAft>
              <a:buSzPts val="1300"/>
              <a:buChar char="●"/>
            </a:pPr>
            <a:r>
              <a:rPr b="1" lang="en"/>
              <a:t>Regular files</a:t>
            </a:r>
            <a:r>
              <a:rPr lang="en"/>
              <a:t> - bytes of data.</a:t>
            </a:r>
            <a:endParaRPr/>
          </a:p>
          <a:p>
            <a:pPr indent="-311150" lvl="0" marL="457200" rtl="0">
              <a:spcBef>
                <a:spcPts val="0"/>
              </a:spcBef>
              <a:spcAft>
                <a:spcPts val="0"/>
              </a:spcAft>
              <a:buSzPts val="1300"/>
              <a:buChar char="●"/>
            </a:pPr>
            <a:r>
              <a:rPr b="1" lang="en"/>
              <a:t>Directories </a:t>
            </a:r>
            <a:r>
              <a:rPr lang="en"/>
              <a:t>- mapping between filenames and inodes (links).</a:t>
            </a:r>
            <a:endParaRPr/>
          </a:p>
          <a:p>
            <a:pPr indent="-311150" lvl="0" marL="457200" rtl="0">
              <a:spcBef>
                <a:spcPts val="0"/>
              </a:spcBef>
              <a:spcAft>
                <a:spcPts val="0"/>
              </a:spcAft>
              <a:buSzPts val="1300"/>
              <a:buChar char="●"/>
            </a:pPr>
            <a:r>
              <a:rPr b="1" lang="en"/>
              <a:t>Hard links</a:t>
            </a:r>
            <a:r>
              <a:rPr lang="en"/>
              <a:t> - multiple links map different names to the same inode.</a:t>
            </a:r>
            <a:endParaRPr/>
          </a:p>
          <a:p>
            <a:pPr indent="-311150" lvl="0" marL="457200" rtl="0">
              <a:spcBef>
                <a:spcPts val="0"/>
              </a:spcBef>
              <a:spcAft>
                <a:spcPts val="0"/>
              </a:spcAft>
              <a:buSzPts val="1300"/>
              <a:buChar char="●"/>
            </a:pPr>
            <a:r>
              <a:rPr b="1" lang="en"/>
              <a:t>Symbolic links</a:t>
            </a:r>
            <a:r>
              <a:rPr lang="en"/>
              <a:t> - like regular files which contain the complete pathname of the linked-to files.</a:t>
            </a:r>
            <a:endParaRPr/>
          </a:p>
          <a:p>
            <a:pPr indent="-311150" lvl="0" marL="457200" rtl="0">
              <a:spcBef>
                <a:spcPts val="0"/>
              </a:spcBef>
              <a:spcAft>
                <a:spcPts val="0"/>
              </a:spcAft>
              <a:buSzPts val="1300"/>
              <a:buChar char="●"/>
            </a:pPr>
            <a:r>
              <a:rPr b="1" lang="en"/>
              <a:t>Special files</a:t>
            </a:r>
            <a:r>
              <a:rPr lang="en"/>
              <a:t> - block device files, character device files, named pipes, Unix domain sockets.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Filesystems and namespaces</a:t>
            </a:r>
            <a:endParaRPr/>
          </a:p>
        </p:txBody>
      </p:sp>
      <p:sp>
        <p:nvSpPr>
          <p:cNvPr id="99" name="Shape 9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Linux provides a </a:t>
            </a:r>
            <a:r>
              <a:rPr b="1" lang="en"/>
              <a:t>global and unified namespace</a:t>
            </a:r>
            <a:r>
              <a:rPr lang="en"/>
              <a:t> of files and directories (with a root </a:t>
            </a:r>
            <a:r>
              <a:rPr b="1" lang="en"/>
              <a:t>‘/’</a:t>
            </a:r>
            <a:r>
              <a:rPr lang="en"/>
              <a:t>).</a:t>
            </a:r>
            <a:endParaRPr/>
          </a:p>
          <a:p>
            <a:pPr indent="-311150" lvl="0" marL="457200" rtl="0">
              <a:spcBef>
                <a:spcPts val="0"/>
              </a:spcBef>
              <a:spcAft>
                <a:spcPts val="0"/>
              </a:spcAft>
              <a:buSzPts val="1300"/>
              <a:buChar char="●"/>
            </a:pPr>
            <a:r>
              <a:rPr lang="en"/>
              <a:t>A </a:t>
            </a:r>
            <a:r>
              <a:rPr b="1" lang="en"/>
              <a:t>filesystem</a:t>
            </a:r>
            <a:r>
              <a:rPr lang="en"/>
              <a:t> is a collection of files and directories in a formal and valid hierarchy.</a:t>
            </a:r>
            <a:endParaRPr/>
          </a:p>
          <a:p>
            <a:pPr indent="-311150" lvl="0" marL="457200" rtl="0">
              <a:spcBef>
                <a:spcPts val="0"/>
              </a:spcBef>
              <a:spcAft>
                <a:spcPts val="0"/>
              </a:spcAft>
              <a:buSzPts val="1300"/>
              <a:buChar char="●"/>
            </a:pPr>
            <a:r>
              <a:rPr lang="en"/>
              <a:t>Filesystems may be individually added (</a:t>
            </a:r>
            <a:r>
              <a:rPr b="1" lang="en"/>
              <a:t>mounted</a:t>
            </a:r>
            <a:r>
              <a:rPr lang="en"/>
              <a:t>) to and removed (</a:t>
            </a:r>
            <a:r>
              <a:rPr b="1" lang="en"/>
              <a:t>unmounted</a:t>
            </a:r>
            <a:r>
              <a:rPr lang="en"/>
              <a:t>) from the global namespace of files and directories.</a:t>
            </a:r>
            <a:endParaRPr/>
          </a:p>
          <a:p>
            <a:pPr indent="-311150" lvl="0" marL="457200">
              <a:spcBef>
                <a:spcPts val="0"/>
              </a:spcBef>
              <a:spcAft>
                <a:spcPts val="0"/>
              </a:spcAft>
              <a:buSzPts val="1300"/>
              <a:buChar char="●"/>
            </a:pPr>
            <a:r>
              <a:rPr lang="en"/>
              <a:t>Some special filesystems - ‘/dev’ and ‘/proc’.</a:t>
            </a:r>
            <a:endParaRPr/>
          </a:p>
        </p:txBody>
      </p:sp>
      <p:pic>
        <p:nvPicPr>
          <p:cNvPr id="100" name="Shape 100"/>
          <p:cNvPicPr preferRelativeResize="0"/>
          <p:nvPr/>
        </p:nvPicPr>
        <p:blipFill>
          <a:blip r:embed="rId3">
            <a:alphaModFix/>
          </a:blip>
          <a:stretch>
            <a:fillRect/>
          </a:stretch>
        </p:blipFill>
        <p:spPr>
          <a:xfrm>
            <a:off x="613250" y="3342000"/>
            <a:ext cx="3924550" cy="1679000"/>
          </a:xfrm>
          <a:prstGeom prst="rect">
            <a:avLst/>
          </a:prstGeom>
          <a:noFill/>
          <a:ln>
            <a:noFill/>
          </a:ln>
        </p:spPr>
      </p:pic>
      <p:pic>
        <p:nvPicPr>
          <p:cNvPr id="101" name="Shape 101"/>
          <p:cNvPicPr preferRelativeResize="0"/>
          <p:nvPr/>
        </p:nvPicPr>
        <p:blipFill>
          <a:blip r:embed="rId4">
            <a:alphaModFix/>
          </a:blip>
          <a:stretch>
            <a:fillRect/>
          </a:stretch>
        </p:blipFill>
        <p:spPr>
          <a:xfrm>
            <a:off x="4572000" y="3342000"/>
            <a:ext cx="4241368" cy="1679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Working with Files in C</a:t>
            </a:r>
            <a:endParaRPr/>
          </a:p>
        </p:txBody>
      </p:sp>
      <p:sp>
        <p:nvSpPr>
          <p:cNvPr id="107" name="Shape 107"/>
          <p:cNvSpPr txBox="1"/>
          <p:nvPr>
            <p:ph idx="1" type="body"/>
          </p:nvPr>
        </p:nvSpPr>
        <p:spPr>
          <a:xfrm>
            <a:off x="729450" y="2078875"/>
            <a:ext cx="7688700" cy="26637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Before a file can be read from or written to, it must be </a:t>
            </a:r>
            <a:r>
              <a:rPr b="1" lang="en"/>
              <a:t>opened</a:t>
            </a:r>
            <a:r>
              <a:rPr lang="en"/>
              <a:t>.</a:t>
            </a:r>
            <a:endParaRPr/>
          </a:p>
          <a:p>
            <a:pPr indent="-311150" lvl="0" marL="457200" rtl="0">
              <a:spcBef>
                <a:spcPts val="0"/>
              </a:spcBef>
              <a:spcAft>
                <a:spcPts val="0"/>
              </a:spcAft>
              <a:buSzPts val="1300"/>
              <a:buChar char="●"/>
            </a:pPr>
            <a:r>
              <a:rPr lang="en"/>
              <a:t>Each open instance of a file is given a unique </a:t>
            </a:r>
            <a:r>
              <a:rPr b="1" lang="en"/>
              <a:t>file descriptor (fd)</a:t>
            </a:r>
            <a:r>
              <a:rPr lang="en"/>
              <a:t>.</a:t>
            </a:r>
            <a:endParaRPr/>
          </a:p>
          <a:p>
            <a:pPr indent="-311150" lvl="0" marL="457200" rtl="0">
              <a:spcBef>
                <a:spcPts val="0"/>
              </a:spcBef>
              <a:spcAft>
                <a:spcPts val="0"/>
              </a:spcAft>
              <a:buSzPts val="1300"/>
              <a:buChar char="●"/>
            </a:pPr>
            <a:r>
              <a:rPr lang="en"/>
              <a:t>File descriptors are represented by the C </a:t>
            </a:r>
            <a:r>
              <a:rPr b="1" i="1" lang="en"/>
              <a:t>int</a:t>
            </a:r>
            <a:r>
              <a:rPr lang="en"/>
              <a:t> type.</a:t>
            </a:r>
            <a:endParaRPr/>
          </a:p>
          <a:p>
            <a:pPr indent="-311150" lvl="0" marL="457200" rtl="0">
              <a:spcBef>
                <a:spcPts val="0"/>
              </a:spcBef>
              <a:spcAft>
                <a:spcPts val="0"/>
              </a:spcAft>
              <a:buSzPts val="1300"/>
              <a:buChar char="●"/>
            </a:pPr>
            <a:r>
              <a:rPr lang="en"/>
              <a:t>A single file can be opened more than once, by a different or even the same process.</a:t>
            </a:r>
            <a:endParaRPr/>
          </a:p>
          <a:p>
            <a:pPr indent="-311150" lvl="0" marL="457200" rtl="0">
              <a:spcBef>
                <a:spcPts val="0"/>
              </a:spcBef>
              <a:spcAft>
                <a:spcPts val="0"/>
              </a:spcAft>
              <a:buSzPts val="1300"/>
              <a:buChar char="●"/>
            </a:pPr>
            <a:r>
              <a:rPr b="1" lang="en"/>
              <a:t>open</a:t>
            </a:r>
            <a:r>
              <a:rPr lang="en"/>
              <a:t>() / </a:t>
            </a:r>
            <a:r>
              <a:rPr b="1" lang="en"/>
              <a:t>fopen</a:t>
            </a:r>
            <a:r>
              <a:rPr lang="en"/>
              <a:t>()- opens file and returns its file descriptor.</a:t>
            </a:r>
            <a:endParaRPr>
              <a:solidFill>
                <a:srgbClr val="FF0000"/>
              </a:solidFill>
            </a:endParaRPr>
          </a:p>
          <a:p>
            <a:pPr indent="-311150" lvl="0" marL="457200" rtl="0">
              <a:spcBef>
                <a:spcPts val="0"/>
              </a:spcBef>
              <a:spcAft>
                <a:spcPts val="0"/>
              </a:spcAft>
              <a:buSzPts val="1300"/>
              <a:buChar char="●"/>
            </a:pPr>
            <a:r>
              <a:rPr b="1" lang="en"/>
              <a:t>read</a:t>
            </a:r>
            <a:r>
              <a:rPr lang="en"/>
              <a:t>() / </a:t>
            </a:r>
            <a:r>
              <a:rPr b="1" lang="en"/>
              <a:t>fread</a:t>
            </a:r>
            <a:r>
              <a:rPr lang="en"/>
              <a:t>() - reads data from a file.</a:t>
            </a:r>
            <a:endParaRPr/>
          </a:p>
          <a:p>
            <a:pPr indent="-311150" lvl="0" marL="457200" rtl="0">
              <a:spcBef>
                <a:spcPts val="0"/>
              </a:spcBef>
              <a:spcAft>
                <a:spcPts val="0"/>
              </a:spcAft>
              <a:buSzPts val="1300"/>
              <a:buChar char="●"/>
            </a:pPr>
            <a:r>
              <a:rPr b="1" lang="en"/>
              <a:t>write</a:t>
            </a:r>
            <a:r>
              <a:rPr lang="en"/>
              <a:t>() / </a:t>
            </a:r>
            <a:r>
              <a:rPr b="1" lang="en"/>
              <a:t>fwrite</a:t>
            </a:r>
            <a:r>
              <a:rPr lang="en"/>
              <a:t>() - writes data into a file.</a:t>
            </a:r>
            <a:endParaRPr/>
          </a:p>
          <a:p>
            <a:pPr indent="-311150" lvl="0" marL="457200" rtl="0">
              <a:spcBef>
                <a:spcPts val="0"/>
              </a:spcBef>
              <a:spcAft>
                <a:spcPts val="0"/>
              </a:spcAft>
              <a:buSzPts val="1300"/>
              <a:buChar char="●"/>
            </a:pPr>
            <a:r>
              <a:rPr b="1" lang="en"/>
              <a:t>fflush</a:t>
            </a:r>
            <a:r>
              <a:rPr lang="en"/>
              <a:t>() - flushes a stream.</a:t>
            </a:r>
            <a:endParaRPr/>
          </a:p>
          <a:p>
            <a:pPr indent="-311150" lvl="0" marL="457200" rtl="0">
              <a:spcBef>
                <a:spcPts val="0"/>
              </a:spcBef>
              <a:spcAft>
                <a:spcPts val="0"/>
              </a:spcAft>
              <a:buSzPts val="1300"/>
              <a:buChar char="●"/>
            </a:pPr>
            <a:r>
              <a:rPr b="1" lang="en"/>
              <a:t>close</a:t>
            </a:r>
            <a:r>
              <a:rPr lang="en"/>
              <a:t>() - unmaps the a file descriptor with the associated file.</a:t>
            </a:r>
            <a:endParaRPr/>
          </a:p>
          <a:p>
            <a:pPr indent="-311150" lvl="0" marL="457200" rtl="0">
              <a:spcBef>
                <a:spcPts val="0"/>
              </a:spcBef>
              <a:spcAft>
                <a:spcPts val="0"/>
              </a:spcAft>
              <a:buSzPts val="1300"/>
              <a:buChar char="●"/>
            </a:pPr>
            <a:r>
              <a:rPr b="1" lang="en"/>
              <a:t>lseek</a:t>
            </a:r>
            <a:r>
              <a:rPr lang="en"/>
              <a:t>() / </a:t>
            </a:r>
            <a:r>
              <a:rPr b="1" lang="en"/>
              <a:t>fseek</a:t>
            </a:r>
            <a:r>
              <a:rPr lang="en"/>
              <a:t>() - set the file position of a file descriptor to a given value.</a:t>
            </a:r>
            <a:endParaRPr/>
          </a:p>
          <a:p>
            <a:pPr indent="-311150" lvl="0" marL="457200" rtl="0">
              <a:spcBef>
                <a:spcPts val="0"/>
              </a:spcBef>
              <a:spcAft>
                <a:spcPts val="0"/>
              </a:spcAft>
              <a:buSzPts val="1300"/>
              <a:buChar char="●"/>
            </a:pPr>
            <a:r>
              <a:rPr b="1" lang="en"/>
              <a:t>fcntl</a:t>
            </a:r>
            <a:r>
              <a:rPr lang="en"/>
              <a:t>() - manipulate file descriptor, for example for locking.</a:t>
            </a:r>
            <a:endParaRPr/>
          </a:p>
          <a:p>
            <a:pPr indent="-311150" lvl="0" marL="457200" rtl="0">
              <a:spcBef>
                <a:spcPts val="0"/>
              </a:spcBef>
              <a:spcAft>
                <a:spcPts val="0"/>
              </a:spcAft>
              <a:buSzPts val="1300"/>
              <a:buChar char="●"/>
            </a:pPr>
            <a:r>
              <a:rPr b="1" lang="en"/>
              <a:t>errno</a:t>
            </a:r>
            <a:r>
              <a:rPr lang="en"/>
              <a:t> - number of last error.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Buffered vs unbuffered streams </a:t>
            </a:r>
            <a:endParaRPr/>
          </a:p>
        </p:txBody>
      </p:sp>
      <p:sp>
        <p:nvSpPr>
          <p:cNvPr id="113" name="Shape 11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b="1" lang="en"/>
              <a:t>Stream</a:t>
            </a:r>
            <a:r>
              <a:rPr lang="en"/>
              <a:t> is a representation of flow of data from one side to another </a:t>
            </a:r>
            <a:r>
              <a:rPr lang="en"/>
              <a:t>e.g. from </a:t>
            </a:r>
            <a:r>
              <a:rPr lang="en"/>
              <a:t>disk </a:t>
            </a:r>
            <a:r>
              <a:rPr lang="en"/>
              <a:t>to</a:t>
            </a:r>
            <a:r>
              <a:rPr lang="en"/>
              <a:t> memory</a:t>
            </a:r>
            <a:r>
              <a:rPr lang="en"/>
              <a:t> and from memory to disk</a:t>
            </a:r>
            <a:r>
              <a:rPr lang="en"/>
              <a:t>.</a:t>
            </a:r>
            <a:endParaRPr/>
          </a:p>
          <a:p>
            <a:pPr indent="-311150" lvl="0" marL="457200" rtl="0">
              <a:spcBef>
                <a:spcPts val="0"/>
              </a:spcBef>
              <a:spcAft>
                <a:spcPts val="0"/>
              </a:spcAft>
              <a:buSzPts val="1300"/>
              <a:buChar char="●"/>
            </a:pPr>
            <a:r>
              <a:rPr b="1" lang="en"/>
              <a:t>File</a:t>
            </a:r>
            <a:r>
              <a:rPr lang="en"/>
              <a:t> is a representation to store data on disk file. File uses streams to store</a:t>
            </a:r>
            <a:r>
              <a:rPr lang="en"/>
              <a:t> and </a:t>
            </a:r>
            <a:r>
              <a:rPr lang="en"/>
              <a:t>load data.</a:t>
            </a:r>
            <a:endParaRPr/>
          </a:p>
          <a:p>
            <a:pPr indent="-311150" lvl="0" marL="457200" rtl="0">
              <a:spcBef>
                <a:spcPts val="0"/>
              </a:spcBef>
              <a:spcAft>
                <a:spcPts val="0"/>
              </a:spcAft>
              <a:buSzPts val="1300"/>
              <a:buChar char="●"/>
            </a:pPr>
            <a:r>
              <a:rPr b="1" lang="en"/>
              <a:t>Buffer </a:t>
            </a:r>
            <a:r>
              <a:rPr lang="en"/>
              <a:t>is (often) used to hold stream data temporarily.</a:t>
            </a:r>
            <a:endParaRPr/>
          </a:p>
          <a:p>
            <a:pPr indent="-311150" lvl="0" marL="457200" rtl="0">
              <a:spcBef>
                <a:spcPts val="0"/>
              </a:spcBef>
              <a:spcAft>
                <a:spcPts val="0"/>
              </a:spcAft>
              <a:buSzPts val="1300"/>
              <a:buChar char="●"/>
            </a:pPr>
            <a:r>
              <a:rPr lang="en"/>
              <a:t>Characters written to or read from an </a:t>
            </a:r>
            <a:r>
              <a:rPr b="1" lang="en"/>
              <a:t>unbuffered</a:t>
            </a:r>
            <a:r>
              <a:rPr lang="en"/>
              <a:t> stream are transmitted </a:t>
            </a:r>
            <a:r>
              <a:rPr lang="en" u="sng"/>
              <a:t>individually</a:t>
            </a:r>
            <a:r>
              <a:rPr lang="en"/>
              <a:t> to or from the file </a:t>
            </a:r>
            <a:r>
              <a:rPr lang="en" u="sng"/>
              <a:t>as soon as possible</a:t>
            </a:r>
            <a:r>
              <a:rPr lang="en"/>
              <a:t>.</a:t>
            </a:r>
            <a:endParaRPr/>
          </a:p>
          <a:p>
            <a:pPr indent="-311150" lvl="0" marL="457200" rtl="0">
              <a:spcBef>
                <a:spcPts val="0"/>
              </a:spcBef>
              <a:spcAft>
                <a:spcPts val="0"/>
              </a:spcAft>
              <a:buSzPts val="1300"/>
              <a:buChar char="●"/>
            </a:pPr>
            <a:r>
              <a:rPr lang="en"/>
              <a:t>Characters written to or read from a </a:t>
            </a:r>
            <a:r>
              <a:rPr b="1" lang="en"/>
              <a:t>fully buffered</a:t>
            </a:r>
            <a:r>
              <a:rPr lang="en"/>
              <a:t> stream are transmitted to or from the file in </a:t>
            </a:r>
            <a:r>
              <a:rPr lang="en" u="sng"/>
              <a:t>blocks of arbitrary size</a:t>
            </a:r>
            <a:r>
              <a:rPr lang="en"/>
              <a:t>.</a:t>
            </a:r>
            <a:endParaRPr/>
          </a:p>
          <a:p>
            <a:pPr indent="-311150" lvl="0" marL="457200">
              <a:spcBef>
                <a:spcPts val="0"/>
              </a:spcBef>
              <a:spcAft>
                <a:spcPts val="0"/>
              </a:spcAft>
              <a:buSzPts val="1300"/>
              <a:buChar char="●"/>
            </a:pPr>
            <a:r>
              <a:rPr lang="en"/>
              <a:t>Characters written to a </a:t>
            </a:r>
            <a:r>
              <a:rPr b="1" lang="en"/>
              <a:t>line buffered</a:t>
            </a:r>
            <a:r>
              <a:rPr lang="en"/>
              <a:t> stream are transmitted to the file in </a:t>
            </a:r>
            <a:r>
              <a:rPr lang="en" u="sng"/>
              <a:t>blocks</a:t>
            </a:r>
            <a:r>
              <a:rPr lang="en"/>
              <a:t> when a </a:t>
            </a:r>
            <a:r>
              <a:rPr lang="en" u="sng"/>
              <a:t>newline</a:t>
            </a:r>
            <a:r>
              <a:rPr lang="en"/>
              <a:t> character is encountered.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727800" y="546675"/>
            <a:ext cx="76884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Buffered vs unbuffered streams</a:t>
            </a:r>
            <a:endParaRPr/>
          </a:p>
        </p:txBody>
      </p:sp>
      <p:sp>
        <p:nvSpPr>
          <p:cNvPr id="119" name="Shape 119"/>
          <p:cNvSpPr txBox="1"/>
          <p:nvPr>
            <p:ph idx="1" type="body"/>
          </p:nvPr>
        </p:nvSpPr>
        <p:spPr>
          <a:xfrm>
            <a:off x="727800" y="1441200"/>
            <a:ext cx="3774300" cy="354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Low-level file routines (</a:t>
            </a:r>
            <a:r>
              <a:rPr b="1" lang="en"/>
              <a:t>unbuffered</a:t>
            </a:r>
            <a:r>
              <a:rPr lang="en"/>
              <a:t> streams):</a:t>
            </a:r>
            <a:endParaRPr/>
          </a:p>
          <a:p>
            <a:pPr indent="-311150" lvl="0" marL="457200" rtl="0">
              <a:spcBef>
                <a:spcPts val="1600"/>
              </a:spcBef>
              <a:spcAft>
                <a:spcPts val="0"/>
              </a:spcAft>
              <a:buSzPts val="1300"/>
              <a:buChar char="●"/>
            </a:pPr>
            <a:r>
              <a:rPr b="1" lang="en"/>
              <a:t>open</a:t>
            </a:r>
            <a:r>
              <a:rPr lang="en"/>
              <a:t>(), </a:t>
            </a:r>
            <a:r>
              <a:rPr b="1" lang="en"/>
              <a:t>read</a:t>
            </a:r>
            <a:r>
              <a:rPr lang="en"/>
              <a:t>(), </a:t>
            </a:r>
            <a:r>
              <a:rPr b="1" lang="en"/>
              <a:t>write</a:t>
            </a:r>
            <a:r>
              <a:rPr lang="en"/>
              <a:t>(), </a:t>
            </a:r>
            <a:r>
              <a:rPr b="1" lang="en"/>
              <a:t>lseek</a:t>
            </a:r>
            <a:r>
              <a:rPr lang="en"/>
              <a:t>(), etc. </a:t>
            </a:r>
            <a:endParaRPr/>
          </a:p>
          <a:p>
            <a:pPr indent="-311150" lvl="0" marL="457200" rtl="0">
              <a:spcBef>
                <a:spcPts val="0"/>
              </a:spcBef>
              <a:spcAft>
                <a:spcPts val="0"/>
              </a:spcAft>
              <a:buSzPts val="1300"/>
              <a:buChar char="●"/>
            </a:pPr>
            <a:r>
              <a:rPr lang="en"/>
              <a:t>Part of &lt;</a:t>
            </a:r>
            <a:r>
              <a:rPr b="1" lang="en"/>
              <a:t>unistd.h</a:t>
            </a:r>
            <a:r>
              <a:rPr lang="en"/>
              <a:t>&gt; library.</a:t>
            </a:r>
            <a:endParaRPr/>
          </a:p>
          <a:p>
            <a:pPr indent="-311150" lvl="0" marL="457200" rtl="0">
              <a:spcBef>
                <a:spcPts val="0"/>
              </a:spcBef>
              <a:spcAft>
                <a:spcPts val="0"/>
              </a:spcAft>
              <a:buSzPts val="1300"/>
              <a:buChar char="●"/>
            </a:pPr>
            <a:r>
              <a:rPr lang="en"/>
              <a:t>Work with file descriptors of type </a:t>
            </a:r>
            <a:r>
              <a:rPr b="1" lang="en"/>
              <a:t>int</a:t>
            </a:r>
            <a:r>
              <a:rPr lang="en"/>
              <a:t>.</a:t>
            </a:r>
            <a:endParaRPr/>
          </a:p>
          <a:p>
            <a:pPr indent="-311150" lvl="0" marL="457200" rtl="0">
              <a:spcBef>
                <a:spcPts val="0"/>
              </a:spcBef>
              <a:spcAft>
                <a:spcPts val="0"/>
              </a:spcAft>
              <a:buSzPts val="1300"/>
              <a:buChar char="●"/>
            </a:pPr>
            <a:r>
              <a:rPr lang="en"/>
              <a:t>Treat the input/output as </a:t>
            </a:r>
            <a:r>
              <a:rPr b="1" lang="en"/>
              <a:t>binary</a:t>
            </a:r>
            <a:r>
              <a:rPr lang="en"/>
              <a:t> data.</a:t>
            </a:r>
            <a:endParaRPr/>
          </a:p>
          <a:p>
            <a:pPr indent="0" lvl="0" marL="0" rtl="0">
              <a:spcBef>
                <a:spcPts val="1600"/>
              </a:spcBef>
              <a:spcAft>
                <a:spcPts val="0"/>
              </a:spcAft>
              <a:buNone/>
            </a:pPr>
            <a:r>
              <a:rPr lang="en"/>
              <a:t>High-level file routines (</a:t>
            </a:r>
            <a:r>
              <a:rPr b="1" lang="en"/>
              <a:t>buffered</a:t>
            </a:r>
            <a:r>
              <a:rPr lang="en"/>
              <a:t> streams):</a:t>
            </a:r>
            <a:endParaRPr/>
          </a:p>
          <a:p>
            <a:pPr indent="-311150" lvl="0" marL="457200" rtl="0">
              <a:spcBef>
                <a:spcPts val="1600"/>
              </a:spcBef>
              <a:spcAft>
                <a:spcPts val="0"/>
              </a:spcAft>
              <a:buSzPts val="1300"/>
              <a:buChar char="●"/>
            </a:pPr>
            <a:r>
              <a:rPr b="1" lang="en"/>
              <a:t>fopen</a:t>
            </a:r>
            <a:r>
              <a:rPr lang="en"/>
              <a:t>(), </a:t>
            </a:r>
            <a:r>
              <a:rPr b="1" lang="en"/>
              <a:t>fread</a:t>
            </a:r>
            <a:r>
              <a:rPr lang="en"/>
              <a:t>(), </a:t>
            </a:r>
            <a:r>
              <a:rPr b="1" lang="en"/>
              <a:t>fwrite</a:t>
            </a:r>
            <a:r>
              <a:rPr lang="en"/>
              <a:t>(), </a:t>
            </a:r>
            <a:r>
              <a:rPr b="1" lang="en"/>
              <a:t>fseek</a:t>
            </a:r>
            <a:r>
              <a:rPr lang="en"/>
              <a:t>(), etc. </a:t>
            </a:r>
            <a:endParaRPr/>
          </a:p>
          <a:p>
            <a:pPr indent="-311150" lvl="0" marL="457200" rtl="0">
              <a:spcBef>
                <a:spcPts val="0"/>
              </a:spcBef>
              <a:spcAft>
                <a:spcPts val="0"/>
              </a:spcAft>
              <a:buSzPts val="1300"/>
              <a:buChar char="●"/>
            </a:pPr>
            <a:r>
              <a:rPr lang="en"/>
              <a:t>Part of &lt;</a:t>
            </a:r>
            <a:r>
              <a:rPr b="1" lang="en"/>
              <a:t>stdio.h</a:t>
            </a:r>
            <a:r>
              <a:rPr lang="en"/>
              <a:t>&gt; library.</a:t>
            </a:r>
            <a:endParaRPr/>
          </a:p>
          <a:p>
            <a:pPr indent="-311150" lvl="0" marL="457200" rtl="0">
              <a:spcBef>
                <a:spcPts val="0"/>
              </a:spcBef>
              <a:spcAft>
                <a:spcPts val="0"/>
              </a:spcAft>
              <a:buSzPts val="1300"/>
              <a:buChar char="●"/>
            </a:pPr>
            <a:r>
              <a:rPr lang="en"/>
              <a:t>Use </a:t>
            </a:r>
            <a:r>
              <a:rPr lang="en"/>
              <a:t>the</a:t>
            </a:r>
            <a:r>
              <a:rPr lang="en"/>
              <a:t> object type </a:t>
            </a:r>
            <a:r>
              <a:rPr b="1" lang="en"/>
              <a:t>FILE</a:t>
            </a:r>
            <a:r>
              <a:rPr lang="en"/>
              <a:t>. </a:t>
            </a:r>
            <a:endParaRPr/>
          </a:p>
          <a:p>
            <a:pPr indent="-311150" lvl="0" marL="457200" rtl="0">
              <a:spcBef>
                <a:spcPts val="0"/>
              </a:spcBef>
              <a:spcAft>
                <a:spcPts val="0"/>
              </a:spcAft>
              <a:buSzPts val="1300"/>
              <a:buChar char="●"/>
            </a:pPr>
            <a:r>
              <a:rPr lang="en"/>
              <a:t>Treat the input/output as </a:t>
            </a:r>
            <a:r>
              <a:rPr b="1" lang="en"/>
              <a:t>text </a:t>
            </a:r>
            <a:r>
              <a:rPr lang="en"/>
              <a:t>streams.</a:t>
            </a:r>
            <a:endParaRPr/>
          </a:p>
          <a:p>
            <a:pPr indent="-311150" lvl="0" marL="457200" rtl="0">
              <a:spcBef>
                <a:spcPts val="0"/>
              </a:spcBef>
              <a:spcAft>
                <a:spcPts val="0"/>
              </a:spcAft>
              <a:buSzPts val="1300"/>
              <a:buChar char="●"/>
            </a:pPr>
            <a:r>
              <a:rPr lang="en"/>
              <a:t>The read/write of the accumulated buffer can be forced with </a:t>
            </a:r>
            <a:r>
              <a:rPr b="1" lang="en"/>
              <a:t>fflush</a:t>
            </a:r>
            <a:r>
              <a:rPr lang="en"/>
              <a:t>().</a:t>
            </a:r>
            <a:endParaRPr/>
          </a:p>
          <a:p>
            <a:pPr indent="0" lvl="0" marL="0">
              <a:spcBef>
                <a:spcPts val="1600"/>
              </a:spcBef>
              <a:spcAft>
                <a:spcPts val="1600"/>
              </a:spcAft>
              <a:buNone/>
            </a:pPr>
            <a:r>
              <a:t/>
            </a:r>
            <a:endParaRPr/>
          </a:p>
        </p:txBody>
      </p:sp>
      <p:sp>
        <p:nvSpPr>
          <p:cNvPr id="120" name="Shape 120"/>
          <p:cNvSpPr/>
          <p:nvPr/>
        </p:nvSpPr>
        <p:spPr>
          <a:xfrm>
            <a:off x="4343600" y="1504125"/>
            <a:ext cx="966600" cy="9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Hi!</a:t>
            </a:r>
            <a:endParaRPr/>
          </a:p>
        </p:txBody>
      </p:sp>
      <p:sp>
        <p:nvSpPr>
          <p:cNvPr id="121" name="Shape 121"/>
          <p:cNvSpPr/>
          <p:nvPr/>
        </p:nvSpPr>
        <p:spPr>
          <a:xfrm>
            <a:off x="5310200" y="1652150"/>
            <a:ext cx="1769400" cy="638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t>!iH</a:t>
            </a:r>
            <a:endParaRPr/>
          </a:p>
        </p:txBody>
      </p:sp>
      <p:sp>
        <p:nvSpPr>
          <p:cNvPr id="122" name="Shape 122"/>
          <p:cNvSpPr txBox="1"/>
          <p:nvPr/>
        </p:nvSpPr>
        <p:spPr>
          <a:xfrm>
            <a:off x="7203950" y="1452025"/>
            <a:ext cx="1711500" cy="875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Contents immediately available to the program</a:t>
            </a:r>
            <a:endParaRPr/>
          </a:p>
        </p:txBody>
      </p:sp>
      <p:sp>
        <p:nvSpPr>
          <p:cNvPr id="123" name="Shape 123"/>
          <p:cNvSpPr/>
          <p:nvPr/>
        </p:nvSpPr>
        <p:spPr>
          <a:xfrm>
            <a:off x="4343600" y="3270725"/>
            <a:ext cx="966600" cy="9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Hi!</a:t>
            </a:r>
            <a:endParaRPr/>
          </a:p>
          <a:p>
            <a:pPr indent="0" lvl="0" marL="0" rtl="0">
              <a:spcBef>
                <a:spcPts val="0"/>
              </a:spcBef>
              <a:spcAft>
                <a:spcPts val="0"/>
              </a:spcAft>
              <a:buNone/>
            </a:pPr>
            <a:r>
              <a:rPr lang="en"/>
              <a:t>I’m robot</a:t>
            </a:r>
            <a:endParaRPr/>
          </a:p>
        </p:txBody>
      </p:sp>
      <p:sp>
        <p:nvSpPr>
          <p:cNvPr id="124" name="Shape 124"/>
          <p:cNvSpPr/>
          <p:nvPr/>
        </p:nvSpPr>
        <p:spPr>
          <a:xfrm>
            <a:off x="5638700" y="3567125"/>
            <a:ext cx="309900" cy="31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t>H</a:t>
            </a:r>
            <a:endParaRPr/>
          </a:p>
        </p:txBody>
      </p:sp>
      <p:sp>
        <p:nvSpPr>
          <p:cNvPr id="125" name="Shape 125"/>
          <p:cNvSpPr/>
          <p:nvPr/>
        </p:nvSpPr>
        <p:spPr>
          <a:xfrm>
            <a:off x="5943500" y="3567125"/>
            <a:ext cx="309900" cy="31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a:t>
            </a:r>
            <a:endParaRPr/>
          </a:p>
        </p:txBody>
      </p:sp>
      <p:sp>
        <p:nvSpPr>
          <p:cNvPr id="126" name="Shape 126"/>
          <p:cNvSpPr/>
          <p:nvPr/>
        </p:nvSpPr>
        <p:spPr>
          <a:xfrm>
            <a:off x="6251543" y="3567125"/>
            <a:ext cx="309900" cy="31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127" name="Shape 127"/>
          <p:cNvSpPr/>
          <p:nvPr/>
        </p:nvSpPr>
        <p:spPr>
          <a:xfrm>
            <a:off x="6556343" y="3567125"/>
            <a:ext cx="309900" cy="31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 name="Shape 128"/>
          <p:cNvSpPr/>
          <p:nvPr/>
        </p:nvSpPr>
        <p:spPr>
          <a:xfrm>
            <a:off x="5638712" y="3893645"/>
            <a:ext cx="309900" cy="31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9" name="Shape 129"/>
          <p:cNvSpPr/>
          <p:nvPr/>
        </p:nvSpPr>
        <p:spPr>
          <a:xfrm>
            <a:off x="5943512" y="3893645"/>
            <a:ext cx="309900" cy="31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0" name="Shape 130"/>
          <p:cNvSpPr/>
          <p:nvPr/>
        </p:nvSpPr>
        <p:spPr>
          <a:xfrm>
            <a:off x="6251555" y="3893645"/>
            <a:ext cx="309900" cy="31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1" name="Shape 131"/>
          <p:cNvSpPr/>
          <p:nvPr/>
        </p:nvSpPr>
        <p:spPr>
          <a:xfrm>
            <a:off x="6556355" y="3893645"/>
            <a:ext cx="309900" cy="31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2" name="Shape 132"/>
          <p:cNvSpPr txBox="1"/>
          <p:nvPr/>
        </p:nvSpPr>
        <p:spPr>
          <a:xfrm>
            <a:off x="5657075" y="3246000"/>
            <a:ext cx="1209300" cy="2463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1200">
                <a:latin typeface="Roboto"/>
                <a:ea typeface="Roboto"/>
                <a:cs typeface="Roboto"/>
                <a:sym typeface="Roboto"/>
              </a:rPr>
              <a:t>Buffer</a:t>
            </a:r>
            <a:endParaRPr b="1" sz="1200">
              <a:latin typeface="Roboto"/>
              <a:ea typeface="Roboto"/>
              <a:cs typeface="Roboto"/>
              <a:sym typeface="Roboto"/>
            </a:endParaRPr>
          </a:p>
        </p:txBody>
      </p:sp>
      <p:cxnSp>
        <p:nvCxnSpPr>
          <p:cNvPr id="133" name="Shape 133"/>
          <p:cNvCxnSpPr>
            <a:stCxn id="123" idx="2"/>
            <a:endCxn id="124" idx="1"/>
          </p:cNvCxnSpPr>
          <p:nvPr/>
        </p:nvCxnSpPr>
        <p:spPr>
          <a:xfrm rot="-5400000">
            <a:off x="4972400" y="3580325"/>
            <a:ext cx="520800" cy="811800"/>
          </a:xfrm>
          <a:prstGeom prst="bentConnector4">
            <a:avLst>
              <a:gd fmla="val -45723" name="adj1"/>
              <a:gd fmla="val 79767" name="adj2"/>
            </a:avLst>
          </a:prstGeom>
          <a:noFill/>
          <a:ln cap="flat" cmpd="sng" w="9525">
            <a:solidFill>
              <a:schemeClr val="dk2"/>
            </a:solidFill>
            <a:prstDash val="solid"/>
            <a:round/>
            <a:headEnd len="med" w="med" type="none"/>
            <a:tailEnd len="med" w="med" type="triangle"/>
          </a:ln>
        </p:spPr>
      </p:cxnSp>
      <p:sp>
        <p:nvSpPr>
          <p:cNvPr id="134" name="Shape 134"/>
          <p:cNvSpPr txBox="1"/>
          <p:nvPr/>
        </p:nvSpPr>
        <p:spPr>
          <a:xfrm>
            <a:off x="4392875" y="4465200"/>
            <a:ext cx="1860600" cy="24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Characters accumulated into a buffer</a:t>
            </a:r>
            <a:endParaRPr sz="1200">
              <a:latin typeface="Roboto"/>
              <a:ea typeface="Roboto"/>
              <a:cs typeface="Roboto"/>
              <a:sym typeface="Roboto"/>
            </a:endParaRPr>
          </a:p>
        </p:txBody>
      </p:sp>
      <p:sp>
        <p:nvSpPr>
          <p:cNvPr id="135" name="Shape 135"/>
          <p:cNvSpPr txBox="1"/>
          <p:nvPr/>
        </p:nvSpPr>
        <p:spPr>
          <a:xfrm>
            <a:off x="7131000" y="3092225"/>
            <a:ext cx="1860600" cy="875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Buffer c</a:t>
            </a:r>
            <a:r>
              <a:rPr lang="en"/>
              <a:t>ontents available to the program when:</a:t>
            </a:r>
            <a:endParaRPr/>
          </a:p>
        </p:txBody>
      </p:sp>
      <p:cxnSp>
        <p:nvCxnSpPr>
          <p:cNvPr id="136" name="Shape 136"/>
          <p:cNvCxnSpPr>
            <a:stCxn id="131" idx="3"/>
            <a:endCxn id="135" idx="1"/>
          </p:cNvCxnSpPr>
          <p:nvPr/>
        </p:nvCxnSpPr>
        <p:spPr>
          <a:xfrm flipH="1" rot="10800000">
            <a:off x="6866255" y="3530045"/>
            <a:ext cx="264600" cy="522300"/>
          </a:xfrm>
          <a:prstGeom prst="bentConnector3">
            <a:avLst>
              <a:gd fmla="val 50027" name="adj1"/>
            </a:avLst>
          </a:prstGeom>
          <a:noFill/>
          <a:ln cap="flat" cmpd="sng" w="9525">
            <a:solidFill>
              <a:schemeClr val="dk2"/>
            </a:solidFill>
            <a:prstDash val="solid"/>
            <a:round/>
            <a:headEnd len="med" w="med" type="none"/>
            <a:tailEnd len="med" w="med" type="triangle"/>
          </a:ln>
        </p:spPr>
      </p:cxnSp>
      <p:sp>
        <p:nvSpPr>
          <p:cNvPr id="137" name="Shape 137"/>
          <p:cNvSpPr txBox="1"/>
          <p:nvPr/>
        </p:nvSpPr>
        <p:spPr>
          <a:xfrm>
            <a:off x="6969150" y="3573425"/>
            <a:ext cx="2230500" cy="1727700"/>
          </a:xfrm>
          <a:prstGeom prst="rect">
            <a:avLst/>
          </a:prstGeom>
          <a:noFill/>
          <a:ln>
            <a:noFill/>
          </a:ln>
        </p:spPr>
        <p:txBody>
          <a:bodyPr anchorCtr="0" anchor="ctr" bIns="91425" lIns="91425" spcFirstLastPara="1" rIns="91425" wrap="square" tIns="91425">
            <a:noAutofit/>
          </a:bodyPr>
          <a:lstStyle/>
          <a:p>
            <a:pPr indent="-317500" lvl="0" marL="457200" rtl="0">
              <a:spcBef>
                <a:spcPts val="0"/>
              </a:spcBef>
              <a:spcAft>
                <a:spcPts val="0"/>
              </a:spcAft>
              <a:buSzPts val="1400"/>
              <a:buChar char="●"/>
            </a:pPr>
            <a:r>
              <a:rPr lang="en"/>
              <a:t>full buffer</a:t>
            </a:r>
            <a:endParaRPr/>
          </a:p>
          <a:p>
            <a:pPr indent="-317500" lvl="0" marL="457200" rtl="0">
              <a:spcBef>
                <a:spcPts val="0"/>
              </a:spcBef>
              <a:spcAft>
                <a:spcPts val="0"/>
              </a:spcAft>
              <a:buSzPts val="1400"/>
              <a:buChar char="●"/>
            </a:pPr>
            <a:r>
              <a:rPr lang="en"/>
              <a:t>closed stream</a:t>
            </a:r>
            <a:endParaRPr/>
          </a:p>
          <a:p>
            <a:pPr indent="-317500" lvl="0" marL="457200" rtl="0">
              <a:spcBef>
                <a:spcPts val="0"/>
              </a:spcBef>
              <a:spcAft>
                <a:spcPts val="0"/>
              </a:spcAft>
              <a:buSzPts val="1400"/>
              <a:buChar char="●"/>
            </a:pPr>
            <a:r>
              <a:rPr lang="en"/>
              <a:t>program terminates</a:t>
            </a:r>
            <a:endParaRPr/>
          </a:p>
          <a:p>
            <a:pPr indent="-317500" lvl="0" marL="457200" rtl="0">
              <a:spcBef>
                <a:spcPts val="0"/>
              </a:spcBef>
              <a:spcAft>
                <a:spcPts val="0"/>
              </a:spcAft>
              <a:buSzPts val="1400"/>
              <a:buChar char="●"/>
            </a:pPr>
            <a:r>
              <a:rPr lang="en"/>
              <a:t>new line (*)</a:t>
            </a:r>
            <a:endParaRPr/>
          </a:p>
          <a:p>
            <a:pPr indent="-317500" lvl="0" marL="457200" rtl="0">
              <a:spcBef>
                <a:spcPts val="0"/>
              </a:spcBef>
              <a:spcAft>
                <a:spcPts val="0"/>
              </a:spcAft>
              <a:buSzPts val="1400"/>
              <a:buChar char="●"/>
            </a:pPr>
            <a:r>
              <a:rPr lang="en"/>
              <a:t>flush</a:t>
            </a:r>
            <a:endParaRPr/>
          </a:p>
        </p:txBody>
      </p:sp>
      <p:sp>
        <p:nvSpPr>
          <p:cNvPr id="138" name="Shape 138"/>
          <p:cNvSpPr txBox="1"/>
          <p:nvPr/>
        </p:nvSpPr>
        <p:spPr>
          <a:xfrm>
            <a:off x="4035300" y="1102850"/>
            <a:ext cx="4956300" cy="317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800"/>
              <a:t>Unbuffered:</a:t>
            </a:r>
            <a:endParaRPr b="1" sz="1800"/>
          </a:p>
        </p:txBody>
      </p:sp>
      <p:sp>
        <p:nvSpPr>
          <p:cNvPr id="139" name="Shape 139"/>
          <p:cNvSpPr txBox="1"/>
          <p:nvPr/>
        </p:nvSpPr>
        <p:spPr>
          <a:xfrm>
            <a:off x="4035300" y="2856713"/>
            <a:ext cx="4956300" cy="317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t>B</a:t>
            </a:r>
            <a:r>
              <a:rPr b="1" lang="en" sz="1800"/>
              <a:t>uffered:</a:t>
            </a:r>
            <a:endParaRPr b="1"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57850" y="56875"/>
            <a:ext cx="4514100" cy="1687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Basic file processing</a:t>
            </a:r>
            <a:endParaRPr/>
          </a:p>
        </p:txBody>
      </p:sp>
      <p:sp>
        <p:nvSpPr>
          <p:cNvPr id="145" name="Shape 145"/>
          <p:cNvSpPr txBox="1"/>
          <p:nvPr/>
        </p:nvSpPr>
        <p:spPr>
          <a:xfrm>
            <a:off x="-7700" y="1999925"/>
            <a:ext cx="4645200" cy="1932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146" name="Shape 146"/>
          <p:cNvPicPr preferRelativeResize="0"/>
          <p:nvPr/>
        </p:nvPicPr>
        <p:blipFill>
          <a:blip r:embed="rId3">
            <a:alphaModFix/>
          </a:blip>
          <a:stretch>
            <a:fillRect/>
          </a:stretch>
        </p:blipFill>
        <p:spPr>
          <a:xfrm>
            <a:off x="57850" y="655375"/>
            <a:ext cx="4514099" cy="1189198"/>
          </a:xfrm>
          <a:prstGeom prst="rect">
            <a:avLst/>
          </a:prstGeom>
          <a:noFill/>
          <a:ln>
            <a:noFill/>
          </a:ln>
        </p:spPr>
      </p:pic>
      <p:graphicFrame>
        <p:nvGraphicFramePr>
          <p:cNvPr id="147" name="Shape 147"/>
          <p:cNvGraphicFramePr/>
          <p:nvPr/>
        </p:nvGraphicFramePr>
        <p:xfrm>
          <a:off x="4637500" y="350570"/>
          <a:ext cx="3000000" cy="3000000"/>
        </p:xfrm>
        <a:graphic>
          <a:graphicData uri="http://schemas.openxmlformats.org/drawingml/2006/table">
            <a:tbl>
              <a:tblPr>
                <a:noFill/>
                <a:tableStyleId>{02A45A25-BDFC-406E-9FB0-75ADAC28FDFD}</a:tableStyleId>
              </a:tblPr>
              <a:tblGrid>
                <a:gridCol w="1278175"/>
                <a:gridCol w="3235925"/>
              </a:tblGrid>
              <a:tr h="376475">
                <a:tc>
                  <a:txBody>
                    <a:bodyPr>
                      <a:noAutofit/>
                    </a:bodyPr>
                    <a:lstStyle/>
                    <a:p>
                      <a:pPr indent="0" lvl="0" marL="0" rtl="0">
                        <a:spcBef>
                          <a:spcPts val="0"/>
                        </a:spcBef>
                        <a:spcAft>
                          <a:spcPts val="0"/>
                        </a:spcAft>
                        <a:buNone/>
                      </a:pPr>
                      <a:r>
                        <a:rPr lang="en" sz="1200"/>
                        <a:t>O_APPEND</a:t>
                      </a:r>
                      <a:endParaRPr sz="1200"/>
                    </a:p>
                  </a:txBody>
                  <a:tcPr marT="91425" marB="91425" marR="91425" marL="91425"/>
                </a:tc>
                <a:tc>
                  <a:txBody>
                    <a:bodyPr>
                      <a:noAutofit/>
                    </a:bodyPr>
                    <a:lstStyle/>
                    <a:p>
                      <a:pPr indent="0" lvl="0" marL="0" rtl="0">
                        <a:spcBef>
                          <a:spcPts val="0"/>
                        </a:spcBef>
                        <a:spcAft>
                          <a:spcPts val="0"/>
                        </a:spcAft>
                        <a:buNone/>
                      </a:pPr>
                      <a:r>
                        <a:rPr lang="en" sz="1200"/>
                        <a:t>The file will be opened in append mode.</a:t>
                      </a:r>
                      <a:endParaRPr sz="1200"/>
                    </a:p>
                  </a:txBody>
                  <a:tcPr marT="91425" marB="91425" marR="91425" marL="91425"/>
                </a:tc>
              </a:tr>
              <a:tr h="376475">
                <a:tc>
                  <a:txBody>
                    <a:bodyPr>
                      <a:noAutofit/>
                    </a:bodyPr>
                    <a:lstStyle/>
                    <a:p>
                      <a:pPr indent="0" lvl="0" marL="0" rtl="0">
                        <a:spcBef>
                          <a:spcPts val="0"/>
                        </a:spcBef>
                        <a:spcAft>
                          <a:spcPts val="0"/>
                        </a:spcAft>
                        <a:buNone/>
                      </a:pPr>
                      <a:r>
                        <a:rPr lang="en" sz="1200"/>
                        <a:t>O_ASYNC</a:t>
                      </a:r>
                      <a:endParaRPr sz="1200"/>
                    </a:p>
                  </a:txBody>
                  <a:tcPr marT="91425" marB="91425" marR="91425" marL="91425"/>
                </a:tc>
                <a:tc>
                  <a:txBody>
                    <a:bodyPr>
                      <a:noAutofit/>
                    </a:bodyPr>
                    <a:lstStyle/>
                    <a:p>
                      <a:pPr indent="0" lvl="0" marL="0" rtl="0">
                        <a:spcBef>
                          <a:spcPts val="0"/>
                        </a:spcBef>
                        <a:spcAft>
                          <a:spcPts val="0"/>
                        </a:spcAft>
                        <a:buNone/>
                      </a:pPr>
                      <a:r>
                        <a:rPr b="1" lang="en" sz="1200"/>
                        <a:t>SIGIO</a:t>
                      </a:r>
                      <a:r>
                        <a:rPr lang="en" sz="1200"/>
                        <a:t> generated when readable or writable.</a:t>
                      </a:r>
                      <a:endParaRPr sz="1200"/>
                    </a:p>
                  </a:txBody>
                  <a:tcPr marT="91425" marB="91425" marR="91425" marL="91425"/>
                </a:tc>
              </a:tr>
              <a:tr h="376475">
                <a:tc>
                  <a:txBody>
                    <a:bodyPr>
                      <a:noAutofit/>
                    </a:bodyPr>
                    <a:lstStyle/>
                    <a:p>
                      <a:pPr indent="0" lvl="0" marL="0" rtl="0">
                        <a:spcBef>
                          <a:spcPts val="0"/>
                        </a:spcBef>
                        <a:spcAft>
                          <a:spcPts val="0"/>
                        </a:spcAft>
                        <a:buNone/>
                      </a:pPr>
                      <a:r>
                        <a:rPr lang="en" sz="1200"/>
                        <a:t>O_CREAT</a:t>
                      </a:r>
                      <a:endParaRPr sz="1200"/>
                    </a:p>
                  </a:txBody>
                  <a:tcPr marT="91425" marB="91425" marR="91425" marL="91425"/>
                </a:tc>
                <a:tc>
                  <a:txBody>
                    <a:bodyPr>
                      <a:noAutofit/>
                    </a:bodyPr>
                    <a:lstStyle/>
                    <a:p>
                      <a:pPr indent="0" lvl="0" marL="0" rtl="0">
                        <a:spcBef>
                          <a:spcPts val="0"/>
                        </a:spcBef>
                        <a:spcAft>
                          <a:spcPts val="0"/>
                        </a:spcAft>
                        <a:buNone/>
                      </a:pPr>
                      <a:r>
                        <a:rPr lang="en" sz="1200"/>
                        <a:t>If the file doesn’t exist - create it.</a:t>
                      </a:r>
                      <a:endParaRPr sz="1200"/>
                    </a:p>
                  </a:txBody>
                  <a:tcPr marT="91425" marB="91425" marR="91425" marL="91425"/>
                </a:tc>
              </a:tr>
              <a:tr h="376475">
                <a:tc>
                  <a:txBody>
                    <a:bodyPr>
                      <a:noAutofit/>
                    </a:bodyPr>
                    <a:lstStyle/>
                    <a:p>
                      <a:pPr indent="0" lvl="0" marL="0" rtl="0">
                        <a:spcBef>
                          <a:spcPts val="0"/>
                        </a:spcBef>
                        <a:spcAft>
                          <a:spcPts val="0"/>
                        </a:spcAft>
                        <a:buNone/>
                      </a:pPr>
                      <a:r>
                        <a:rPr lang="en" sz="1200"/>
                        <a:t>O_DIRECT</a:t>
                      </a:r>
                      <a:endParaRPr sz="1200"/>
                    </a:p>
                  </a:txBody>
                  <a:tcPr marT="91425" marB="91425" marR="91425" marL="91425"/>
                </a:tc>
                <a:tc>
                  <a:txBody>
                    <a:bodyPr>
                      <a:noAutofit/>
                    </a:bodyPr>
                    <a:lstStyle/>
                    <a:p>
                      <a:pPr indent="0" lvl="0" marL="0" rtl="0">
                        <a:spcBef>
                          <a:spcPts val="0"/>
                        </a:spcBef>
                        <a:spcAft>
                          <a:spcPts val="0"/>
                        </a:spcAft>
                        <a:buNone/>
                      </a:pPr>
                      <a:r>
                        <a:rPr lang="en" sz="1200"/>
                        <a:t>Opened for direct I/O.</a:t>
                      </a:r>
                      <a:endParaRPr sz="1200"/>
                    </a:p>
                  </a:txBody>
                  <a:tcPr marT="91425" marB="91425" marR="91425" marL="91425"/>
                </a:tc>
              </a:tr>
              <a:tr h="376475">
                <a:tc>
                  <a:txBody>
                    <a:bodyPr>
                      <a:noAutofit/>
                    </a:bodyPr>
                    <a:lstStyle/>
                    <a:p>
                      <a:pPr indent="0" lvl="0" marL="0" rtl="0">
                        <a:spcBef>
                          <a:spcPts val="0"/>
                        </a:spcBef>
                        <a:spcAft>
                          <a:spcPts val="0"/>
                        </a:spcAft>
                        <a:buNone/>
                      </a:pPr>
                      <a:r>
                        <a:rPr lang="en" sz="1200"/>
                        <a:t>O_DIRECTORY</a:t>
                      </a:r>
                      <a:endParaRPr sz="1200"/>
                    </a:p>
                  </a:txBody>
                  <a:tcPr marT="91425" marB="91425" marR="91425" marL="91425"/>
                </a:tc>
                <a:tc>
                  <a:txBody>
                    <a:bodyPr>
                      <a:noAutofit/>
                    </a:bodyPr>
                    <a:lstStyle/>
                    <a:p>
                      <a:pPr indent="0" lvl="0" marL="0" rtl="0">
                        <a:spcBef>
                          <a:spcPts val="0"/>
                        </a:spcBef>
                        <a:spcAft>
                          <a:spcPts val="0"/>
                        </a:spcAft>
                        <a:buNone/>
                      </a:pPr>
                      <a:r>
                        <a:rPr lang="en" sz="1200"/>
                        <a:t>If </a:t>
                      </a:r>
                      <a:r>
                        <a:rPr b="1" lang="en" sz="1200"/>
                        <a:t>name</a:t>
                      </a:r>
                      <a:r>
                        <a:rPr lang="en" sz="1200"/>
                        <a:t> is not a directory, </a:t>
                      </a:r>
                      <a:r>
                        <a:rPr b="1" lang="en" sz="1200"/>
                        <a:t>open</a:t>
                      </a:r>
                      <a:r>
                        <a:rPr lang="en" sz="1200"/>
                        <a:t>( ) will fail.</a:t>
                      </a:r>
                      <a:endParaRPr sz="1200"/>
                    </a:p>
                  </a:txBody>
                  <a:tcPr marT="91425" marB="91425" marR="91425" marL="91425"/>
                </a:tc>
              </a:tr>
              <a:tr h="376475">
                <a:tc>
                  <a:txBody>
                    <a:bodyPr>
                      <a:noAutofit/>
                    </a:bodyPr>
                    <a:lstStyle/>
                    <a:p>
                      <a:pPr indent="0" lvl="0" marL="0" rtl="0">
                        <a:spcBef>
                          <a:spcPts val="0"/>
                        </a:spcBef>
                        <a:spcAft>
                          <a:spcPts val="0"/>
                        </a:spcAft>
                        <a:buNone/>
                      </a:pPr>
                      <a:r>
                        <a:rPr lang="en" sz="1200"/>
                        <a:t>O_EXCL</a:t>
                      </a:r>
                      <a:endParaRPr sz="1200"/>
                    </a:p>
                  </a:txBody>
                  <a:tcPr marT="91425" marB="91425" marR="91425" marL="91425"/>
                </a:tc>
                <a:tc>
                  <a:txBody>
                    <a:bodyPr>
                      <a:noAutofit/>
                    </a:bodyPr>
                    <a:lstStyle/>
                    <a:p>
                      <a:pPr indent="0" lvl="0" marL="0" rtl="0">
                        <a:spcBef>
                          <a:spcPts val="0"/>
                        </a:spcBef>
                        <a:spcAft>
                          <a:spcPts val="0"/>
                        </a:spcAft>
                        <a:buNone/>
                      </a:pPr>
                      <a:r>
                        <a:rPr lang="en" sz="1200"/>
                        <a:t>If O_CREAT and file exists, </a:t>
                      </a:r>
                      <a:r>
                        <a:rPr b="1" lang="en" sz="1200"/>
                        <a:t>open</a:t>
                      </a:r>
                      <a:r>
                        <a:rPr lang="en" sz="1200"/>
                        <a:t>( ) will fail.</a:t>
                      </a:r>
                      <a:endParaRPr sz="1200"/>
                    </a:p>
                  </a:txBody>
                  <a:tcPr marT="91425" marB="91425" marR="91425" marL="91425"/>
                </a:tc>
              </a:tr>
              <a:tr h="376475">
                <a:tc>
                  <a:txBody>
                    <a:bodyPr>
                      <a:noAutofit/>
                    </a:bodyPr>
                    <a:lstStyle/>
                    <a:p>
                      <a:pPr indent="0" lvl="0" marL="0" rtl="0">
                        <a:spcBef>
                          <a:spcPts val="0"/>
                        </a:spcBef>
                        <a:spcAft>
                          <a:spcPts val="0"/>
                        </a:spcAft>
                        <a:buNone/>
                      </a:pPr>
                      <a:r>
                        <a:rPr lang="en" sz="1200"/>
                        <a:t>O_LARGEFILE</a:t>
                      </a:r>
                      <a:endParaRPr sz="1200"/>
                    </a:p>
                  </a:txBody>
                  <a:tcPr marT="91425" marB="91425" marR="91425" marL="91425"/>
                </a:tc>
                <a:tc>
                  <a:txBody>
                    <a:bodyPr>
                      <a:noAutofit/>
                    </a:bodyPr>
                    <a:lstStyle/>
                    <a:p>
                      <a:pPr indent="0" lvl="0" marL="0" rtl="0">
                        <a:spcBef>
                          <a:spcPts val="0"/>
                        </a:spcBef>
                        <a:spcAft>
                          <a:spcPts val="0"/>
                        </a:spcAft>
                        <a:buNone/>
                      </a:pPr>
                      <a:r>
                        <a:rPr lang="en" sz="1200"/>
                        <a:t>A file larger than 2G to be opened.</a:t>
                      </a:r>
                      <a:endParaRPr sz="1200"/>
                    </a:p>
                  </a:txBody>
                  <a:tcPr marT="91425" marB="91425" marR="91425" marL="91425"/>
                </a:tc>
              </a:tr>
              <a:tr h="376475">
                <a:tc>
                  <a:txBody>
                    <a:bodyPr>
                      <a:noAutofit/>
                    </a:bodyPr>
                    <a:lstStyle/>
                    <a:p>
                      <a:pPr indent="0" lvl="0" marL="0" rtl="0">
                        <a:spcBef>
                          <a:spcPts val="0"/>
                        </a:spcBef>
                        <a:spcAft>
                          <a:spcPts val="0"/>
                        </a:spcAft>
                        <a:buNone/>
                      </a:pPr>
                      <a:r>
                        <a:rPr lang="en" sz="1200"/>
                        <a:t>O_NOCTTY</a:t>
                      </a:r>
                      <a:endParaRPr sz="1200"/>
                    </a:p>
                  </a:txBody>
                  <a:tcPr marT="91425" marB="91425" marR="91425" marL="91425"/>
                </a:tc>
                <a:tc>
                  <a:txBody>
                    <a:bodyPr>
                      <a:noAutofit/>
                    </a:bodyPr>
                    <a:lstStyle/>
                    <a:p>
                      <a:pPr indent="0" lvl="0" marL="0" rtl="0">
                        <a:spcBef>
                          <a:spcPts val="0"/>
                        </a:spcBef>
                        <a:spcAft>
                          <a:spcPts val="0"/>
                        </a:spcAft>
                        <a:buNone/>
                      </a:pPr>
                      <a:r>
                        <a:rPr lang="en" sz="1200"/>
                        <a:t>This flag is not frequently used.</a:t>
                      </a:r>
                      <a:endParaRPr sz="1200"/>
                    </a:p>
                  </a:txBody>
                  <a:tcPr marT="91425" marB="91425" marR="91425" marL="91425"/>
                </a:tc>
              </a:tr>
              <a:tr h="376475">
                <a:tc>
                  <a:txBody>
                    <a:bodyPr>
                      <a:noAutofit/>
                    </a:bodyPr>
                    <a:lstStyle/>
                    <a:p>
                      <a:pPr indent="0" lvl="0" marL="0" rtl="0">
                        <a:spcBef>
                          <a:spcPts val="0"/>
                        </a:spcBef>
                        <a:spcAft>
                          <a:spcPts val="0"/>
                        </a:spcAft>
                        <a:buNone/>
                      </a:pPr>
                      <a:r>
                        <a:rPr lang="en" sz="1200"/>
                        <a:t>O_NOFOLLOW</a:t>
                      </a:r>
                      <a:endParaRPr sz="1200"/>
                    </a:p>
                  </a:txBody>
                  <a:tcPr marT="91425" marB="91425" marR="91425" marL="91425"/>
                </a:tc>
                <a:tc>
                  <a:txBody>
                    <a:bodyPr>
                      <a:noAutofit/>
                    </a:bodyPr>
                    <a:lstStyle/>
                    <a:p>
                      <a:pPr indent="0" lvl="0" marL="0" rtl="0">
                        <a:spcBef>
                          <a:spcPts val="0"/>
                        </a:spcBef>
                        <a:spcAft>
                          <a:spcPts val="0"/>
                        </a:spcAft>
                        <a:buNone/>
                      </a:pPr>
                      <a:r>
                        <a:rPr lang="en" sz="1200"/>
                        <a:t>If </a:t>
                      </a:r>
                      <a:r>
                        <a:rPr b="1" lang="en" sz="1200"/>
                        <a:t>name</a:t>
                      </a:r>
                      <a:r>
                        <a:rPr lang="en" sz="1200"/>
                        <a:t> is a symbolic link, </a:t>
                      </a:r>
                      <a:r>
                        <a:rPr b="1" lang="en" sz="1200"/>
                        <a:t>open</a:t>
                      </a:r>
                      <a:r>
                        <a:rPr lang="en" sz="1200"/>
                        <a:t>( ) will fail.</a:t>
                      </a:r>
                      <a:endParaRPr sz="1200"/>
                    </a:p>
                  </a:txBody>
                  <a:tcPr marT="91425" marB="91425" marR="91425" marL="91425"/>
                </a:tc>
              </a:tr>
              <a:tr h="376475">
                <a:tc>
                  <a:txBody>
                    <a:bodyPr>
                      <a:noAutofit/>
                    </a:bodyPr>
                    <a:lstStyle/>
                    <a:p>
                      <a:pPr indent="0" lvl="0" marL="0" rtl="0">
                        <a:spcBef>
                          <a:spcPts val="0"/>
                        </a:spcBef>
                        <a:spcAft>
                          <a:spcPts val="0"/>
                        </a:spcAft>
                        <a:buNone/>
                      </a:pPr>
                      <a:r>
                        <a:rPr lang="en" sz="1200"/>
                        <a:t>O_NONBLOCK</a:t>
                      </a:r>
                      <a:endParaRPr sz="1200"/>
                    </a:p>
                  </a:txBody>
                  <a:tcPr marT="91425" marB="91425" marR="91425" marL="91425"/>
                </a:tc>
                <a:tc>
                  <a:txBody>
                    <a:bodyPr>
                      <a:noAutofit/>
                    </a:bodyPr>
                    <a:lstStyle/>
                    <a:p>
                      <a:pPr indent="0" lvl="0" marL="0" rtl="0">
                        <a:spcBef>
                          <a:spcPts val="0"/>
                        </a:spcBef>
                        <a:spcAft>
                          <a:spcPts val="0"/>
                        </a:spcAft>
                        <a:buNone/>
                      </a:pPr>
                      <a:r>
                        <a:rPr lang="en" sz="1200"/>
                        <a:t>If possible, open in nonblocking mode.</a:t>
                      </a:r>
                      <a:endParaRPr sz="1200"/>
                    </a:p>
                  </a:txBody>
                  <a:tcPr marT="91425" marB="91425" marR="91425" marL="91425"/>
                </a:tc>
              </a:tr>
              <a:tr h="376475">
                <a:tc>
                  <a:txBody>
                    <a:bodyPr>
                      <a:noAutofit/>
                    </a:bodyPr>
                    <a:lstStyle/>
                    <a:p>
                      <a:pPr indent="0" lvl="0" marL="0" rtl="0">
                        <a:spcBef>
                          <a:spcPts val="0"/>
                        </a:spcBef>
                        <a:spcAft>
                          <a:spcPts val="0"/>
                        </a:spcAft>
                        <a:buNone/>
                      </a:pPr>
                      <a:r>
                        <a:rPr lang="en" sz="1200"/>
                        <a:t>O_SYNC</a:t>
                      </a:r>
                      <a:endParaRPr sz="1200"/>
                    </a:p>
                  </a:txBody>
                  <a:tcPr marT="91425" marB="91425" marR="91425" marL="91425"/>
                </a:tc>
                <a:tc>
                  <a:txBody>
                    <a:bodyPr>
                      <a:noAutofit/>
                    </a:bodyPr>
                    <a:lstStyle/>
                    <a:p>
                      <a:pPr indent="0" lvl="0" marL="0" rtl="0">
                        <a:spcBef>
                          <a:spcPts val="0"/>
                        </a:spcBef>
                        <a:spcAft>
                          <a:spcPts val="0"/>
                        </a:spcAft>
                        <a:buNone/>
                      </a:pPr>
                      <a:r>
                        <a:rPr lang="en" sz="1200"/>
                        <a:t>The file will be opened for synchronous I/O.</a:t>
                      </a:r>
                      <a:endParaRPr sz="1200"/>
                    </a:p>
                  </a:txBody>
                  <a:tcPr marT="91425" marB="91425" marR="91425" marL="91425"/>
                </a:tc>
              </a:tr>
              <a:tr h="376475">
                <a:tc>
                  <a:txBody>
                    <a:bodyPr>
                      <a:noAutofit/>
                    </a:bodyPr>
                    <a:lstStyle/>
                    <a:p>
                      <a:pPr indent="0" lvl="0" marL="0" rtl="0">
                        <a:spcBef>
                          <a:spcPts val="0"/>
                        </a:spcBef>
                        <a:spcAft>
                          <a:spcPts val="0"/>
                        </a:spcAft>
                        <a:buNone/>
                      </a:pPr>
                      <a:r>
                        <a:rPr lang="en" sz="1200"/>
                        <a:t>O_TRUNC</a:t>
                      </a:r>
                      <a:endParaRPr sz="1200"/>
                    </a:p>
                  </a:txBody>
                  <a:tcPr marT="91425" marB="91425" marR="91425" marL="91425"/>
                </a:tc>
                <a:tc>
                  <a:txBody>
                    <a:bodyPr>
                      <a:noAutofit/>
                    </a:bodyPr>
                    <a:lstStyle/>
                    <a:p>
                      <a:pPr indent="0" lvl="0" marL="0" rtl="0">
                        <a:spcBef>
                          <a:spcPts val="0"/>
                        </a:spcBef>
                        <a:spcAft>
                          <a:spcPts val="0"/>
                        </a:spcAft>
                        <a:buNone/>
                      </a:pPr>
                      <a:r>
                        <a:rPr lang="en" sz="1200"/>
                        <a:t>If the file exists, truncated it to zero length.</a:t>
                      </a:r>
                      <a:endParaRPr sz="1200"/>
                    </a:p>
                  </a:txBody>
                  <a:tcPr marT="91425" marB="91425" marR="91425" marL="91425"/>
                </a:tc>
              </a:tr>
            </a:tbl>
          </a:graphicData>
        </a:graphic>
      </p:graphicFrame>
      <p:sp>
        <p:nvSpPr>
          <p:cNvPr id="148" name="Shape 148"/>
          <p:cNvSpPr txBox="1"/>
          <p:nvPr/>
        </p:nvSpPr>
        <p:spPr>
          <a:xfrm>
            <a:off x="4550575" y="-93600"/>
            <a:ext cx="4389600" cy="315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latin typeface="Roboto"/>
                <a:ea typeface="Roboto"/>
                <a:cs typeface="Roboto"/>
                <a:sym typeface="Roboto"/>
              </a:rPr>
              <a:t>flags</a:t>
            </a:r>
            <a:r>
              <a:rPr lang="en"/>
              <a:t> parameter is a bit mask of the following bits:</a:t>
            </a:r>
            <a:endParaRPr/>
          </a:p>
        </p:txBody>
      </p:sp>
      <p:graphicFrame>
        <p:nvGraphicFramePr>
          <p:cNvPr id="149" name="Shape 149"/>
          <p:cNvGraphicFramePr/>
          <p:nvPr/>
        </p:nvGraphicFramePr>
        <p:xfrm>
          <a:off x="144775" y="2833445"/>
          <a:ext cx="3000000" cy="3000000"/>
        </p:xfrm>
        <a:graphic>
          <a:graphicData uri="http://schemas.openxmlformats.org/drawingml/2006/table">
            <a:tbl>
              <a:tblPr>
                <a:noFill/>
                <a:tableStyleId>{02A45A25-BDFC-406E-9FB0-75ADAC28FDFD}</a:tableStyleId>
              </a:tblPr>
              <a:tblGrid>
                <a:gridCol w="2215725"/>
                <a:gridCol w="2211450"/>
              </a:tblGrid>
              <a:tr h="376475">
                <a:tc>
                  <a:txBody>
                    <a:bodyPr>
                      <a:noAutofit/>
                    </a:bodyPr>
                    <a:lstStyle/>
                    <a:p>
                      <a:pPr indent="0" lvl="0" marL="0" rtl="0">
                        <a:spcBef>
                          <a:spcPts val="0"/>
                        </a:spcBef>
                        <a:spcAft>
                          <a:spcPts val="0"/>
                        </a:spcAft>
                        <a:buNone/>
                      </a:pPr>
                      <a:r>
                        <a:rPr lang="en" sz="1200"/>
                        <a:t>S_IRWXU</a:t>
                      </a:r>
                      <a:endParaRPr sz="1200"/>
                    </a:p>
                  </a:txBody>
                  <a:tcPr marT="91425" marB="91425" marR="91425" marL="91425"/>
                </a:tc>
                <a:tc>
                  <a:txBody>
                    <a:bodyPr>
                      <a:noAutofit/>
                    </a:bodyPr>
                    <a:lstStyle/>
                    <a:p>
                      <a:pPr indent="0" lvl="0" marL="0" rtl="0">
                        <a:spcBef>
                          <a:spcPts val="0"/>
                        </a:spcBef>
                        <a:spcAft>
                          <a:spcPts val="0"/>
                        </a:spcAft>
                        <a:buNone/>
                      </a:pPr>
                      <a:r>
                        <a:rPr lang="en" sz="1200"/>
                        <a:t>S_IWGRP</a:t>
                      </a:r>
                      <a:endParaRPr sz="1200"/>
                    </a:p>
                  </a:txBody>
                  <a:tcPr marT="91425" marB="91425" marR="91425" marL="91425"/>
                </a:tc>
              </a:tr>
              <a:tr h="376475">
                <a:tc>
                  <a:txBody>
                    <a:bodyPr>
                      <a:noAutofit/>
                    </a:bodyPr>
                    <a:lstStyle/>
                    <a:p>
                      <a:pPr indent="0" lvl="0" marL="0" rtl="0">
                        <a:spcBef>
                          <a:spcPts val="0"/>
                        </a:spcBef>
                        <a:spcAft>
                          <a:spcPts val="0"/>
                        </a:spcAft>
                        <a:buNone/>
                      </a:pPr>
                      <a:r>
                        <a:rPr lang="en" sz="1200"/>
                        <a:t>S_IRUSR</a:t>
                      </a:r>
                      <a:endParaRPr sz="1200"/>
                    </a:p>
                  </a:txBody>
                  <a:tcPr marT="91425" marB="91425" marR="91425" marL="91425"/>
                </a:tc>
                <a:tc>
                  <a:txBody>
                    <a:bodyPr>
                      <a:noAutofit/>
                    </a:bodyPr>
                    <a:lstStyle/>
                    <a:p>
                      <a:pPr indent="0" lvl="0" marL="0" rtl="0">
                        <a:spcBef>
                          <a:spcPts val="0"/>
                        </a:spcBef>
                        <a:spcAft>
                          <a:spcPts val="0"/>
                        </a:spcAft>
                        <a:buNone/>
                      </a:pPr>
                      <a:r>
                        <a:rPr lang="en" sz="1200"/>
                        <a:t>S_IXGRP</a:t>
                      </a:r>
                      <a:endParaRPr sz="1200"/>
                    </a:p>
                  </a:txBody>
                  <a:tcPr marT="91425" marB="91425" marR="91425" marL="91425"/>
                </a:tc>
              </a:tr>
              <a:tr h="376475">
                <a:tc>
                  <a:txBody>
                    <a:bodyPr>
                      <a:noAutofit/>
                    </a:bodyPr>
                    <a:lstStyle/>
                    <a:p>
                      <a:pPr indent="0" lvl="0" marL="0" rtl="0">
                        <a:spcBef>
                          <a:spcPts val="0"/>
                        </a:spcBef>
                        <a:spcAft>
                          <a:spcPts val="0"/>
                        </a:spcAft>
                        <a:buNone/>
                      </a:pPr>
                      <a:r>
                        <a:rPr lang="en" sz="1200"/>
                        <a:t>S_IWUSR</a:t>
                      </a:r>
                      <a:endParaRPr sz="1200"/>
                    </a:p>
                  </a:txBody>
                  <a:tcPr marT="91425" marB="91425" marR="91425" marL="91425"/>
                </a:tc>
                <a:tc>
                  <a:txBody>
                    <a:bodyPr>
                      <a:noAutofit/>
                    </a:bodyPr>
                    <a:lstStyle/>
                    <a:p>
                      <a:pPr indent="0" lvl="0" marL="0" rtl="0">
                        <a:spcBef>
                          <a:spcPts val="0"/>
                        </a:spcBef>
                        <a:spcAft>
                          <a:spcPts val="0"/>
                        </a:spcAft>
                        <a:buNone/>
                      </a:pPr>
                      <a:r>
                        <a:rPr lang="en" sz="1200"/>
                        <a:t>S_IRWXO</a:t>
                      </a:r>
                      <a:endParaRPr sz="1200"/>
                    </a:p>
                  </a:txBody>
                  <a:tcPr marT="91425" marB="91425" marR="91425" marL="91425"/>
                </a:tc>
              </a:tr>
              <a:tr h="376475">
                <a:tc>
                  <a:txBody>
                    <a:bodyPr>
                      <a:noAutofit/>
                    </a:bodyPr>
                    <a:lstStyle/>
                    <a:p>
                      <a:pPr indent="0" lvl="0" marL="0" rtl="0">
                        <a:spcBef>
                          <a:spcPts val="0"/>
                        </a:spcBef>
                        <a:spcAft>
                          <a:spcPts val="0"/>
                        </a:spcAft>
                        <a:buNone/>
                      </a:pPr>
                      <a:r>
                        <a:rPr lang="en" sz="1200"/>
                        <a:t>S_IXUSR</a:t>
                      </a:r>
                      <a:endParaRPr sz="1200"/>
                    </a:p>
                  </a:txBody>
                  <a:tcPr marT="91425" marB="91425" marR="91425" marL="91425"/>
                </a:tc>
                <a:tc>
                  <a:txBody>
                    <a:bodyPr>
                      <a:noAutofit/>
                    </a:bodyPr>
                    <a:lstStyle/>
                    <a:p>
                      <a:pPr indent="0" lvl="0" marL="0" rtl="0">
                        <a:spcBef>
                          <a:spcPts val="0"/>
                        </a:spcBef>
                        <a:spcAft>
                          <a:spcPts val="0"/>
                        </a:spcAft>
                        <a:buNone/>
                      </a:pPr>
                      <a:r>
                        <a:rPr lang="en" sz="1200"/>
                        <a:t>S_IROTH</a:t>
                      </a:r>
                      <a:endParaRPr sz="1200"/>
                    </a:p>
                  </a:txBody>
                  <a:tcPr marT="91425" marB="91425" marR="91425" marL="91425"/>
                </a:tc>
              </a:tr>
              <a:tr h="376475">
                <a:tc>
                  <a:txBody>
                    <a:bodyPr>
                      <a:noAutofit/>
                    </a:bodyPr>
                    <a:lstStyle/>
                    <a:p>
                      <a:pPr indent="0" lvl="0" marL="0" rtl="0">
                        <a:spcBef>
                          <a:spcPts val="0"/>
                        </a:spcBef>
                        <a:spcAft>
                          <a:spcPts val="0"/>
                        </a:spcAft>
                        <a:buNone/>
                      </a:pPr>
                      <a:r>
                        <a:rPr lang="en" sz="1200"/>
                        <a:t>S_IRWXG</a:t>
                      </a:r>
                      <a:endParaRPr sz="1200"/>
                    </a:p>
                  </a:txBody>
                  <a:tcPr marT="91425" marB="91425" marR="91425" marL="91425"/>
                </a:tc>
                <a:tc>
                  <a:txBody>
                    <a:bodyPr>
                      <a:noAutofit/>
                    </a:bodyPr>
                    <a:lstStyle/>
                    <a:p>
                      <a:pPr indent="0" lvl="0" marL="0" rtl="0">
                        <a:spcBef>
                          <a:spcPts val="0"/>
                        </a:spcBef>
                        <a:spcAft>
                          <a:spcPts val="0"/>
                        </a:spcAft>
                        <a:buNone/>
                      </a:pPr>
                      <a:r>
                        <a:rPr lang="en" sz="1200"/>
                        <a:t>S_IWOTH</a:t>
                      </a:r>
                      <a:endParaRPr sz="1200"/>
                    </a:p>
                  </a:txBody>
                  <a:tcPr marT="91425" marB="91425" marR="91425" marL="91425"/>
                </a:tc>
              </a:tr>
              <a:tr h="376475">
                <a:tc>
                  <a:txBody>
                    <a:bodyPr>
                      <a:noAutofit/>
                    </a:bodyPr>
                    <a:lstStyle/>
                    <a:p>
                      <a:pPr indent="0" lvl="0" marL="0" rtl="0">
                        <a:spcBef>
                          <a:spcPts val="0"/>
                        </a:spcBef>
                        <a:spcAft>
                          <a:spcPts val="0"/>
                        </a:spcAft>
                        <a:buNone/>
                      </a:pPr>
                      <a:r>
                        <a:rPr lang="en" sz="1200"/>
                        <a:t>S_IRGRP</a:t>
                      </a:r>
                      <a:endParaRPr sz="1200"/>
                    </a:p>
                  </a:txBody>
                  <a:tcPr marT="91425" marB="91425" marR="91425" marL="91425"/>
                </a:tc>
                <a:tc>
                  <a:txBody>
                    <a:bodyPr>
                      <a:noAutofit/>
                    </a:bodyPr>
                    <a:lstStyle/>
                    <a:p>
                      <a:pPr indent="0" lvl="0" marL="0" rtl="0">
                        <a:spcBef>
                          <a:spcPts val="0"/>
                        </a:spcBef>
                        <a:spcAft>
                          <a:spcPts val="0"/>
                        </a:spcAft>
                        <a:buNone/>
                      </a:pPr>
                      <a:r>
                        <a:rPr lang="en" sz="1200"/>
                        <a:t>S_IXOTH</a:t>
                      </a:r>
                      <a:endParaRPr sz="1200"/>
                    </a:p>
                  </a:txBody>
                  <a:tcPr marT="91425" marB="91425" marR="91425" marL="91425"/>
                </a:tc>
              </a:tr>
            </a:tbl>
          </a:graphicData>
        </a:graphic>
      </p:graphicFrame>
      <p:sp>
        <p:nvSpPr>
          <p:cNvPr id="150" name="Shape 150"/>
          <p:cNvSpPr txBox="1"/>
          <p:nvPr/>
        </p:nvSpPr>
        <p:spPr>
          <a:xfrm>
            <a:off x="57850" y="2389275"/>
            <a:ext cx="4389600" cy="315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If</a:t>
            </a:r>
            <a:r>
              <a:rPr b="1" lang="en">
                <a:latin typeface="Roboto"/>
                <a:ea typeface="Roboto"/>
                <a:cs typeface="Roboto"/>
                <a:sym typeface="Roboto"/>
              </a:rPr>
              <a:t> </a:t>
            </a:r>
            <a:r>
              <a:rPr b="1" lang="en">
                <a:latin typeface="Roboto"/>
                <a:ea typeface="Roboto"/>
                <a:cs typeface="Roboto"/>
                <a:sym typeface="Roboto"/>
              </a:rPr>
              <a:t>flags</a:t>
            </a:r>
            <a:r>
              <a:rPr lang="en"/>
              <a:t> has </a:t>
            </a:r>
            <a:r>
              <a:rPr b="1" lang="en">
                <a:latin typeface="Roboto"/>
                <a:ea typeface="Roboto"/>
                <a:cs typeface="Roboto"/>
                <a:sym typeface="Roboto"/>
              </a:rPr>
              <a:t>O_CREAT </a:t>
            </a:r>
            <a:r>
              <a:rPr lang="en"/>
              <a:t>set, </a:t>
            </a:r>
            <a:r>
              <a:rPr lang="en"/>
              <a:t>the</a:t>
            </a:r>
            <a:r>
              <a:rPr lang="en"/>
              <a:t> </a:t>
            </a:r>
            <a:r>
              <a:rPr b="1" lang="en">
                <a:latin typeface="Roboto"/>
                <a:ea typeface="Roboto"/>
                <a:cs typeface="Roboto"/>
                <a:sym typeface="Roboto"/>
              </a:rPr>
              <a:t>mode</a:t>
            </a:r>
            <a:r>
              <a:rPr lang="en"/>
              <a:t> is a bit mask of:</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119900" y="627450"/>
            <a:ext cx="48489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Open and close a file</a:t>
            </a:r>
            <a:endParaRPr/>
          </a:p>
        </p:txBody>
      </p:sp>
      <p:sp>
        <p:nvSpPr>
          <p:cNvPr id="156" name="Shape 156"/>
          <p:cNvSpPr/>
          <p:nvPr/>
        </p:nvSpPr>
        <p:spPr>
          <a:xfrm>
            <a:off x="520625" y="1425450"/>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Initialize the variables</a:t>
            </a:r>
            <a:endParaRPr b="1"/>
          </a:p>
        </p:txBody>
      </p:sp>
      <p:sp>
        <p:nvSpPr>
          <p:cNvPr id="157" name="Shape 157"/>
          <p:cNvSpPr/>
          <p:nvPr/>
        </p:nvSpPr>
        <p:spPr>
          <a:xfrm>
            <a:off x="520625" y="1966575"/>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Open the file as read-only and get the </a:t>
            </a:r>
            <a:r>
              <a:rPr b="1" lang="en"/>
              <a:t>fd</a:t>
            </a:r>
            <a:endParaRPr b="1"/>
          </a:p>
        </p:txBody>
      </p:sp>
      <p:sp>
        <p:nvSpPr>
          <p:cNvPr id="158" name="Shape 158"/>
          <p:cNvSpPr/>
          <p:nvPr/>
        </p:nvSpPr>
        <p:spPr>
          <a:xfrm>
            <a:off x="520625" y="2484525"/>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If the </a:t>
            </a:r>
            <a:r>
              <a:rPr b="1" lang="en"/>
              <a:t>fd</a:t>
            </a:r>
            <a:r>
              <a:rPr lang="en"/>
              <a:t> is </a:t>
            </a:r>
            <a:r>
              <a:rPr b="1" lang="en"/>
              <a:t>-1</a:t>
            </a:r>
            <a:r>
              <a:rPr lang="en"/>
              <a:t>, print error message</a:t>
            </a:r>
            <a:endParaRPr/>
          </a:p>
        </p:txBody>
      </p:sp>
      <p:sp>
        <p:nvSpPr>
          <p:cNvPr id="159" name="Shape 159"/>
          <p:cNvSpPr/>
          <p:nvPr/>
        </p:nvSpPr>
        <p:spPr>
          <a:xfrm>
            <a:off x="520625" y="2850050"/>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Otherwise, print the value of </a:t>
            </a:r>
            <a:r>
              <a:rPr b="1" lang="en"/>
              <a:t>fd</a:t>
            </a:r>
            <a:r>
              <a:rPr lang="en"/>
              <a:t> (success)</a:t>
            </a:r>
            <a:endParaRPr/>
          </a:p>
        </p:txBody>
      </p:sp>
      <p:sp>
        <p:nvSpPr>
          <p:cNvPr id="160" name="Shape 160"/>
          <p:cNvSpPr/>
          <p:nvPr/>
        </p:nvSpPr>
        <p:spPr>
          <a:xfrm>
            <a:off x="520625" y="3367975"/>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Close the file</a:t>
            </a:r>
            <a:endParaRPr/>
          </a:p>
        </p:txBody>
      </p:sp>
      <p:sp>
        <p:nvSpPr>
          <p:cNvPr id="161" name="Shape 161"/>
          <p:cNvSpPr/>
          <p:nvPr/>
        </p:nvSpPr>
        <p:spPr>
          <a:xfrm>
            <a:off x="520625" y="3919450"/>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If the close failed, print error message</a:t>
            </a:r>
            <a:endParaRPr b="1"/>
          </a:p>
        </p:txBody>
      </p:sp>
      <p:sp>
        <p:nvSpPr>
          <p:cNvPr id="162" name="Shape 162"/>
          <p:cNvSpPr txBox="1"/>
          <p:nvPr/>
        </p:nvSpPr>
        <p:spPr>
          <a:xfrm>
            <a:off x="3137375" y="77250"/>
            <a:ext cx="1358400" cy="287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openclose</a:t>
            </a:r>
            <a:r>
              <a:rPr b="1" lang="en"/>
              <a:t>.c</a:t>
            </a:r>
            <a:endParaRPr b="1"/>
          </a:p>
        </p:txBody>
      </p:sp>
      <p:pic>
        <p:nvPicPr>
          <p:cNvPr id="163" name="Shape 163"/>
          <p:cNvPicPr preferRelativeResize="0"/>
          <p:nvPr/>
        </p:nvPicPr>
        <p:blipFill>
          <a:blip r:embed="rId3">
            <a:alphaModFix/>
          </a:blip>
          <a:stretch>
            <a:fillRect/>
          </a:stretch>
        </p:blipFill>
        <p:spPr>
          <a:xfrm>
            <a:off x="4295225" y="152400"/>
            <a:ext cx="4848775" cy="3419542"/>
          </a:xfrm>
          <a:prstGeom prst="rect">
            <a:avLst/>
          </a:prstGeom>
          <a:noFill/>
          <a:ln>
            <a:noFill/>
          </a:ln>
        </p:spPr>
      </p:pic>
      <p:cxnSp>
        <p:nvCxnSpPr>
          <p:cNvPr id="164" name="Shape 164"/>
          <p:cNvCxnSpPr/>
          <p:nvPr/>
        </p:nvCxnSpPr>
        <p:spPr>
          <a:xfrm flipH="1" rot="10800000">
            <a:off x="4232225" y="1303975"/>
            <a:ext cx="350400" cy="315300"/>
          </a:xfrm>
          <a:prstGeom prst="straightConnector1">
            <a:avLst/>
          </a:prstGeom>
          <a:noFill/>
          <a:ln cap="flat" cmpd="sng" w="9525">
            <a:solidFill>
              <a:srgbClr val="FF0000"/>
            </a:solidFill>
            <a:prstDash val="solid"/>
            <a:round/>
            <a:headEnd len="med" w="med" type="none"/>
            <a:tailEnd len="med" w="med" type="triangle"/>
          </a:ln>
        </p:spPr>
      </p:cxnSp>
      <p:cxnSp>
        <p:nvCxnSpPr>
          <p:cNvPr id="165" name="Shape 165"/>
          <p:cNvCxnSpPr>
            <a:stCxn id="157" idx="3"/>
          </p:cNvCxnSpPr>
          <p:nvPr/>
        </p:nvCxnSpPr>
        <p:spPr>
          <a:xfrm flipH="1" rot="10800000">
            <a:off x="4219025" y="1514025"/>
            <a:ext cx="468900" cy="632100"/>
          </a:xfrm>
          <a:prstGeom prst="straightConnector1">
            <a:avLst/>
          </a:prstGeom>
          <a:noFill/>
          <a:ln cap="flat" cmpd="sng" w="9525">
            <a:solidFill>
              <a:srgbClr val="FF0000"/>
            </a:solidFill>
            <a:prstDash val="solid"/>
            <a:round/>
            <a:headEnd len="med" w="med" type="none"/>
            <a:tailEnd len="med" w="med" type="triangle"/>
          </a:ln>
        </p:spPr>
      </p:cxnSp>
      <p:cxnSp>
        <p:nvCxnSpPr>
          <p:cNvPr id="166" name="Shape 166"/>
          <p:cNvCxnSpPr>
            <a:stCxn id="158" idx="3"/>
          </p:cNvCxnSpPr>
          <p:nvPr/>
        </p:nvCxnSpPr>
        <p:spPr>
          <a:xfrm flipH="1" rot="10800000">
            <a:off x="4219025" y="1899375"/>
            <a:ext cx="582600" cy="764700"/>
          </a:xfrm>
          <a:prstGeom prst="straightConnector1">
            <a:avLst/>
          </a:prstGeom>
          <a:noFill/>
          <a:ln cap="flat" cmpd="sng" w="9525">
            <a:solidFill>
              <a:srgbClr val="FF0000"/>
            </a:solidFill>
            <a:prstDash val="solid"/>
            <a:round/>
            <a:headEnd len="med" w="med" type="none"/>
            <a:tailEnd len="med" w="med" type="triangle"/>
          </a:ln>
        </p:spPr>
      </p:cxnSp>
      <p:cxnSp>
        <p:nvCxnSpPr>
          <p:cNvPr id="167" name="Shape 167"/>
          <p:cNvCxnSpPr>
            <a:stCxn id="159" idx="3"/>
          </p:cNvCxnSpPr>
          <p:nvPr/>
        </p:nvCxnSpPr>
        <p:spPr>
          <a:xfrm flipH="1" rot="10800000">
            <a:off x="4219025" y="2355200"/>
            <a:ext cx="687900" cy="674400"/>
          </a:xfrm>
          <a:prstGeom prst="straightConnector1">
            <a:avLst/>
          </a:prstGeom>
          <a:noFill/>
          <a:ln cap="flat" cmpd="sng" w="9525">
            <a:solidFill>
              <a:srgbClr val="FF0000"/>
            </a:solidFill>
            <a:prstDash val="solid"/>
            <a:round/>
            <a:headEnd len="med" w="med" type="none"/>
            <a:tailEnd len="med" w="med" type="triangle"/>
          </a:ln>
        </p:spPr>
      </p:cxnSp>
      <p:cxnSp>
        <p:nvCxnSpPr>
          <p:cNvPr id="168" name="Shape 168"/>
          <p:cNvCxnSpPr>
            <a:stCxn id="160" idx="3"/>
          </p:cNvCxnSpPr>
          <p:nvPr/>
        </p:nvCxnSpPr>
        <p:spPr>
          <a:xfrm flipH="1" rot="10800000">
            <a:off x="4219025" y="2916025"/>
            <a:ext cx="766800" cy="631500"/>
          </a:xfrm>
          <a:prstGeom prst="straightConnector1">
            <a:avLst/>
          </a:prstGeom>
          <a:noFill/>
          <a:ln cap="flat" cmpd="sng" w="9525">
            <a:solidFill>
              <a:srgbClr val="FF0000"/>
            </a:solidFill>
            <a:prstDash val="solid"/>
            <a:round/>
            <a:headEnd len="med" w="med" type="none"/>
            <a:tailEnd len="med" w="med" type="triangle"/>
          </a:ln>
        </p:spPr>
      </p:cxnSp>
      <p:cxnSp>
        <p:nvCxnSpPr>
          <p:cNvPr id="169" name="Shape 169"/>
          <p:cNvCxnSpPr>
            <a:stCxn id="161" idx="3"/>
          </p:cNvCxnSpPr>
          <p:nvPr/>
        </p:nvCxnSpPr>
        <p:spPr>
          <a:xfrm flipH="1" rot="10800000">
            <a:off x="4219025" y="3196600"/>
            <a:ext cx="784200" cy="9024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Reading file contents</a:t>
            </a:r>
            <a:endParaRPr/>
          </a:p>
        </p:txBody>
      </p:sp>
      <p:sp>
        <p:nvSpPr>
          <p:cNvPr id="175" name="Shape 175"/>
          <p:cNvSpPr txBox="1"/>
          <p:nvPr/>
        </p:nvSpPr>
        <p:spPr>
          <a:xfrm>
            <a:off x="729450" y="2814825"/>
            <a:ext cx="6234300" cy="19053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Each call reads up to </a:t>
            </a:r>
            <a:r>
              <a:rPr b="1" i="1" lang="en"/>
              <a:t>len</a:t>
            </a:r>
            <a:r>
              <a:rPr i="1" lang="en"/>
              <a:t> </a:t>
            </a:r>
            <a:r>
              <a:rPr lang="en"/>
              <a:t>bytes into </a:t>
            </a:r>
            <a:r>
              <a:rPr b="1" i="1" lang="en"/>
              <a:t>buf</a:t>
            </a:r>
            <a:r>
              <a:rPr lang="en"/>
              <a:t> from the current file offset of the file referenced by </a:t>
            </a:r>
            <a:r>
              <a:rPr b="1" i="1" lang="en"/>
              <a:t>fd</a:t>
            </a:r>
            <a:r>
              <a:rPr lang="en"/>
              <a:t>.</a:t>
            </a:r>
            <a:endParaRPr/>
          </a:p>
          <a:p>
            <a:pPr indent="-317500" lvl="0" marL="457200" rtl="0">
              <a:spcBef>
                <a:spcPts val="0"/>
              </a:spcBef>
              <a:spcAft>
                <a:spcPts val="0"/>
              </a:spcAft>
              <a:buSzPts val="1400"/>
              <a:buChar char="●"/>
            </a:pPr>
            <a:r>
              <a:rPr lang="en"/>
              <a:t>On success, the number of bytes written into </a:t>
            </a:r>
            <a:r>
              <a:rPr b="1" i="1" lang="en"/>
              <a:t>buf</a:t>
            </a:r>
            <a:r>
              <a:rPr lang="en"/>
              <a:t> is returned.</a:t>
            </a:r>
            <a:endParaRPr/>
          </a:p>
          <a:p>
            <a:pPr indent="-317500" lvl="0" marL="457200" rtl="0">
              <a:spcBef>
                <a:spcPts val="0"/>
              </a:spcBef>
              <a:spcAft>
                <a:spcPts val="0"/>
              </a:spcAft>
              <a:buSzPts val="1400"/>
              <a:buChar char="●"/>
            </a:pPr>
            <a:r>
              <a:rPr lang="en"/>
              <a:t>On error, the call returns </a:t>
            </a:r>
            <a:r>
              <a:rPr b="1" i="1" lang="en"/>
              <a:t>-1 </a:t>
            </a:r>
            <a:r>
              <a:rPr lang="en"/>
              <a:t>and </a:t>
            </a:r>
            <a:r>
              <a:rPr b="1" i="1" lang="en"/>
              <a:t>errno</a:t>
            </a:r>
            <a:r>
              <a:rPr lang="en"/>
              <a:t> is set.</a:t>
            </a:r>
            <a:endParaRPr/>
          </a:p>
          <a:p>
            <a:pPr indent="0" lvl="0" marL="0" rtl="0">
              <a:spcBef>
                <a:spcPts val="0"/>
              </a:spcBef>
              <a:spcAft>
                <a:spcPts val="0"/>
              </a:spcAft>
              <a:buNone/>
            </a:pPr>
            <a:r>
              <a:t/>
            </a:r>
            <a:endParaRPr/>
          </a:p>
        </p:txBody>
      </p:sp>
      <p:pic>
        <p:nvPicPr>
          <p:cNvPr id="176" name="Shape 176"/>
          <p:cNvPicPr preferRelativeResize="0"/>
          <p:nvPr/>
        </p:nvPicPr>
        <p:blipFill>
          <a:blip r:embed="rId3">
            <a:alphaModFix/>
          </a:blip>
          <a:stretch>
            <a:fillRect/>
          </a:stretch>
        </p:blipFill>
        <p:spPr>
          <a:xfrm>
            <a:off x="820176" y="1906401"/>
            <a:ext cx="6143649" cy="752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