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239BC73-34F5-402E-A6DA-1D2F6F00769D}">
  <a:tblStyle styleId="{0239BC73-34F5-402E-A6DA-1D2F6F0076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Inter-process_communication"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#define _GNU_SOURCE</a:t>
            </a:r>
            <a:endParaRPr sz="1400"/>
          </a:p>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When the kernel raises a signal, a process can be executing code anywhere. For example, it</a:t>
            </a:r>
            <a:endParaRPr/>
          </a:p>
          <a:p>
            <a:pPr indent="0" lvl="0" marL="0">
              <a:spcBef>
                <a:spcPts val="0"/>
              </a:spcBef>
              <a:spcAft>
                <a:spcPts val="0"/>
              </a:spcAft>
              <a:buNone/>
            </a:pPr>
            <a:r>
              <a:rPr lang="en"/>
              <a:t>might be in the middle of an important operation that, if interrupted, would leave the process</a:t>
            </a:r>
            <a:endParaRPr/>
          </a:p>
          <a:p>
            <a:pPr indent="0" lvl="0" marL="0">
              <a:spcBef>
                <a:spcPts val="0"/>
              </a:spcBef>
              <a:spcAft>
                <a:spcPts val="0"/>
              </a:spcAft>
              <a:buNone/>
            </a:pPr>
            <a:r>
              <a:rPr lang="en"/>
              <a:t>is an inconsistent state—say, with a data structure only half updated, or a calculation only</a:t>
            </a:r>
            <a:endParaRPr/>
          </a:p>
          <a:p>
            <a:pPr indent="0" lvl="0" marL="0">
              <a:spcBef>
                <a:spcPts val="0"/>
              </a:spcBef>
              <a:spcAft>
                <a:spcPts val="0"/>
              </a:spcAft>
              <a:buNone/>
            </a:pPr>
            <a:r>
              <a:rPr lang="en"/>
              <a:t>partially performed. The process might even be handling another signal.</a:t>
            </a:r>
            <a:endParaRPr/>
          </a:p>
          <a:p>
            <a:pPr indent="0" lvl="0" marL="0">
              <a:spcBef>
                <a:spcPts val="0"/>
              </a:spcBef>
              <a:spcAft>
                <a:spcPts val="0"/>
              </a:spcAft>
              <a:buNone/>
            </a:pPr>
            <a:r>
              <a:rPr lang="en"/>
              <a:t>Signal handlers cannot tell what code the process is executing when a signal hits; the handler</a:t>
            </a:r>
            <a:endParaRPr/>
          </a:p>
          <a:p>
            <a:pPr indent="0" lvl="0" marL="0">
              <a:spcBef>
                <a:spcPts val="0"/>
              </a:spcBef>
              <a:spcAft>
                <a:spcPts val="0"/>
              </a:spcAft>
              <a:buNone/>
            </a:pPr>
            <a:r>
              <a:rPr lang="en"/>
              <a:t>can run in the middle of anything. It is thus very important that any signal handler your</a:t>
            </a:r>
            <a:endParaRPr/>
          </a:p>
          <a:p>
            <a:pPr indent="0" lvl="0" marL="0">
              <a:spcBef>
                <a:spcPts val="0"/>
              </a:spcBef>
              <a:spcAft>
                <a:spcPts val="0"/>
              </a:spcAft>
              <a:buNone/>
            </a:pPr>
            <a:r>
              <a:rPr lang="en"/>
              <a:t>process installs be very careful about the actions it performs and the data it touches. Signal</a:t>
            </a:r>
            <a:endParaRPr/>
          </a:p>
          <a:p>
            <a:pPr indent="0" lvl="0" marL="0">
              <a:spcBef>
                <a:spcPts val="0"/>
              </a:spcBef>
              <a:spcAft>
                <a:spcPts val="0"/>
              </a:spcAft>
              <a:buNone/>
            </a:pPr>
            <a:r>
              <a:rPr lang="en"/>
              <a:t>handlers must take care not to make assumptions about what the process was doing when it</a:t>
            </a:r>
            <a:endParaRPr/>
          </a:p>
          <a:p>
            <a:pPr indent="0" lvl="0" marL="0">
              <a:spcBef>
                <a:spcPts val="0"/>
              </a:spcBef>
              <a:spcAft>
                <a:spcPts val="0"/>
              </a:spcAft>
              <a:buNone/>
            </a:pPr>
            <a:r>
              <a:rPr lang="en"/>
              <a:t>was interrupted. In particular, they must practice caution when modifying global (that is,</a:t>
            </a:r>
            <a:endParaRPr/>
          </a:p>
          <a:p>
            <a:pPr indent="0" lvl="0" marL="0">
              <a:spcBef>
                <a:spcPts val="0"/>
              </a:spcBef>
              <a:spcAft>
                <a:spcPts val="0"/>
              </a:spcAft>
              <a:buNone/>
            </a:pPr>
            <a:r>
              <a:rPr lang="en"/>
              <a:t>shared) data. In general, it is a good idea for a signal handler never to touch global data; in</a:t>
            </a:r>
            <a:endParaRPr/>
          </a:p>
          <a:p>
            <a:pPr indent="0" lvl="0" marL="0">
              <a:spcBef>
                <a:spcPts val="0"/>
              </a:spcBef>
              <a:spcAft>
                <a:spcPts val="0"/>
              </a:spcAft>
              <a:buNone/>
            </a:pPr>
            <a:r>
              <a:rPr lang="en"/>
              <a:t>an upcoming section, however, we will look at a way to temporarily block the delivery of</a:t>
            </a:r>
            <a:endParaRPr/>
          </a:p>
          <a:p>
            <a:pPr indent="0" lvl="0" marL="0">
              <a:spcBef>
                <a:spcPts val="0"/>
              </a:spcBef>
              <a:spcAft>
                <a:spcPts val="0"/>
              </a:spcAft>
              <a:buNone/>
            </a:pPr>
            <a:r>
              <a:rPr lang="en"/>
              <a:t>signals, as a way to allow safe manipulation of data shared by a signal handler and the rest of</a:t>
            </a:r>
            <a:endParaRPr/>
          </a:p>
          <a:p>
            <a:pPr indent="0" lvl="0" marL="0">
              <a:spcBef>
                <a:spcPts val="0"/>
              </a:spcBef>
              <a:spcAft>
                <a:spcPts val="0"/>
              </a:spcAft>
              <a:buNone/>
            </a:pPr>
            <a:r>
              <a:rPr lang="en"/>
              <a:t>a process.</a:t>
            </a:r>
            <a:endParaRPr/>
          </a:p>
          <a:p>
            <a:pPr indent="0" lvl="0" marL="0">
              <a:spcBef>
                <a:spcPts val="0"/>
              </a:spcBef>
              <a:spcAft>
                <a:spcPts val="0"/>
              </a:spcAft>
              <a:buNone/>
            </a:pPr>
            <a:r>
              <a:rPr lang="en"/>
              <a:t>What about system calls and other library functions? What if your process is in the middle of</a:t>
            </a:r>
            <a:endParaRPr/>
          </a:p>
          <a:p>
            <a:pPr indent="0" lvl="0" marL="0">
              <a:spcBef>
                <a:spcPts val="0"/>
              </a:spcBef>
              <a:spcAft>
                <a:spcPts val="0"/>
              </a:spcAft>
              <a:buNone/>
            </a:pPr>
            <a:r>
              <a:rPr lang="en"/>
              <a:t>writing to a file or allocating memory, and a signal handler writes to the same file or also</a:t>
            </a:r>
            <a:endParaRPr/>
          </a:p>
          <a:p>
            <a:pPr indent="0" lvl="0" marL="0">
              <a:spcBef>
                <a:spcPts val="0"/>
              </a:spcBef>
              <a:spcAft>
                <a:spcPts val="0"/>
              </a:spcAft>
              <a:buNone/>
            </a:pPr>
            <a:r>
              <a:rPr lang="en"/>
              <a:t>invokes malloc( )? Or what if a process is in the middle of a call to a function that uses a</a:t>
            </a:r>
            <a:endParaRPr/>
          </a:p>
          <a:p>
            <a:pPr indent="0" lvl="0" marL="0">
              <a:spcBef>
                <a:spcPts val="0"/>
              </a:spcBef>
              <a:spcAft>
                <a:spcPts val="0"/>
              </a:spcAft>
              <a:buNone/>
            </a:pPr>
            <a:r>
              <a:rPr lang="en"/>
              <a:t>static buffer, such as strsignal( ), when a signal is delivered?</a:t>
            </a:r>
            <a:endParaRPr/>
          </a:p>
          <a:p>
            <a:pPr indent="0" lvl="0" marL="0">
              <a:spcBef>
                <a:spcPts val="0"/>
              </a:spcBef>
              <a:spcAft>
                <a:spcPts val="0"/>
              </a:spcAft>
              <a:buNone/>
            </a:pPr>
            <a:r>
              <a:rPr lang="en"/>
              <a:t>Some functions are clearly not reentrant. If a program is in the middle of executing a</a:t>
            </a:r>
            <a:endParaRPr/>
          </a:p>
          <a:p>
            <a:pPr indent="0" lvl="0" marL="0">
              <a:spcBef>
                <a:spcPts val="0"/>
              </a:spcBef>
              <a:spcAft>
                <a:spcPts val="0"/>
              </a:spcAft>
              <a:buNone/>
            </a:pPr>
            <a:r>
              <a:rPr lang="en"/>
              <a:t>nonreentrant function, a signal occurs, and the signal handler then invokes that same</a:t>
            </a:r>
            <a:endParaRPr/>
          </a:p>
          <a:p>
            <a:pPr indent="0" lvl="0" marL="0">
              <a:spcBef>
                <a:spcPts val="0"/>
              </a:spcBef>
              <a:spcAft>
                <a:spcPts val="0"/>
              </a:spcAft>
              <a:buNone/>
            </a:pPr>
            <a:r>
              <a:rPr lang="en"/>
              <a:t>nonreentrant function, chaos can ensue. A reentrant function is a function that is safe to call</a:t>
            </a:r>
            <a:endParaRPr/>
          </a:p>
          <a:p>
            <a:pPr indent="0" lvl="0" marL="0">
              <a:spcBef>
                <a:spcPts val="0"/>
              </a:spcBef>
              <a:spcAft>
                <a:spcPts val="0"/>
              </a:spcAft>
              <a:buNone/>
            </a:pPr>
            <a:r>
              <a:rPr lang="en"/>
              <a:t>from within itself (or concurrently, from another thread in the same process). In order to</a:t>
            </a:r>
            <a:endParaRPr/>
          </a:p>
          <a:p>
            <a:pPr indent="0" lvl="0" marL="0">
              <a:spcBef>
                <a:spcPts val="0"/>
              </a:spcBef>
              <a:spcAft>
                <a:spcPts val="0"/>
              </a:spcAft>
              <a:buNone/>
            </a:pPr>
            <a:r>
              <a:rPr lang="en"/>
              <a:t>qualify as reentrant, a function must not manipulate static data, must manipulate only stackallocated</a:t>
            </a:r>
            <a:endParaRPr/>
          </a:p>
          <a:p>
            <a:pPr indent="0" lvl="0" marL="0">
              <a:spcBef>
                <a:spcPts val="0"/>
              </a:spcBef>
              <a:spcAft>
                <a:spcPts val="0"/>
              </a:spcAft>
              <a:buNone/>
            </a:pPr>
            <a:r>
              <a:rPr lang="en"/>
              <a:t>data or data provided to it by the caller, and must not invoke any nonreentrant</a:t>
            </a:r>
            <a:endParaRPr/>
          </a:p>
          <a:p>
            <a:pPr indent="0" lvl="0" marL="0">
              <a:spcBef>
                <a:spcPts val="0"/>
              </a:spcBef>
              <a:spcAft>
                <a:spcPts val="0"/>
              </a:spcAft>
              <a:buNone/>
            </a:pPr>
            <a:r>
              <a:rPr lang="en"/>
              <a:t>function.</a:t>
            </a:r>
            <a:endParaRPr/>
          </a:p>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400"/>
          </a:p>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https://en.wikipedia.org/wiki/Inter-process_communication</a:t>
            </a:r>
            <a:endParaRPr/>
          </a:p>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1.4.5. Signals</a:t>
            </a:r>
            <a:endParaRPr/>
          </a:p>
          <a:p>
            <a:pPr indent="0" lvl="0" marL="0">
              <a:spcBef>
                <a:spcPts val="0"/>
              </a:spcBef>
              <a:spcAft>
                <a:spcPts val="0"/>
              </a:spcAft>
              <a:buNone/>
            </a:pPr>
            <a:r>
              <a:rPr lang="en"/>
              <a:t>Signals are a mechanism for one-way asynchronous notifications. A signal may be sent from</a:t>
            </a:r>
            <a:endParaRPr/>
          </a:p>
          <a:p>
            <a:pPr indent="0" lvl="0" marL="0">
              <a:spcBef>
                <a:spcPts val="0"/>
              </a:spcBef>
              <a:spcAft>
                <a:spcPts val="0"/>
              </a:spcAft>
              <a:buNone/>
            </a:pPr>
            <a:r>
              <a:rPr lang="en"/>
              <a:t>the kernel to a process, from a process to another process, or from a process to itself. Signals</a:t>
            </a:r>
            <a:endParaRPr/>
          </a:p>
          <a:p>
            <a:pPr indent="0" lvl="0" marL="0">
              <a:spcBef>
                <a:spcPts val="0"/>
              </a:spcBef>
              <a:spcAft>
                <a:spcPts val="0"/>
              </a:spcAft>
              <a:buNone/>
            </a:pPr>
            <a:r>
              <a:rPr lang="en"/>
              <a:t>typically alert a process to some event, such as a segmentation fault, or the user pressing</a:t>
            </a:r>
            <a:endParaRPr/>
          </a:p>
          <a:p>
            <a:pPr indent="0" lvl="0" marL="0">
              <a:spcBef>
                <a:spcPts val="0"/>
              </a:spcBef>
              <a:spcAft>
                <a:spcPts val="0"/>
              </a:spcAft>
              <a:buNone/>
            </a:pPr>
            <a:r>
              <a:rPr lang="en"/>
              <a:t>Ctrl-C.</a:t>
            </a:r>
            <a:endParaRPr/>
          </a:p>
          <a:p>
            <a:pPr indent="0" lvl="0" marL="0">
              <a:spcBef>
                <a:spcPts val="0"/>
              </a:spcBef>
              <a:spcAft>
                <a:spcPts val="0"/>
              </a:spcAft>
              <a:buNone/>
            </a:pPr>
            <a:r>
              <a:rPr lang="en"/>
              <a:t>The Linux kernel implements about 30 signals (the exact number is architecture-dependent).</a:t>
            </a:r>
            <a:endParaRPr/>
          </a:p>
          <a:p>
            <a:pPr indent="0" lvl="0" marL="0">
              <a:spcBef>
                <a:spcPts val="0"/>
              </a:spcBef>
              <a:spcAft>
                <a:spcPts val="0"/>
              </a:spcAft>
              <a:buNone/>
            </a:pPr>
            <a:r>
              <a:rPr lang="en"/>
              <a:t>Each signal is represented by a numeric constant and a textual name. For example, SIGHUP,</a:t>
            </a:r>
            <a:endParaRPr/>
          </a:p>
          <a:p>
            <a:pPr indent="0" lvl="0" marL="0">
              <a:spcBef>
                <a:spcPts val="0"/>
              </a:spcBef>
              <a:spcAft>
                <a:spcPts val="0"/>
              </a:spcAft>
              <a:buNone/>
            </a:pPr>
            <a:r>
              <a:rPr lang="en"/>
              <a:t>used to signal that a terminal hangup has occurred, has a value of 1 on the i386 architecture.</a:t>
            </a:r>
            <a:endParaRPr/>
          </a:p>
          <a:p>
            <a:pPr indent="0" lvl="0" marL="0">
              <a:spcBef>
                <a:spcPts val="0"/>
              </a:spcBef>
              <a:spcAft>
                <a:spcPts val="0"/>
              </a:spcAft>
              <a:buNone/>
            </a:pPr>
            <a:r>
              <a:rPr lang="en"/>
              <a:t>With the exception of SIGKILL (which always terminates the process), and SIGSTOP (which</a:t>
            </a:r>
            <a:endParaRPr/>
          </a:p>
          <a:p>
            <a:pPr indent="0" lvl="0" marL="0">
              <a:spcBef>
                <a:spcPts val="0"/>
              </a:spcBef>
              <a:spcAft>
                <a:spcPts val="0"/>
              </a:spcAft>
              <a:buNone/>
            </a:pPr>
            <a:r>
              <a:rPr lang="en"/>
              <a:t>always stops the process), processes may control what happens when they receive a signal.</a:t>
            </a:r>
            <a:endParaRPr/>
          </a:p>
          <a:p>
            <a:pPr indent="0" lvl="0" marL="0">
              <a:spcBef>
                <a:spcPts val="0"/>
              </a:spcBef>
              <a:spcAft>
                <a:spcPts val="0"/>
              </a:spcAft>
              <a:buNone/>
            </a:pPr>
            <a:r>
              <a:rPr lang="en"/>
              <a:t>They can accept the default action, which may be to terminate the process, terminate and</a:t>
            </a:r>
            <a:endParaRPr/>
          </a:p>
          <a:p>
            <a:pPr indent="0" lvl="0" marL="0">
              <a:spcBef>
                <a:spcPts val="0"/>
              </a:spcBef>
              <a:spcAft>
                <a:spcPts val="0"/>
              </a:spcAft>
              <a:buNone/>
            </a:pPr>
            <a:r>
              <a:rPr lang="en"/>
              <a:t>coredump the process, stop the process, or do nothing, depending on the signal. Alternatively,</a:t>
            </a:r>
            <a:endParaRPr/>
          </a:p>
          <a:p>
            <a:pPr indent="0" lvl="0" marL="0">
              <a:spcBef>
                <a:spcPts val="0"/>
              </a:spcBef>
              <a:spcAft>
                <a:spcPts val="0"/>
              </a:spcAft>
              <a:buNone/>
            </a:pPr>
            <a:r>
              <a:rPr lang="en"/>
              <a:t>processes can elect to explicitly ignore or handle signals. Ignored signals are silently dropped.</a:t>
            </a:r>
            <a:endParaRPr/>
          </a:p>
          <a:p>
            <a:pPr indent="0" lvl="0" marL="0">
              <a:spcBef>
                <a:spcPts val="0"/>
              </a:spcBef>
              <a:spcAft>
                <a:spcPts val="0"/>
              </a:spcAft>
              <a:buNone/>
            </a:pPr>
            <a:r>
              <a:rPr lang="en"/>
              <a:t>Handled signals cause the execution of a user-supplied signal handler function. The program</a:t>
            </a:r>
            <a:endParaRPr/>
          </a:p>
          <a:p>
            <a:pPr indent="0" lvl="0" marL="0">
              <a:spcBef>
                <a:spcPts val="0"/>
              </a:spcBef>
              <a:spcAft>
                <a:spcPts val="0"/>
              </a:spcAft>
              <a:buNone/>
            </a:pPr>
            <a:r>
              <a:rPr lang="en"/>
              <a:t>jumps to this function as soon as the signal is received, and (when the signal handler returns)</a:t>
            </a:r>
            <a:endParaRPr/>
          </a:p>
          <a:p>
            <a:pPr indent="0" lvl="0" marL="0">
              <a:spcBef>
                <a:spcPts val="0"/>
              </a:spcBef>
              <a:spcAft>
                <a:spcPts val="0"/>
              </a:spcAft>
              <a:buNone/>
            </a:pPr>
            <a:r>
              <a:rPr lang="en"/>
              <a:t>the control of the program resumes at the previously interrupted instruction.</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highlight>
                  <a:srgbClr val="FFFFFF"/>
                </a:highlight>
              </a:rPr>
              <a:t>Скомпилируйте и запустите программу в окне терминала. В другом окне скомандуйте kill &lt;PID&gt; где PID – идентификатор процесса программы. Вы увидите, что перед тем как завершиться, программа выдает диагностическое сообщение, тогда как при завершении с помощью Ctrl-C никакого сообщения не выводится.</a:t>
            </a:r>
            <a:endParaRPr>
              <a:highlight>
                <a:srgbClr val="FFFFFF"/>
              </a:highlight>
            </a:endParaRPr>
          </a:p>
          <a:p>
            <a:pPr indent="0" lvl="0" marL="0" rtl="0">
              <a:spcBef>
                <a:spcPts val="0"/>
              </a:spcBef>
              <a:spcAft>
                <a:spcPts val="0"/>
              </a:spcAft>
              <a:buNone/>
            </a:pPr>
            <a:r>
              <a:t/>
            </a:r>
            <a:endParaRPr>
              <a:highlight>
                <a:srgbClr val="FFFFFF"/>
              </a:highlight>
            </a:endParaRPr>
          </a:p>
          <a:p>
            <a:pPr indent="0" lvl="0" marL="0" rtl="0">
              <a:spcBef>
                <a:spcPts val="0"/>
              </a:spcBef>
              <a:spcAft>
                <a:spcPts val="0"/>
              </a:spcAft>
              <a:buNone/>
            </a:pPr>
            <a:r>
              <a:rPr lang="en">
                <a:highlight>
                  <a:srgbClr val="FFFFFF"/>
                </a:highlight>
              </a:rPr>
              <a:t>Послать нашей программе сигнал SIGHUP вы можете с помощью консольной команды</a:t>
            </a:r>
            <a:endParaRPr>
              <a:highlight>
                <a:srgbClr val="FFFFFF"/>
              </a:highlight>
            </a:endParaRPr>
          </a:p>
          <a:p>
            <a:pPr indent="0" lvl="0" marL="0" rtl="0">
              <a:spcBef>
                <a:spcPts val="0"/>
              </a:spcBef>
              <a:spcAft>
                <a:spcPts val="0"/>
              </a:spcAft>
              <a:buNone/>
            </a:pPr>
            <a:r>
              <a:t/>
            </a:r>
            <a:endParaRPr>
              <a:highlight>
                <a:srgbClr val="FFFFFF"/>
              </a:highlight>
            </a:endParaRPr>
          </a:p>
          <a:p>
            <a:pPr indent="0" lvl="0" marL="0" rtl="0">
              <a:spcBef>
                <a:spcPts val="0"/>
              </a:spcBef>
              <a:spcAft>
                <a:spcPts val="0"/>
              </a:spcAft>
              <a:buNone/>
            </a:pPr>
            <a:r>
              <a:rPr lang="en">
                <a:highlight>
                  <a:srgbClr val="FFFFFF"/>
                </a:highlight>
              </a:rPr>
              <a:t>kill –s 1 &lt;PID&gt;</a:t>
            </a:r>
            <a:endParaRPr>
              <a:highlight>
                <a:srgbClr val="FFFFFF"/>
              </a:highlight>
            </a:endParaRPr>
          </a:p>
          <a:p>
            <a:pPr indent="0" lvl="0" marL="0" rtl="0">
              <a:spcBef>
                <a:spcPts val="0"/>
              </a:spcBef>
              <a:spcAft>
                <a:spcPts val="0"/>
              </a:spcAft>
              <a:buNone/>
            </a:pPr>
            <a:r>
              <a:t/>
            </a:r>
            <a:endParaRPr>
              <a:highlight>
                <a:srgbClr val="FFFFFF"/>
              </a:highlight>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sigemptyset( ) initializes the signal set given by set, marking it empty (all signals excluded from the set).</a:t>
            </a:r>
            <a:endParaRPr/>
          </a:p>
          <a:p>
            <a:pPr indent="0" lvl="0" marL="0" rtl="0">
              <a:spcBef>
                <a:spcPts val="0"/>
              </a:spcBef>
              <a:spcAft>
                <a:spcPts val="0"/>
              </a:spcAft>
              <a:buNone/>
            </a:pPr>
            <a:r>
              <a:rPr lang="en"/>
              <a:t>sigaddset( ) adds signo to the signal set given by set, while sigdelset( ) removes signo from the signal set given by set. Both return 0 on success, or -1 on error, in which case errno is set to the error code EINVAL, signifying that signo is an invalid signal identifier.</a:t>
            </a:r>
            <a:endParaRPr/>
          </a:p>
          <a:p>
            <a:pPr indent="0" lvl="0" marL="0" rtl="0">
              <a:spcBef>
                <a:spcPts val="0"/>
              </a:spcBef>
              <a:spcAft>
                <a:spcPts val="0"/>
              </a:spcAft>
              <a:buNone/>
            </a:pPr>
            <a:r>
              <a:rPr lang="en"/>
              <a:t>The behavior of sigprocmask( ) depends on the value of how, which is one of the following</a:t>
            </a:r>
            <a:endParaRPr/>
          </a:p>
          <a:p>
            <a:pPr indent="0" lvl="0" marL="0" rtl="0">
              <a:spcBef>
                <a:spcPts val="0"/>
              </a:spcBef>
              <a:spcAft>
                <a:spcPts val="0"/>
              </a:spcAft>
              <a:buNone/>
            </a:pPr>
            <a:r>
              <a:rPr lang="en"/>
              <a:t>flags:</a:t>
            </a:r>
            <a:endParaRPr/>
          </a:p>
          <a:p>
            <a:pPr indent="0" lvl="0" marL="0" rtl="0">
              <a:spcBef>
                <a:spcPts val="0"/>
              </a:spcBef>
              <a:spcAft>
                <a:spcPts val="0"/>
              </a:spcAft>
              <a:buNone/>
            </a:pPr>
            <a:r>
              <a:rPr lang="en"/>
              <a:t>SIG_SETMASK</a:t>
            </a:r>
            <a:endParaRPr/>
          </a:p>
          <a:p>
            <a:pPr indent="0" lvl="0" marL="0" rtl="0">
              <a:spcBef>
                <a:spcPts val="0"/>
              </a:spcBef>
              <a:spcAft>
                <a:spcPts val="0"/>
              </a:spcAft>
              <a:buNone/>
            </a:pPr>
            <a:r>
              <a:rPr lang="en"/>
              <a:t>The signal mask for the invoking process is changed to set.</a:t>
            </a:r>
            <a:endParaRPr/>
          </a:p>
          <a:p>
            <a:pPr indent="0" lvl="0" marL="0" rtl="0">
              <a:spcBef>
                <a:spcPts val="0"/>
              </a:spcBef>
              <a:spcAft>
                <a:spcPts val="0"/>
              </a:spcAft>
              <a:buNone/>
            </a:pPr>
            <a:r>
              <a:rPr lang="en"/>
              <a:t>SIG_BLOCK</a:t>
            </a:r>
            <a:endParaRPr/>
          </a:p>
          <a:p>
            <a:pPr indent="0" lvl="0" marL="0" rtl="0">
              <a:spcBef>
                <a:spcPts val="0"/>
              </a:spcBef>
              <a:spcAft>
                <a:spcPts val="0"/>
              </a:spcAft>
              <a:buNone/>
            </a:pPr>
            <a:r>
              <a:rPr lang="en"/>
              <a:t>The signals in set are added to the invoking process' signal mask. In other words,</a:t>
            </a:r>
            <a:endParaRPr/>
          </a:p>
          <a:p>
            <a:pPr indent="0" lvl="0" marL="0" rtl="0">
              <a:spcBef>
                <a:spcPts val="0"/>
              </a:spcBef>
              <a:spcAft>
                <a:spcPts val="0"/>
              </a:spcAft>
              <a:buNone/>
            </a:pPr>
            <a:r>
              <a:rPr lang="en"/>
              <a:t>the signal mask is changed to the union (binary OR) of the current mask and set.</a:t>
            </a:r>
            <a:endParaRPr/>
          </a:p>
          <a:p>
            <a:pPr indent="0" lvl="0" marL="0" rtl="0">
              <a:spcBef>
                <a:spcPts val="0"/>
              </a:spcBef>
              <a:spcAft>
                <a:spcPts val="0"/>
              </a:spcAft>
              <a:buNone/>
            </a:pPr>
            <a:r>
              <a:rPr lang="en"/>
              <a:t>SIG_UNBLOCK</a:t>
            </a:r>
            <a:endParaRPr/>
          </a:p>
          <a:p>
            <a:pPr indent="0" lvl="0" marL="0" rtl="0">
              <a:spcBef>
                <a:spcPts val="0"/>
              </a:spcBef>
              <a:spcAft>
                <a:spcPts val="0"/>
              </a:spcAft>
              <a:buNone/>
            </a:pPr>
            <a:r>
              <a:rPr lang="en"/>
              <a:t>The signals in set are removed from the invoking process' signal mask. In other</a:t>
            </a:r>
            <a:endParaRPr/>
          </a:p>
          <a:p>
            <a:pPr indent="0" lvl="0" marL="0" rtl="0">
              <a:spcBef>
                <a:spcPts val="0"/>
              </a:spcBef>
              <a:spcAft>
                <a:spcPts val="0"/>
              </a:spcAft>
              <a:buNone/>
            </a:pPr>
            <a:r>
              <a:rPr lang="en"/>
              <a:t>words, the signal is changed to the intersection (binary AND) of the current mask,</a:t>
            </a:r>
            <a:endParaRPr/>
          </a:p>
          <a:p>
            <a:pPr indent="0" lvl="0" marL="0" rtl="0">
              <a:spcBef>
                <a:spcPts val="0"/>
              </a:spcBef>
              <a:spcAft>
                <a:spcPts val="0"/>
              </a:spcAft>
              <a:buNone/>
            </a:pPr>
            <a:r>
              <a:rPr lang="en"/>
              <a:t>and the negation (binary NOT) of set. It is illegal to unblock a signal that is not</a:t>
            </a:r>
            <a:endParaRPr/>
          </a:p>
          <a:p>
            <a:pPr indent="0" lvl="0" marL="0" rtl="0">
              <a:spcBef>
                <a:spcPts val="0"/>
              </a:spcBef>
              <a:spcAft>
                <a:spcPts val="0"/>
              </a:spcAft>
              <a:buNone/>
            </a:pPr>
            <a:r>
              <a:rPr lang="en"/>
              <a:t>blocked.</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 call to sigaction( ) changes the behavior of the signal identified by signo, which can be any value except those associated with SIGKILL and SIGSTOP. If act is not NULL, the system call changes the current behavior of the signal as specified by act. If oldact is not NULL, the call stores the previous (or current, if act is NULL) behavior of the given signal there.</a:t>
            </a:r>
            <a:endParaRPr/>
          </a:p>
          <a:p>
            <a:pPr indent="0" lvl="0" marL="0" rtl="0">
              <a:spcBef>
                <a:spcPts val="0"/>
              </a:spcBef>
              <a:spcAft>
                <a:spcPts val="0"/>
              </a:spcAft>
              <a:buNone/>
            </a:pPr>
            <a:r>
              <a:t/>
            </a:r>
            <a:endParaRPr/>
          </a:p>
          <a:p>
            <a:pPr indent="0" lvl="0" marL="0" rtl="0">
              <a:spcBef>
                <a:spcPts val="0"/>
              </a:spcBef>
              <a:spcAft>
                <a:spcPts val="0"/>
              </a:spcAft>
              <a:buNone/>
            </a:pPr>
            <a:r>
              <a:rPr lang="en"/>
              <a:t>SA_RESETHAND</a:t>
            </a:r>
            <a:endParaRPr/>
          </a:p>
          <a:p>
            <a:pPr indent="0" lvl="0" marL="0" rtl="0">
              <a:spcBef>
                <a:spcPts val="0"/>
              </a:spcBef>
              <a:spcAft>
                <a:spcPts val="0"/>
              </a:spcAft>
              <a:buNone/>
            </a:pPr>
            <a:r>
              <a:rPr lang="en"/>
              <a:t>This flag enables "one-shot" mode. The behavior of the given signal is reset to the</a:t>
            </a:r>
            <a:endParaRPr/>
          </a:p>
          <a:p>
            <a:pPr indent="0" lvl="0" marL="0" rtl="0">
              <a:spcBef>
                <a:spcPts val="0"/>
              </a:spcBef>
              <a:spcAft>
                <a:spcPts val="0"/>
              </a:spcAft>
              <a:buNone/>
            </a:pPr>
            <a:r>
              <a:rPr lang="en"/>
              <a:t>default once the signal handler returns.</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Linux System Programming</a:t>
            </a:r>
            <a:endParaRPr/>
          </a:p>
          <a:p>
            <a:pPr indent="0" lvl="0" marL="0">
              <a:spcBef>
                <a:spcPts val="0"/>
              </a:spcBef>
              <a:spcAft>
                <a:spcPts val="0"/>
              </a:spcAft>
              <a:buNone/>
            </a:pPr>
            <a:r>
              <a:rPr lang="en"/>
              <a:t>Part 5 - Interprocess Communication (IPC)</a:t>
            </a:r>
            <a:endParaRPr/>
          </a:p>
        </p:txBody>
      </p:sp>
      <p:sp>
        <p:nvSpPr>
          <p:cNvPr id="87" name="Shape 87"/>
          <p:cNvSpPr txBox="1"/>
          <p:nvPr>
            <p:ph idx="1" type="subTitle"/>
          </p:nvPr>
        </p:nvSpPr>
        <p:spPr>
          <a:xfrm>
            <a:off x="729627" y="34777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IBA Bulgaria</a:t>
            </a:r>
            <a:endParaRPr/>
          </a:p>
          <a:p>
            <a:pPr indent="0" lvl="0" marL="0">
              <a:spcBef>
                <a:spcPts val="0"/>
              </a:spcBef>
              <a:spcAft>
                <a:spcPts val="0"/>
              </a:spcAft>
              <a:buNone/>
            </a:pPr>
            <a:r>
              <a:rPr lang="en"/>
              <a:t>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Waiting for</a:t>
            </a:r>
            <a:r>
              <a:rPr lang="en"/>
              <a:t> Signals</a:t>
            </a:r>
            <a:endParaRPr/>
          </a:p>
        </p:txBody>
      </p:sp>
      <p:sp>
        <p:nvSpPr>
          <p:cNvPr id="148" name="Shape 148"/>
          <p:cNvSpPr txBox="1"/>
          <p:nvPr>
            <p:ph idx="1" type="body"/>
          </p:nvPr>
        </p:nvSpPr>
        <p:spPr>
          <a:xfrm>
            <a:off x="727650" y="3136775"/>
            <a:ext cx="7688700" cy="17727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a:t>
            </a:r>
            <a:r>
              <a:rPr b="1" lang="en" sz="1400">
                <a:solidFill>
                  <a:srgbClr val="000000"/>
                </a:solidFill>
                <a:latin typeface="Arial"/>
                <a:ea typeface="Arial"/>
                <a:cs typeface="Arial"/>
                <a:sym typeface="Arial"/>
              </a:rPr>
              <a:t>sigwait()</a:t>
            </a:r>
            <a:r>
              <a:rPr lang="en" sz="1400">
                <a:solidFill>
                  <a:srgbClr val="000000"/>
                </a:solidFill>
                <a:latin typeface="Arial"/>
                <a:ea typeface="Arial"/>
                <a:cs typeface="Arial"/>
                <a:sym typeface="Arial"/>
              </a:rPr>
              <a:t> function suspends execution of the calling thread until one of the signals specified in the signal set </a:t>
            </a:r>
            <a:r>
              <a:rPr b="1" lang="en" sz="1400">
                <a:solidFill>
                  <a:srgbClr val="000000"/>
                </a:solidFill>
                <a:latin typeface="Arial"/>
                <a:ea typeface="Arial"/>
                <a:cs typeface="Arial"/>
                <a:sym typeface="Arial"/>
              </a:rPr>
              <a:t>set</a:t>
            </a:r>
            <a:r>
              <a:rPr lang="en" sz="1400">
                <a:solidFill>
                  <a:srgbClr val="000000"/>
                </a:solidFill>
                <a:latin typeface="Arial"/>
                <a:ea typeface="Arial"/>
                <a:cs typeface="Arial"/>
                <a:sym typeface="Arial"/>
              </a:rPr>
              <a:t> becomes pending.</a:t>
            </a:r>
            <a:endParaRPr sz="1400">
              <a:solidFill>
                <a:srgbClr val="000000"/>
              </a:solidFill>
              <a:latin typeface="Arial"/>
              <a:ea typeface="Arial"/>
              <a:cs typeface="Arial"/>
              <a:sym typeface="Arial"/>
            </a:endParaRPr>
          </a:p>
          <a:p>
            <a:pPr indent="-317500" lvl="0" marL="4572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function  accepts  the signal (removes it from the pending list of signals), and returns the signal number in </a:t>
            </a:r>
            <a:r>
              <a:rPr b="1" lang="en" sz="1400">
                <a:solidFill>
                  <a:srgbClr val="000000"/>
                </a:solidFill>
                <a:latin typeface="Arial"/>
                <a:ea typeface="Arial"/>
                <a:cs typeface="Arial"/>
                <a:sym typeface="Arial"/>
              </a:rPr>
              <a:t>sig</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On success, </a:t>
            </a:r>
            <a:r>
              <a:rPr b="1" lang="en" sz="1400">
                <a:solidFill>
                  <a:srgbClr val="000000"/>
                </a:solidFill>
                <a:latin typeface="Arial"/>
                <a:ea typeface="Arial"/>
                <a:cs typeface="Arial"/>
                <a:sym typeface="Arial"/>
              </a:rPr>
              <a:t>sigwait</a:t>
            </a:r>
            <a:r>
              <a:rPr lang="en" sz="1400">
                <a:solidFill>
                  <a:srgbClr val="000000"/>
                </a:solidFill>
                <a:latin typeface="Arial"/>
                <a:ea typeface="Arial"/>
                <a:cs typeface="Arial"/>
                <a:sym typeface="Arial"/>
              </a:rPr>
              <a:t>() returns </a:t>
            </a:r>
            <a:r>
              <a:rPr b="1" lang="en" sz="1400">
                <a:solidFill>
                  <a:srgbClr val="000000"/>
                </a:solidFill>
                <a:latin typeface="Arial"/>
                <a:ea typeface="Arial"/>
                <a:cs typeface="Arial"/>
                <a:sym typeface="Arial"/>
              </a:rPr>
              <a:t>0</a:t>
            </a:r>
            <a:r>
              <a:rPr lang="en" sz="1400">
                <a:solidFill>
                  <a:srgbClr val="000000"/>
                </a:solidFill>
                <a:latin typeface="Arial"/>
                <a:ea typeface="Arial"/>
                <a:cs typeface="Arial"/>
                <a:sym typeface="Arial"/>
              </a:rPr>
              <a:t>. On error, it returns a positive error number.</a:t>
            </a:r>
            <a:endParaRPr sz="1400">
              <a:solidFill>
                <a:srgbClr val="000000"/>
              </a:solidFill>
              <a:latin typeface="Arial"/>
              <a:ea typeface="Arial"/>
              <a:cs typeface="Arial"/>
              <a:sym typeface="Arial"/>
            </a:endParaRPr>
          </a:p>
        </p:txBody>
      </p:sp>
      <p:pic>
        <p:nvPicPr>
          <p:cNvPr id="149" name="Shape 149"/>
          <p:cNvPicPr preferRelativeResize="0"/>
          <p:nvPr/>
        </p:nvPicPr>
        <p:blipFill>
          <a:blip r:embed="rId3">
            <a:alphaModFix/>
          </a:blip>
          <a:stretch>
            <a:fillRect/>
          </a:stretch>
        </p:blipFill>
        <p:spPr>
          <a:xfrm>
            <a:off x="727650" y="1853850"/>
            <a:ext cx="5857799" cy="101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119900" y="627450"/>
            <a:ext cx="48489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Wait for signal </a:t>
            </a:r>
            <a:endParaRPr/>
          </a:p>
        </p:txBody>
      </p:sp>
      <p:sp>
        <p:nvSpPr>
          <p:cNvPr id="155" name="Shape 155"/>
          <p:cNvSpPr/>
          <p:nvPr/>
        </p:nvSpPr>
        <p:spPr>
          <a:xfrm>
            <a:off x="520625" y="142545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Define the </a:t>
            </a:r>
            <a:r>
              <a:rPr b="1" lang="en"/>
              <a:t>SIGTERM</a:t>
            </a:r>
            <a:r>
              <a:rPr lang="en"/>
              <a:t> handler function</a:t>
            </a:r>
            <a:endParaRPr/>
          </a:p>
        </p:txBody>
      </p:sp>
      <p:sp>
        <p:nvSpPr>
          <p:cNvPr id="156" name="Shape 156"/>
          <p:cNvSpPr txBox="1"/>
          <p:nvPr/>
        </p:nvSpPr>
        <p:spPr>
          <a:xfrm>
            <a:off x="2889075" y="77250"/>
            <a:ext cx="1454400" cy="28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waitsignal</a:t>
            </a:r>
            <a:r>
              <a:rPr b="1" lang="en"/>
              <a:t>.c</a:t>
            </a:r>
            <a:endParaRPr b="1"/>
          </a:p>
        </p:txBody>
      </p:sp>
      <p:sp>
        <p:nvSpPr>
          <p:cNvPr id="157" name="Shape 157"/>
          <p:cNvSpPr/>
          <p:nvPr/>
        </p:nvSpPr>
        <p:spPr>
          <a:xfrm>
            <a:off x="520625" y="2014798"/>
            <a:ext cx="3698400" cy="48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Init a signal set, only </a:t>
            </a:r>
            <a:r>
              <a:rPr b="1" lang="en"/>
              <a:t>SIGHUP</a:t>
            </a:r>
            <a:r>
              <a:rPr lang="en"/>
              <a:t> is on and block the signal processing</a:t>
            </a:r>
            <a:endParaRPr/>
          </a:p>
        </p:txBody>
      </p:sp>
      <p:sp>
        <p:nvSpPr>
          <p:cNvPr id="158" name="Shape 158"/>
          <p:cNvSpPr/>
          <p:nvPr/>
        </p:nvSpPr>
        <p:spPr>
          <a:xfrm>
            <a:off x="520625" y="2725045"/>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Set the handler for </a:t>
            </a:r>
            <a:r>
              <a:rPr b="1" lang="en"/>
              <a:t>SIGTERM</a:t>
            </a:r>
            <a:r>
              <a:rPr lang="en"/>
              <a:t> </a:t>
            </a:r>
            <a:endParaRPr/>
          </a:p>
        </p:txBody>
      </p:sp>
      <p:sp>
        <p:nvSpPr>
          <p:cNvPr id="159" name="Shape 159"/>
          <p:cNvSpPr/>
          <p:nvPr/>
        </p:nvSpPr>
        <p:spPr>
          <a:xfrm>
            <a:off x="520625" y="3314393"/>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Print the </a:t>
            </a:r>
            <a:r>
              <a:rPr b="1" lang="en"/>
              <a:t>pid</a:t>
            </a:r>
            <a:r>
              <a:rPr lang="en"/>
              <a:t> of the process</a:t>
            </a:r>
            <a:endParaRPr/>
          </a:p>
        </p:txBody>
      </p:sp>
      <p:sp>
        <p:nvSpPr>
          <p:cNvPr id="160" name="Shape 160"/>
          <p:cNvSpPr/>
          <p:nvPr/>
        </p:nvSpPr>
        <p:spPr>
          <a:xfrm>
            <a:off x="520625" y="390374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Wait for incoming </a:t>
            </a:r>
            <a:r>
              <a:rPr b="1" lang="en"/>
              <a:t>SIGHUP</a:t>
            </a:r>
            <a:r>
              <a:rPr lang="en"/>
              <a:t>s and notify</a:t>
            </a:r>
            <a:endParaRPr/>
          </a:p>
        </p:txBody>
      </p:sp>
      <p:pic>
        <p:nvPicPr>
          <p:cNvPr id="161" name="Shape 161"/>
          <p:cNvPicPr preferRelativeResize="0"/>
          <p:nvPr/>
        </p:nvPicPr>
        <p:blipFill>
          <a:blip r:embed="rId3">
            <a:alphaModFix/>
          </a:blip>
          <a:stretch>
            <a:fillRect/>
          </a:stretch>
        </p:blipFill>
        <p:spPr>
          <a:xfrm>
            <a:off x="4343475" y="235675"/>
            <a:ext cx="4800525" cy="2486256"/>
          </a:xfrm>
          <a:prstGeom prst="rect">
            <a:avLst/>
          </a:prstGeom>
          <a:noFill/>
          <a:ln>
            <a:noFill/>
          </a:ln>
        </p:spPr>
      </p:pic>
      <p:sp>
        <p:nvSpPr>
          <p:cNvPr id="162" name="Shape 162"/>
          <p:cNvSpPr/>
          <p:nvPr/>
        </p:nvSpPr>
        <p:spPr>
          <a:xfrm>
            <a:off x="520625" y="4493088"/>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If error occured exit with failure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Examine</a:t>
            </a:r>
            <a:r>
              <a:rPr lang="en"/>
              <a:t> Signals</a:t>
            </a:r>
            <a:endParaRPr/>
          </a:p>
        </p:txBody>
      </p:sp>
      <p:pic>
        <p:nvPicPr>
          <p:cNvPr id="168" name="Shape 168"/>
          <p:cNvPicPr preferRelativeResize="0"/>
          <p:nvPr/>
        </p:nvPicPr>
        <p:blipFill>
          <a:blip r:embed="rId3">
            <a:alphaModFix/>
          </a:blip>
          <a:stretch>
            <a:fillRect/>
          </a:stretch>
        </p:blipFill>
        <p:spPr>
          <a:xfrm>
            <a:off x="786625" y="2078875"/>
            <a:ext cx="3774301" cy="1890337"/>
          </a:xfrm>
          <a:prstGeom prst="rect">
            <a:avLst/>
          </a:prstGeom>
          <a:noFill/>
          <a:ln>
            <a:noFill/>
          </a:ln>
        </p:spPr>
      </p:pic>
      <p:sp>
        <p:nvSpPr>
          <p:cNvPr id="169" name="Shape 169"/>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sys_siglist</a:t>
            </a:r>
            <a:r>
              <a:rPr lang="en" sz="1400">
                <a:solidFill>
                  <a:srgbClr val="000000"/>
                </a:solidFill>
                <a:latin typeface="Arial"/>
                <a:ea typeface="Arial"/>
                <a:cs typeface="Arial"/>
                <a:sym typeface="Arial"/>
              </a:rPr>
              <a:t> is an array of strings holding the names of the signals supported by the system, indexed by signal number.</a:t>
            </a:r>
            <a:endParaRPr sz="1400">
              <a:solidFill>
                <a:srgbClr val="000000"/>
              </a:solidFill>
              <a:latin typeface="Arial"/>
              <a:ea typeface="Arial"/>
              <a:cs typeface="Arial"/>
              <a:sym typeface="Arial"/>
            </a:endParaRPr>
          </a:p>
          <a:p>
            <a:pPr indent="-317500" lvl="0" marL="4572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call to </a:t>
            </a:r>
            <a:r>
              <a:rPr b="1" lang="en" sz="1400">
                <a:solidFill>
                  <a:srgbClr val="000000"/>
                </a:solidFill>
                <a:latin typeface="Arial"/>
                <a:ea typeface="Arial"/>
                <a:cs typeface="Arial"/>
                <a:sym typeface="Arial"/>
              </a:rPr>
              <a:t>strsignal( ) </a:t>
            </a:r>
            <a:r>
              <a:rPr lang="en" sz="1400">
                <a:solidFill>
                  <a:srgbClr val="000000"/>
                </a:solidFill>
                <a:latin typeface="Arial"/>
                <a:ea typeface="Arial"/>
                <a:cs typeface="Arial"/>
                <a:sym typeface="Arial"/>
              </a:rPr>
              <a:t>returns a pointer to a description of the signal given by </a:t>
            </a:r>
            <a:r>
              <a:rPr b="1" lang="en" sz="1400">
                <a:solidFill>
                  <a:srgbClr val="000000"/>
                </a:solidFill>
                <a:latin typeface="Arial"/>
                <a:ea typeface="Arial"/>
                <a:cs typeface="Arial"/>
                <a:sym typeface="Arial"/>
              </a:rPr>
              <a:t>signo</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119900" y="627450"/>
            <a:ext cx="48489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Show signals info</a:t>
            </a:r>
            <a:r>
              <a:rPr lang="en"/>
              <a:t> </a:t>
            </a:r>
            <a:endParaRPr/>
          </a:p>
        </p:txBody>
      </p:sp>
      <p:sp>
        <p:nvSpPr>
          <p:cNvPr id="175" name="Shape 175"/>
          <p:cNvSpPr/>
          <p:nvPr/>
        </p:nvSpPr>
        <p:spPr>
          <a:xfrm>
            <a:off x="520625" y="142545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Define the </a:t>
            </a:r>
            <a:r>
              <a:rPr b="1" lang="en"/>
              <a:t>SIGTERM</a:t>
            </a:r>
            <a:r>
              <a:rPr lang="en"/>
              <a:t> handler function</a:t>
            </a:r>
            <a:endParaRPr/>
          </a:p>
        </p:txBody>
      </p:sp>
      <p:sp>
        <p:nvSpPr>
          <p:cNvPr id="176" name="Shape 176"/>
          <p:cNvSpPr txBox="1"/>
          <p:nvPr/>
        </p:nvSpPr>
        <p:spPr>
          <a:xfrm>
            <a:off x="2889075" y="77250"/>
            <a:ext cx="1454400" cy="28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siginfo</a:t>
            </a:r>
            <a:r>
              <a:rPr b="1" lang="en"/>
              <a:t>.c</a:t>
            </a:r>
            <a:endParaRPr b="1"/>
          </a:p>
        </p:txBody>
      </p:sp>
      <p:sp>
        <p:nvSpPr>
          <p:cNvPr id="177" name="Shape 177"/>
          <p:cNvSpPr/>
          <p:nvPr/>
        </p:nvSpPr>
        <p:spPr>
          <a:xfrm>
            <a:off x="520625" y="2014798"/>
            <a:ext cx="3698400" cy="48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Init a full signal set, with only </a:t>
            </a:r>
            <a:r>
              <a:rPr b="1" lang="en"/>
              <a:t>SIGTERM</a:t>
            </a:r>
            <a:r>
              <a:rPr lang="en"/>
              <a:t> excluded</a:t>
            </a:r>
            <a:endParaRPr/>
          </a:p>
        </p:txBody>
      </p:sp>
      <p:sp>
        <p:nvSpPr>
          <p:cNvPr id="178" name="Shape 178"/>
          <p:cNvSpPr/>
          <p:nvPr/>
        </p:nvSpPr>
        <p:spPr>
          <a:xfrm>
            <a:off x="520625" y="2725045"/>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Set the handler for </a:t>
            </a:r>
            <a:r>
              <a:rPr b="1" lang="en"/>
              <a:t>SIGTERM</a:t>
            </a:r>
            <a:r>
              <a:rPr lang="en"/>
              <a:t> </a:t>
            </a:r>
            <a:endParaRPr/>
          </a:p>
        </p:txBody>
      </p:sp>
      <p:sp>
        <p:nvSpPr>
          <p:cNvPr id="179" name="Shape 179"/>
          <p:cNvSpPr/>
          <p:nvPr/>
        </p:nvSpPr>
        <p:spPr>
          <a:xfrm>
            <a:off x="520625" y="3314393"/>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Print the </a:t>
            </a:r>
            <a:r>
              <a:rPr b="1" lang="en"/>
              <a:t>pid</a:t>
            </a:r>
            <a:r>
              <a:rPr lang="en"/>
              <a:t> of the process</a:t>
            </a:r>
            <a:endParaRPr/>
          </a:p>
        </p:txBody>
      </p:sp>
      <p:sp>
        <p:nvSpPr>
          <p:cNvPr id="180" name="Shape 180"/>
          <p:cNvSpPr/>
          <p:nvPr/>
        </p:nvSpPr>
        <p:spPr>
          <a:xfrm>
            <a:off x="520625" y="390374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Wait and show info  for the incoming signals</a:t>
            </a:r>
            <a:endParaRPr/>
          </a:p>
        </p:txBody>
      </p:sp>
      <p:sp>
        <p:nvSpPr>
          <p:cNvPr id="181" name="Shape 181"/>
          <p:cNvSpPr/>
          <p:nvPr/>
        </p:nvSpPr>
        <p:spPr>
          <a:xfrm>
            <a:off x="520625" y="4493088"/>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If error occured exit with failure</a:t>
            </a:r>
            <a:endParaRPr/>
          </a:p>
        </p:txBody>
      </p:sp>
      <p:pic>
        <p:nvPicPr>
          <p:cNvPr id="182" name="Shape 182"/>
          <p:cNvPicPr preferRelativeResize="0"/>
          <p:nvPr/>
        </p:nvPicPr>
        <p:blipFill>
          <a:blip r:embed="rId3">
            <a:alphaModFix/>
          </a:blip>
          <a:stretch>
            <a:fillRect/>
          </a:stretch>
        </p:blipFill>
        <p:spPr>
          <a:xfrm>
            <a:off x="4263700" y="193000"/>
            <a:ext cx="4880299" cy="35609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Reentrancy</a:t>
            </a:r>
            <a:endParaRPr/>
          </a:p>
        </p:txBody>
      </p:sp>
      <p:sp>
        <p:nvSpPr>
          <p:cNvPr id="188" name="Shape 1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When the kernel raises a signal, a process can be executing code anywhere. The process might even be handling another signal. Signal handlers cannot tell what code the process is executing when a signal hits- the handler can run in the middle of anything. It is thus very important that any signal handler your process installs is a </a:t>
            </a:r>
            <a:r>
              <a:rPr b="1" lang="en"/>
              <a:t>reentrant</a:t>
            </a:r>
            <a:r>
              <a:rPr lang="en"/>
              <a:t> function.</a:t>
            </a:r>
            <a:endParaRPr/>
          </a:p>
          <a:p>
            <a:pPr indent="0" lvl="0" marL="0">
              <a:spcBef>
                <a:spcPts val="1600"/>
              </a:spcBef>
              <a:spcAft>
                <a:spcPts val="0"/>
              </a:spcAft>
              <a:buNone/>
            </a:pPr>
            <a:r>
              <a:rPr lang="en"/>
              <a:t>A </a:t>
            </a:r>
            <a:r>
              <a:rPr b="1" lang="en"/>
              <a:t>reentrant</a:t>
            </a:r>
            <a:r>
              <a:rPr lang="en"/>
              <a:t> function is a function that is safe to call from within itself (or concurrently, from another thread in the same process). In order to qualify as reentrant, a function must not manipulate static data, must manipulate only stack-allocated data or data provided to it by the caller, and must not invoke any non-reentrant function.</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729450" y="6156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Reentrancy</a:t>
            </a:r>
            <a:endParaRPr/>
          </a:p>
        </p:txBody>
      </p:sp>
      <p:sp>
        <p:nvSpPr>
          <p:cNvPr id="194" name="Shape 194"/>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The standard C reentrant functions, which are safe to use:</a:t>
            </a:r>
            <a:endParaRPr b="1"/>
          </a:p>
          <a:p>
            <a:pPr indent="0" lvl="0" marL="0" algn="just">
              <a:spcBef>
                <a:spcPts val="1600"/>
              </a:spcBef>
              <a:spcAft>
                <a:spcPts val="1600"/>
              </a:spcAft>
              <a:buNone/>
            </a:pPr>
            <a:r>
              <a:rPr lang="en"/>
              <a:t>accept, access, aio_error, aio_return, aio_suspend, alarm, bind, cfgetispeed, cfgetospeed, cfsetispeed, cfsetospeed, chdir, chmod, chown, clock_gettime, close, connect, creat, dup, dup2, execle, execve, _Exit &amp; _exit, fchmod, fchown, fcntl, fdatasync, fork, fpathconf, fstat, fsync, ftruncate, getegid, geteuid, getgid, getgroups, getpeername, getpgrp, getpid, getppid, getsockname, getsockopt, getuid, kill, link, listen, lseek, lstat, mkdir, mkfifo, open, pathconf, pause, pipe, poll,posix_trace_event, pselect, raise, read, readlink, recv, recvfrom, recvmsg, rename, rmdir, select, sem_post, send, sendmsg,sendto, setgid, setpgid, setsid, setsockopt, setuid, shutdown, sigaction, sigaddset, sigdelset, sigemptyset, sigfillset,sigismember, signal, sigpause, sigpending, sigprocmask, sigqueue, sigset, sigsuspend, sleep, socket, socketpair, stat, symlink, sysconf, tcdrain, tcflow, tcflush, tcgetattr, tcgetpgrp, tcsendbreak, tcsetattr, tcsetpgrp, time, timer_getoverrun,timer_gettime, timer_settime, times, umask, uname, unlink, utime, wait, waitpid, write.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idx="1" type="body"/>
          </p:nvPr>
        </p:nvSpPr>
        <p:spPr>
          <a:xfrm>
            <a:off x="729450" y="2078875"/>
            <a:ext cx="7688700" cy="26637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In computer science, an </a:t>
            </a:r>
            <a:r>
              <a:rPr b="1" lang="en"/>
              <a:t>anonymous pipe</a:t>
            </a:r>
            <a:r>
              <a:rPr lang="en"/>
              <a:t> is a simplex FIFO communication channel that may be used for </a:t>
            </a:r>
            <a:r>
              <a:rPr b="1" lang="en"/>
              <a:t>one-way</a:t>
            </a:r>
            <a:r>
              <a:rPr lang="en"/>
              <a:t> interprocess communication (IPC).</a:t>
            </a:r>
            <a:endParaRPr/>
          </a:p>
          <a:p>
            <a:pPr indent="-311150" lvl="0" marL="457200" rtl="0">
              <a:spcBef>
                <a:spcPts val="0"/>
              </a:spcBef>
              <a:spcAft>
                <a:spcPts val="0"/>
              </a:spcAft>
              <a:buSzPts val="1300"/>
              <a:buChar char="●"/>
            </a:pPr>
            <a:r>
              <a:rPr lang="en"/>
              <a:t>Typically a </a:t>
            </a:r>
            <a:r>
              <a:rPr lang="en" u="sng"/>
              <a:t>parent</a:t>
            </a:r>
            <a:r>
              <a:rPr lang="en"/>
              <a:t> program opens </a:t>
            </a:r>
            <a:r>
              <a:rPr b="1" lang="en"/>
              <a:t>anonymous pipes</a:t>
            </a:r>
            <a:r>
              <a:rPr lang="en"/>
              <a:t>, and creates a </a:t>
            </a:r>
            <a:r>
              <a:rPr lang="en" u="sng"/>
              <a:t>new process</a:t>
            </a:r>
            <a:r>
              <a:rPr lang="en"/>
              <a:t> that inherits the other ends of the pipes.</a:t>
            </a:r>
            <a:endParaRPr/>
          </a:p>
          <a:p>
            <a:pPr indent="-311150" lvl="0" marL="457200" rtl="0">
              <a:spcBef>
                <a:spcPts val="0"/>
              </a:spcBef>
              <a:spcAft>
                <a:spcPts val="0"/>
              </a:spcAft>
              <a:buSzPts val="1300"/>
              <a:buChar char="●"/>
            </a:pPr>
            <a:r>
              <a:rPr lang="en"/>
              <a:t>An </a:t>
            </a:r>
            <a:r>
              <a:rPr b="1" lang="en"/>
              <a:t>anonymous pipe</a:t>
            </a:r>
            <a:r>
              <a:rPr lang="en"/>
              <a:t> lasts only as long as the process lives.</a:t>
            </a:r>
            <a:endParaRPr/>
          </a:p>
          <a:p>
            <a:pPr indent="-311150" lvl="0" marL="457200" rtl="0">
              <a:spcBef>
                <a:spcPts val="0"/>
              </a:spcBef>
              <a:spcAft>
                <a:spcPts val="0"/>
              </a:spcAft>
              <a:buSzPts val="1300"/>
              <a:buChar char="●"/>
            </a:pPr>
            <a:r>
              <a:rPr lang="en"/>
              <a:t>A </a:t>
            </a:r>
            <a:r>
              <a:rPr b="1" lang="en"/>
              <a:t>named pipe</a:t>
            </a:r>
            <a:r>
              <a:rPr lang="en"/>
              <a:t> (FIFO) is an extension to the </a:t>
            </a:r>
            <a:r>
              <a:rPr lang="en"/>
              <a:t>traditional (anonymous)</a:t>
            </a:r>
            <a:r>
              <a:rPr lang="en"/>
              <a:t> pipe concept.</a:t>
            </a:r>
            <a:endParaRPr/>
          </a:p>
          <a:p>
            <a:pPr indent="-311150" lvl="0" marL="457200" rtl="0">
              <a:spcBef>
                <a:spcPts val="0"/>
              </a:spcBef>
              <a:spcAft>
                <a:spcPts val="0"/>
              </a:spcAft>
              <a:buSzPts val="1300"/>
              <a:buChar char="●"/>
            </a:pPr>
            <a:r>
              <a:rPr lang="en"/>
              <a:t>A </a:t>
            </a:r>
            <a:r>
              <a:rPr b="1" lang="en"/>
              <a:t>named pipe</a:t>
            </a:r>
            <a:r>
              <a:rPr lang="en"/>
              <a:t> can be identified by a </a:t>
            </a:r>
            <a:r>
              <a:rPr lang="en" u="sng"/>
              <a:t>name</a:t>
            </a:r>
            <a:r>
              <a:rPr lang="en"/>
              <a:t> and appear as a </a:t>
            </a:r>
            <a:r>
              <a:rPr lang="en" u="sng"/>
              <a:t>file</a:t>
            </a:r>
            <a:r>
              <a:rPr lang="en"/>
              <a:t> in the system.</a:t>
            </a:r>
            <a:endParaRPr/>
          </a:p>
          <a:p>
            <a:pPr indent="-311150" lvl="0" marL="457200" rtl="0">
              <a:spcBef>
                <a:spcPts val="0"/>
              </a:spcBef>
              <a:spcAft>
                <a:spcPts val="0"/>
              </a:spcAft>
              <a:buSzPts val="1300"/>
              <a:buChar char="●"/>
            </a:pPr>
            <a:r>
              <a:rPr lang="en"/>
              <a:t>A </a:t>
            </a:r>
            <a:r>
              <a:rPr b="1" lang="en"/>
              <a:t>named pipe</a:t>
            </a:r>
            <a:r>
              <a:rPr lang="en"/>
              <a:t> can last as long as the system is up, beyond the life of the process. It can be </a:t>
            </a:r>
            <a:r>
              <a:rPr lang="en" u="sng"/>
              <a:t>deleted</a:t>
            </a:r>
            <a:r>
              <a:rPr lang="en"/>
              <a:t> if no longer used.</a:t>
            </a:r>
            <a:endParaRPr/>
          </a:p>
        </p:txBody>
      </p:sp>
      <p:sp>
        <p:nvSpPr>
          <p:cNvPr id="200" name="Shape 2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Anonymous and Named Pipes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Working with pipes</a:t>
            </a:r>
            <a:endParaRPr/>
          </a:p>
        </p:txBody>
      </p:sp>
      <p:sp>
        <p:nvSpPr>
          <p:cNvPr id="206" name="Shape 206"/>
          <p:cNvSpPr txBox="1"/>
          <p:nvPr>
            <p:ph idx="2" type="body"/>
          </p:nvPr>
        </p:nvSpPr>
        <p:spPr>
          <a:xfrm>
            <a:off x="4948225" y="1059150"/>
            <a:ext cx="3944400" cy="3025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400">
                <a:solidFill>
                  <a:srgbClr val="000000"/>
                </a:solidFill>
                <a:latin typeface="Arial"/>
                <a:ea typeface="Arial"/>
                <a:cs typeface="Arial"/>
                <a:sym typeface="Arial"/>
              </a:rPr>
              <a:t>pipe</a:t>
            </a:r>
            <a:r>
              <a:rPr lang="en" sz="1400">
                <a:solidFill>
                  <a:srgbClr val="000000"/>
                </a:solidFill>
                <a:latin typeface="Arial"/>
                <a:ea typeface="Arial"/>
                <a:cs typeface="Arial"/>
                <a:sym typeface="Arial"/>
              </a:rPr>
              <a:t>() - creates anonymous pipe. </a:t>
            </a:r>
            <a:endParaRPr sz="1400">
              <a:solidFill>
                <a:srgbClr val="000000"/>
              </a:solidFill>
              <a:latin typeface="Arial"/>
              <a:ea typeface="Arial"/>
              <a:cs typeface="Arial"/>
              <a:sym typeface="Arial"/>
            </a:endParaRPr>
          </a:p>
          <a:p>
            <a:pPr indent="-317500" lvl="0" marL="4572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array </a:t>
            </a:r>
            <a:r>
              <a:rPr b="1" lang="en" sz="1400">
                <a:solidFill>
                  <a:srgbClr val="000000"/>
                </a:solidFill>
                <a:latin typeface="Arial"/>
                <a:ea typeface="Arial"/>
                <a:cs typeface="Arial"/>
                <a:sym typeface="Arial"/>
              </a:rPr>
              <a:t>pipefd</a:t>
            </a:r>
            <a:r>
              <a:rPr lang="en" sz="1400">
                <a:solidFill>
                  <a:srgbClr val="000000"/>
                </a:solidFill>
                <a:latin typeface="Arial"/>
                <a:ea typeface="Arial"/>
                <a:cs typeface="Arial"/>
                <a:sym typeface="Arial"/>
              </a:rPr>
              <a:t> is used to return </a:t>
            </a:r>
            <a:r>
              <a:rPr lang="en" sz="1400" u="sng">
                <a:solidFill>
                  <a:srgbClr val="000000"/>
                </a:solidFill>
                <a:latin typeface="Arial"/>
                <a:ea typeface="Arial"/>
                <a:cs typeface="Arial"/>
                <a:sym typeface="Arial"/>
              </a:rPr>
              <a:t>two</a:t>
            </a:r>
            <a:r>
              <a:rPr lang="en" sz="1400">
                <a:solidFill>
                  <a:srgbClr val="000000"/>
                </a:solidFill>
                <a:latin typeface="Arial"/>
                <a:ea typeface="Arial"/>
                <a:cs typeface="Arial"/>
                <a:sym typeface="Arial"/>
              </a:rPr>
              <a:t>       </a:t>
            </a:r>
            <a:r>
              <a:rPr lang="en" sz="1400" u="sng">
                <a:solidFill>
                  <a:srgbClr val="000000"/>
                </a:solidFill>
                <a:latin typeface="Arial"/>
                <a:ea typeface="Arial"/>
                <a:cs typeface="Arial"/>
                <a:sym typeface="Arial"/>
              </a:rPr>
              <a:t>file  descriptors</a:t>
            </a:r>
            <a:r>
              <a:rPr lang="en" sz="1400">
                <a:solidFill>
                  <a:srgbClr val="000000"/>
                </a:solidFill>
                <a:latin typeface="Arial"/>
                <a:ea typeface="Arial"/>
                <a:cs typeface="Arial"/>
                <a:sym typeface="Arial"/>
              </a:rPr>
              <a:t> referring to the ends of the pipe.  </a:t>
            </a:r>
            <a:endParaRPr sz="1400">
              <a:solidFill>
                <a:srgbClr val="000000"/>
              </a:solidFill>
              <a:latin typeface="Arial"/>
              <a:ea typeface="Arial"/>
              <a:cs typeface="Arial"/>
              <a:sym typeface="Arial"/>
            </a:endParaRPr>
          </a:p>
          <a:p>
            <a:pPr indent="-317500" lvl="0" marL="457200" rtl="0">
              <a:lnSpc>
                <a:spcPct val="100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pipefd[0]</a:t>
            </a:r>
            <a:r>
              <a:rPr lang="en" sz="1400">
                <a:solidFill>
                  <a:srgbClr val="000000"/>
                </a:solidFill>
                <a:latin typeface="Arial"/>
                <a:ea typeface="Arial"/>
                <a:cs typeface="Arial"/>
                <a:sym typeface="Arial"/>
              </a:rPr>
              <a:t> refers to the </a:t>
            </a:r>
            <a:r>
              <a:rPr b="1" lang="en" sz="1400">
                <a:solidFill>
                  <a:srgbClr val="000000"/>
                </a:solidFill>
                <a:latin typeface="Arial"/>
                <a:ea typeface="Arial"/>
                <a:cs typeface="Arial"/>
                <a:sym typeface="Arial"/>
              </a:rPr>
              <a:t>read</a:t>
            </a:r>
            <a:r>
              <a:rPr lang="en" sz="1400">
                <a:solidFill>
                  <a:srgbClr val="000000"/>
                </a:solidFill>
                <a:latin typeface="Arial"/>
                <a:ea typeface="Arial"/>
                <a:cs typeface="Arial"/>
                <a:sym typeface="Arial"/>
              </a:rPr>
              <a:t> end of the pipe, </a:t>
            </a:r>
            <a:r>
              <a:rPr b="1" lang="en" sz="1400">
                <a:solidFill>
                  <a:srgbClr val="000000"/>
                </a:solidFill>
                <a:latin typeface="Arial"/>
                <a:ea typeface="Arial"/>
                <a:cs typeface="Arial"/>
                <a:sym typeface="Arial"/>
              </a:rPr>
              <a:t>pipefd[1]</a:t>
            </a:r>
            <a:r>
              <a:rPr lang="en" sz="1400">
                <a:solidFill>
                  <a:srgbClr val="000000"/>
                </a:solidFill>
                <a:latin typeface="Arial"/>
                <a:ea typeface="Arial"/>
                <a:cs typeface="Arial"/>
                <a:sym typeface="Arial"/>
              </a:rPr>
              <a:t> refers to the </a:t>
            </a:r>
            <a:r>
              <a:rPr b="1" lang="en" sz="1400">
                <a:solidFill>
                  <a:srgbClr val="000000"/>
                </a:solidFill>
                <a:latin typeface="Arial"/>
                <a:ea typeface="Arial"/>
                <a:cs typeface="Arial"/>
                <a:sym typeface="Arial"/>
              </a:rPr>
              <a:t>write</a:t>
            </a:r>
            <a:r>
              <a:rPr lang="en" sz="1400">
                <a:solidFill>
                  <a:srgbClr val="000000"/>
                </a:solidFill>
                <a:latin typeface="Arial"/>
                <a:ea typeface="Arial"/>
                <a:cs typeface="Arial"/>
                <a:sym typeface="Arial"/>
              </a:rPr>
              <a:t> end.</a:t>
            </a:r>
            <a:endParaRPr sz="14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nSpc>
                <a:spcPct val="100000"/>
              </a:lnSpc>
              <a:spcBef>
                <a:spcPts val="0"/>
              </a:spcBef>
              <a:spcAft>
                <a:spcPts val="0"/>
              </a:spcAft>
              <a:buNone/>
            </a:pPr>
            <a:r>
              <a:rPr b="1" lang="en" sz="1400">
                <a:solidFill>
                  <a:srgbClr val="000000"/>
                </a:solidFill>
                <a:latin typeface="Arial"/>
                <a:ea typeface="Arial"/>
                <a:cs typeface="Arial"/>
                <a:sym typeface="Arial"/>
              </a:rPr>
              <a:t>mkfifo</a:t>
            </a:r>
            <a:r>
              <a:rPr lang="en" sz="1400">
                <a:solidFill>
                  <a:srgbClr val="000000"/>
                </a:solidFill>
                <a:latin typeface="Arial"/>
                <a:ea typeface="Arial"/>
                <a:cs typeface="Arial"/>
                <a:sym typeface="Arial"/>
              </a:rPr>
              <a:t>() - makes a named pipe (FIFO).</a:t>
            </a:r>
            <a:endParaRPr sz="1400">
              <a:solidFill>
                <a:srgbClr val="000000"/>
              </a:solidFill>
              <a:latin typeface="Arial"/>
              <a:ea typeface="Arial"/>
              <a:cs typeface="Arial"/>
              <a:sym typeface="Arial"/>
            </a:endParaRPr>
          </a:p>
          <a:p>
            <a:pPr indent="-317500" lvl="0" marL="457200" rtl="0">
              <a:lnSpc>
                <a:spcPct val="100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mode</a:t>
            </a:r>
            <a:r>
              <a:rPr lang="en" sz="1400">
                <a:solidFill>
                  <a:srgbClr val="000000"/>
                </a:solidFill>
                <a:latin typeface="Arial"/>
                <a:ea typeface="Arial"/>
                <a:cs typeface="Arial"/>
                <a:sym typeface="Arial"/>
              </a:rPr>
              <a:t> specifies the FIFO's permissions. It is modified by the process's </a:t>
            </a:r>
            <a:r>
              <a:rPr b="1" lang="en" sz="1400">
                <a:solidFill>
                  <a:srgbClr val="000000"/>
                </a:solidFill>
                <a:latin typeface="Arial"/>
                <a:ea typeface="Arial"/>
                <a:cs typeface="Arial"/>
                <a:sym typeface="Arial"/>
              </a:rPr>
              <a:t>umask</a:t>
            </a:r>
            <a:r>
              <a:rPr lang="en" sz="1400">
                <a:solidFill>
                  <a:srgbClr val="000000"/>
                </a:solidFill>
                <a:latin typeface="Arial"/>
                <a:ea typeface="Arial"/>
                <a:cs typeface="Arial"/>
                <a:sym typeface="Arial"/>
              </a:rPr>
              <a:t>  in the usual way: the permissions of the created file are (</a:t>
            </a:r>
            <a:r>
              <a:rPr b="1" lang="en" sz="1400">
                <a:solidFill>
                  <a:srgbClr val="000000"/>
                </a:solidFill>
                <a:latin typeface="Arial"/>
                <a:ea typeface="Arial"/>
                <a:cs typeface="Arial"/>
                <a:sym typeface="Arial"/>
              </a:rPr>
              <a:t>mode &amp; ~umask</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spcBef>
                <a:spcPts val="0"/>
              </a:spcBef>
              <a:spcAft>
                <a:spcPts val="1600"/>
              </a:spcAft>
              <a:buNone/>
            </a:pPr>
            <a:r>
              <a:t/>
            </a:r>
            <a:endParaRPr/>
          </a:p>
        </p:txBody>
      </p:sp>
      <p:pic>
        <p:nvPicPr>
          <p:cNvPr id="207" name="Shape 207"/>
          <p:cNvPicPr preferRelativeResize="0"/>
          <p:nvPr/>
        </p:nvPicPr>
        <p:blipFill>
          <a:blip r:embed="rId3">
            <a:alphaModFix/>
          </a:blip>
          <a:stretch>
            <a:fillRect/>
          </a:stretch>
        </p:blipFill>
        <p:spPr>
          <a:xfrm>
            <a:off x="152400" y="2006250"/>
            <a:ext cx="4557601" cy="204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p:nvPr/>
        </p:nvSpPr>
        <p:spPr>
          <a:xfrm>
            <a:off x="520625" y="1885956"/>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Fork the process</a:t>
            </a:r>
            <a:endParaRPr b="1"/>
          </a:p>
        </p:txBody>
      </p:sp>
      <p:sp>
        <p:nvSpPr>
          <p:cNvPr id="213" name="Shape 213"/>
          <p:cNvSpPr txBox="1"/>
          <p:nvPr>
            <p:ph type="title"/>
          </p:nvPr>
        </p:nvSpPr>
        <p:spPr>
          <a:xfrm>
            <a:off x="119900" y="627450"/>
            <a:ext cx="48489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Anonymous pipe usage</a:t>
            </a:r>
            <a:endParaRPr/>
          </a:p>
        </p:txBody>
      </p:sp>
      <p:sp>
        <p:nvSpPr>
          <p:cNvPr id="214" name="Shape 214"/>
          <p:cNvSpPr/>
          <p:nvPr/>
        </p:nvSpPr>
        <p:spPr>
          <a:xfrm>
            <a:off x="520625" y="2245056"/>
            <a:ext cx="2368500" cy="45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The parent: close the </a:t>
            </a:r>
            <a:r>
              <a:rPr b="1" lang="en"/>
              <a:t>input/read fd</a:t>
            </a:r>
            <a:endParaRPr b="1"/>
          </a:p>
        </p:txBody>
      </p:sp>
      <p:sp>
        <p:nvSpPr>
          <p:cNvPr id="215" name="Shape 215"/>
          <p:cNvSpPr/>
          <p:nvPr/>
        </p:nvSpPr>
        <p:spPr>
          <a:xfrm>
            <a:off x="520625" y="142545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Open a pipe and store the I/O </a:t>
            </a:r>
            <a:r>
              <a:rPr b="1" lang="en"/>
              <a:t>fd</a:t>
            </a:r>
            <a:r>
              <a:rPr lang="en"/>
              <a:t>s</a:t>
            </a:r>
            <a:endParaRPr/>
          </a:p>
        </p:txBody>
      </p:sp>
      <p:sp>
        <p:nvSpPr>
          <p:cNvPr id="216" name="Shape 216"/>
          <p:cNvSpPr txBox="1"/>
          <p:nvPr/>
        </p:nvSpPr>
        <p:spPr>
          <a:xfrm>
            <a:off x="2889075" y="77250"/>
            <a:ext cx="1454400" cy="28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passmsg.c</a:t>
            </a:r>
            <a:endParaRPr b="1"/>
          </a:p>
        </p:txBody>
      </p:sp>
      <p:sp>
        <p:nvSpPr>
          <p:cNvPr id="217" name="Shape 217"/>
          <p:cNvSpPr/>
          <p:nvPr/>
        </p:nvSpPr>
        <p:spPr>
          <a:xfrm>
            <a:off x="1735525" y="3152476"/>
            <a:ext cx="2483400" cy="4539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The child: close the </a:t>
            </a:r>
            <a:r>
              <a:rPr b="1" lang="en"/>
              <a:t>output/write fd</a:t>
            </a:r>
            <a:endParaRPr b="1"/>
          </a:p>
        </p:txBody>
      </p:sp>
      <p:cxnSp>
        <p:nvCxnSpPr>
          <p:cNvPr id="218" name="Shape 218"/>
          <p:cNvCxnSpPr>
            <a:stCxn id="212" idx="3"/>
            <a:endCxn id="217" idx="3"/>
          </p:cNvCxnSpPr>
          <p:nvPr/>
        </p:nvCxnSpPr>
        <p:spPr>
          <a:xfrm>
            <a:off x="4219025" y="2065506"/>
            <a:ext cx="0" cy="1314000"/>
          </a:xfrm>
          <a:prstGeom prst="straightConnector1">
            <a:avLst/>
          </a:prstGeom>
          <a:noFill/>
          <a:ln cap="flat" cmpd="sng" w="9525">
            <a:solidFill>
              <a:schemeClr val="dk2"/>
            </a:solidFill>
            <a:prstDash val="solid"/>
            <a:round/>
            <a:headEnd len="med" w="med" type="none"/>
            <a:tailEnd len="med" w="med" type="none"/>
          </a:ln>
        </p:spPr>
      </p:cxnSp>
      <p:pic>
        <p:nvPicPr>
          <p:cNvPr id="219" name="Shape 219"/>
          <p:cNvPicPr preferRelativeResize="0"/>
          <p:nvPr/>
        </p:nvPicPr>
        <p:blipFill>
          <a:blip r:embed="rId3">
            <a:alphaModFix/>
          </a:blip>
          <a:stretch>
            <a:fillRect/>
          </a:stretch>
        </p:blipFill>
        <p:spPr>
          <a:xfrm>
            <a:off x="4277700" y="77250"/>
            <a:ext cx="4866300" cy="4463431"/>
          </a:xfrm>
          <a:prstGeom prst="rect">
            <a:avLst/>
          </a:prstGeom>
          <a:noFill/>
          <a:ln>
            <a:noFill/>
          </a:ln>
        </p:spPr>
      </p:pic>
      <p:sp>
        <p:nvSpPr>
          <p:cNvPr id="220" name="Shape 220"/>
          <p:cNvSpPr/>
          <p:nvPr/>
        </p:nvSpPr>
        <p:spPr>
          <a:xfrm>
            <a:off x="520625" y="2692916"/>
            <a:ext cx="2368500" cy="45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Write a message to the </a:t>
            </a:r>
            <a:r>
              <a:rPr b="1" lang="en"/>
              <a:t>output fd</a:t>
            </a:r>
            <a:r>
              <a:rPr lang="en"/>
              <a:t> and closes it</a:t>
            </a:r>
            <a:endParaRPr/>
          </a:p>
        </p:txBody>
      </p:sp>
      <p:sp>
        <p:nvSpPr>
          <p:cNvPr id="221" name="Shape 221"/>
          <p:cNvSpPr/>
          <p:nvPr/>
        </p:nvSpPr>
        <p:spPr>
          <a:xfrm>
            <a:off x="1735525" y="3600603"/>
            <a:ext cx="2483400" cy="4539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Read a message from the</a:t>
            </a:r>
            <a:r>
              <a:rPr lang="en"/>
              <a:t> </a:t>
            </a:r>
            <a:r>
              <a:rPr b="1" lang="en"/>
              <a:t>input</a:t>
            </a:r>
            <a:r>
              <a:rPr b="1" lang="en"/>
              <a:t> fd </a:t>
            </a:r>
            <a:endParaRPr/>
          </a:p>
        </p:txBody>
      </p:sp>
      <p:sp>
        <p:nvSpPr>
          <p:cNvPr id="222" name="Shape 222"/>
          <p:cNvSpPr/>
          <p:nvPr/>
        </p:nvSpPr>
        <p:spPr>
          <a:xfrm>
            <a:off x="1735525" y="4059903"/>
            <a:ext cx="2483400" cy="4539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Print the message to </a:t>
            </a:r>
            <a:r>
              <a:rPr lang="en"/>
              <a:t> </a:t>
            </a:r>
            <a:r>
              <a:rPr b="1" lang="en"/>
              <a:t>stdout</a:t>
            </a:r>
            <a:r>
              <a:rPr lang="en"/>
              <a:t> and close </a:t>
            </a:r>
            <a:r>
              <a:rPr b="1" lang="en"/>
              <a:t>input fd</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p:nvPr/>
        </p:nvSpPr>
        <p:spPr>
          <a:xfrm>
            <a:off x="520625" y="3226316"/>
            <a:ext cx="2368500" cy="45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Flush the FIFO file if the </a:t>
            </a:r>
            <a:r>
              <a:rPr b="1" lang="en"/>
              <a:t>key</a:t>
            </a:r>
            <a:r>
              <a:rPr lang="en"/>
              <a:t> was Enter</a:t>
            </a:r>
            <a:endParaRPr/>
          </a:p>
        </p:txBody>
      </p:sp>
      <p:sp>
        <p:nvSpPr>
          <p:cNvPr id="228" name="Shape 228"/>
          <p:cNvSpPr/>
          <p:nvPr/>
        </p:nvSpPr>
        <p:spPr>
          <a:xfrm>
            <a:off x="520625" y="2419356"/>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Do until we receive ‘</a:t>
            </a:r>
            <a:r>
              <a:rPr b="1" lang="en"/>
              <a:t>q</a:t>
            </a:r>
            <a:r>
              <a:rPr lang="en"/>
              <a:t>’ from the keyboard</a:t>
            </a:r>
            <a:endParaRPr b="1"/>
          </a:p>
        </p:txBody>
      </p:sp>
      <p:sp>
        <p:nvSpPr>
          <p:cNvPr id="229" name="Shape 229"/>
          <p:cNvSpPr txBox="1"/>
          <p:nvPr>
            <p:ph type="title"/>
          </p:nvPr>
        </p:nvSpPr>
        <p:spPr>
          <a:xfrm>
            <a:off x="119900" y="627450"/>
            <a:ext cx="48489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Chat server</a:t>
            </a:r>
            <a:endParaRPr/>
          </a:p>
        </p:txBody>
      </p:sp>
      <p:sp>
        <p:nvSpPr>
          <p:cNvPr id="230" name="Shape 230"/>
          <p:cNvSpPr/>
          <p:nvPr/>
        </p:nvSpPr>
        <p:spPr>
          <a:xfrm>
            <a:off x="520625" y="2778456"/>
            <a:ext cx="2368500" cy="45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Read a symbol (</a:t>
            </a:r>
            <a:r>
              <a:rPr b="1" lang="en"/>
              <a:t>key</a:t>
            </a:r>
            <a:r>
              <a:rPr lang="en"/>
              <a:t>) and write it to the FIFO file</a:t>
            </a:r>
            <a:endParaRPr b="1"/>
          </a:p>
        </p:txBody>
      </p:sp>
      <p:sp>
        <p:nvSpPr>
          <p:cNvPr id="231" name="Shape 231"/>
          <p:cNvSpPr/>
          <p:nvPr/>
        </p:nvSpPr>
        <p:spPr>
          <a:xfrm>
            <a:off x="520625" y="142545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Make</a:t>
            </a:r>
            <a:r>
              <a:rPr lang="en"/>
              <a:t> a FIFO named ‘</a:t>
            </a:r>
            <a:r>
              <a:rPr b="1" lang="en"/>
              <a:t>./fifofile</a:t>
            </a:r>
            <a:r>
              <a:rPr lang="en"/>
              <a:t>’</a:t>
            </a:r>
            <a:endParaRPr/>
          </a:p>
        </p:txBody>
      </p:sp>
      <p:sp>
        <p:nvSpPr>
          <p:cNvPr id="232" name="Shape 232"/>
          <p:cNvSpPr txBox="1"/>
          <p:nvPr/>
        </p:nvSpPr>
        <p:spPr>
          <a:xfrm>
            <a:off x="2889075" y="77250"/>
            <a:ext cx="1454400" cy="28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chatsrv</a:t>
            </a:r>
            <a:r>
              <a:rPr b="1" lang="en"/>
              <a:t>.c</a:t>
            </a:r>
            <a:endParaRPr b="1"/>
          </a:p>
        </p:txBody>
      </p:sp>
      <p:sp>
        <p:nvSpPr>
          <p:cNvPr id="233" name="Shape 233"/>
          <p:cNvSpPr/>
          <p:nvPr/>
        </p:nvSpPr>
        <p:spPr>
          <a:xfrm>
            <a:off x="520625" y="192240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Open for write </a:t>
            </a:r>
            <a:r>
              <a:rPr lang="en"/>
              <a:t>‘</a:t>
            </a:r>
            <a:r>
              <a:rPr b="1" lang="en"/>
              <a:t>./fifofile</a:t>
            </a:r>
            <a:r>
              <a:rPr lang="en"/>
              <a:t>’</a:t>
            </a:r>
            <a:r>
              <a:rPr lang="en"/>
              <a:t> and exit on error</a:t>
            </a:r>
            <a:endParaRPr/>
          </a:p>
        </p:txBody>
      </p:sp>
      <p:pic>
        <p:nvPicPr>
          <p:cNvPr id="234" name="Shape 234"/>
          <p:cNvPicPr preferRelativeResize="0"/>
          <p:nvPr/>
        </p:nvPicPr>
        <p:blipFill>
          <a:blip r:embed="rId3">
            <a:alphaModFix/>
          </a:blip>
          <a:stretch>
            <a:fillRect/>
          </a:stretch>
        </p:blipFill>
        <p:spPr>
          <a:xfrm>
            <a:off x="4289325" y="52650"/>
            <a:ext cx="4022062" cy="5090849"/>
          </a:xfrm>
          <a:prstGeom prst="rect">
            <a:avLst/>
          </a:prstGeom>
          <a:noFill/>
          <a:ln>
            <a:noFill/>
          </a:ln>
        </p:spPr>
      </p:pic>
      <p:sp>
        <p:nvSpPr>
          <p:cNvPr id="235" name="Shape 235"/>
          <p:cNvSpPr/>
          <p:nvPr/>
        </p:nvSpPr>
        <p:spPr>
          <a:xfrm>
            <a:off x="520625" y="3776166"/>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Close and delete the </a:t>
            </a:r>
            <a:r>
              <a:rPr lang="en"/>
              <a:t>FIFO file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7650" y="5736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IPC Methods</a:t>
            </a:r>
            <a:endParaRPr/>
          </a:p>
        </p:txBody>
      </p:sp>
      <p:graphicFrame>
        <p:nvGraphicFramePr>
          <p:cNvPr id="93" name="Shape 93"/>
          <p:cNvGraphicFramePr/>
          <p:nvPr/>
        </p:nvGraphicFramePr>
        <p:xfrm>
          <a:off x="727650" y="1440825"/>
          <a:ext cx="3000000" cy="3000000"/>
        </p:xfrm>
        <a:graphic>
          <a:graphicData uri="http://schemas.openxmlformats.org/drawingml/2006/table">
            <a:tbl>
              <a:tblPr>
                <a:noFill/>
                <a:tableStyleId>{0239BC73-34F5-402E-A6DA-1D2F6F00769D}</a:tableStyleId>
              </a:tblPr>
              <a:tblGrid>
                <a:gridCol w="1838225"/>
                <a:gridCol w="5850475"/>
              </a:tblGrid>
              <a:tr h="381000">
                <a:tc>
                  <a:txBody>
                    <a:bodyPr>
                      <a:noAutofit/>
                    </a:bodyPr>
                    <a:lstStyle/>
                    <a:p>
                      <a:pPr indent="0" lvl="0" marL="0" rtl="0">
                        <a:spcBef>
                          <a:spcPts val="0"/>
                        </a:spcBef>
                        <a:spcAft>
                          <a:spcPts val="0"/>
                        </a:spcAft>
                        <a:buNone/>
                      </a:pPr>
                      <a:r>
                        <a:rPr lang="en"/>
                        <a:t>File</a:t>
                      </a:r>
                      <a:endParaRPr/>
                    </a:p>
                  </a:txBody>
                  <a:tcPr marT="91425" marB="91425" marR="91425" marL="91425" anchor="ctr"/>
                </a:tc>
                <a:tc>
                  <a:txBody>
                    <a:bodyPr>
                      <a:noAutofit/>
                    </a:bodyPr>
                    <a:lstStyle/>
                    <a:p>
                      <a:pPr indent="0" lvl="0" marL="0" rtl="0">
                        <a:spcBef>
                          <a:spcPts val="0"/>
                        </a:spcBef>
                        <a:spcAft>
                          <a:spcPts val="0"/>
                        </a:spcAft>
                        <a:buNone/>
                      </a:pPr>
                      <a:r>
                        <a:rPr lang="en" sz="1200"/>
                        <a:t>A record stored on disk, or a record synthesized on demand by a file server, which can be accessed by multiple processes.</a:t>
                      </a:r>
                      <a:endParaRPr sz="1200"/>
                    </a:p>
                  </a:txBody>
                  <a:tcPr marT="91425" marB="91425" marR="91425" marL="91425"/>
                </a:tc>
              </a:tr>
              <a:tr h="381000">
                <a:tc>
                  <a:txBody>
                    <a:bodyPr>
                      <a:noAutofit/>
                    </a:bodyPr>
                    <a:lstStyle/>
                    <a:p>
                      <a:pPr indent="0" lvl="0" marL="0" rtl="0">
                        <a:spcBef>
                          <a:spcPts val="0"/>
                        </a:spcBef>
                        <a:spcAft>
                          <a:spcPts val="0"/>
                        </a:spcAft>
                        <a:buNone/>
                      </a:pPr>
                      <a:r>
                        <a:rPr lang="en"/>
                        <a:t>Signal</a:t>
                      </a:r>
                      <a:endParaRPr/>
                    </a:p>
                  </a:txBody>
                  <a:tcPr marT="91425" marB="91425" marR="91425" marL="91425" anchor="ctr"/>
                </a:tc>
                <a:tc>
                  <a:txBody>
                    <a:bodyPr>
                      <a:noAutofit/>
                    </a:bodyPr>
                    <a:lstStyle/>
                    <a:p>
                      <a:pPr indent="0" lvl="0" marL="0" rtl="0">
                        <a:spcBef>
                          <a:spcPts val="0"/>
                        </a:spcBef>
                        <a:spcAft>
                          <a:spcPts val="0"/>
                        </a:spcAft>
                        <a:buNone/>
                      </a:pPr>
                      <a:r>
                        <a:rPr lang="en" sz="1200"/>
                        <a:t>A system message sent from one process to another, not usually used to transfer data but instead used to remotely command the partnered process.</a:t>
                      </a:r>
                      <a:endParaRPr sz="1200"/>
                    </a:p>
                  </a:txBody>
                  <a:tcPr marT="91425" marB="91425" marR="91425" marL="91425"/>
                </a:tc>
              </a:tr>
              <a:tr h="381000">
                <a:tc>
                  <a:txBody>
                    <a:bodyPr>
                      <a:noAutofit/>
                    </a:bodyPr>
                    <a:lstStyle/>
                    <a:p>
                      <a:pPr indent="0" lvl="0" marL="0" rtl="0">
                        <a:spcBef>
                          <a:spcPts val="0"/>
                        </a:spcBef>
                        <a:spcAft>
                          <a:spcPts val="0"/>
                        </a:spcAft>
                        <a:buNone/>
                      </a:pPr>
                      <a:r>
                        <a:rPr lang="en"/>
                        <a:t>Socket</a:t>
                      </a:r>
                      <a:endParaRPr/>
                    </a:p>
                  </a:txBody>
                  <a:tcPr marT="91425" marB="91425" marR="91425" marL="91425" anchor="ctr"/>
                </a:tc>
                <a:tc>
                  <a:txBody>
                    <a:bodyPr>
                      <a:noAutofit/>
                    </a:bodyPr>
                    <a:lstStyle/>
                    <a:p>
                      <a:pPr indent="0" lvl="0" marL="0" rtl="0">
                        <a:spcBef>
                          <a:spcPts val="0"/>
                        </a:spcBef>
                        <a:spcAft>
                          <a:spcPts val="0"/>
                        </a:spcAft>
                        <a:buNone/>
                      </a:pPr>
                      <a:r>
                        <a:rPr lang="en" sz="1200"/>
                        <a:t>Data sent over a network interface, either to a different process on the same computer or to another computer on the network. Stream-oriented (TCP; data written through a socket requires formatting to preserve message boundaries) or more rarely message-oriented (UDP, SCTP).</a:t>
                      </a:r>
                      <a:endParaRPr sz="1200"/>
                    </a:p>
                  </a:txBody>
                  <a:tcPr marT="91425" marB="91425" marR="91425" marL="91425"/>
                </a:tc>
              </a:tr>
              <a:tr h="396200">
                <a:tc>
                  <a:txBody>
                    <a:bodyPr>
                      <a:noAutofit/>
                    </a:bodyPr>
                    <a:lstStyle/>
                    <a:p>
                      <a:pPr indent="0" lvl="0" marL="0" rtl="0">
                        <a:spcBef>
                          <a:spcPts val="0"/>
                        </a:spcBef>
                        <a:spcAft>
                          <a:spcPts val="0"/>
                        </a:spcAft>
                        <a:buNone/>
                      </a:pPr>
                      <a:r>
                        <a:rPr lang="en"/>
                        <a:t>Unix domain socket</a:t>
                      </a:r>
                      <a:endParaRPr/>
                    </a:p>
                  </a:txBody>
                  <a:tcPr marT="91425" marB="91425" marR="91425" marL="91425" anchor="ctr"/>
                </a:tc>
                <a:tc>
                  <a:txBody>
                    <a:bodyPr>
                      <a:noAutofit/>
                    </a:bodyPr>
                    <a:lstStyle/>
                    <a:p>
                      <a:pPr indent="0" lvl="0" marL="0" rtl="0">
                        <a:spcBef>
                          <a:spcPts val="0"/>
                        </a:spcBef>
                        <a:spcAft>
                          <a:spcPts val="0"/>
                        </a:spcAft>
                        <a:buNone/>
                      </a:pPr>
                      <a:r>
                        <a:rPr lang="en" sz="1200"/>
                        <a:t>Similar to an internet socket but all communication occurs within the kernel. Domain sockets use the file system as their address space. Processes reference a domain socket as an inode, and multiple processes can communicate with one socket.</a:t>
                      </a:r>
                      <a:endParaRPr sz="1200"/>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p:nvPr/>
        </p:nvSpPr>
        <p:spPr>
          <a:xfrm>
            <a:off x="520625" y="2956891"/>
            <a:ext cx="2368500" cy="45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W</a:t>
            </a:r>
            <a:r>
              <a:rPr lang="en"/>
              <a:t>rite the received symbol to the console</a:t>
            </a:r>
            <a:endParaRPr/>
          </a:p>
        </p:txBody>
      </p:sp>
      <p:sp>
        <p:nvSpPr>
          <p:cNvPr id="241" name="Shape 241"/>
          <p:cNvSpPr/>
          <p:nvPr/>
        </p:nvSpPr>
        <p:spPr>
          <a:xfrm>
            <a:off x="520625" y="2149931"/>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Do until we receive ‘</a:t>
            </a:r>
            <a:r>
              <a:rPr b="1" lang="en"/>
              <a:t>q</a:t>
            </a:r>
            <a:r>
              <a:rPr lang="en"/>
              <a:t>’ from the keyboard</a:t>
            </a:r>
            <a:endParaRPr b="1"/>
          </a:p>
        </p:txBody>
      </p:sp>
      <p:sp>
        <p:nvSpPr>
          <p:cNvPr id="242" name="Shape 242"/>
          <p:cNvSpPr txBox="1"/>
          <p:nvPr>
            <p:ph type="title"/>
          </p:nvPr>
        </p:nvSpPr>
        <p:spPr>
          <a:xfrm>
            <a:off x="119900" y="627450"/>
            <a:ext cx="48489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Chat client</a:t>
            </a:r>
            <a:endParaRPr/>
          </a:p>
        </p:txBody>
      </p:sp>
      <p:sp>
        <p:nvSpPr>
          <p:cNvPr id="243" name="Shape 243"/>
          <p:cNvSpPr/>
          <p:nvPr/>
        </p:nvSpPr>
        <p:spPr>
          <a:xfrm>
            <a:off x="520625" y="2509031"/>
            <a:ext cx="2368500" cy="45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Read a symbol (</a:t>
            </a:r>
            <a:r>
              <a:rPr b="1" lang="en"/>
              <a:t>key</a:t>
            </a:r>
            <a:r>
              <a:rPr lang="en"/>
              <a:t>) </a:t>
            </a:r>
            <a:endParaRPr b="1"/>
          </a:p>
        </p:txBody>
      </p:sp>
      <p:sp>
        <p:nvSpPr>
          <p:cNvPr id="244" name="Shape 244"/>
          <p:cNvSpPr/>
          <p:nvPr/>
        </p:nvSpPr>
        <p:spPr>
          <a:xfrm>
            <a:off x="520625" y="142545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Open for read the file</a:t>
            </a:r>
            <a:r>
              <a:rPr lang="en"/>
              <a:t> named ‘</a:t>
            </a:r>
            <a:r>
              <a:rPr b="1" lang="en"/>
              <a:t>./fifofile</a:t>
            </a:r>
            <a:r>
              <a:rPr lang="en"/>
              <a:t>’</a:t>
            </a:r>
            <a:endParaRPr/>
          </a:p>
        </p:txBody>
      </p:sp>
      <p:sp>
        <p:nvSpPr>
          <p:cNvPr id="245" name="Shape 245"/>
          <p:cNvSpPr txBox="1"/>
          <p:nvPr/>
        </p:nvSpPr>
        <p:spPr>
          <a:xfrm>
            <a:off x="2889075" y="77250"/>
            <a:ext cx="1454400" cy="28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chatclnt.c</a:t>
            </a:r>
            <a:endParaRPr b="1"/>
          </a:p>
        </p:txBody>
      </p:sp>
      <p:sp>
        <p:nvSpPr>
          <p:cNvPr id="246" name="Shape 246"/>
          <p:cNvSpPr/>
          <p:nvPr/>
        </p:nvSpPr>
        <p:spPr>
          <a:xfrm>
            <a:off x="520625" y="3776166"/>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Close and delete the FIFO file </a:t>
            </a:r>
            <a:endParaRPr/>
          </a:p>
        </p:txBody>
      </p:sp>
      <p:pic>
        <p:nvPicPr>
          <p:cNvPr id="247" name="Shape 247"/>
          <p:cNvPicPr preferRelativeResize="0"/>
          <p:nvPr/>
        </p:nvPicPr>
        <p:blipFill>
          <a:blip r:embed="rId3">
            <a:alphaModFix/>
          </a:blip>
          <a:stretch>
            <a:fillRect/>
          </a:stretch>
        </p:blipFill>
        <p:spPr>
          <a:xfrm>
            <a:off x="4343475" y="77250"/>
            <a:ext cx="4603103" cy="50662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idx="1" type="body"/>
          </p:nvPr>
        </p:nvSpPr>
        <p:spPr>
          <a:xfrm>
            <a:off x="727650" y="1266625"/>
            <a:ext cx="7688700" cy="3646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Program </a:t>
            </a:r>
            <a:r>
              <a:rPr b="1" i="1" lang="en"/>
              <a:t>ReverseEncryptorDecryptor</a:t>
            </a:r>
            <a:r>
              <a:rPr b="1" lang="en"/>
              <a:t>:</a:t>
            </a:r>
            <a:endParaRPr b="1"/>
          </a:p>
          <a:p>
            <a:pPr indent="0" lvl="0" marL="0">
              <a:spcBef>
                <a:spcPts val="1600"/>
              </a:spcBef>
              <a:spcAft>
                <a:spcPts val="0"/>
              </a:spcAft>
              <a:buNone/>
            </a:pPr>
            <a:r>
              <a:rPr lang="en"/>
              <a:t>Let’s define “Reverse Encryption” (</a:t>
            </a:r>
            <a:r>
              <a:rPr b="1" lang="en"/>
              <a:t>RE</a:t>
            </a:r>
            <a:r>
              <a:rPr lang="en"/>
              <a:t>) as a method to secure text messages - the messages are simply reverted, before they are sent further. Write a program (‘</a:t>
            </a:r>
            <a:r>
              <a:rPr b="1" lang="en"/>
              <a:t>revendec.c</a:t>
            </a:r>
            <a:r>
              <a:rPr lang="en"/>
              <a:t>’), which have 2 processes communicating through an </a:t>
            </a:r>
            <a:r>
              <a:rPr b="1" lang="en"/>
              <a:t>anonymous pipe</a:t>
            </a:r>
            <a:r>
              <a:rPr lang="en"/>
              <a:t>:</a:t>
            </a:r>
            <a:endParaRPr/>
          </a:p>
          <a:p>
            <a:pPr indent="-311150" lvl="0" marL="457200" rtl="0">
              <a:spcBef>
                <a:spcPts val="1600"/>
              </a:spcBef>
              <a:spcAft>
                <a:spcPts val="0"/>
              </a:spcAft>
              <a:buSzPts val="1300"/>
              <a:buChar char="●"/>
            </a:pPr>
            <a:r>
              <a:rPr lang="en" u="sng"/>
              <a:t>Process 1</a:t>
            </a:r>
            <a:r>
              <a:rPr lang="en"/>
              <a:t> should read text lines from the keyboard, then apply </a:t>
            </a:r>
            <a:r>
              <a:rPr b="1" lang="en"/>
              <a:t>RE</a:t>
            </a:r>
            <a:r>
              <a:rPr lang="en"/>
              <a:t> to it and send the encrypted message to </a:t>
            </a:r>
            <a:r>
              <a:rPr lang="en" u="sng"/>
              <a:t>Process 2</a:t>
            </a:r>
            <a:r>
              <a:rPr lang="en"/>
              <a:t>. </a:t>
            </a:r>
            <a:endParaRPr/>
          </a:p>
          <a:p>
            <a:pPr indent="-311150" lvl="0" marL="457200" rtl="0">
              <a:spcBef>
                <a:spcPts val="0"/>
              </a:spcBef>
              <a:spcAft>
                <a:spcPts val="0"/>
              </a:spcAft>
              <a:buSzPts val="1300"/>
              <a:buChar char="●"/>
            </a:pPr>
            <a:r>
              <a:rPr lang="en" u="sng"/>
              <a:t>Process 2</a:t>
            </a:r>
            <a:r>
              <a:rPr lang="en"/>
              <a:t> should await for incoming messages, print the encrypted messages to the screen, then decrypt them and store into a file (‘</a:t>
            </a:r>
            <a:r>
              <a:rPr b="1" lang="en"/>
              <a:t>messages.log</a:t>
            </a:r>
            <a:r>
              <a:rPr lang="en"/>
              <a:t>’).</a:t>
            </a:r>
            <a:endParaRPr/>
          </a:p>
          <a:p>
            <a:pPr indent="0" lvl="0" marL="0" rtl="0">
              <a:spcBef>
                <a:spcPts val="1600"/>
              </a:spcBef>
              <a:spcAft>
                <a:spcPts val="0"/>
              </a:spcAft>
              <a:buNone/>
            </a:pPr>
            <a:r>
              <a:rPr b="1" lang="en"/>
              <a:t>Project </a:t>
            </a:r>
            <a:r>
              <a:rPr b="1" i="1" lang="en"/>
              <a:t>EncryptedChat</a:t>
            </a:r>
            <a:r>
              <a:rPr lang="en"/>
              <a:t>:</a:t>
            </a:r>
            <a:endParaRPr/>
          </a:p>
          <a:p>
            <a:pPr indent="0" lvl="0" marL="0" rtl="0">
              <a:spcBef>
                <a:spcPts val="1600"/>
              </a:spcBef>
              <a:spcAft>
                <a:spcPts val="1600"/>
              </a:spcAft>
              <a:buNone/>
            </a:pPr>
            <a:r>
              <a:rPr lang="en"/>
              <a:t>Write a server/client pair of programs (‘</a:t>
            </a:r>
            <a:r>
              <a:rPr b="1" lang="en"/>
              <a:t>echatsrv.c</a:t>
            </a:r>
            <a:r>
              <a:rPr lang="en"/>
              <a:t>’ and ‘</a:t>
            </a:r>
            <a:r>
              <a:rPr b="1" lang="en"/>
              <a:t>echatclnt.c</a:t>
            </a:r>
            <a:r>
              <a:rPr lang="en"/>
              <a:t>’).  The </a:t>
            </a:r>
            <a:r>
              <a:rPr lang="en" u="sng"/>
              <a:t>server</a:t>
            </a:r>
            <a:r>
              <a:rPr lang="en"/>
              <a:t> should mimic the behaviour of </a:t>
            </a:r>
            <a:r>
              <a:rPr lang="en" u="sng"/>
              <a:t>Process 1</a:t>
            </a:r>
            <a:r>
              <a:rPr lang="en"/>
              <a:t> from the previous task and the </a:t>
            </a:r>
            <a:r>
              <a:rPr lang="en" u="sng"/>
              <a:t>client</a:t>
            </a:r>
            <a:r>
              <a:rPr lang="en"/>
              <a:t> - </a:t>
            </a:r>
            <a:r>
              <a:rPr lang="en" u="sng"/>
              <a:t>Process 2</a:t>
            </a:r>
            <a:r>
              <a:rPr lang="en"/>
              <a:t>, respectively. The programs should use a </a:t>
            </a:r>
            <a:r>
              <a:rPr b="1" lang="en"/>
              <a:t>FIFO</a:t>
            </a:r>
            <a:r>
              <a:rPr lang="en"/>
              <a:t> (named pipe) as a communication method between them. </a:t>
            </a:r>
            <a:endParaRPr/>
          </a:p>
        </p:txBody>
      </p:sp>
      <p:sp>
        <p:nvSpPr>
          <p:cNvPr id="253" name="Shape 253"/>
          <p:cNvSpPr txBox="1"/>
          <p:nvPr>
            <p:ph type="title"/>
          </p:nvPr>
        </p:nvSpPr>
        <p:spPr>
          <a:xfrm>
            <a:off x="727650" y="5825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7650" y="5736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IPC Methods (2)</a:t>
            </a:r>
            <a:endParaRPr/>
          </a:p>
        </p:txBody>
      </p:sp>
      <p:graphicFrame>
        <p:nvGraphicFramePr>
          <p:cNvPr id="99" name="Shape 99"/>
          <p:cNvGraphicFramePr/>
          <p:nvPr/>
        </p:nvGraphicFramePr>
        <p:xfrm>
          <a:off x="727650" y="1440825"/>
          <a:ext cx="3000000" cy="3000000"/>
        </p:xfrm>
        <a:graphic>
          <a:graphicData uri="http://schemas.openxmlformats.org/drawingml/2006/table">
            <a:tbl>
              <a:tblPr>
                <a:noFill/>
                <a:tableStyleId>{0239BC73-34F5-402E-A6DA-1D2F6F00769D}</a:tableStyleId>
              </a:tblPr>
              <a:tblGrid>
                <a:gridCol w="1838225"/>
                <a:gridCol w="5850475"/>
              </a:tblGrid>
              <a:tr h="381000">
                <a:tc>
                  <a:txBody>
                    <a:bodyPr>
                      <a:noAutofit/>
                    </a:bodyPr>
                    <a:lstStyle/>
                    <a:p>
                      <a:pPr indent="0" lvl="0" marL="0" rtl="0">
                        <a:spcBef>
                          <a:spcPts val="0"/>
                        </a:spcBef>
                        <a:spcAft>
                          <a:spcPts val="0"/>
                        </a:spcAft>
                        <a:buNone/>
                      </a:pPr>
                      <a:r>
                        <a:rPr lang="en"/>
                        <a:t>Message queue</a:t>
                      </a:r>
                      <a:endParaRPr/>
                    </a:p>
                  </a:txBody>
                  <a:tcPr marT="91425" marB="91425" marR="91425" marL="91425" anchor="ctr"/>
                </a:tc>
                <a:tc>
                  <a:txBody>
                    <a:bodyPr>
                      <a:noAutofit/>
                    </a:bodyPr>
                    <a:lstStyle/>
                    <a:p>
                      <a:pPr indent="0" lvl="0" marL="0" rtl="0">
                        <a:spcBef>
                          <a:spcPts val="0"/>
                        </a:spcBef>
                        <a:spcAft>
                          <a:spcPts val="0"/>
                        </a:spcAft>
                        <a:buNone/>
                      </a:pPr>
                      <a:r>
                        <a:rPr lang="en" sz="1200"/>
                        <a:t>A data stream similar to a socket, but which usually preserves message boundaries. Typically implemented by the operating system, they allow multiple processes to read and write to the message queue without being directly connected to each other.</a:t>
                      </a:r>
                      <a:endParaRPr sz="1200"/>
                    </a:p>
                  </a:txBody>
                  <a:tcPr marT="91425" marB="91425" marR="91425" marL="91425"/>
                </a:tc>
              </a:tr>
              <a:tr h="381000">
                <a:tc>
                  <a:txBody>
                    <a:bodyPr>
                      <a:noAutofit/>
                    </a:bodyPr>
                    <a:lstStyle/>
                    <a:p>
                      <a:pPr indent="0" lvl="0" marL="0" rtl="0">
                        <a:spcBef>
                          <a:spcPts val="0"/>
                        </a:spcBef>
                        <a:spcAft>
                          <a:spcPts val="0"/>
                        </a:spcAft>
                        <a:buNone/>
                      </a:pPr>
                      <a:r>
                        <a:rPr lang="en"/>
                        <a:t>Pipe</a:t>
                      </a:r>
                      <a:endParaRPr/>
                    </a:p>
                  </a:txBody>
                  <a:tcPr marT="91425" marB="91425" marR="91425" marL="91425" anchor="ctr"/>
                </a:tc>
                <a:tc>
                  <a:txBody>
                    <a:bodyPr>
                      <a:noAutofit/>
                    </a:bodyPr>
                    <a:lstStyle/>
                    <a:p>
                      <a:pPr indent="0" lvl="0" marL="0" rtl="0">
                        <a:spcBef>
                          <a:spcPts val="0"/>
                        </a:spcBef>
                        <a:spcAft>
                          <a:spcPts val="0"/>
                        </a:spcAft>
                        <a:buNone/>
                      </a:pPr>
                      <a:r>
                        <a:rPr lang="en" sz="1200"/>
                        <a:t>A unidirectional data channel. Data written to the write end of the pipe is buffered by the operating system until it is read from the read end of the pipe. Two-way data streams between processes can be achieved by creating two pipes utilizing standard input and output.</a:t>
                      </a:r>
                      <a:endParaRPr sz="1200"/>
                    </a:p>
                  </a:txBody>
                  <a:tcPr marT="91425" marB="91425" marR="91425" marL="91425"/>
                </a:tc>
              </a:tr>
              <a:tr h="381000">
                <a:tc>
                  <a:txBody>
                    <a:bodyPr>
                      <a:noAutofit/>
                    </a:bodyPr>
                    <a:lstStyle/>
                    <a:p>
                      <a:pPr indent="0" lvl="0" marL="0" rtl="0">
                        <a:spcBef>
                          <a:spcPts val="0"/>
                        </a:spcBef>
                        <a:spcAft>
                          <a:spcPts val="0"/>
                        </a:spcAft>
                        <a:buNone/>
                      </a:pPr>
                      <a:r>
                        <a:rPr lang="en"/>
                        <a:t>Named pipe</a:t>
                      </a:r>
                      <a:endParaRPr/>
                    </a:p>
                  </a:txBody>
                  <a:tcPr marT="91425" marB="91425" marR="91425" marL="91425" anchor="ctr"/>
                </a:tc>
                <a:tc>
                  <a:txBody>
                    <a:bodyPr>
                      <a:noAutofit/>
                    </a:bodyPr>
                    <a:lstStyle/>
                    <a:p>
                      <a:pPr indent="0" lvl="0" marL="0" rtl="0">
                        <a:spcBef>
                          <a:spcPts val="0"/>
                        </a:spcBef>
                        <a:spcAft>
                          <a:spcPts val="0"/>
                        </a:spcAft>
                        <a:buNone/>
                      </a:pPr>
                      <a:r>
                        <a:rPr lang="en" sz="1200"/>
                        <a:t>A pipe implemented through a file on the file system instead of standard input and output. Multiple processes can read and write to the file as a buffer for IPC data.</a:t>
                      </a:r>
                      <a:endParaRPr sz="1200"/>
                    </a:p>
                  </a:txBody>
                  <a:tcPr marT="91425" marB="91425" marR="91425" marL="91425"/>
                </a:tc>
              </a:tr>
              <a:tr h="396200">
                <a:tc>
                  <a:txBody>
                    <a:bodyPr>
                      <a:noAutofit/>
                    </a:bodyPr>
                    <a:lstStyle/>
                    <a:p>
                      <a:pPr indent="0" lvl="0" marL="0" rtl="0">
                        <a:spcBef>
                          <a:spcPts val="0"/>
                        </a:spcBef>
                        <a:spcAft>
                          <a:spcPts val="0"/>
                        </a:spcAft>
                        <a:buNone/>
                      </a:pPr>
                      <a:r>
                        <a:rPr lang="en"/>
                        <a:t>Shared memory</a:t>
                      </a:r>
                      <a:endParaRPr/>
                    </a:p>
                  </a:txBody>
                  <a:tcPr marT="91425" marB="91425" marR="91425" marL="91425" anchor="ctr"/>
                </a:tc>
                <a:tc>
                  <a:txBody>
                    <a:bodyPr>
                      <a:noAutofit/>
                    </a:bodyPr>
                    <a:lstStyle/>
                    <a:p>
                      <a:pPr indent="0" lvl="0" marL="0" rtl="0">
                        <a:spcBef>
                          <a:spcPts val="0"/>
                        </a:spcBef>
                        <a:spcAft>
                          <a:spcPts val="0"/>
                        </a:spcAft>
                        <a:buNone/>
                      </a:pPr>
                      <a:r>
                        <a:rPr lang="en" sz="1200"/>
                        <a:t>Multiple processes are given access to the same block of memory which creates a shared buffer for the processes to communicate with each other.</a:t>
                      </a:r>
                      <a:endParaRPr sz="12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Signals</a:t>
            </a:r>
            <a:endParaRPr/>
          </a:p>
        </p:txBody>
      </p:sp>
      <p:sp>
        <p:nvSpPr>
          <p:cNvPr id="105" name="Shape 105"/>
          <p:cNvSpPr txBox="1"/>
          <p:nvPr>
            <p:ph idx="1" type="body"/>
          </p:nvPr>
        </p:nvSpPr>
        <p:spPr>
          <a:xfrm>
            <a:off x="729450" y="2078875"/>
            <a:ext cx="7688700" cy="26637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b="1" lang="en"/>
              <a:t>Signals</a:t>
            </a:r>
            <a:r>
              <a:rPr lang="en"/>
              <a:t> are a mechanism for one-way </a:t>
            </a:r>
            <a:r>
              <a:rPr lang="en" u="sng"/>
              <a:t>asynchronous</a:t>
            </a:r>
            <a:r>
              <a:rPr lang="en"/>
              <a:t> notifications.</a:t>
            </a:r>
            <a:endParaRPr/>
          </a:p>
          <a:p>
            <a:pPr indent="-311150" lvl="0" marL="457200" rtl="0">
              <a:spcBef>
                <a:spcPts val="0"/>
              </a:spcBef>
              <a:spcAft>
                <a:spcPts val="0"/>
              </a:spcAft>
              <a:buSzPts val="1300"/>
              <a:buChar char="●"/>
            </a:pPr>
            <a:r>
              <a:rPr lang="en"/>
              <a:t>The Linux kernel implements about 30 signals (the exact number is architecture-dependent).</a:t>
            </a:r>
            <a:endParaRPr/>
          </a:p>
          <a:p>
            <a:pPr indent="-311150" lvl="0" marL="457200" rtl="0">
              <a:spcBef>
                <a:spcPts val="0"/>
              </a:spcBef>
              <a:spcAft>
                <a:spcPts val="0"/>
              </a:spcAft>
              <a:buSzPts val="1300"/>
              <a:buChar char="●"/>
            </a:pPr>
            <a:r>
              <a:rPr lang="en"/>
              <a:t>With the exception of </a:t>
            </a:r>
            <a:r>
              <a:rPr b="1" lang="en"/>
              <a:t>SIGKILL</a:t>
            </a:r>
            <a:r>
              <a:rPr lang="en"/>
              <a:t> (which always terminates the process), and </a:t>
            </a:r>
            <a:r>
              <a:rPr b="1" lang="en"/>
              <a:t>SIGSTOP</a:t>
            </a:r>
            <a:r>
              <a:rPr lang="en"/>
              <a:t> (which always stops the process), processes may control what happens when they receive a signal.</a:t>
            </a:r>
            <a:endParaRPr/>
          </a:p>
          <a:p>
            <a:pPr indent="-311150" lvl="0" marL="457200" rtl="0">
              <a:spcBef>
                <a:spcPts val="0"/>
              </a:spcBef>
              <a:spcAft>
                <a:spcPts val="0"/>
              </a:spcAft>
              <a:buSzPts val="1300"/>
              <a:buChar char="●"/>
            </a:pPr>
            <a:r>
              <a:rPr lang="en"/>
              <a:t>Handled signals cause the execution of a user-supplied </a:t>
            </a:r>
            <a:r>
              <a:rPr b="1" lang="en"/>
              <a:t>signal handler</a:t>
            </a:r>
            <a:r>
              <a:rPr lang="en"/>
              <a:t> function.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727650" y="5736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Most important signals</a:t>
            </a:r>
            <a:endParaRPr/>
          </a:p>
        </p:txBody>
      </p:sp>
      <p:graphicFrame>
        <p:nvGraphicFramePr>
          <p:cNvPr id="111" name="Shape 111"/>
          <p:cNvGraphicFramePr/>
          <p:nvPr/>
        </p:nvGraphicFramePr>
        <p:xfrm>
          <a:off x="727650" y="1429850"/>
          <a:ext cx="3000000" cy="3000000"/>
        </p:xfrm>
        <a:graphic>
          <a:graphicData uri="http://schemas.openxmlformats.org/drawingml/2006/table">
            <a:tbl>
              <a:tblPr>
                <a:noFill/>
                <a:tableStyleId>{0239BC73-34F5-402E-A6DA-1D2F6F00769D}</a:tableStyleId>
              </a:tblPr>
              <a:tblGrid>
                <a:gridCol w="1441000"/>
                <a:gridCol w="5283575"/>
                <a:gridCol w="1277350"/>
              </a:tblGrid>
              <a:tr h="381000">
                <a:tc>
                  <a:txBody>
                    <a:bodyPr>
                      <a:noAutofit/>
                    </a:bodyPr>
                    <a:lstStyle/>
                    <a:p>
                      <a:pPr indent="0" lvl="0" marL="0" rtl="0">
                        <a:spcBef>
                          <a:spcPts val="0"/>
                        </a:spcBef>
                        <a:spcAft>
                          <a:spcPts val="0"/>
                        </a:spcAft>
                        <a:buNone/>
                      </a:pPr>
                      <a:r>
                        <a:rPr lang="en"/>
                        <a:t>SIGHUP (1)</a:t>
                      </a:r>
                      <a:endParaRPr/>
                    </a:p>
                  </a:txBody>
                  <a:tcPr marT="91425" marB="91425" marR="91425" marL="91425" anchor="ctr"/>
                </a:tc>
                <a:tc>
                  <a:txBody>
                    <a:bodyPr>
                      <a:noAutofit/>
                    </a:bodyPr>
                    <a:lstStyle/>
                    <a:p>
                      <a:pPr indent="0" lvl="0" marL="0" rtl="0">
                        <a:spcBef>
                          <a:spcPts val="0"/>
                        </a:spcBef>
                        <a:spcAft>
                          <a:spcPts val="0"/>
                        </a:spcAft>
                        <a:buNone/>
                      </a:pPr>
                      <a:r>
                        <a:rPr lang="en" sz="1200"/>
                        <a:t>Process's controllin</a:t>
                      </a:r>
                      <a:r>
                        <a:rPr lang="en" sz="1200"/>
                        <a:t>g </a:t>
                      </a:r>
                      <a:r>
                        <a:rPr lang="en" sz="1200"/>
                        <a:t>terminal was closed (most frequently, the user logged out).</a:t>
                      </a:r>
                      <a:endParaRPr sz="1200"/>
                    </a:p>
                  </a:txBody>
                  <a:tcPr marT="91425" marB="91425" marR="91425" marL="91425"/>
                </a:tc>
                <a:tc>
                  <a:txBody>
                    <a:bodyPr>
                      <a:noAutofit/>
                    </a:bodyPr>
                    <a:lstStyle/>
                    <a:p>
                      <a:pPr indent="0" lvl="0" marL="0" rtl="0">
                        <a:spcBef>
                          <a:spcPts val="0"/>
                        </a:spcBef>
                        <a:spcAft>
                          <a:spcPts val="0"/>
                        </a:spcAft>
                        <a:buNone/>
                      </a:pPr>
                      <a:r>
                        <a:rPr lang="en" sz="1200"/>
                        <a:t>Terminate</a:t>
                      </a:r>
                      <a:endParaRPr sz="1200"/>
                    </a:p>
                  </a:txBody>
                  <a:tcPr marT="91425" marB="91425" marR="91425" marL="91425" anchor="ctr"/>
                </a:tc>
              </a:tr>
              <a:tr h="381000">
                <a:tc>
                  <a:txBody>
                    <a:bodyPr>
                      <a:noAutofit/>
                    </a:bodyPr>
                    <a:lstStyle/>
                    <a:p>
                      <a:pPr indent="0" lvl="0" marL="0" rtl="0">
                        <a:spcBef>
                          <a:spcPts val="0"/>
                        </a:spcBef>
                        <a:spcAft>
                          <a:spcPts val="0"/>
                        </a:spcAft>
                        <a:buNone/>
                      </a:pPr>
                      <a:r>
                        <a:rPr lang="en"/>
                        <a:t>SIGINT (2)</a:t>
                      </a:r>
                      <a:endParaRPr/>
                    </a:p>
                  </a:txBody>
                  <a:tcPr marT="91425" marB="91425" marR="91425" marL="91425" anchor="ctr"/>
                </a:tc>
                <a:tc>
                  <a:txBody>
                    <a:bodyPr>
                      <a:noAutofit/>
                    </a:bodyPr>
                    <a:lstStyle/>
                    <a:p>
                      <a:pPr indent="0" lvl="0" marL="0" rtl="0">
                        <a:spcBef>
                          <a:spcPts val="0"/>
                        </a:spcBef>
                        <a:spcAft>
                          <a:spcPts val="0"/>
                        </a:spcAft>
                        <a:buNone/>
                      </a:pPr>
                      <a:r>
                        <a:rPr lang="en" sz="1200"/>
                        <a:t>User generated the interrupt character (Ctrl-C)</a:t>
                      </a:r>
                      <a:r>
                        <a:rPr lang="en" sz="1200"/>
                        <a:t>.</a:t>
                      </a:r>
                      <a:endParaRPr sz="1200"/>
                    </a:p>
                  </a:txBody>
                  <a:tcPr marT="91425" marB="91425" marR="91425" marL="91425"/>
                </a:tc>
                <a:tc>
                  <a:txBody>
                    <a:bodyPr>
                      <a:noAutofit/>
                    </a:bodyPr>
                    <a:lstStyle/>
                    <a:p>
                      <a:pPr indent="0" lvl="0" marL="0" rtl="0">
                        <a:spcBef>
                          <a:spcPts val="0"/>
                        </a:spcBef>
                        <a:spcAft>
                          <a:spcPts val="0"/>
                        </a:spcAft>
                        <a:buNone/>
                      </a:pPr>
                      <a:r>
                        <a:rPr lang="en" sz="1200"/>
                        <a:t>Terminate</a:t>
                      </a:r>
                      <a:endParaRPr sz="1200"/>
                    </a:p>
                  </a:txBody>
                  <a:tcPr marT="91425" marB="91425" marR="91425" marL="91425" anchor="ctr"/>
                </a:tc>
              </a:tr>
              <a:tr h="381000">
                <a:tc>
                  <a:txBody>
                    <a:bodyPr>
                      <a:noAutofit/>
                    </a:bodyPr>
                    <a:lstStyle/>
                    <a:p>
                      <a:pPr indent="0" lvl="0" marL="0" rtl="0">
                        <a:spcBef>
                          <a:spcPts val="0"/>
                        </a:spcBef>
                        <a:spcAft>
                          <a:spcPts val="0"/>
                        </a:spcAft>
                        <a:buNone/>
                      </a:pPr>
                      <a:r>
                        <a:rPr lang="en"/>
                        <a:t>SIGABRT (6)</a:t>
                      </a:r>
                      <a:endParaRPr/>
                    </a:p>
                  </a:txBody>
                  <a:tcPr marT="91425" marB="91425" marR="91425" marL="91425" anchor="ctr"/>
                </a:tc>
                <a:tc>
                  <a:txBody>
                    <a:bodyPr>
                      <a:noAutofit/>
                    </a:bodyPr>
                    <a:lstStyle/>
                    <a:p>
                      <a:pPr indent="0" lvl="0" marL="0" rtl="0">
                        <a:spcBef>
                          <a:spcPts val="0"/>
                        </a:spcBef>
                        <a:spcAft>
                          <a:spcPts val="0"/>
                        </a:spcAft>
                        <a:buNone/>
                      </a:pPr>
                      <a:r>
                        <a:rPr lang="en" sz="1200"/>
                        <a:t>The </a:t>
                      </a:r>
                      <a:r>
                        <a:rPr b="1" lang="en" sz="1200"/>
                        <a:t>abort()</a:t>
                      </a:r>
                      <a:r>
                        <a:rPr lang="en" sz="1200"/>
                        <a:t> function sends this signal to the process that invokes it. The process then terminates and generates a core file.</a:t>
                      </a:r>
                      <a:endParaRPr sz="1200"/>
                    </a:p>
                  </a:txBody>
                  <a:tcPr marT="91425" marB="91425" marR="91425" marL="91425"/>
                </a:tc>
                <a:tc>
                  <a:txBody>
                    <a:bodyPr>
                      <a:noAutofit/>
                    </a:bodyPr>
                    <a:lstStyle/>
                    <a:p>
                      <a:pPr indent="0" lvl="0" marL="0" rtl="0">
                        <a:spcBef>
                          <a:spcPts val="0"/>
                        </a:spcBef>
                        <a:spcAft>
                          <a:spcPts val="0"/>
                        </a:spcAft>
                        <a:buNone/>
                      </a:pPr>
                      <a:r>
                        <a:rPr lang="en" sz="1200"/>
                        <a:t>Terminate with core dump</a:t>
                      </a:r>
                      <a:endParaRPr sz="1200"/>
                    </a:p>
                  </a:txBody>
                  <a:tcPr marT="91425" marB="91425" marR="91425" marL="91425" anchor="ctr"/>
                </a:tc>
              </a:tr>
              <a:tr h="396200">
                <a:tc>
                  <a:txBody>
                    <a:bodyPr>
                      <a:noAutofit/>
                    </a:bodyPr>
                    <a:lstStyle/>
                    <a:p>
                      <a:pPr indent="0" lvl="0" marL="0" rtl="0">
                        <a:spcBef>
                          <a:spcPts val="0"/>
                        </a:spcBef>
                        <a:spcAft>
                          <a:spcPts val="0"/>
                        </a:spcAft>
                        <a:buNone/>
                      </a:pPr>
                      <a:r>
                        <a:rPr lang="en"/>
                        <a:t>SIGKILL (9)</a:t>
                      </a:r>
                      <a:endParaRPr/>
                    </a:p>
                  </a:txBody>
                  <a:tcPr marT="91425" marB="91425" marR="91425" marL="91425" anchor="ctr"/>
                </a:tc>
                <a:tc>
                  <a:txBody>
                    <a:bodyPr>
                      <a:noAutofit/>
                    </a:bodyPr>
                    <a:lstStyle/>
                    <a:p>
                      <a:pPr indent="0" lvl="0" marL="0" rtl="0">
                        <a:spcBef>
                          <a:spcPts val="0"/>
                        </a:spcBef>
                        <a:spcAft>
                          <a:spcPts val="0"/>
                        </a:spcAft>
                        <a:buNone/>
                      </a:pPr>
                      <a:r>
                        <a:rPr lang="en" sz="1200"/>
                        <a:t>This signal is sent from the </a:t>
                      </a:r>
                      <a:r>
                        <a:rPr b="1" lang="en" sz="1200"/>
                        <a:t>kill()</a:t>
                      </a:r>
                      <a:r>
                        <a:rPr lang="en" sz="1200"/>
                        <a:t> system call; it exists to provide system administrators with a surefire way of unconditionally killing a process.</a:t>
                      </a:r>
                      <a:endParaRPr sz="1200"/>
                    </a:p>
                  </a:txBody>
                  <a:tcPr marT="91425" marB="91425" marR="91425" marL="91425"/>
                </a:tc>
                <a:tc>
                  <a:txBody>
                    <a:bodyPr>
                      <a:noAutofit/>
                    </a:bodyPr>
                    <a:lstStyle/>
                    <a:p>
                      <a:pPr indent="0" lvl="0" marL="0" rtl="0">
                        <a:spcBef>
                          <a:spcPts val="0"/>
                        </a:spcBef>
                        <a:spcAft>
                          <a:spcPts val="0"/>
                        </a:spcAft>
                        <a:buNone/>
                      </a:pPr>
                      <a:r>
                        <a:rPr lang="en" sz="1200"/>
                        <a:t>Terminate</a:t>
                      </a:r>
                      <a:endParaRPr sz="1200"/>
                    </a:p>
                  </a:txBody>
                  <a:tcPr marT="91425" marB="91425" marR="91425" marL="91425" anchor="ctr"/>
                </a:tc>
              </a:tr>
              <a:tr h="396200">
                <a:tc>
                  <a:txBody>
                    <a:bodyPr>
                      <a:noAutofit/>
                    </a:bodyPr>
                    <a:lstStyle/>
                    <a:p>
                      <a:pPr indent="0" lvl="0" marL="0" rtl="0">
                        <a:spcBef>
                          <a:spcPts val="0"/>
                        </a:spcBef>
                        <a:spcAft>
                          <a:spcPts val="0"/>
                        </a:spcAft>
                        <a:buNone/>
                      </a:pPr>
                      <a:r>
                        <a:rPr lang="en"/>
                        <a:t>SIGSEGV (11)</a:t>
                      </a:r>
                      <a:endParaRPr/>
                    </a:p>
                  </a:txBody>
                  <a:tcPr marT="91425" marB="91425" marR="91425" marL="91425" anchor="ctr"/>
                </a:tc>
                <a:tc>
                  <a:txBody>
                    <a:bodyPr>
                      <a:noAutofit/>
                    </a:bodyPr>
                    <a:lstStyle/>
                    <a:p>
                      <a:pPr indent="0" lvl="0" marL="0" rtl="0">
                        <a:spcBef>
                          <a:spcPts val="0"/>
                        </a:spcBef>
                        <a:spcAft>
                          <a:spcPts val="0"/>
                        </a:spcAft>
                        <a:buNone/>
                      </a:pPr>
                      <a:r>
                        <a:rPr lang="en" sz="1200"/>
                        <a:t>This signal, whose name derives from </a:t>
                      </a:r>
                      <a:r>
                        <a:rPr i="1" lang="en" sz="1200"/>
                        <a:t>segmentation violation</a:t>
                      </a:r>
                      <a:r>
                        <a:rPr lang="en" sz="1200"/>
                        <a:t>, is sent to a process when it attempts an invalid memory access.</a:t>
                      </a:r>
                      <a:endParaRPr sz="1200"/>
                    </a:p>
                  </a:txBody>
                  <a:tcPr marT="91425" marB="91425" marR="91425" marL="91425"/>
                </a:tc>
                <a:tc>
                  <a:txBody>
                    <a:bodyPr>
                      <a:noAutofit/>
                    </a:bodyPr>
                    <a:lstStyle/>
                    <a:p>
                      <a:pPr indent="0" lvl="0" marL="0" rtl="0">
                        <a:spcBef>
                          <a:spcPts val="0"/>
                        </a:spcBef>
                        <a:spcAft>
                          <a:spcPts val="0"/>
                        </a:spcAft>
                        <a:buNone/>
                      </a:pPr>
                      <a:r>
                        <a:rPr lang="en" sz="1200"/>
                        <a:t>Terminate with core dump</a:t>
                      </a:r>
                      <a:endParaRPr sz="1200"/>
                    </a:p>
                  </a:txBody>
                  <a:tcPr marT="91425" marB="91425" marR="91425" marL="91425" anchor="ctr"/>
                </a:tc>
              </a:tr>
              <a:tr h="396200">
                <a:tc>
                  <a:txBody>
                    <a:bodyPr>
                      <a:noAutofit/>
                    </a:bodyPr>
                    <a:lstStyle/>
                    <a:p>
                      <a:pPr indent="0" lvl="0" marL="0" rtl="0">
                        <a:spcBef>
                          <a:spcPts val="0"/>
                        </a:spcBef>
                        <a:spcAft>
                          <a:spcPts val="0"/>
                        </a:spcAft>
                        <a:buNone/>
                      </a:pPr>
                      <a:r>
                        <a:rPr lang="en"/>
                        <a:t>SIGTERM (15)</a:t>
                      </a:r>
                      <a:endParaRPr/>
                    </a:p>
                  </a:txBody>
                  <a:tcPr marT="91425" marB="91425" marR="91425" marL="91425" anchor="ctr"/>
                </a:tc>
                <a:tc>
                  <a:txBody>
                    <a:bodyPr>
                      <a:noAutofit/>
                    </a:bodyPr>
                    <a:lstStyle/>
                    <a:p>
                      <a:pPr indent="0" lvl="0" marL="0" rtl="0">
                        <a:spcBef>
                          <a:spcPts val="0"/>
                        </a:spcBef>
                        <a:spcAft>
                          <a:spcPts val="0"/>
                        </a:spcAft>
                        <a:buNone/>
                      </a:pPr>
                      <a:r>
                        <a:rPr lang="en" sz="1200"/>
                        <a:t>This signal is sent only by </a:t>
                      </a:r>
                      <a:r>
                        <a:rPr b="1" lang="en" sz="1200"/>
                        <a:t>kill()</a:t>
                      </a:r>
                      <a:r>
                        <a:rPr lang="en" sz="1200"/>
                        <a:t>; it allows a user to gracefully terminate a process (the default action).</a:t>
                      </a:r>
                      <a:endParaRPr sz="1200"/>
                    </a:p>
                  </a:txBody>
                  <a:tcPr marT="91425" marB="91425" marR="91425" marL="91425"/>
                </a:tc>
                <a:tc>
                  <a:txBody>
                    <a:bodyPr>
                      <a:noAutofit/>
                    </a:bodyPr>
                    <a:lstStyle/>
                    <a:p>
                      <a:pPr indent="0" lvl="0" marL="0" rtl="0">
                        <a:spcBef>
                          <a:spcPts val="0"/>
                        </a:spcBef>
                        <a:spcAft>
                          <a:spcPts val="0"/>
                        </a:spcAft>
                        <a:buNone/>
                      </a:pPr>
                      <a:r>
                        <a:rPr lang="en" sz="1200"/>
                        <a:t>Terminate</a:t>
                      </a:r>
                      <a:endParaRPr sz="1200"/>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7650" y="5736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Most important signals (2)</a:t>
            </a:r>
            <a:endParaRPr/>
          </a:p>
        </p:txBody>
      </p:sp>
      <p:graphicFrame>
        <p:nvGraphicFramePr>
          <p:cNvPr id="117" name="Shape 117"/>
          <p:cNvGraphicFramePr/>
          <p:nvPr/>
        </p:nvGraphicFramePr>
        <p:xfrm>
          <a:off x="727650" y="1440825"/>
          <a:ext cx="3000000" cy="3000000"/>
        </p:xfrm>
        <a:graphic>
          <a:graphicData uri="http://schemas.openxmlformats.org/drawingml/2006/table">
            <a:tbl>
              <a:tblPr>
                <a:noFill/>
                <a:tableStyleId>{0239BC73-34F5-402E-A6DA-1D2F6F00769D}</a:tableStyleId>
              </a:tblPr>
              <a:tblGrid>
                <a:gridCol w="1681325"/>
                <a:gridCol w="5289725"/>
                <a:gridCol w="915475"/>
              </a:tblGrid>
              <a:tr h="381000">
                <a:tc>
                  <a:txBody>
                    <a:bodyPr>
                      <a:noAutofit/>
                    </a:bodyPr>
                    <a:lstStyle/>
                    <a:p>
                      <a:pPr indent="0" lvl="0" marL="0" rtl="0">
                        <a:spcBef>
                          <a:spcPts val="0"/>
                        </a:spcBef>
                        <a:spcAft>
                          <a:spcPts val="0"/>
                        </a:spcAft>
                        <a:buNone/>
                      </a:pPr>
                      <a:r>
                        <a:rPr lang="en"/>
                        <a:t>SIGCHLD </a:t>
                      </a:r>
                      <a:r>
                        <a:rPr lang="en"/>
                        <a:t>(17)</a:t>
                      </a:r>
                      <a:endParaRPr/>
                    </a:p>
                  </a:txBody>
                  <a:tcPr marT="91425" marB="91425" marR="91425" marL="91425" anchor="ctr"/>
                </a:tc>
                <a:tc>
                  <a:txBody>
                    <a:bodyPr>
                      <a:noAutofit/>
                    </a:bodyPr>
                    <a:lstStyle/>
                    <a:p>
                      <a:pPr indent="0" lvl="0" marL="0" rtl="0">
                        <a:spcBef>
                          <a:spcPts val="0"/>
                        </a:spcBef>
                        <a:spcAft>
                          <a:spcPts val="0"/>
                        </a:spcAft>
                        <a:buNone/>
                      </a:pPr>
                      <a:r>
                        <a:rPr lang="en" sz="1200"/>
                        <a:t>Whenever a process terminates or stops, the kernel sends this signal to the process' parent. A handler for this signal generally calls </a:t>
                      </a:r>
                      <a:r>
                        <a:rPr b="1" lang="en" sz="1200"/>
                        <a:t>wait()</a:t>
                      </a:r>
                      <a:r>
                        <a:rPr lang="en" sz="1200"/>
                        <a:t> to determine the child's pid and exit code.</a:t>
                      </a:r>
                      <a:endParaRPr sz="1200"/>
                    </a:p>
                  </a:txBody>
                  <a:tcPr marT="91425" marB="91425" marR="91425" marL="91425"/>
                </a:tc>
                <a:tc>
                  <a:txBody>
                    <a:bodyPr>
                      <a:noAutofit/>
                    </a:bodyPr>
                    <a:lstStyle/>
                    <a:p>
                      <a:pPr indent="0" lvl="0" marL="0" rtl="0">
                        <a:spcBef>
                          <a:spcPts val="0"/>
                        </a:spcBef>
                        <a:spcAft>
                          <a:spcPts val="0"/>
                        </a:spcAft>
                        <a:buNone/>
                      </a:pPr>
                      <a:r>
                        <a:rPr lang="en" sz="1200"/>
                        <a:t>Ignored</a:t>
                      </a:r>
                      <a:endParaRPr sz="1200"/>
                    </a:p>
                  </a:txBody>
                  <a:tcPr marT="91425" marB="91425" marR="91425" marL="91425" anchor="ctr"/>
                </a:tc>
              </a:tr>
              <a:tr h="381000">
                <a:tc>
                  <a:txBody>
                    <a:bodyPr>
                      <a:noAutofit/>
                    </a:bodyPr>
                    <a:lstStyle/>
                    <a:p>
                      <a:pPr indent="0" lvl="0" marL="0" rtl="0">
                        <a:spcBef>
                          <a:spcPts val="0"/>
                        </a:spcBef>
                        <a:spcAft>
                          <a:spcPts val="0"/>
                        </a:spcAft>
                        <a:buNone/>
                      </a:pPr>
                      <a:r>
                        <a:rPr lang="en"/>
                        <a:t>SIGCONT </a:t>
                      </a:r>
                      <a:r>
                        <a:rPr lang="en"/>
                        <a:t>(18)</a:t>
                      </a:r>
                      <a:endParaRPr/>
                    </a:p>
                  </a:txBody>
                  <a:tcPr marT="91425" marB="91425" marR="91425" marL="91425" anchor="ctr"/>
                </a:tc>
                <a:tc>
                  <a:txBody>
                    <a:bodyPr>
                      <a:noAutofit/>
                    </a:bodyPr>
                    <a:lstStyle/>
                    <a:p>
                      <a:pPr indent="0" lvl="0" marL="0" rtl="0">
                        <a:spcBef>
                          <a:spcPts val="0"/>
                        </a:spcBef>
                        <a:spcAft>
                          <a:spcPts val="0"/>
                        </a:spcAft>
                        <a:buNone/>
                      </a:pPr>
                      <a:r>
                        <a:rPr lang="en" sz="1200"/>
                        <a:t>The kernel sends this signal to a process when the process is resumed after being stopped (by SIGSTOP).</a:t>
                      </a:r>
                      <a:endParaRPr sz="1200"/>
                    </a:p>
                  </a:txBody>
                  <a:tcPr marT="91425" marB="91425" marR="91425" marL="91425"/>
                </a:tc>
                <a:tc>
                  <a:txBody>
                    <a:bodyPr>
                      <a:noAutofit/>
                    </a:bodyPr>
                    <a:lstStyle/>
                    <a:p>
                      <a:pPr indent="0" lvl="0" marL="0" rtl="0">
                        <a:spcBef>
                          <a:spcPts val="0"/>
                        </a:spcBef>
                        <a:spcAft>
                          <a:spcPts val="0"/>
                        </a:spcAft>
                        <a:buNone/>
                      </a:pPr>
                      <a:r>
                        <a:rPr lang="en" sz="1200"/>
                        <a:t>Ignored</a:t>
                      </a:r>
                      <a:endParaRPr sz="1200"/>
                    </a:p>
                  </a:txBody>
                  <a:tcPr marT="91425" marB="91425" marR="91425" marL="91425" anchor="ctr"/>
                </a:tc>
              </a:tr>
              <a:tr h="381000">
                <a:tc>
                  <a:txBody>
                    <a:bodyPr>
                      <a:noAutofit/>
                    </a:bodyPr>
                    <a:lstStyle/>
                    <a:p>
                      <a:pPr indent="0" lvl="0" marL="0" rtl="0">
                        <a:spcBef>
                          <a:spcPts val="0"/>
                        </a:spcBef>
                        <a:spcAft>
                          <a:spcPts val="0"/>
                        </a:spcAft>
                        <a:buNone/>
                      </a:pPr>
                      <a:r>
                        <a:rPr lang="en"/>
                        <a:t>SIGSTOP </a:t>
                      </a:r>
                      <a:r>
                        <a:rPr lang="en"/>
                        <a:t>(19)</a:t>
                      </a:r>
                      <a:endParaRPr/>
                    </a:p>
                  </a:txBody>
                  <a:tcPr marT="91425" marB="91425" marR="91425" marL="91425" anchor="ctr"/>
                </a:tc>
                <a:tc>
                  <a:txBody>
                    <a:bodyPr>
                      <a:noAutofit/>
                    </a:bodyPr>
                    <a:lstStyle/>
                    <a:p>
                      <a:pPr indent="0" lvl="0" marL="0" rtl="0">
                        <a:spcBef>
                          <a:spcPts val="0"/>
                        </a:spcBef>
                        <a:spcAft>
                          <a:spcPts val="0"/>
                        </a:spcAft>
                        <a:buNone/>
                      </a:pPr>
                      <a:r>
                        <a:rPr lang="en" sz="1200"/>
                        <a:t>This signal is sent only by </a:t>
                      </a:r>
                      <a:r>
                        <a:rPr b="1" lang="en" sz="1200"/>
                        <a:t>kill()</a:t>
                      </a:r>
                      <a:r>
                        <a:rPr lang="en" sz="1200"/>
                        <a:t>. It unconditionally stops a process, and cannot be caught or ignored.</a:t>
                      </a:r>
                      <a:endParaRPr sz="1200"/>
                    </a:p>
                  </a:txBody>
                  <a:tcPr marT="91425" marB="91425" marR="91425" marL="91425"/>
                </a:tc>
                <a:tc>
                  <a:txBody>
                    <a:bodyPr>
                      <a:noAutofit/>
                    </a:bodyPr>
                    <a:lstStyle/>
                    <a:p>
                      <a:pPr indent="0" lvl="0" marL="0" rtl="0">
                        <a:spcBef>
                          <a:spcPts val="0"/>
                        </a:spcBef>
                        <a:spcAft>
                          <a:spcPts val="0"/>
                        </a:spcAft>
                        <a:buNone/>
                      </a:pPr>
                      <a:r>
                        <a:rPr lang="en" sz="1200"/>
                        <a:t>Stop</a:t>
                      </a:r>
                      <a:endParaRPr sz="1200"/>
                    </a:p>
                  </a:txBody>
                  <a:tcPr marT="91425" marB="91425" marR="91425" marL="91425" anchor="ctr"/>
                </a:tc>
              </a:tr>
              <a:tr h="396200">
                <a:tc>
                  <a:txBody>
                    <a:bodyPr>
                      <a:noAutofit/>
                    </a:bodyPr>
                    <a:lstStyle/>
                    <a:p>
                      <a:pPr indent="0" lvl="0" marL="0" rtl="0">
                        <a:spcBef>
                          <a:spcPts val="0"/>
                        </a:spcBef>
                        <a:spcAft>
                          <a:spcPts val="0"/>
                        </a:spcAft>
                        <a:buNone/>
                      </a:pPr>
                      <a:r>
                        <a:rPr lang="en"/>
                        <a:t>SIGTSTP </a:t>
                      </a:r>
                      <a:r>
                        <a:rPr lang="en"/>
                        <a:t>(20)</a:t>
                      </a:r>
                      <a:endParaRPr/>
                    </a:p>
                  </a:txBody>
                  <a:tcPr marT="91425" marB="91425" marR="91425" marL="91425" anchor="ctr"/>
                </a:tc>
                <a:tc>
                  <a:txBody>
                    <a:bodyPr>
                      <a:noAutofit/>
                    </a:bodyPr>
                    <a:lstStyle/>
                    <a:p>
                      <a:pPr indent="0" lvl="0" marL="0" rtl="0">
                        <a:spcBef>
                          <a:spcPts val="0"/>
                        </a:spcBef>
                        <a:spcAft>
                          <a:spcPts val="0"/>
                        </a:spcAft>
                        <a:buNone/>
                      </a:pPr>
                      <a:r>
                        <a:rPr lang="en" sz="1200"/>
                        <a:t>The kernel sends this signal to all processes in the foreground process group when the user provides the suspend character (usually </a:t>
                      </a:r>
                      <a:r>
                        <a:rPr b="1" lang="en" sz="1200"/>
                        <a:t>Ctrl-Z</a:t>
                      </a:r>
                      <a:r>
                        <a:rPr lang="en" sz="1200"/>
                        <a:t>).</a:t>
                      </a:r>
                      <a:endParaRPr sz="1200"/>
                    </a:p>
                  </a:txBody>
                  <a:tcPr marT="91425" marB="91425" marR="91425" marL="91425"/>
                </a:tc>
                <a:tc>
                  <a:txBody>
                    <a:bodyPr>
                      <a:noAutofit/>
                    </a:bodyPr>
                    <a:lstStyle/>
                    <a:p>
                      <a:pPr indent="0" lvl="0" marL="0" rtl="0">
                        <a:spcBef>
                          <a:spcPts val="0"/>
                        </a:spcBef>
                        <a:spcAft>
                          <a:spcPts val="0"/>
                        </a:spcAft>
                        <a:buNone/>
                      </a:pPr>
                      <a:r>
                        <a:rPr lang="en" sz="1200"/>
                        <a:t>Stop</a:t>
                      </a:r>
                      <a:endParaRPr sz="1200"/>
                    </a:p>
                  </a:txBody>
                  <a:tcPr marT="91425" marB="91425" marR="91425" marL="91425" anchor="ctr"/>
                </a:tc>
              </a:tr>
              <a:tr h="396200">
                <a:tc>
                  <a:txBody>
                    <a:bodyPr>
                      <a:noAutofit/>
                    </a:bodyPr>
                    <a:lstStyle/>
                    <a:p>
                      <a:pPr indent="0" lvl="0" marL="0" rtl="0">
                        <a:spcBef>
                          <a:spcPts val="0"/>
                        </a:spcBef>
                        <a:spcAft>
                          <a:spcPts val="0"/>
                        </a:spcAft>
                        <a:buNone/>
                      </a:pPr>
                      <a:r>
                        <a:rPr lang="en"/>
                        <a:t>SIGIO </a:t>
                      </a:r>
                      <a:r>
                        <a:rPr lang="en"/>
                        <a:t>(29)</a:t>
                      </a:r>
                      <a:endParaRPr/>
                    </a:p>
                  </a:txBody>
                  <a:tcPr marT="91425" marB="91425" marR="91425" marL="91425" anchor="ctr"/>
                </a:tc>
                <a:tc>
                  <a:txBody>
                    <a:bodyPr>
                      <a:noAutofit/>
                    </a:bodyPr>
                    <a:lstStyle/>
                    <a:p>
                      <a:pPr indent="0" lvl="0" marL="0" rtl="0">
                        <a:spcBef>
                          <a:spcPts val="0"/>
                        </a:spcBef>
                        <a:spcAft>
                          <a:spcPts val="0"/>
                        </a:spcAft>
                        <a:buNone/>
                      </a:pPr>
                      <a:r>
                        <a:rPr lang="en" sz="1200"/>
                        <a:t>This signal is sent when an asynchronous I/O event is generated.</a:t>
                      </a:r>
                      <a:endParaRPr sz="1200"/>
                    </a:p>
                  </a:txBody>
                  <a:tcPr marT="91425" marB="91425" marR="91425" marL="91425"/>
                </a:tc>
                <a:tc>
                  <a:txBody>
                    <a:bodyPr>
                      <a:noAutofit/>
                    </a:bodyPr>
                    <a:lstStyle/>
                    <a:p>
                      <a:pPr indent="0" lvl="0" marL="0" rtl="0">
                        <a:spcBef>
                          <a:spcPts val="0"/>
                        </a:spcBef>
                        <a:spcAft>
                          <a:spcPts val="0"/>
                        </a:spcAft>
                        <a:buNone/>
                      </a:pPr>
                      <a:r>
                        <a:rPr lang="en" sz="1200"/>
                        <a:t>Terminate</a:t>
                      </a:r>
                      <a:endParaRPr sz="1200"/>
                    </a:p>
                  </a:txBody>
                  <a:tcPr marT="91425" marB="91425" marR="91425" marL="91425" anchor="ctr"/>
                </a:tc>
              </a:tr>
              <a:tr h="396200">
                <a:tc>
                  <a:txBody>
                    <a:bodyPr>
                      <a:noAutofit/>
                    </a:bodyPr>
                    <a:lstStyle/>
                    <a:p>
                      <a:pPr indent="0" lvl="0" marL="0" rtl="0">
                        <a:spcBef>
                          <a:spcPts val="0"/>
                        </a:spcBef>
                        <a:spcAft>
                          <a:spcPts val="0"/>
                        </a:spcAft>
                        <a:buNone/>
                      </a:pPr>
                      <a:r>
                        <a:rPr lang="en"/>
                        <a:t>SIGUSR1</a:t>
                      </a:r>
                      <a:r>
                        <a:rPr lang="en"/>
                        <a:t> (10) and SIGUSR2 (12)</a:t>
                      </a:r>
                      <a:endParaRPr/>
                    </a:p>
                  </a:txBody>
                  <a:tcPr marT="91425" marB="91425" marR="91425" marL="91425" anchor="ctr"/>
                </a:tc>
                <a:tc>
                  <a:txBody>
                    <a:bodyPr>
                      <a:noAutofit/>
                    </a:bodyPr>
                    <a:lstStyle/>
                    <a:p>
                      <a:pPr indent="0" lvl="0" marL="0" rtl="0">
                        <a:spcBef>
                          <a:spcPts val="0"/>
                        </a:spcBef>
                        <a:spcAft>
                          <a:spcPts val="0"/>
                        </a:spcAft>
                        <a:buNone/>
                      </a:pPr>
                      <a:r>
                        <a:rPr lang="en" sz="1200"/>
                        <a:t>These signals are available for user-defined purposes; the kernel never raises them. Processes may use </a:t>
                      </a:r>
                      <a:r>
                        <a:rPr b="1" lang="en" sz="1200"/>
                        <a:t>SIGUSR1</a:t>
                      </a:r>
                      <a:r>
                        <a:rPr lang="en" sz="1200"/>
                        <a:t> and </a:t>
                      </a:r>
                      <a:r>
                        <a:rPr b="1" lang="en" sz="1200"/>
                        <a:t>SIGUSR2</a:t>
                      </a:r>
                      <a:r>
                        <a:rPr lang="en" sz="1200"/>
                        <a:t> for whatever purpose they like.</a:t>
                      </a:r>
                      <a:endParaRPr sz="1200"/>
                    </a:p>
                  </a:txBody>
                  <a:tcPr marT="91425" marB="91425" marR="91425" marL="91425"/>
                </a:tc>
                <a:tc>
                  <a:txBody>
                    <a:bodyPr>
                      <a:noAutofit/>
                    </a:bodyPr>
                    <a:lstStyle/>
                    <a:p>
                      <a:pPr indent="0" lvl="0" marL="0" rtl="0">
                        <a:spcBef>
                          <a:spcPts val="0"/>
                        </a:spcBef>
                        <a:spcAft>
                          <a:spcPts val="0"/>
                        </a:spcAft>
                        <a:buNone/>
                      </a:pPr>
                      <a:r>
                        <a:rPr lang="en" sz="1200"/>
                        <a:t>Terminate</a:t>
                      </a:r>
                      <a:endParaRPr sz="1200"/>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Signal management in C</a:t>
            </a:r>
            <a:endParaRPr/>
          </a:p>
        </p:txBody>
      </p:sp>
      <p:sp>
        <p:nvSpPr>
          <p:cNvPr id="123" name="Shape 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b="1" lang="en"/>
              <a:t>sigemptyset</a:t>
            </a:r>
            <a:r>
              <a:rPr lang="en"/>
              <a:t>() - initializes an empty signal set, with all signals excluded from the set.</a:t>
            </a:r>
            <a:endParaRPr/>
          </a:p>
          <a:p>
            <a:pPr indent="-311150" lvl="0" marL="457200" rtl="0">
              <a:spcBef>
                <a:spcPts val="0"/>
              </a:spcBef>
              <a:spcAft>
                <a:spcPts val="0"/>
              </a:spcAft>
              <a:buSzPts val="1300"/>
              <a:buChar char="●"/>
            </a:pPr>
            <a:r>
              <a:rPr b="1" lang="en"/>
              <a:t>sigfillset</a:t>
            </a:r>
            <a:r>
              <a:rPr lang="en"/>
              <a:t>() - initializes a full signal set, including all signals.</a:t>
            </a:r>
            <a:endParaRPr/>
          </a:p>
          <a:p>
            <a:pPr indent="-311150" lvl="0" marL="457200" rtl="0">
              <a:spcBef>
                <a:spcPts val="0"/>
              </a:spcBef>
              <a:spcAft>
                <a:spcPts val="0"/>
              </a:spcAft>
              <a:buSzPts val="1300"/>
              <a:buChar char="●"/>
            </a:pPr>
            <a:r>
              <a:rPr b="1" lang="en"/>
              <a:t>sigaddset</a:t>
            </a:r>
            <a:r>
              <a:rPr lang="en"/>
              <a:t>() - adds a signal to a set.</a:t>
            </a:r>
            <a:endParaRPr/>
          </a:p>
          <a:p>
            <a:pPr indent="-311150" lvl="0" marL="457200" rtl="0">
              <a:spcBef>
                <a:spcPts val="0"/>
              </a:spcBef>
              <a:spcAft>
                <a:spcPts val="0"/>
              </a:spcAft>
              <a:buSzPts val="1300"/>
              <a:buChar char="●"/>
            </a:pPr>
            <a:r>
              <a:rPr b="1" lang="en"/>
              <a:t>sigdelset</a:t>
            </a:r>
            <a:r>
              <a:rPr lang="en"/>
              <a:t>() - removes a signal from a set.</a:t>
            </a:r>
            <a:endParaRPr/>
          </a:p>
          <a:p>
            <a:pPr indent="-311150" lvl="0" marL="457200" rtl="0">
              <a:spcBef>
                <a:spcPts val="0"/>
              </a:spcBef>
              <a:spcAft>
                <a:spcPts val="0"/>
              </a:spcAft>
              <a:buSzPts val="1300"/>
              <a:buChar char="●"/>
            </a:pPr>
            <a:r>
              <a:rPr b="1" lang="en"/>
              <a:t>sigprocmask</a:t>
            </a:r>
            <a:r>
              <a:rPr lang="en"/>
              <a:t>()  - fetches and/or changes the signal mask of the calling thread.</a:t>
            </a:r>
            <a:endParaRPr/>
          </a:p>
          <a:p>
            <a:pPr indent="-311150" lvl="0" marL="457200" rtl="0">
              <a:spcBef>
                <a:spcPts val="0"/>
              </a:spcBef>
              <a:spcAft>
                <a:spcPts val="0"/>
              </a:spcAft>
              <a:buSzPts val="1300"/>
              <a:buChar char="●"/>
            </a:pPr>
            <a:r>
              <a:rPr b="1" lang="en"/>
              <a:t>sigaction</a:t>
            </a:r>
            <a:r>
              <a:rPr lang="en"/>
              <a:t>() - changes a signal action.</a:t>
            </a:r>
            <a:endParaRPr/>
          </a:p>
          <a:p>
            <a:pPr indent="-311150" lvl="0" marL="457200" rtl="0">
              <a:spcBef>
                <a:spcPts val="0"/>
              </a:spcBef>
              <a:spcAft>
                <a:spcPts val="0"/>
              </a:spcAft>
              <a:buSzPts val="1300"/>
              <a:buChar char="●"/>
            </a:pPr>
            <a:r>
              <a:rPr b="1" lang="en"/>
              <a:t>sigwait</a:t>
            </a:r>
            <a:r>
              <a:rPr lang="en"/>
              <a:t>() - wait for a signal.</a:t>
            </a:r>
            <a:endParaRPr/>
          </a:p>
          <a:p>
            <a:pPr indent="-311150" lvl="0" marL="457200" rtl="0">
              <a:spcBef>
                <a:spcPts val="0"/>
              </a:spcBef>
              <a:spcAft>
                <a:spcPts val="0"/>
              </a:spcAft>
              <a:buSzPts val="1300"/>
              <a:buChar char="●"/>
            </a:pPr>
            <a:r>
              <a:rPr b="1" lang="en"/>
              <a:t>strsignal</a:t>
            </a:r>
            <a:r>
              <a:rPr lang="en"/>
              <a:t>() - return string describing signal.</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197275" y="482100"/>
            <a:ext cx="3300900" cy="64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Managing Signals</a:t>
            </a:r>
            <a:endParaRPr/>
          </a:p>
        </p:txBody>
      </p:sp>
      <p:sp>
        <p:nvSpPr>
          <p:cNvPr id="129" name="Shape 129"/>
          <p:cNvSpPr txBox="1"/>
          <p:nvPr/>
        </p:nvSpPr>
        <p:spPr>
          <a:xfrm>
            <a:off x="4572000" y="703500"/>
            <a:ext cx="4572000" cy="373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The behavior of </a:t>
            </a:r>
            <a:r>
              <a:rPr b="1" lang="en"/>
              <a:t>sigprocmask</a:t>
            </a:r>
            <a:r>
              <a:rPr lang="en"/>
              <a:t>( ) depends on the value of </a:t>
            </a:r>
            <a:r>
              <a:rPr b="1" lang="en" u="sng"/>
              <a:t>how</a:t>
            </a:r>
            <a:r>
              <a:rPr lang="en"/>
              <a:t>, which is one of the following:</a:t>
            </a:r>
            <a:endParaRPr/>
          </a:p>
          <a:p>
            <a:pPr indent="-317500" lvl="0" marL="457200" rtl="0">
              <a:spcBef>
                <a:spcPts val="0"/>
              </a:spcBef>
              <a:spcAft>
                <a:spcPts val="0"/>
              </a:spcAft>
              <a:buSzPts val="1400"/>
              <a:buChar char="●"/>
            </a:pPr>
            <a:r>
              <a:rPr b="1" lang="en"/>
              <a:t>SIG_SETMASK</a:t>
            </a:r>
            <a:r>
              <a:rPr lang="en"/>
              <a:t> - the signal mask for the invoking process is changed to </a:t>
            </a:r>
            <a:r>
              <a:rPr b="1" lang="en" u="sng"/>
              <a:t>set</a:t>
            </a:r>
            <a:r>
              <a:rPr lang="en"/>
              <a:t>.</a:t>
            </a:r>
            <a:endParaRPr/>
          </a:p>
          <a:p>
            <a:pPr indent="-317500" lvl="0" marL="457200" rtl="0">
              <a:spcBef>
                <a:spcPts val="0"/>
              </a:spcBef>
              <a:spcAft>
                <a:spcPts val="0"/>
              </a:spcAft>
              <a:buSzPts val="1400"/>
              <a:buChar char="●"/>
            </a:pPr>
            <a:r>
              <a:rPr b="1" lang="en"/>
              <a:t>SIG_BLOCK</a:t>
            </a:r>
            <a:r>
              <a:rPr lang="en"/>
              <a:t> -  The signals in </a:t>
            </a:r>
            <a:r>
              <a:rPr b="1" lang="en" u="sng"/>
              <a:t>set</a:t>
            </a:r>
            <a:r>
              <a:rPr lang="en"/>
              <a:t> are added to the invoking process' signal mask. </a:t>
            </a:r>
            <a:endParaRPr/>
          </a:p>
          <a:p>
            <a:pPr indent="-317500" lvl="0" marL="457200" rtl="0">
              <a:spcBef>
                <a:spcPts val="0"/>
              </a:spcBef>
              <a:spcAft>
                <a:spcPts val="0"/>
              </a:spcAft>
              <a:buSzPts val="1400"/>
              <a:buChar char="●"/>
            </a:pPr>
            <a:r>
              <a:rPr b="1" lang="en"/>
              <a:t>SIG_UNBLOCK</a:t>
            </a:r>
            <a:r>
              <a:rPr lang="en"/>
              <a:t> -  The signals in </a:t>
            </a:r>
            <a:r>
              <a:rPr b="1" lang="en" u="sng"/>
              <a:t>set</a:t>
            </a:r>
            <a:r>
              <a:rPr lang="en"/>
              <a:t> are removed from the invoking process' signal mask.</a:t>
            </a:r>
            <a:endParaRPr/>
          </a:p>
          <a:p>
            <a:pPr indent="0" lvl="0" marL="0">
              <a:spcBef>
                <a:spcPts val="0"/>
              </a:spcBef>
              <a:spcAft>
                <a:spcPts val="0"/>
              </a:spcAft>
              <a:buNone/>
            </a:pPr>
            <a:r>
              <a:t/>
            </a:r>
            <a:endParaRPr/>
          </a:p>
          <a:p>
            <a:pPr indent="0" lvl="0" marL="0">
              <a:spcBef>
                <a:spcPts val="0"/>
              </a:spcBef>
              <a:spcAft>
                <a:spcPts val="0"/>
              </a:spcAft>
              <a:buNone/>
            </a:pPr>
            <a:r>
              <a:rPr b="1" lang="en" u="sng"/>
              <a:t>struct sigaction</a:t>
            </a:r>
            <a:r>
              <a:rPr lang="en"/>
              <a:t>:</a:t>
            </a:r>
            <a:endParaRPr/>
          </a:p>
          <a:p>
            <a:pPr indent="-317500" lvl="0" marL="457200" rtl="0">
              <a:spcBef>
                <a:spcPts val="0"/>
              </a:spcBef>
              <a:spcAft>
                <a:spcPts val="0"/>
              </a:spcAft>
              <a:buSzPts val="1400"/>
              <a:buChar char="●"/>
            </a:pPr>
            <a:r>
              <a:rPr b="1" lang="en"/>
              <a:t>sa_handler</a:t>
            </a:r>
            <a:r>
              <a:rPr lang="en"/>
              <a:t> - address of the handler, </a:t>
            </a:r>
            <a:r>
              <a:rPr b="1" lang="en"/>
              <a:t>SIG_IGN</a:t>
            </a:r>
            <a:r>
              <a:rPr lang="en"/>
              <a:t> or </a:t>
            </a:r>
            <a:r>
              <a:rPr b="1" lang="en"/>
              <a:t>SIG_DFL</a:t>
            </a:r>
            <a:r>
              <a:rPr lang="en"/>
              <a:t>;</a:t>
            </a:r>
            <a:endParaRPr/>
          </a:p>
          <a:p>
            <a:pPr indent="-317500" lvl="0" marL="457200" rtl="0">
              <a:spcBef>
                <a:spcPts val="0"/>
              </a:spcBef>
              <a:spcAft>
                <a:spcPts val="0"/>
              </a:spcAft>
              <a:buSzPts val="1400"/>
              <a:buChar char="●"/>
            </a:pPr>
            <a:r>
              <a:rPr b="1" lang="en"/>
              <a:t>sa_mask</a:t>
            </a:r>
            <a:r>
              <a:rPr lang="en"/>
              <a:t> - signals to block;</a:t>
            </a:r>
            <a:endParaRPr/>
          </a:p>
          <a:p>
            <a:pPr indent="-317500" lvl="0" marL="457200" rtl="0">
              <a:spcBef>
                <a:spcPts val="0"/>
              </a:spcBef>
              <a:spcAft>
                <a:spcPts val="0"/>
              </a:spcAft>
              <a:buSzPts val="1400"/>
              <a:buChar char="●"/>
            </a:pPr>
            <a:r>
              <a:rPr b="1" lang="en"/>
              <a:t>sa_flags</a:t>
            </a:r>
            <a:r>
              <a:rPr lang="en"/>
              <a:t> - additional flags, like </a:t>
            </a:r>
            <a:r>
              <a:rPr b="1" lang="en"/>
              <a:t>SA_RESETHAND</a:t>
            </a:r>
            <a:endParaRPr b="1"/>
          </a:p>
          <a:p>
            <a:pPr indent="-317500" lvl="0" marL="457200" rtl="0">
              <a:spcBef>
                <a:spcPts val="0"/>
              </a:spcBef>
              <a:spcAft>
                <a:spcPts val="0"/>
              </a:spcAft>
              <a:buSzPts val="1400"/>
              <a:buChar char="●"/>
            </a:pPr>
            <a:r>
              <a:rPr lang="en"/>
              <a:t>SA_RESETHAND - enables "one-shot" mode. The behavior of the given signal is reset to the </a:t>
            </a:r>
            <a:r>
              <a:rPr lang="en" u="sng"/>
              <a:t>default</a:t>
            </a:r>
            <a:r>
              <a:rPr lang="en"/>
              <a:t> once the signal handler returns.</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pic>
        <p:nvPicPr>
          <p:cNvPr id="130" name="Shape 130"/>
          <p:cNvPicPr preferRelativeResize="0"/>
          <p:nvPr/>
        </p:nvPicPr>
        <p:blipFill>
          <a:blip r:embed="rId3">
            <a:alphaModFix/>
          </a:blip>
          <a:stretch>
            <a:fillRect/>
          </a:stretch>
        </p:blipFill>
        <p:spPr>
          <a:xfrm>
            <a:off x="0" y="1309925"/>
            <a:ext cx="4572001" cy="34420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119900" y="627450"/>
            <a:ext cx="48489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Handle a signal</a:t>
            </a:r>
            <a:endParaRPr/>
          </a:p>
        </p:txBody>
      </p:sp>
      <p:sp>
        <p:nvSpPr>
          <p:cNvPr id="136" name="Shape 136"/>
          <p:cNvSpPr/>
          <p:nvPr/>
        </p:nvSpPr>
        <p:spPr>
          <a:xfrm>
            <a:off x="520625" y="142545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Define the </a:t>
            </a:r>
            <a:r>
              <a:rPr b="1" lang="en"/>
              <a:t>SIGTERM</a:t>
            </a:r>
            <a:r>
              <a:rPr lang="en"/>
              <a:t> handler function</a:t>
            </a:r>
            <a:endParaRPr/>
          </a:p>
        </p:txBody>
      </p:sp>
      <p:sp>
        <p:nvSpPr>
          <p:cNvPr id="137" name="Shape 137"/>
          <p:cNvSpPr txBox="1"/>
          <p:nvPr/>
        </p:nvSpPr>
        <p:spPr>
          <a:xfrm>
            <a:off x="2889075" y="77250"/>
            <a:ext cx="1454400" cy="28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simplehdlr</a:t>
            </a:r>
            <a:r>
              <a:rPr b="1" lang="en"/>
              <a:t>.c</a:t>
            </a:r>
            <a:endParaRPr b="1"/>
          </a:p>
        </p:txBody>
      </p:sp>
      <p:sp>
        <p:nvSpPr>
          <p:cNvPr id="138" name="Shape 138"/>
          <p:cNvSpPr/>
          <p:nvPr/>
        </p:nvSpPr>
        <p:spPr>
          <a:xfrm>
            <a:off x="520625" y="2090997"/>
            <a:ext cx="3698400" cy="48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Init a signal set, only </a:t>
            </a:r>
            <a:r>
              <a:rPr b="1" lang="en"/>
              <a:t>SIGHUP</a:t>
            </a:r>
            <a:r>
              <a:rPr lang="en"/>
              <a:t> is on and block the signal processing</a:t>
            </a:r>
            <a:endParaRPr/>
          </a:p>
        </p:txBody>
      </p:sp>
      <p:sp>
        <p:nvSpPr>
          <p:cNvPr id="139" name="Shape 139"/>
          <p:cNvSpPr/>
          <p:nvPr/>
        </p:nvSpPr>
        <p:spPr>
          <a:xfrm>
            <a:off x="520625" y="2877444"/>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Set the handler for </a:t>
            </a:r>
            <a:r>
              <a:rPr b="1" lang="en"/>
              <a:t>SIGTERM</a:t>
            </a:r>
            <a:r>
              <a:rPr lang="en"/>
              <a:t> </a:t>
            </a:r>
            <a:endParaRPr/>
          </a:p>
        </p:txBody>
      </p:sp>
      <p:pic>
        <p:nvPicPr>
          <p:cNvPr id="140" name="Shape 140"/>
          <p:cNvPicPr preferRelativeResize="0"/>
          <p:nvPr/>
        </p:nvPicPr>
        <p:blipFill>
          <a:blip r:embed="rId3">
            <a:alphaModFix/>
          </a:blip>
          <a:stretch>
            <a:fillRect/>
          </a:stretch>
        </p:blipFill>
        <p:spPr>
          <a:xfrm>
            <a:off x="4343475" y="0"/>
            <a:ext cx="3547923" cy="5143499"/>
          </a:xfrm>
          <a:prstGeom prst="rect">
            <a:avLst/>
          </a:prstGeom>
          <a:noFill/>
          <a:ln>
            <a:noFill/>
          </a:ln>
        </p:spPr>
      </p:pic>
      <p:sp>
        <p:nvSpPr>
          <p:cNvPr id="141" name="Shape 141"/>
          <p:cNvSpPr/>
          <p:nvPr/>
        </p:nvSpPr>
        <p:spPr>
          <a:xfrm>
            <a:off x="520625" y="3542991"/>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Print the </a:t>
            </a:r>
            <a:r>
              <a:rPr b="1" lang="en"/>
              <a:t>pid</a:t>
            </a:r>
            <a:r>
              <a:rPr lang="en"/>
              <a:t> of the process</a:t>
            </a:r>
            <a:endParaRPr/>
          </a:p>
        </p:txBody>
      </p:sp>
      <p:sp>
        <p:nvSpPr>
          <p:cNvPr id="142" name="Shape 142"/>
          <p:cNvSpPr/>
          <p:nvPr/>
        </p:nvSpPr>
        <p:spPr>
          <a:xfrm>
            <a:off x="520625" y="4208538"/>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Enter endless loop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