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ldp.org/LDP/lpg/node65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ldp.org/LDP/lpg/node27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ldp.org/LDP/lpg/node65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https://www.tldp.org/LDP/lpg/node65.html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https://www.tldp.org/LDP/lpg/node27.html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https://www.tldp.org/LDP/lpg/node65.html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System Programming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6 - IPC (synchronization)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477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IBA Bulgaria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19900" y="493003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r>
              <a:rPr lang="en"/>
              <a:t> Server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15825" y="115635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token ‘</a:t>
            </a:r>
            <a:r>
              <a:rPr b="1" lang="en"/>
              <a:t>./shmemserv</a:t>
            </a:r>
            <a:r>
              <a:rPr lang="en"/>
              <a:t>’, exit on error</a:t>
            </a:r>
            <a:endParaRPr b="1"/>
          </a:p>
        </p:txBody>
      </p:sp>
      <p:sp>
        <p:nvSpPr>
          <p:cNvPr id="172" name="Shape 172"/>
          <p:cNvSpPr txBox="1"/>
          <p:nvPr/>
        </p:nvSpPr>
        <p:spPr>
          <a:xfrm>
            <a:off x="25842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shmemserv.c</a:t>
            </a:r>
            <a:endParaRPr b="1"/>
          </a:p>
        </p:txBody>
      </p:sp>
      <p:sp>
        <p:nvSpPr>
          <p:cNvPr id="173" name="Shape 173"/>
          <p:cNvSpPr/>
          <p:nvPr/>
        </p:nvSpPr>
        <p:spPr>
          <a:xfrm>
            <a:off x="215825" y="159006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and attach shared memory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15825" y="3287981"/>
            <a:ext cx="34197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if client is using the memory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215825" y="2016447"/>
            <a:ext cx="3698400" cy="46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the memory for client turn and write ‘Hello!’ message in it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15825" y="2569769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current message is not ‘</a:t>
            </a:r>
            <a:r>
              <a:rPr b="1" lang="en"/>
              <a:t>q</a:t>
            </a:r>
            <a:r>
              <a:rPr lang="en"/>
              <a:t>’:</a:t>
            </a:r>
            <a:endParaRPr b="1"/>
          </a:p>
        </p:txBody>
      </p:sp>
      <p:sp>
        <p:nvSpPr>
          <p:cNvPr id="177" name="Shape 177"/>
          <p:cNvSpPr/>
          <p:nvPr/>
        </p:nvSpPr>
        <p:spPr>
          <a:xfrm>
            <a:off x="215825" y="2928881"/>
            <a:ext cx="34197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memory for server, set client’s turn </a:t>
            </a:r>
            <a:endParaRPr b="1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75" y="166050"/>
            <a:ext cx="5105326" cy="46233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215825" y="3647081"/>
            <a:ext cx="3419700" cy="81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client processed last message - indicate server processed the current one, print the client’s message, return ‘Ok!’, and release the server lock</a:t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215825" y="456106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 and remove the shared memory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19900" y="493003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Client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15825" y="1156356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token ‘</a:t>
            </a:r>
            <a:r>
              <a:rPr b="1" lang="en"/>
              <a:t>./shmemserv</a:t>
            </a:r>
            <a:r>
              <a:rPr lang="en"/>
              <a:t>’, exit on error</a:t>
            </a:r>
            <a:endParaRPr b="1"/>
          </a:p>
        </p:txBody>
      </p:sp>
      <p:sp>
        <p:nvSpPr>
          <p:cNvPr id="187" name="Shape 187"/>
          <p:cNvSpPr txBox="1"/>
          <p:nvPr/>
        </p:nvSpPr>
        <p:spPr>
          <a:xfrm>
            <a:off x="25842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shmemcli.c</a:t>
            </a:r>
            <a:endParaRPr b="1"/>
          </a:p>
        </p:txBody>
      </p:sp>
      <p:sp>
        <p:nvSpPr>
          <p:cNvPr id="188" name="Shape 188"/>
          <p:cNvSpPr/>
          <p:nvPr/>
        </p:nvSpPr>
        <p:spPr>
          <a:xfrm>
            <a:off x="215825" y="159006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the shared memory</a:t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215825" y="2741956"/>
            <a:ext cx="34197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if server is using the memory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215825" y="202374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current message is not ‘</a:t>
            </a:r>
            <a:r>
              <a:rPr b="1" lang="en"/>
              <a:t>q</a:t>
            </a:r>
            <a:r>
              <a:rPr lang="en"/>
              <a:t>’:</a:t>
            </a:r>
            <a:endParaRPr b="1"/>
          </a:p>
        </p:txBody>
      </p:sp>
      <p:sp>
        <p:nvSpPr>
          <p:cNvPr id="191" name="Shape 191"/>
          <p:cNvSpPr/>
          <p:nvPr/>
        </p:nvSpPr>
        <p:spPr>
          <a:xfrm>
            <a:off x="215825" y="3097535"/>
            <a:ext cx="3419700" cy="108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server processed last message - indicate client processed the current one, print the server’s message, read a line from keyboard, and release the client lock</a:t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15825" y="2382856"/>
            <a:ext cx="34197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 memory for client, set server’s turn </a:t>
            </a:r>
            <a:endParaRPr b="1"/>
          </a:p>
        </p:txBody>
      </p:sp>
      <p:sp>
        <p:nvSpPr>
          <p:cNvPr id="193" name="Shape 193"/>
          <p:cNvSpPr/>
          <p:nvPr/>
        </p:nvSpPr>
        <p:spPr>
          <a:xfrm>
            <a:off x="215825" y="4255842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 the shared memory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150" y="0"/>
            <a:ext cx="4848900" cy="511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729450" y="63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729325" y="13930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Semaphores </a:t>
            </a:r>
            <a:r>
              <a:rPr lang="en"/>
              <a:t>are counters used to control access to shared resources by multiple processes (resource counters).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are used as a locking mechanism to prevent processes from accessing a particular resource while another process is performing operations on it.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resource counter is decreased when a process starts using a resource and increased back, when the resource is released.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the counter = 0, the resource is unavailable at the moment.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825" y="2025838"/>
            <a:ext cx="4335574" cy="236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semaphores</a:t>
            </a:r>
            <a:endParaRPr/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742350" y="1318650"/>
            <a:ext cx="42519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semget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- returns the System V semaphore set identifier associated with the argument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semctl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with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SETVAL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Sets the value of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semval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arg.val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 the 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semnum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-th  semaphore  of  the set.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semctl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with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IPC_RMID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removes the semaphore set.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semop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performs operations on selected semaphores in the set indicated by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0"/>
            <a:ext cx="4643600" cy="158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9900" y="627450"/>
            <a:ext cx="417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common data</a:t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520625" y="1425450"/>
            <a:ext cx="4937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FTOK_FILE</a:t>
            </a:r>
            <a:r>
              <a:rPr lang="en"/>
              <a:t> = ‘</a:t>
            </a:r>
            <a:r>
              <a:rPr b="1" lang="en"/>
              <a:t>./semserv</a:t>
            </a:r>
            <a:r>
              <a:rPr lang="en"/>
              <a:t>’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295300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semtypes.h</a:t>
            </a:r>
            <a:endParaRPr b="1"/>
          </a:p>
        </p:txBody>
      </p:sp>
      <p:sp>
        <p:nvSpPr>
          <p:cNvPr id="216" name="Shape 216"/>
          <p:cNvSpPr/>
          <p:nvPr/>
        </p:nvSpPr>
        <p:spPr>
          <a:xfrm>
            <a:off x="520625" y="2047350"/>
            <a:ext cx="4937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shared memory structure </a:t>
            </a:r>
            <a:r>
              <a:rPr b="1" lang="en"/>
              <a:t>memory_block:</a:t>
            </a:r>
            <a:endParaRPr b="1"/>
          </a:p>
        </p:txBody>
      </p:sp>
      <p:sp>
        <p:nvSpPr>
          <p:cNvPr id="217" name="Shape 217"/>
          <p:cNvSpPr/>
          <p:nvPr/>
        </p:nvSpPr>
        <p:spPr>
          <a:xfrm>
            <a:off x="520625" y="2392200"/>
            <a:ext cx="4175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</a:t>
            </a:r>
            <a:r>
              <a:rPr lang="en"/>
              <a:t> holds the current message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700" y="499100"/>
            <a:ext cx="3381475" cy="37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19900" y="493003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</a:t>
            </a:r>
            <a:r>
              <a:rPr lang="en"/>
              <a:t> Server</a:t>
            </a: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15825" y="164164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token ‘</a:t>
            </a:r>
            <a:r>
              <a:rPr b="1" lang="en"/>
              <a:t>./shmemserv</a:t>
            </a:r>
            <a:r>
              <a:rPr lang="en"/>
              <a:t>’, exit on error</a:t>
            </a:r>
            <a:endParaRPr b="1"/>
          </a:p>
        </p:txBody>
      </p:sp>
      <p:sp>
        <p:nvSpPr>
          <p:cNvPr id="225" name="Shape 225"/>
          <p:cNvSpPr txBox="1"/>
          <p:nvPr/>
        </p:nvSpPr>
        <p:spPr>
          <a:xfrm>
            <a:off x="25842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</a:t>
            </a:r>
            <a:r>
              <a:rPr b="1" lang="en"/>
              <a:t>serv.c</a:t>
            </a:r>
            <a:endParaRPr b="1"/>
          </a:p>
        </p:txBody>
      </p:sp>
      <p:sp>
        <p:nvSpPr>
          <p:cNvPr id="226" name="Shape 226"/>
          <p:cNvSpPr/>
          <p:nvPr/>
        </p:nvSpPr>
        <p:spPr>
          <a:xfrm>
            <a:off x="215825" y="2075350"/>
            <a:ext cx="36984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Allocate and attach shared memory and write ‘Hello!’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15825" y="2615299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the client semaphore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15825" y="306994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current message is not ‘</a:t>
            </a:r>
            <a:r>
              <a:rPr b="1" lang="en"/>
              <a:t>q</a:t>
            </a:r>
            <a:r>
              <a:rPr lang="en"/>
              <a:t>’:</a:t>
            </a:r>
            <a:endParaRPr b="1"/>
          </a:p>
        </p:txBody>
      </p:sp>
      <p:sp>
        <p:nvSpPr>
          <p:cNvPr id="229" name="Shape 229"/>
          <p:cNvSpPr/>
          <p:nvPr/>
        </p:nvSpPr>
        <p:spPr>
          <a:xfrm>
            <a:off x="215825" y="3429056"/>
            <a:ext cx="34197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server semaphore</a:t>
            </a:r>
            <a:r>
              <a:rPr lang="en"/>
              <a:t> resource</a:t>
            </a:r>
            <a:endParaRPr b="1"/>
          </a:p>
        </p:txBody>
      </p:sp>
      <p:sp>
        <p:nvSpPr>
          <p:cNvPr id="230" name="Shape 230"/>
          <p:cNvSpPr/>
          <p:nvPr/>
        </p:nvSpPr>
        <p:spPr>
          <a:xfrm>
            <a:off x="215825" y="3788150"/>
            <a:ext cx="34197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current message is not ‘</a:t>
            </a:r>
            <a:r>
              <a:rPr b="1" lang="en"/>
              <a:t>q</a:t>
            </a:r>
            <a:r>
              <a:rPr lang="en"/>
              <a:t>’, write</a:t>
            </a:r>
            <a:r>
              <a:rPr lang="en"/>
              <a:t> ‘Ok!’ in memory and release the client sem.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15825" y="4435421"/>
            <a:ext cx="36984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 and remove the shared memory and the semaphores</a:t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75" y="0"/>
            <a:ext cx="402586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215825" y="1086359"/>
            <a:ext cx="36984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2 </a:t>
            </a:r>
            <a:r>
              <a:rPr lang="en"/>
              <a:t>semaphores</a:t>
            </a:r>
            <a:r>
              <a:rPr lang="en"/>
              <a:t> - first indicating that the server has to read, second for the client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19900" y="493003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Client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15825" y="164164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token ‘</a:t>
            </a:r>
            <a:r>
              <a:rPr b="1" lang="en"/>
              <a:t>./shmemserv</a:t>
            </a:r>
            <a:r>
              <a:rPr lang="en"/>
              <a:t>’, exit on error</a:t>
            </a:r>
            <a:endParaRPr b="1"/>
          </a:p>
        </p:txBody>
      </p:sp>
      <p:sp>
        <p:nvSpPr>
          <p:cNvPr id="240" name="Shape 240"/>
          <p:cNvSpPr txBox="1"/>
          <p:nvPr/>
        </p:nvSpPr>
        <p:spPr>
          <a:xfrm>
            <a:off x="25842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semcli.c</a:t>
            </a:r>
            <a:endParaRPr b="1"/>
          </a:p>
        </p:txBody>
      </p:sp>
      <p:sp>
        <p:nvSpPr>
          <p:cNvPr id="241" name="Shape 241"/>
          <p:cNvSpPr/>
          <p:nvPr/>
        </p:nvSpPr>
        <p:spPr>
          <a:xfrm>
            <a:off x="215825" y="20753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Attach the shared memory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15825" y="4380073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 the shared memory</a:t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15825" y="2536544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current message is not ‘</a:t>
            </a:r>
            <a:r>
              <a:rPr b="1" lang="en"/>
              <a:t>q</a:t>
            </a:r>
            <a:r>
              <a:rPr lang="en"/>
              <a:t>’:</a:t>
            </a:r>
            <a:endParaRPr b="1"/>
          </a:p>
        </p:txBody>
      </p:sp>
      <p:sp>
        <p:nvSpPr>
          <p:cNvPr id="244" name="Shape 244"/>
          <p:cNvSpPr/>
          <p:nvPr/>
        </p:nvSpPr>
        <p:spPr>
          <a:xfrm>
            <a:off x="215825" y="2895650"/>
            <a:ext cx="34197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r>
              <a:rPr lang="en"/>
              <a:t> client semaphore resource and print the next message</a:t>
            </a:r>
            <a:endParaRPr b="1"/>
          </a:p>
        </p:txBody>
      </p:sp>
      <p:sp>
        <p:nvSpPr>
          <p:cNvPr id="245" name="Shape 245"/>
          <p:cNvSpPr/>
          <p:nvPr/>
        </p:nvSpPr>
        <p:spPr>
          <a:xfrm>
            <a:off x="215825" y="3374738"/>
            <a:ext cx="3419700" cy="5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new line from the keyboard to the shared memory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215825" y="1086359"/>
            <a:ext cx="3698400" cy="47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2 semaphores - first indicating that the server has to read, second for the client</a:t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75" y="139325"/>
            <a:ext cx="5105325" cy="425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215825" y="3909944"/>
            <a:ext cx="34197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the server</a:t>
            </a:r>
            <a:r>
              <a:rPr lang="en"/>
              <a:t> semaphore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134650" y="1266625"/>
            <a:ext cx="88779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Project </a:t>
            </a:r>
            <a:r>
              <a:rPr b="1" i="1" lang="en">
                <a:solidFill>
                  <a:srgbClr val="000000"/>
                </a:solidFill>
              </a:rPr>
              <a:t>DoubleSharedMemory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server/client pair of programs (‘</a:t>
            </a:r>
            <a:r>
              <a:rPr b="1" lang="en">
                <a:solidFill>
                  <a:srgbClr val="000000"/>
                </a:solidFill>
              </a:rPr>
              <a:t>dblmemsrv</a:t>
            </a:r>
            <a:r>
              <a:rPr b="1" lang="en">
                <a:solidFill>
                  <a:srgbClr val="000000"/>
                </a:solidFill>
              </a:rPr>
              <a:t>.c</a:t>
            </a:r>
            <a:r>
              <a:rPr lang="en">
                <a:solidFill>
                  <a:srgbClr val="000000"/>
                </a:solidFill>
              </a:rPr>
              <a:t>’ and ‘</a:t>
            </a:r>
            <a:r>
              <a:rPr b="1" lang="en">
                <a:solidFill>
                  <a:srgbClr val="000000"/>
                </a:solidFill>
              </a:rPr>
              <a:t>dblmemcli</a:t>
            </a:r>
            <a:r>
              <a:rPr b="1" lang="en">
                <a:solidFill>
                  <a:srgbClr val="000000"/>
                </a:solidFill>
              </a:rPr>
              <a:t>.c</a:t>
            </a:r>
            <a:r>
              <a:rPr lang="en">
                <a:solidFill>
                  <a:srgbClr val="000000"/>
                </a:solidFill>
              </a:rPr>
              <a:t>’), which share blocks of memory between them. The </a:t>
            </a:r>
            <a:r>
              <a:rPr lang="en" u="sng">
                <a:solidFill>
                  <a:srgbClr val="000000"/>
                </a:solidFill>
              </a:rPr>
              <a:t>server</a:t>
            </a:r>
            <a:r>
              <a:rPr lang="en">
                <a:solidFill>
                  <a:srgbClr val="000000"/>
                </a:solidFill>
              </a:rPr>
              <a:t> supports up to 2 client instances in parallel execution, which should not interfere with each other. The server initializes the shared memory with welcoming messages</a:t>
            </a:r>
            <a:r>
              <a:rPr lang="en">
                <a:solidFill>
                  <a:srgbClr val="000000"/>
                </a:solidFill>
              </a:rPr>
              <a:t> for the clients and waits for them to modify the memory with their messages. When a new message from the client is written, the server answers with the same message, but with ‘Confirmed!” at the end.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 u="sng">
                <a:solidFill>
                  <a:srgbClr val="000000"/>
                </a:solidFill>
              </a:rPr>
              <a:t>client</a:t>
            </a:r>
            <a:r>
              <a:rPr lang="en">
                <a:solidFill>
                  <a:srgbClr val="000000"/>
                </a:solidFill>
              </a:rPr>
              <a:t> is started with a single argument: </a:t>
            </a:r>
            <a:r>
              <a:rPr b="1" lang="en">
                <a:solidFill>
                  <a:srgbClr val="000000"/>
                </a:solidFill>
              </a:rPr>
              <a:t>client_number</a:t>
            </a:r>
            <a:r>
              <a:rPr lang="en">
                <a:solidFill>
                  <a:srgbClr val="000000"/>
                </a:solidFill>
              </a:rPr>
              <a:t>, which identifies the client (1 or 2) for the server. The client should continuously print the message from the shared memory, read a line from the keyboard and write it to the shared memory. The program should quit when ‘</a:t>
            </a:r>
            <a:r>
              <a:rPr b="1" lang="en">
                <a:solidFill>
                  <a:srgbClr val="000000"/>
                </a:solidFill>
              </a:rPr>
              <a:t>q</a:t>
            </a:r>
            <a:r>
              <a:rPr lang="en">
                <a:solidFill>
                  <a:srgbClr val="000000"/>
                </a:solidFill>
              </a:rPr>
              <a:t>’ message is entered.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Program </a:t>
            </a:r>
            <a:r>
              <a:rPr b="1" i="1" lang="en">
                <a:solidFill>
                  <a:srgbClr val="000000"/>
                </a:solidFill>
              </a:rPr>
              <a:t>DoubleDumper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program (‘</a:t>
            </a:r>
            <a:r>
              <a:rPr b="1" lang="en">
                <a:solidFill>
                  <a:srgbClr val="000000"/>
                </a:solidFill>
              </a:rPr>
              <a:t>dbldump.c</a:t>
            </a:r>
            <a:r>
              <a:rPr lang="en">
                <a:solidFill>
                  <a:srgbClr val="000000"/>
                </a:solidFill>
              </a:rPr>
              <a:t>’), which in real time shows the changes in the shared memory from the </a:t>
            </a:r>
            <a:r>
              <a:rPr b="1" i="1" lang="en">
                <a:solidFill>
                  <a:srgbClr val="000000"/>
                </a:solidFill>
              </a:rPr>
              <a:t>DoubleSharedMemory</a:t>
            </a:r>
            <a:r>
              <a:rPr lang="en">
                <a:solidFill>
                  <a:srgbClr val="000000"/>
                </a:solidFill>
              </a:rPr>
              <a:t> project. You may need to modify the server and/or client programs to support this functionality.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134650" y="60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queue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 queues can be described as an internal linked list within the kernel's addressing space.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Messages can be sent to the queue in order and retrieved from the queue in several different ways.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message queue (of course) is uniquely identified by an IPC identifier.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9510" l="0" r="48604" t="0"/>
          <a:stretch/>
        </p:blipFill>
        <p:spPr>
          <a:xfrm>
            <a:off x="5646650" y="1076350"/>
            <a:ext cx="2692425" cy="29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729450" y="3099150"/>
            <a:ext cx="81813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msgget</a:t>
            </a:r>
            <a:r>
              <a:rPr lang="en"/>
              <a:t>() system call returns the System V message queue identifier associated with the value of the </a:t>
            </a:r>
            <a:r>
              <a:rPr b="1" i="1" lang="en"/>
              <a:t>key</a:t>
            </a:r>
            <a:r>
              <a:rPr lang="en"/>
              <a:t> argument.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msgsnd</a:t>
            </a:r>
            <a:r>
              <a:rPr lang="en"/>
              <a:t>() and </a:t>
            </a:r>
            <a:r>
              <a:rPr b="1" lang="en"/>
              <a:t>msgrcv</a:t>
            </a:r>
            <a:r>
              <a:rPr lang="en"/>
              <a:t>() system calls are used, respectively, to send messages to, and receive messages from, a System V message queue. The calling  process  must  have  write  permission on the message queue in order to send a message, and read permission to receive a message.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msgctl()</a:t>
            </a:r>
            <a:r>
              <a:rPr lang="en"/>
              <a:t> and </a:t>
            </a:r>
            <a:r>
              <a:rPr b="1" i="1" lang="en"/>
              <a:t>cmd</a:t>
            </a:r>
            <a:r>
              <a:rPr lang="en"/>
              <a:t> = </a:t>
            </a:r>
            <a:r>
              <a:rPr b="1" lang="en"/>
              <a:t>IPC_RMID</a:t>
            </a:r>
            <a:r>
              <a:rPr lang="en"/>
              <a:t> removes a message queue.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727800" y="582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 in C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324025"/>
            <a:ext cx="6751606" cy="17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19900" y="627450"/>
            <a:ext cx="417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common data</a:t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KEY</a:t>
            </a:r>
            <a:r>
              <a:rPr lang="en"/>
              <a:t> - the queue unique ID</a:t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295300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msgtypes</a:t>
            </a:r>
            <a:r>
              <a:rPr b="1" lang="en"/>
              <a:t>.h</a:t>
            </a:r>
            <a:endParaRPr b="1"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600" y="0"/>
            <a:ext cx="26794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520625" y="20473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MAXLEN</a:t>
            </a:r>
            <a:r>
              <a:rPr lang="en"/>
              <a:t> - max length of message</a:t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520625" y="26692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msg_1_t</a:t>
            </a:r>
            <a:r>
              <a:rPr lang="en"/>
              <a:t> for the client message</a:t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20625" y="32911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msg_1_2</a:t>
            </a:r>
            <a:r>
              <a:rPr lang="en"/>
              <a:t> for the server response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Server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520625" y="14254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message queue with a given </a:t>
            </a:r>
            <a:r>
              <a:rPr b="1" lang="en"/>
              <a:t>KEY</a:t>
            </a:r>
            <a:endParaRPr b="1"/>
          </a:p>
        </p:txBody>
      </p:sp>
      <p:sp>
        <p:nvSpPr>
          <p:cNvPr id="119" name="Shape 119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msgsrv.c</a:t>
            </a:r>
            <a:endParaRPr b="1"/>
          </a:p>
        </p:txBody>
      </p:sp>
      <p:sp>
        <p:nvSpPr>
          <p:cNvPr id="120" name="Shape 120"/>
          <p:cNvSpPr/>
          <p:nvPr/>
        </p:nvSpPr>
        <p:spPr>
          <a:xfrm>
            <a:off x="520625" y="1957888"/>
            <a:ext cx="3698400" cy="4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a message of type </a:t>
            </a:r>
            <a:r>
              <a:rPr b="1" lang="en"/>
              <a:t>msg_1_t</a:t>
            </a:r>
            <a:r>
              <a:rPr lang="en"/>
              <a:t> from the queue</a:t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20625" y="261122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received message data</a:t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520625" y="3143663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and send answer of type </a:t>
            </a:r>
            <a:r>
              <a:rPr b="1" lang="en"/>
              <a:t>msg_2_t</a:t>
            </a:r>
            <a:endParaRPr b="1"/>
          </a:p>
        </p:txBody>
      </p:sp>
      <p:sp>
        <p:nvSpPr>
          <p:cNvPr id="123" name="Shape 123"/>
          <p:cNvSpPr/>
          <p:nvPr/>
        </p:nvSpPr>
        <p:spPr>
          <a:xfrm>
            <a:off x="520625" y="4208538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the message queue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143625"/>
            <a:ext cx="4800525" cy="422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20625" y="36761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confirmation</a:t>
            </a:r>
            <a:r>
              <a:rPr lang="en"/>
              <a:t> </a:t>
            </a:r>
            <a:r>
              <a:rPr b="1" lang="en"/>
              <a:t>msg_1_t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19900" y="627450"/>
            <a:ext cx="48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Client</a:t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520625" y="1425450"/>
            <a:ext cx="3698400" cy="4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</a:t>
            </a:r>
            <a:r>
              <a:rPr lang="en"/>
              <a:t> a message queue with a given </a:t>
            </a:r>
            <a:r>
              <a:rPr b="1" lang="en"/>
              <a:t>KEY</a:t>
            </a:r>
            <a:r>
              <a:rPr lang="en"/>
              <a:t> and notify and exit if failed</a:t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2889075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msgcli.c</a:t>
            </a:r>
            <a:endParaRPr b="1"/>
          </a:p>
        </p:txBody>
      </p:sp>
      <p:sp>
        <p:nvSpPr>
          <p:cNvPr id="133" name="Shape 133"/>
          <p:cNvSpPr/>
          <p:nvPr/>
        </p:nvSpPr>
        <p:spPr>
          <a:xfrm>
            <a:off x="520625" y="2291925"/>
            <a:ext cx="3698400" cy="48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message body from the keyboard and set the other parameters of </a:t>
            </a:r>
            <a:r>
              <a:rPr b="1" lang="en"/>
              <a:t>msg_1_t</a:t>
            </a:r>
            <a:endParaRPr b="1"/>
          </a:p>
        </p:txBody>
      </p:sp>
      <p:sp>
        <p:nvSpPr>
          <p:cNvPr id="134" name="Shape 134"/>
          <p:cNvSpPr/>
          <p:nvPr/>
        </p:nvSpPr>
        <p:spPr>
          <a:xfrm>
            <a:off x="520625" y="315840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</a:t>
            </a:r>
            <a:r>
              <a:rPr b="1" lang="en"/>
              <a:t>msg_1_t</a:t>
            </a:r>
            <a:r>
              <a:rPr lang="en"/>
              <a:t> message to the queue</a:t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20625" y="3903975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</a:t>
            </a:r>
            <a:r>
              <a:rPr lang="en"/>
              <a:t> </a:t>
            </a:r>
            <a:r>
              <a:rPr b="1" lang="en"/>
              <a:t>msg_2_t </a:t>
            </a:r>
            <a:r>
              <a:rPr lang="en"/>
              <a:t>and print it</a:t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20625" y="4649550"/>
            <a:ext cx="3698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back a confirmation </a:t>
            </a:r>
            <a:r>
              <a:rPr b="1" lang="en"/>
              <a:t>msg_1_t</a:t>
            </a:r>
            <a:r>
              <a:rPr lang="en"/>
              <a:t> </a:t>
            </a:r>
            <a:endParaRPr b="1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75" y="77250"/>
            <a:ext cx="4800525" cy="50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Shared memory can be described as the mapping of an area (segment) of memory that will be mapped and shared by more than one process.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by far the fastest form of IPC, because there is no intermediation - information is mapped directly from a memory segment into the addressing space of the calling process. 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segment can be created by one process, and subsequently written to and read from by any number of processes.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49852" r="0" t="0"/>
          <a:stretch/>
        </p:blipFill>
        <p:spPr>
          <a:xfrm>
            <a:off x="5583350" y="919163"/>
            <a:ext cx="26271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</a:t>
            </a:r>
            <a:r>
              <a:rPr lang="en"/>
              <a:t> in C</a:t>
            </a:r>
            <a:endParaRPr/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643600" y="2078875"/>
            <a:ext cx="41265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ftok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 -  convert  a pathname and a project identifier to a System V IPC key.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shmget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- allocates a System V shared memory segment.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shmat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- attaches the System V shared memory segment identified by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shmid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address space of the calling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shmdt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- detaches the shared memory segment located at the address specified by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shmaddr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address space of the calling  process.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shmctl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with </a:t>
            </a:r>
            <a:r>
              <a:rPr b="1"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IPC_RMID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marks the segment to be destroyed.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00" y="2078875"/>
            <a:ext cx="4338804" cy="1850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9900" y="627450"/>
            <a:ext cx="417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common data</a:t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20625" y="1425450"/>
            <a:ext cx="4937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</a:t>
            </a:r>
            <a:r>
              <a:rPr b="1" lang="en"/>
              <a:t>FTOK_FILE</a:t>
            </a:r>
            <a:r>
              <a:rPr lang="en"/>
              <a:t> - the queue unique ID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4295300" y="77250"/>
            <a:ext cx="1454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shmemtypes.h</a:t>
            </a:r>
            <a:endParaRPr b="1"/>
          </a:p>
        </p:txBody>
      </p:sp>
      <p:sp>
        <p:nvSpPr>
          <p:cNvPr id="159" name="Shape 159"/>
          <p:cNvSpPr/>
          <p:nvPr/>
        </p:nvSpPr>
        <p:spPr>
          <a:xfrm>
            <a:off x="520625" y="2047350"/>
            <a:ext cx="49371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shared memory structure </a:t>
            </a:r>
            <a:r>
              <a:rPr b="1" lang="en"/>
              <a:t>memory_block:</a:t>
            </a:r>
            <a:endParaRPr b="1"/>
          </a:p>
        </p:txBody>
      </p:sp>
      <p:sp>
        <p:nvSpPr>
          <p:cNvPr id="160" name="Shape 160"/>
          <p:cNvSpPr/>
          <p:nvPr/>
        </p:nvSpPr>
        <p:spPr>
          <a:xfrm>
            <a:off x="520625" y="2759250"/>
            <a:ext cx="4175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r>
              <a:rPr b="1" lang="en"/>
              <a:t>_lock</a:t>
            </a:r>
            <a:r>
              <a:rPr lang="en"/>
              <a:t> is </a:t>
            </a:r>
            <a:r>
              <a:rPr b="1" lang="en"/>
              <a:t>1</a:t>
            </a:r>
            <a:r>
              <a:rPr lang="en"/>
              <a:t> when client uses the memory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100" y="152400"/>
            <a:ext cx="301761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520625" y="2400150"/>
            <a:ext cx="4175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server_lock</a:t>
            </a:r>
            <a:r>
              <a:rPr lang="en"/>
              <a:t> is </a:t>
            </a:r>
            <a:r>
              <a:rPr b="1" lang="en"/>
              <a:t>1</a:t>
            </a:r>
            <a:r>
              <a:rPr lang="en"/>
              <a:t> when server uses the memory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20625" y="3118350"/>
            <a:ext cx="4175400" cy="47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urn </a:t>
            </a:r>
            <a:r>
              <a:rPr lang="en"/>
              <a:t>is </a:t>
            </a:r>
            <a:r>
              <a:rPr b="1" lang="en"/>
              <a:t>0</a:t>
            </a:r>
            <a:r>
              <a:rPr lang="en"/>
              <a:t> when waiting for client message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urn</a:t>
            </a:r>
            <a:r>
              <a:rPr lang="en"/>
              <a:t> is </a:t>
            </a:r>
            <a:r>
              <a:rPr b="1" lang="en"/>
              <a:t>1</a:t>
            </a:r>
            <a:r>
              <a:rPr lang="en"/>
              <a:t> when waiting for server message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520625" y="3597750"/>
            <a:ext cx="4175400" cy="47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readlast</a:t>
            </a:r>
            <a:r>
              <a:rPr b="1" lang="en"/>
              <a:t> </a:t>
            </a:r>
            <a:r>
              <a:rPr lang="en"/>
              <a:t>is </a:t>
            </a:r>
            <a:r>
              <a:rPr b="1" lang="en"/>
              <a:t>0</a:t>
            </a:r>
            <a:r>
              <a:rPr lang="en"/>
              <a:t> when client received last message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readlast </a:t>
            </a:r>
            <a:r>
              <a:rPr lang="en"/>
              <a:t>is </a:t>
            </a:r>
            <a:r>
              <a:rPr b="1" lang="en"/>
              <a:t>1</a:t>
            </a:r>
            <a:r>
              <a:rPr lang="en"/>
              <a:t> when server received last message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20625" y="4077150"/>
            <a:ext cx="4175400" cy="359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string</a:t>
            </a:r>
            <a:r>
              <a:rPr lang="en"/>
              <a:t> holds the current message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