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aleway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.fntdata"/><Relationship Id="rId22" Type="http://schemas.openxmlformats.org/officeDocument/2006/relationships/font" Target="fonts/Raleway-boldItalic.fntdata"/><Relationship Id="rId21" Type="http://schemas.openxmlformats.org/officeDocument/2006/relationships/font" Target="fonts/Raleway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Shape 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Shape 74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Shape 7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Shape 77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Shape 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Shape 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Shape 2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Shape 2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Shape 2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Shape 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Shape 3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Shape 3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Shape 3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Shape 4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Shape 4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Shape 4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Shape 5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Shape 56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Shape 5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Shape 59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Shape 6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Shape 6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Linux System Programming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7 - Sockets</a:t>
            </a:r>
            <a:endParaRPr/>
          </a:p>
        </p:txBody>
      </p:sp>
      <p:sp>
        <p:nvSpPr>
          <p:cNvPr id="87" name="Shape 87"/>
          <p:cNvSpPr txBox="1"/>
          <p:nvPr>
            <p:ph idx="1" type="subTitle"/>
          </p:nvPr>
        </p:nvSpPr>
        <p:spPr>
          <a:xfrm>
            <a:off x="729627" y="34777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IBA Bulgaria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2018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404006" y="627450"/>
            <a:ext cx="38229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 socket server</a:t>
            </a:r>
            <a:endParaRPr/>
          </a:p>
        </p:txBody>
      </p:sp>
      <p:sp>
        <p:nvSpPr>
          <p:cNvPr id="168" name="Shape 168"/>
          <p:cNvSpPr/>
          <p:nvPr/>
        </p:nvSpPr>
        <p:spPr>
          <a:xfrm>
            <a:off x="520625" y="1425450"/>
            <a:ext cx="3698400" cy="359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 the input arguments</a:t>
            </a:r>
            <a:r>
              <a:rPr lang="en"/>
              <a:t>, exit on error</a:t>
            </a:r>
            <a:endParaRPr/>
          </a:p>
        </p:txBody>
      </p:sp>
      <p:sp>
        <p:nvSpPr>
          <p:cNvPr id="169" name="Shape 169"/>
          <p:cNvSpPr txBox="1"/>
          <p:nvPr/>
        </p:nvSpPr>
        <p:spPr>
          <a:xfrm>
            <a:off x="2889075" y="77250"/>
            <a:ext cx="14544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netserver</a:t>
            </a:r>
            <a:r>
              <a:rPr b="1" lang="en"/>
              <a:t>.c</a:t>
            </a:r>
            <a:endParaRPr b="1"/>
          </a:p>
        </p:txBody>
      </p:sp>
      <p:sp>
        <p:nvSpPr>
          <p:cNvPr id="170" name="Shape 170"/>
          <p:cNvSpPr/>
          <p:nvPr/>
        </p:nvSpPr>
        <p:spPr>
          <a:xfrm>
            <a:off x="520625" y="2948400"/>
            <a:ext cx="3698400" cy="359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Initialize </a:t>
            </a:r>
            <a:r>
              <a:rPr b="1" lang="en"/>
              <a:t>sockaddr_in</a:t>
            </a:r>
            <a:r>
              <a:rPr lang="en"/>
              <a:t> structure for server</a:t>
            </a:r>
            <a:endParaRPr/>
          </a:p>
        </p:txBody>
      </p:sp>
      <p:sp>
        <p:nvSpPr>
          <p:cNvPr id="171" name="Shape 171"/>
          <p:cNvSpPr/>
          <p:nvPr/>
        </p:nvSpPr>
        <p:spPr>
          <a:xfrm>
            <a:off x="520625" y="3709875"/>
            <a:ext cx="3698400" cy="449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Bind the socket to the configured port, exit on error</a:t>
            </a:r>
            <a:endParaRPr/>
          </a:p>
        </p:txBody>
      </p:sp>
      <p:sp>
        <p:nvSpPr>
          <p:cNvPr id="172" name="Shape 172"/>
          <p:cNvSpPr/>
          <p:nvPr/>
        </p:nvSpPr>
        <p:spPr>
          <a:xfrm>
            <a:off x="520625" y="4561350"/>
            <a:ext cx="3698400" cy="359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 listening, allow 1 connection</a:t>
            </a:r>
            <a:endParaRPr/>
          </a:p>
        </p:txBody>
      </p:sp>
      <p:sp>
        <p:nvSpPr>
          <p:cNvPr id="173" name="Shape 173"/>
          <p:cNvSpPr/>
          <p:nvPr/>
        </p:nvSpPr>
        <p:spPr>
          <a:xfrm>
            <a:off x="520625" y="2186925"/>
            <a:ext cx="3698400" cy="359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</a:t>
            </a:r>
            <a:r>
              <a:rPr b="1" lang="en"/>
              <a:t>INET</a:t>
            </a:r>
            <a:r>
              <a:rPr lang="en"/>
              <a:t>, </a:t>
            </a:r>
            <a:r>
              <a:rPr b="1" lang="en"/>
              <a:t>STEAM</a:t>
            </a:r>
            <a:r>
              <a:rPr lang="en"/>
              <a:t> socket</a:t>
            </a:r>
            <a:r>
              <a:rPr lang="en"/>
              <a:t>, exit on error</a:t>
            </a:r>
            <a:endParaRPr/>
          </a:p>
        </p:txBody>
      </p:sp>
      <p:pic>
        <p:nvPicPr>
          <p:cNvPr id="174" name="Shape 1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3475" y="0"/>
            <a:ext cx="4249498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404006" y="627450"/>
            <a:ext cx="38229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 socket server (2)</a:t>
            </a:r>
            <a:endParaRPr/>
          </a:p>
        </p:txBody>
      </p:sp>
      <p:sp>
        <p:nvSpPr>
          <p:cNvPr id="180" name="Shape 180"/>
          <p:cNvSpPr/>
          <p:nvPr/>
        </p:nvSpPr>
        <p:spPr>
          <a:xfrm>
            <a:off x="520625" y="1425450"/>
            <a:ext cx="3698400" cy="359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Accept a new connection</a:t>
            </a:r>
            <a:r>
              <a:rPr lang="en"/>
              <a:t>, exit on error</a:t>
            </a:r>
            <a:endParaRPr/>
          </a:p>
        </p:txBody>
      </p:sp>
      <p:sp>
        <p:nvSpPr>
          <p:cNvPr id="181" name="Shape 181"/>
          <p:cNvSpPr txBox="1"/>
          <p:nvPr/>
        </p:nvSpPr>
        <p:spPr>
          <a:xfrm>
            <a:off x="2889075" y="77250"/>
            <a:ext cx="14544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netserver</a:t>
            </a:r>
            <a:r>
              <a:rPr b="1" lang="en"/>
              <a:t>.c</a:t>
            </a:r>
            <a:endParaRPr b="1"/>
          </a:p>
        </p:txBody>
      </p:sp>
      <p:sp>
        <p:nvSpPr>
          <p:cNvPr id="182" name="Shape 182"/>
          <p:cNvSpPr/>
          <p:nvPr/>
        </p:nvSpPr>
        <p:spPr>
          <a:xfrm>
            <a:off x="520625" y="2971038"/>
            <a:ext cx="3698400" cy="359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 the message from the buffer</a:t>
            </a:r>
            <a:endParaRPr/>
          </a:p>
        </p:txBody>
      </p:sp>
      <p:sp>
        <p:nvSpPr>
          <p:cNvPr id="183" name="Shape 183"/>
          <p:cNvSpPr/>
          <p:nvPr/>
        </p:nvSpPr>
        <p:spPr>
          <a:xfrm>
            <a:off x="520625" y="3743832"/>
            <a:ext cx="3698400" cy="359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Write ‘OK’ to the connection socket</a:t>
            </a:r>
            <a:endParaRPr/>
          </a:p>
        </p:txBody>
      </p:sp>
      <p:sp>
        <p:nvSpPr>
          <p:cNvPr id="184" name="Shape 184"/>
          <p:cNvSpPr/>
          <p:nvPr/>
        </p:nvSpPr>
        <p:spPr>
          <a:xfrm>
            <a:off x="520625" y="4516625"/>
            <a:ext cx="3698400" cy="359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Close the connection and listening sockets</a:t>
            </a:r>
            <a:endParaRPr/>
          </a:p>
        </p:txBody>
      </p:sp>
      <p:sp>
        <p:nvSpPr>
          <p:cNvPr id="185" name="Shape 185"/>
          <p:cNvSpPr/>
          <p:nvPr/>
        </p:nvSpPr>
        <p:spPr>
          <a:xfrm>
            <a:off x="520625" y="2198244"/>
            <a:ext cx="3698400" cy="359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 from the connection socket in buffer</a:t>
            </a:r>
            <a:endParaRPr/>
          </a:p>
        </p:txBody>
      </p:sp>
      <p:pic>
        <p:nvPicPr>
          <p:cNvPr id="186" name="Shape 1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3475" y="77250"/>
            <a:ext cx="4800525" cy="50412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404006" y="627450"/>
            <a:ext cx="38229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 socket client</a:t>
            </a:r>
            <a:endParaRPr/>
          </a:p>
        </p:txBody>
      </p:sp>
      <p:sp>
        <p:nvSpPr>
          <p:cNvPr id="192" name="Shape 192"/>
          <p:cNvSpPr/>
          <p:nvPr/>
        </p:nvSpPr>
        <p:spPr>
          <a:xfrm>
            <a:off x="520625" y="1425450"/>
            <a:ext cx="3698400" cy="359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 the input arguments, exit on error</a:t>
            </a:r>
            <a:endParaRPr/>
          </a:p>
        </p:txBody>
      </p:sp>
      <p:sp>
        <p:nvSpPr>
          <p:cNvPr id="193" name="Shape 193"/>
          <p:cNvSpPr txBox="1"/>
          <p:nvPr/>
        </p:nvSpPr>
        <p:spPr>
          <a:xfrm>
            <a:off x="2889075" y="77250"/>
            <a:ext cx="14544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netclient</a:t>
            </a:r>
            <a:r>
              <a:rPr b="1" lang="en"/>
              <a:t>.c</a:t>
            </a:r>
            <a:endParaRPr b="1"/>
          </a:p>
        </p:txBody>
      </p:sp>
      <p:sp>
        <p:nvSpPr>
          <p:cNvPr id="194" name="Shape 194"/>
          <p:cNvSpPr/>
          <p:nvPr/>
        </p:nvSpPr>
        <p:spPr>
          <a:xfrm>
            <a:off x="520625" y="2303019"/>
            <a:ext cx="3698400" cy="359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the server host, exit on error</a:t>
            </a:r>
            <a:endParaRPr/>
          </a:p>
        </p:txBody>
      </p:sp>
      <p:sp>
        <p:nvSpPr>
          <p:cNvPr id="195" name="Shape 195"/>
          <p:cNvSpPr/>
          <p:nvPr/>
        </p:nvSpPr>
        <p:spPr>
          <a:xfrm>
            <a:off x="520625" y="2750750"/>
            <a:ext cx="3698400" cy="449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Configure and connect the socket to the server address and port, exit on error</a:t>
            </a:r>
            <a:endParaRPr/>
          </a:p>
        </p:txBody>
      </p:sp>
      <p:sp>
        <p:nvSpPr>
          <p:cNvPr id="196" name="Shape 196"/>
          <p:cNvSpPr/>
          <p:nvPr/>
        </p:nvSpPr>
        <p:spPr>
          <a:xfrm>
            <a:off x="520625" y="3288475"/>
            <a:ext cx="3698400" cy="449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Indicate on the screen that input is expected and get a new text line</a:t>
            </a:r>
            <a:endParaRPr/>
          </a:p>
        </p:txBody>
      </p:sp>
      <p:sp>
        <p:nvSpPr>
          <p:cNvPr id="197" name="Shape 197"/>
          <p:cNvSpPr/>
          <p:nvPr/>
        </p:nvSpPr>
        <p:spPr>
          <a:xfrm>
            <a:off x="520625" y="1855289"/>
            <a:ext cx="3698400" cy="359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</a:t>
            </a:r>
            <a:r>
              <a:rPr b="1" lang="en"/>
              <a:t>INET</a:t>
            </a:r>
            <a:r>
              <a:rPr lang="en"/>
              <a:t>, </a:t>
            </a:r>
            <a:r>
              <a:rPr b="1" lang="en"/>
              <a:t>STEAM</a:t>
            </a:r>
            <a:r>
              <a:rPr lang="en"/>
              <a:t> socket, exit on error</a:t>
            </a:r>
            <a:endParaRPr/>
          </a:p>
        </p:txBody>
      </p:sp>
      <p:pic>
        <p:nvPicPr>
          <p:cNvPr id="198" name="Shape 1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3475" y="77250"/>
            <a:ext cx="4800525" cy="500266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Shape 199"/>
          <p:cNvSpPr/>
          <p:nvPr/>
        </p:nvSpPr>
        <p:spPr>
          <a:xfrm>
            <a:off x="520625" y="3826194"/>
            <a:ext cx="3698400" cy="359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Write the entered text to the socket</a:t>
            </a:r>
            <a:endParaRPr/>
          </a:p>
        </p:txBody>
      </p:sp>
      <p:sp>
        <p:nvSpPr>
          <p:cNvPr id="200" name="Shape 200"/>
          <p:cNvSpPr/>
          <p:nvPr/>
        </p:nvSpPr>
        <p:spPr>
          <a:xfrm>
            <a:off x="520625" y="4273927"/>
            <a:ext cx="3698400" cy="449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 an answer</a:t>
            </a:r>
            <a:r>
              <a:rPr lang="en"/>
              <a:t> text from the socket, print it and close the socket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idx="1" type="body"/>
          </p:nvPr>
        </p:nvSpPr>
        <p:spPr>
          <a:xfrm>
            <a:off x="727650" y="1266625"/>
            <a:ext cx="7688700" cy="36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Project </a:t>
            </a:r>
            <a:r>
              <a:rPr b="1" i="1" lang="en"/>
              <a:t>Better</a:t>
            </a:r>
            <a:r>
              <a:rPr b="1" i="1" lang="en"/>
              <a:t>Chat</a:t>
            </a:r>
            <a:r>
              <a:rPr lang="en"/>
              <a:t>: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Modify the network server/client pair of programs (‘</a:t>
            </a:r>
            <a:r>
              <a:rPr b="1" lang="en"/>
              <a:t>netserver</a:t>
            </a:r>
            <a:r>
              <a:rPr b="1" lang="en"/>
              <a:t>.c</a:t>
            </a:r>
            <a:r>
              <a:rPr lang="en"/>
              <a:t>’ and ‘</a:t>
            </a:r>
            <a:r>
              <a:rPr b="1" lang="en"/>
              <a:t>netclient.c</a:t>
            </a:r>
            <a:r>
              <a:rPr lang="en"/>
              <a:t>’) from this lecture with the following improvements:</a:t>
            </a:r>
            <a:endParaRPr/>
          </a:p>
          <a:p>
            <a:pPr indent="-311150" lvl="0" marL="457200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Allow multiple messages conversation, until the client sends “</a:t>
            </a:r>
            <a:r>
              <a:rPr b="1" lang="en"/>
              <a:t>!quit</a:t>
            </a:r>
            <a:r>
              <a:rPr lang="en"/>
              <a:t>” to the server.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server should support multiple parallel clients connections.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Shape 206"/>
          <p:cNvSpPr txBox="1"/>
          <p:nvPr>
            <p:ph type="title"/>
          </p:nvPr>
        </p:nvSpPr>
        <p:spPr>
          <a:xfrm>
            <a:off x="727650" y="5825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idx="1" type="body"/>
          </p:nvPr>
        </p:nvSpPr>
        <p:spPr>
          <a:xfrm>
            <a:off x="729450" y="1926475"/>
            <a:ext cx="7688700" cy="287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Most interprocess communication uses the </a:t>
            </a:r>
            <a:r>
              <a:rPr b="1" i="1" lang="en"/>
              <a:t>client-server</a:t>
            </a:r>
            <a:r>
              <a:rPr lang="en"/>
              <a:t> model. One of the two processes, the </a:t>
            </a:r>
            <a:r>
              <a:rPr b="1" i="1" lang="en"/>
              <a:t>client</a:t>
            </a:r>
            <a:r>
              <a:rPr lang="en"/>
              <a:t>, connects to the other process, the </a:t>
            </a:r>
            <a:r>
              <a:rPr b="1" i="1" lang="en"/>
              <a:t>server</a:t>
            </a:r>
            <a:r>
              <a:rPr lang="en"/>
              <a:t>, typically to make a request for information. Each end of such communication can be represented in IPC with a </a:t>
            </a:r>
            <a:r>
              <a:rPr b="1" lang="en"/>
              <a:t>socket</a:t>
            </a:r>
            <a:r>
              <a:rPr lang="en"/>
              <a:t>. The client and server processes each establish their own </a:t>
            </a:r>
            <a:r>
              <a:rPr b="1" lang="en"/>
              <a:t>socket</a:t>
            </a:r>
            <a:r>
              <a:rPr lang="en"/>
              <a:t>. </a:t>
            </a:r>
            <a:endParaRPr/>
          </a:p>
          <a:p>
            <a:pPr indent="-311150" lvl="0" marL="457200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</a:t>
            </a:r>
            <a:r>
              <a:rPr b="1" lang="en"/>
              <a:t>Unix domain socket</a:t>
            </a:r>
            <a:r>
              <a:rPr lang="en"/>
              <a:t> is a data communications endpoint for exchanging data between processes executing on the same host operating system.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</a:t>
            </a:r>
            <a:r>
              <a:rPr b="1" lang="en"/>
              <a:t>network socket</a:t>
            </a:r>
            <a:r>
              <a:rPr lang="en"/>
              <a:t> is an internal endpoint for sending or receiving data within a node on a computer network.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</a:t>
            </a:r>
            <a:r>
              <a:rPr lang="en"/>
              <a:t>ockets s</a:t>
            </a:r>
            <a:r>
              <a:rPr lang="en"/>
              <a:t>upport transmission of a reliable </a:t>
            </a:r>
            <a:r>
              <a:rPr b="1" lang="en"/>
              <a:t>stream</a:t>
            </a:r>
            <a:r>
              <a:rPr lang="en"/>
              <a:t> of bytes, as well as ordered and reliable transmission of </a:t>
            </a:r>
            <a:r>
              <a:rPr b="1" lang="en"/>
              <a:t>datagrams</a:t>
            </a:r>
            <a:r>
              <a:rPr lang="en"/>
              <a:t>. Stream sockets treat communications as a continuous stream of characters, while datagram sockets have to read entire messages at once.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Sockets in Linux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Working with Sockets in C</a:t>
            </a:r>
            <a:endParaRPr/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729450" y="2002675"/>
            <a:ext cx="7688700" cy="279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socket</a:t>
            </a:r>
            <a:r>
              <a:rPr lang="en"/>
              <a:t>() - creates an endpoint for communication.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bind</a:t>
            </a:r>
            <a:r>
              <a:rPr lang="en"/>
              <a:t>() - binds a name to a socket.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recv</a:t>
            </a:r>
            <a:r>
              <a:rPr lang="en"/>
              <a:t>(), </a:t>
            </a:r>
            <a:r>
              <a:rPr b="1" lang="en"/>
              <a:t>recvfrom</a:t>
            </a:r>
            <a:r>
              <a:rPr lang="en"/>
              <a:t>(), </a:t>
            </a:r>
            <a:r>
              <a:rPr b="1" lang="en"/>
              <a:t>recvmsg</a:t>
            </a:r>
            <a:r>
              <a:rPr lang="en"/>
              <a:t>() - receives a message from a socket.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send</a:t>
            </a:r>
            <a:r>
              <a:rPr lang="en"/>
              <a:t>(), </a:t>
            </a:r>
            <a:r>
              <a:rPr b="1" lang="en"/>
              <a:t>sendto</a:t>
            </a:r>
            <a:r>
              <a:rPr lang="en"/>
              <a:t>(), </a:t>
            </a:r>
            <a:r>
              <a:rPr b="1" lang="en"/>
              <a:t>sendmsg</a:t>
            </a:r>
            <a:r>
              <a:rPr lang="en"/>
              <a:t>() - sends a message on a socket.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socketpair</a:t>
            </a:r>
            <a:r>
              <a:rPr lang="en"/>
              <a:t>() - creates a pair of connected sockets.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listen</a:t>
            </a:r>
            <a:r>
              <a:rPr lang="en"/>
              <a:t>() - listens for connections on a socket.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accept</a:t>
            </a:r>
            <a:r>
              <a:rPr lang="en"/>
              <a:t>() - accepts a connection on a socket.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connect</a:t>
            </a:r>
            <a:r>
              <a:rPr lang="en"/>
              <a:t>() - initiates a connection on a socket.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htons</a:t>
            </a:r>
            <a:r>
              <a:rPr lang="en"/>
              <a:t>() - converts unsigned short integer to network byte order.</a:t>
            </a:r>
            <a:endParaRPr/>
          </a:p>
          <a:p>
            <a: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gethostbyname</a:t>
            </a:r>
            <a:r>
              <a:rPr lang="en"/>
              <a:t>() - returns a structure of  type  </a:t>
            </a:r>
            <a:r>
              <a:rPr lang="en" u="sng"/>
              <a:t>hostent</a:t>
            </a:r>
            <a:r>
              <a:rPr lang="en"/>
              <a:t> for the given </a:t>
            </a:r>
            <a:r>
              <a:rPr lang="en" u="sng"/>
              <a:t>host name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152400" y="1399150"/>
            <a:ext cx="3671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Unix Sockets usage</a:t>
            </a:r>
            <a:endParaRPr/>
          </a:p>
        </p:txBody>
      </p:sp>
      <p:pic>
        <p:nvPicPr>
          <p:cNvPr id="105" name="Shape 105"/>
          <p:cNvPicPr preferRelativeResize="0"/>
          <p:nvPr/>
        </p:nvPicPr>
        <p:blipFill rotWithShape="1">
          <a:blip r:embed="rId3">
            <a:alphaModFix/>
          </a:blip>
          <a:srcRect b="11964" l="0" r="0" t="0"/>
          <a:stretch/>
        </p:blipFill>
        <p:spPr>
          <a:xfrm>
            <a:off x="3543925" y="501025"/>
            <a:ext cx="5600076" cy="182295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Shape 106"/>
          <p:cNvSpPr txBox="1"/>
          <p:nvPr>
            <p:ph idx="1" type="body"/>
          </p:nvPr>
        </p:nvSpPr>
        <p:spPr>
          <a:xfrm>
            <a:off x="53675" y="2529700"/>
            <a:ext cx="4105800" cy="22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socket</a:t>
            </a:r>
            <a:r>
              <a:rPr lang="en"/>
              <a:t>()  creates  an  endpoint  for  communication  and returns a file descriptor that refers to that endpoint.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1" lang="en" u="sng"/>
              <a:t>domain</a:t>
            </a:r>
            <a:r>
              <a:rPr lang="en"/>
              <a:t> specifies the protocol family  which will be used (</a:t>
            </a:r>
            <a:r>
              <a:rPr b="1" lang="en"/>
              <a:t>AF_UNIX</a:t>
            </a:r>
            <a:r>
              <a:rPr lang="en"/>
              <a:t>, </a:t>
            </a:r>
            <a:r>
              <a:rPr b="1" lang="en"/>
              <a:t>AF_LOCAL</a:t>
            </a:r>
            <a:r>
              <a:rPr lang="en"/>
              <a:t>, </a:t>
            </a:r>
            <a:r>
              <a:rPr b="1" lang="en"/>
              <a:t>AF_INET</a:t>
            </a:r>
            <a:r>
              <a:rPr lang="en"/>
              <a:t>, etc.).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1" lang="en" u="sng"/>
              <a:t>t</a:t>
            </a:r>
            <a:r>
              <a:rPr b="1" lang="en" u="sng"/>
              <a:t>ype</a:t>
            </a:r>
            <a:r>
              <a:rPr lang="en"/>
              <a:t> specifies the communication     semantics (</a:t>
            </a:r>
            <a:r>
              <a:rPr b="1" lang="en"/>
              <a:t>SOCK_STREAM</a:t>
            </a:r>
            <a:r>
              <a:rPr lang="en"/>
              <a:t>, </a:t>
            </a:r>
            <a:r>
              <a:rPr b="1" lang="en"/>
              <a:t>SOCK_DGRAM</a:t>
            </a:r>
            <a:r>
              <a:rPr lang="en"/>
              <a:t>, etc.).</a:t>
            </a:r>
            <a:endParaRPr/>
          </a:p>
          <a:p>
            <a: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When  a  socket  is  created  with </a:t>
            </a:r>
            <a:r>
              <a:rPr b="1" lang="en"/>
              <a:t>socket</a:t>
            </a:r>
            <a:r>
              <a:rPr lang="en"/>
              <a:t>(), it exists in a name space (address family) but has no address assigned to it.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 txBox="1"/>
          <p:nvPr>
            <p:ph idx="2" type="body"/>
          </p:nvPr>
        </p:nvSpPr>
        <p:spPr>
          <a:xfrm>
            <a:off x="4643600" y="2529700"/>
            <a:ext cx="3774300" cy="23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bind</a:t>
            </a:r>
            <a:r>
              <a:rPr lang="en"/>
              <a:t>() assigns the address  specified  by  </a:t>
            </a:r>
            <a:r>
              <a:rPr b="1" lang="en" u="sng"/>
              <a:t>addr</a:t>
            </a:r>
            <a:r>
              <a:rPr lang="en"/>
              <a:t> to  the  socket  referred  to by the file      descriptor </a:t>
            </a:r>
            <a:r>
              <a:rPr b="1" lang="en" u="sng"/>
              <a:t>sockfd</a:t>
            </a:r>
            <a:r>
              <a:rPr lang="en"/>
              <a:t> (returned from </a:t>
            </a:r>
            <a:r>
              <a:rPr b="1" lang="en"/>
              <a:t>socket</a:t>
            </a:r>
            <a:r>
              <a:rPr lang="en"/>
              <a:t>()).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sockaddr </a:t>
            </a:r>
            <a:r>
              <a:rPr lang="en"/>
              <a:t>is the following structure: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Shape 10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39122" y="3614297"/>
            <a:ext cx="3215676" cy="116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520625" y="627450"/>
            <a:ext cx="38229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 socket server</a:t>
            </a: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520625" y="1425450"/>
            <a:ext cx="3698400" cy="359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Unix datagram </a:t>
            </a:r>
            <a:r>
              <a:rPr b="1" lang="en"/>
              <a:t>socket</a:t>
            </a:r>
            <a:r>
              <a:rPr lang="en"/>
              <a:t>, exit on error</a:t>
            </a:r>
            <a:endParaRPr/>
          </a:p>
        </p:txBody>
      </p:sp>
      <p:sp>
        <p:nvSpPr>
          <p:cNvPr id="115" name="Shape 115"/>
          <p:cNvSpPr txBox="1"/>
          <p:nvPr/>
        </p:nvSpPr>
        <p:spPr>
          <a:xfrm>
            <a:off x="2889075" y="77250"/>
            <a:ext cx="14544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fsserver</a:t>
            </a:r>
            <a:r>
              <a:rPr b="1" lang="en"/>
              <a:t>.c</a:t>
            </a:r>
            <a:endParaRPr b="1"/>
          </a:p>
        </p:txBody>
      </p:sp>
      <p:sp>
        <p:nvSpPr>
          <p:cNvPr id="116" name="Shape 116"/>
          <p:cNvSpPr/>
          <p:nvPr/>
        </p:nvSpPr>
        <p:spPr>
          <a:xfrm>
            <a:off x="520625" y="2691085"/>
            <a:ext cx="3698400" cy="359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a message from </a:t>
            </a:r>
            <a:r>
              <a:rPr b="1" lang="en"/>
              <a:t>socket</a:t>
            </a:r>
            <a:r>
              <a:rPr lang="en"/>
              <a:t>, exit on error</a:t>
            </a:r>
            <a:endParaRPr/>
          </a:p>
        </p:txBody>
      </p:sp>
      <p:sp>
        <p:nvSpPr>
          <p:cNvPr id="117" name="Shape 117"/>
          <p:cNvSpPr/>
          <p:nvPr/>
        </p:nvSpPr>
        <p:spPr>
          <a:xfrm>
            <a:off x="520625" y="3323903"/>
            <a:ext cx="3698400" cy="359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 the message</a:t>
            </a:r>
            <a:endParaRPr/>
          </a:p>
        </p:txBody>
      </p:sp>
      <p:sp>
        <p:nvSpPr>
          <p:cNvPr id="118" name="Shape 118"/>
          <p:cNvSpPr/>
          <p:nvPr/>
        </p:nvSpPr>
        <p:spPr>
          <a:xfrm>
            <a:off x="520625" y="3956720"/>
            <a:ext cx="3698400" cy="359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Close the socket</a:t>
            </a:r>
            <a:endParaRPr/>
          </a:p>
        </p:txBody>
      </p:sp>
      <p:sp>
        <p:nvSpPr>
          <p:cNvPr id="119" name="Shape 119"/>
          <p:cNvSpPr/>
          <p:nvPr/>
        </p:nvSpPr>
        <p:spPr>
          <a:xfrm>
            <a:off x="520625" y="4589538"/>
            <a:ext cx="3698400" cy="359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Remove the socket file</a:t>
            </a:r>
            <a:endParaRPr/>
          </a:p>
        </p:txBody>
      </p:sp>
      <p:pic>
        <p:nvPicPr>
          <p:cNvPr id="120" name="Shape 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3475" y="125575"/>
            <a:ext cx="4800524" cy="498803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Shape 121"/>
          <p:cNvSpPr/>
          <p:nvPr/>
        </p:nvSpPr>
        <p:spPr>
          <a:xfrm>
            <a:off x="520625" y="2058268"/>
            <a:ext cx="3698400" cy="359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Bind </a:t>
            </a:r>
            <a:r>
              <a:rPr b="1" lang="en"/>
              <a:t>socket</a:t>
            </a:r>
            <a:r>
              <a:rPr lang="en"/>
              <a:t> with ‘</a:t>
            </a:r>
            <a:r>
              <a:rPr b="1" lang="en"/>
              <a:t>socket.soc</a:t>
            </a:r>
            <a:r>
              <a:rPr lang="en"/>
              <a:t>’, exit on error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431175" y="627450"/>
            <a:ext cx="39123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 socket client</a:t>
            </a:r>
            <a:endParaRPr/>
          </a:p>
        </p:txBody>
      </p:sp>
      <p:sp>
        <p:nvSpPr>
          <p:cNvPr id="127" name="Shape 127"/>
          <p:cNvSpPr/>
          <p:nvPr/>
        </p:nvSpPr>
        <p:spPr>
          <a:xfrm>
            <a:off x="520625" y="1962013"/>
            <a:ext cx="3698400" cy="359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Unix datagram </a:t>
            </a:r>
            <a:r>
              <a:rPr b="1" lang="en"/>
              <a:t>socket</a:t>
            </a:r>
            <a:r>
              <a:rPr lang="en"/>
              <a:t>, exit on error</a:t>
            </a:r>
            <a:endParaRPr/>
          </a:p>
        </p:txBody>
      </p:sp>
      <p:sp>
        <p:nvSpPr>
          <p:cNvPr id="128" name="Shape 128"/>
          <p:cNvSpPr txBox="1"/>
          <p:nvPr/>
        </p:nvSpPr>
        <p:spPr>
          <a:xfrm>
            <a:off x="2889075" y="77250"/>
            <a:ext cx="14544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fsclient.c</a:t>
            </a:r>
            <a:endParaRPr b="1"/>
          </a:p>
        </p:txBody>
      </p:sp>
      <p:sp>
        <p:nvSpPr>
          <p:cNvPr id="129" name="Shape 129"/>
          <p:cNvSpPr/>
          <p:nvPr/>
        </p:nvSpPr>
        <p:spPr>
          <a:xfrm>
            <a:off x="520625" y="3686234"/>
            <a:ext cx="3698400" cy="359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Send a message to the server</a:t>
            </a:r>
            <a:endParaRPr/>
          </a:p>
        </p:txBody>
      </p:sp>
      <p:sp>
        <p:nvSpPr>
          <p:cNvPr id="130" name="Shape 130"/>
          <p:cNvSpPr/>
          <p:nvPr/>
        </p:nvSpPr>
        <p:spPr>
          <a:xfrm>
            <a:off x="520625" y="2769223"/>
            <a:ext cx="3698400" cy="468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Setup the server name structure for Unix socket and name </a:t>
            </a:r>
            <a:r>
              <a:rPr lang="en"/>
              <a:t>‘</a:t>
            </a:r>
            <a:r>
              <a:rPr b="1" lang="en"/>
              <a:t>socket.soc</a:t>
            </a:r>
            <a:r>
              <a:rPr lang="en"/>
              <a:t>’</a:t>
            </a:r>
            <a:endParaRPr/>
          </a:p>
        </p:txBody>
      </p:sp>
      <p:sp>
        <p:nvSpPr>
          <p:cNvPr id="131" name="Shape 131"/>
          <p:cNvSpPr/>
          <p:nvPr/>
        </p:nvSpPr>
        <p:spPr>
          <a:xfrm>
            <a:off x="520625" y="4493445"/>
            <a:ext cx="3698400" cy="359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Close the socket</a:t>
            </a:r>
            <a:endParaRPr/>
          </a:p>
        </p:txBody>
      </p:sp>
      <p:pic>
        <p:nvPicPr>
          <p:cNvPr id="132" name="Shape 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3475" y="77250"/>
            <a:ext cx="4418250" cy="506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Sockets pair</a:t>
            </a:r>
            <a:endParaRPr/>
          </a:p>
        </p:txBody>
      </p:sp>
      <p:sp>
        <p:nvSpPr>
          <p:cNvPr id="138" name="Shape 138"/>
          <p:cNvSpPr txBox="1"/>
          <p:nvPr>
            <p:ph idx="2" type="body"/>
          </p:nvPr>
        </p:nvSpPr>
        <p:spPr>
          <a:xfrm>
            <a:off x="4643550" y="1318650"/>
            <a:ext cx="3774300" cy="262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The  socketpair()  call creates an unnamed pair of connected sockets in the specified </a:t>
            </a:r>
            <a:r>
              <a:rPr b="1" lang="en" u="sng">
                <a:solidFill>
                  <a:srgbClr val="000000"/>
                </a:solidFill>
              </a:rPr>
              <a:t>domain</a:t>
            </a:r>
            <a:r>
              <a:rPr lang="en">
                <a:solidFill>
                  <a:srgbClr val="000000"/>
                </a:solidFill>
              </a:rPr>
              <a:t>, of the specified </a:t>
            </a:r>
            <a:r>
              <a:rPr b="1" lang="en" u="sng">
                <a:solidFill>
                  <a:srgbClr val="000000"/>
                </a:solidFill>
              </a:rPr>
              <a:t>type</a:t>
            </a:r>
            <a:r>
              <a:rPr lang="en">
                <a:solidFill>
                  <a:srgbClr val="000000"/>
                </a:solidFill>
              </a:rPr>
              <a:t>, and using  the  optionally specified  </a:t>
            </a:r>
            <a:r>
              <a:rPr b="1" lang="en" u="sng">
                <a:solidFill>
                  <a:srgbClr val="000000"/>
                </a:solidFill>
              </a:rPr>
              <a:t>protocol</a:t>
            </a:r>
            <a:r>
              <a:rPr lang="en">
                <a:solidFill>
                  <a:srgbClr val="000000"/>
                </a:solidFill>
              </a:rPr>
              <a:t>.</a:t>
            </a:r>
            <a:endParaRPr>
              <a:solidFill>
                <a:srgbClr val="000000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The file descriptors used in referencing the new sockets  are  returned in </a:t>
            </a:r>
            <a:r>
              <a:rPr b="1" lang="en">
                <a:solidFill>
                  <a:srgbClr val="000000"/>
                </a:solidFill>
              </a:rPr>
              <a:t>sv[0]</a:t>
            </a:r>
            <a:r>
              <a:rPr lang="en">
                <a:solidFill>
                  <a:srgbClr val="000000"/>
                </a:solidFill>
              </a:rPr>
              <a:t> and </a:t>
            </a:r>
            <a:r>
              <a:rPr b="1" lang="en">
                <a:solidFill>
                  <a:srgbClr val="000000"/>
                </a:solidFill>
              </a:rPr>
              <a:t>sv[1]</a:t>
            </a:r>
            <a:r>
              <a:rPr lang="en">
                <a:solidFill>
                  <a:srgbClr val="000000"/>
                </a:solidFill>
              </a:rPr>
              <a:t>. The two sockets are indistinguishable.</a:t>
            </a:r>
            <a:endParaRPr>
              <a:solidFill>
                <a:srgbClr val="000000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On  success, </a:t>
            </a:r>
            <a:r>
              <a:rPr b="1" i="1" lang="en">
                <a:solidFill>
                  <a:srgbClr val="000000"/>
                </a:solidFill>
              </a:rPr>
              <a:t>zero</a:t>
            </a:r>
            <a:r>
              <a:rPr lang="en">
                <a:solidFill>
                  <a:srgbClr val="000000"/>
                </a:solidFill>
              </a:rPr>
              <a:t> is returned. On error, </a:t>
            </a:r>
            <a:r>
              <a:rPr b="1" i="1" lang="en">
                <a:solidFill>
                  <a:srgbClr val="000000"/>
                </a:solidFill>
              </a:rPr>
              <a:t>-1</a:t>
            </a:r>
            <a:r>
              <a:rPr lang="en">
                <a:solidFill>
                  <a:srgbClr val="000000"/>
                </a:solidFill>
              </a:rPr>
              <a:t> is returned, and </a:t>
            </a:r>
            <a:r>
              <a:rPr b="1" i="1" lang="en">
                <a:solidFill>
                  <a:srgbClr val="000000"/>
                </a:solidFill>
              </a:rPr>
              <a:t>errno</a:t>
            </a:r>
            <a:r>
              <a:rPr lang="en">
                <a:solidFill>
                  <a:srgbClr val="000000"/>
                </a:solidFill>
              </a:rPr>
              <a:t> i</a:t>
            </a:r>
            <a:r>
              <a:rPr lang="en">
                <a:solidFill>
                  <a:srgbClr val="000000"/>
                </a:solidFill>
              </a:rPr>
              <a:t>s </a:t>
            </a:r>
            <a:r>
              <a:rPr lang="en">
                <a:solidFill>
                  <a:srgbClr val="000000"/>
                </a:solidFill>
              </a:rPr>
              <a:t>set appropriately.</a:t>
            </a:r>
            <a:endParaRPr>
              <a:solidFill>
                <a:srgbClr val="000000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9" name="Shape 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8925" y="2603770"/>
            <a:ext cx="3545275" cy="121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/>
        </p:nvSpPr>
        <p:spPr>
          <a:xfrm>
            <a:off x="520625" y="1885956"/>
            <a:ext cx="3698400" cy="359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Fork the process</a:t>
            </a:r>
            <a:endParaRPr b="1"/>
          </a:p>
        </p:txBody>
      </p:sp>
      <p:sp>
        <p:nvSpPr>
          <p:cNvPr id="145" name="Shape 145"/>
          <p:cNvSpPr txBox="1"/>
          <p:nvPr>
            <p:ph type="title"/>
          </p:nvPr>
        </p:nvSpPr>
        <p:spPr>
          <a:xfrm>
            <a:off x="421896" y="627450"/>
            <a:ext cx="37572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Unix Sockets Pair</a:t>
            </a:r>
            <a:endParaRPr/>
          </a:p>
        </p:txBody>
      </p:sp>
      <p:sp>
        <p:nvSpPr>
          <p:cNvPr id="146" name="Shape 146"/>
          <p:cNvSpPr/>
          <p:nvPr/>
        </p:nvSpPr>
        <p:spPr>
          <a:xfrm>
            <a:off x="520625" y="2245050"/>
            <a:ext cx="3424200" cy="359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The parent</a:t>
            </a:r>
            <a:r>
              <a:rPr lang="en"/>
              <a:t>: close the “second” socket</a:t>
            </a:r>
            <a:endParaRPr b="1"/>
          </a:p>
        </p:txBody>
      </p:sp>
      <p:sp>
        <p:nvSpPr>
          <p:cNvPr id="147" name="Shape 147"/>
          <p:cNvSpPr/>
          <p:nvPr/>
        </p:nvSpPr>
        <p:spPr>
          <a:xfrm>
            <a:off x="520625" y="1425450"/>
            <a:ext cx="3698400" cy="359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a sockets pair, exit on error</a:t>
            </a:r>
            <a:endParaRPr/>
          </a:p>
        </p:txBody>
      </p:sp>
      <p:sp>
        <p:nvSpPr>
          <p:cNvPr id="148" name="Shape 148"/>
          <p:cNvSpPr txBox="1"/>
          <p:nvPr/>
        </p:nvSpPr>
        <p:spPr>
          <a:xfrm>
            <a:off x="2889075" y="77250"/>
            <a:ext cx="14544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sockpair</a:t>
            </a:r>
            <a:r>
              <a:rPr b="1" lang="en"/>
              <a:t>.c</a:t>
            </a:r>
            <a:endParaRPr b="1"/>
          </a:p>
        </p:txBody>
      </p:sp>
      <p:sp>
        <p:nvSpPr>
          <p:cNvPr id="149" name="Shape 149"/>
          <p:cNvSpPr/>
          <p:nvPr/>
        </p:nvSpPr>
        <p:spPr>
          <a:xfrm>
            <a:off x="794825" y="3421600"/>
            <a:ext cx="3424200" cy="3591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The child</a:t>
            </a:r>
            <a:r>
              <a:rPr lang="en"/>
              <a:t>: close the “first” socket</a:t>
            </a:r>
            <a:endParaRPr/>
          </a:p>
        </p:txBody>
      </p:sp>
      <p:cxnSp>
        <p:nvCxnSpPr>
          <p:cNvPr id="150" name="Shape 150"/>
          <p:cNvCxnSpPr>
            <a:stCxn id="144" idx="3"/>
            <a:endCxn id="149" idx="3"/>
          </p:cNvCxnSpPr>
          <p:nvPr/>
        </p:nvCxnSpPr>
        <p:spPr>
          <a:xfrm>
            <a:off x="4219025" y="2065506"/>
            <a:ext cx="0" cy="153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1" name="Shape 151"/>
          <p:cNvSpPr/>
          <p:nvPr/>
        </p:nvSpPr>
        <p:spPr>
          <a:xfrm>
            <a:off x="520625" y="2604150"/>
            <a:ext cx="3424200" cy="359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Write initial message to the “first” socket</a:t>
            </a:r>
            <a:endParaRPr/>
          </a:p>
        </p:txBody>
      </p:sp>
      <p:sp>
        <p:nvSpPr>
          <p:cNvPr id="152" name="Shape 152"/>
          <p:cNvSpPr/>
          <p:nvPr/>
        </p:nvSpPr>
        <p:spPr>
          <a:xfrm>
            <a:off x="794825" y="3780701"/>
            <a:ext cx="3424200" cy="4539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 a message from the “second” socket and print it</a:t>
            </a:r>
            <a:endParaRPr/>
          </a:p>
        </p:txBody>
      </p:sp>
      <p:sp>
        <p:nvSpPr>
          <p:cNvPr id="153" name="Shape 153"/>
          <p:cNvSpPr/>
          <p:nvPr/>
        </p:nvSpPr>
        <p:spPr>
          <a:xfrm>
            <a:off x="794825" y="4240001"/>
            <a:ext cx="3424200" cy="4539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Write answer to the “second” socket and close it</a:t>
            </a:r>
            <a:endParaRPr b="1"/>
          </a:p>
        </p:txBody>
      </p:sp>
      <p:pic>
        <p:nvPicPr>
          <p:cNvPr id="154" name="Shape 1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3475" y="0"/>
            <a:ext cx="397368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Shape 155"/>
          <p:cNvSpPr/>
          <p:nvPr/>
        </p:nvSpPr>
        <p:spPr>
          <a:xfrm>
            <a:off x="520625" y="2965478"/>
            <a:ext cx="3424200" cy="45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</a:t>
            </a:r>
            <a:r>
              <a:rPr lang="en"/>
              <a:t> answer from “first” socket, prit it and close the socket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idx="2" type="body"/>
          </p:nvPr>
        </p:nvSpPr>
        <p:spPr>
          <a:xfrm>
            <a:off x="4643550" y="1318650"/>
            <a:ext cx="4140600" cy="262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To accept connections, the following steps are performed:</a:t>
            </a:r>
            <a:endParaRPr>
              <a:solidFill>
                <a:srgbClr val="000000"/>
              </a:solidFill>
            </a:endParaRPr>
          </a:p>
          <a:p>
            <a:pPr indent="-311150" lvl="0" marL="457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rabicPeriod"/>
            </a:pPr>
            <a:r>
              <a:rPr lang="en">
                <a:solidFill>
                  <a:srgbClr val="000000"/>
                </a:solidFill>
              </a:rPr>
              <a:t>A socket is created with </a:t>
            </a:r>
            <a:r>
              <a:rPr b="1" lang="en">
                <a:solidFill>
                  <a:srgbClr val="000000"/>
                </a:solidFill>
              </a:rPr>
              <a:t>socket</a:t>
            </a:r>
            <a:r>
              <a:rPr lang="en">
                <a:solidFill>
                  <a:srgbClr val="000000"/>
                </a:solidFill>
              </a:rPr>
              <a:t>().</a:t>
            </a:r>
            <a:endParaRPr>
              <a:solidFill>
                <a:srgbClr val="000000"/>
              </a:solidFill>
            </a:endParaRP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rabicPeriod"/>
            </a:pPr>
            <a:r>
              <a:rPr lang="en">
                <a:solidFill>
                  <a:srgbClr val="000000"/>
                </a:solidFill>
              </a:rPr>
              <a:t>The socket is bound to a local address using </a:t>
            </a:r>
            <a:r>
              <a:rPr b="1" lang="en">
                <a:solidFill>
                  <a:srgbClr val="000000"/>
                </a:solidFill>
              </a:rPr>
              <a:t>bind</a:t>
            </a:r>
            <a:r>
              <a:rPr lang="en">
                <a:solidFill>
                  <a:srgbClr val="000000"/>
                </a:solidFill>
              </a:rPr>
              <a:t>(), so that other sockets may be </a:t>
            </a:r>
            <a:r>
              <a:rPr b="1" lang="en">
                <a:solidFill>
                  <a:srgbClr val="000000"/>
                </a:solidFill>
              </a:rPr>
              <a:t>connect</a:t>
            </a:r>
            <a:r>
              <a:rPr lang="en">
                <a:solidFill>
                  <a:srgbClr val="000000"/>
                </a:solidFill>
              </a:rPr>
              <a:t>()-ed to it.</a:t>
            </a:r>
            <a:endParaRPr>
              <a:solidFill>
                <a:srgbClr val="000000"/>
              </a:solidFill>
            </a:endParaRP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rabicPeriod"/>
            </a:pPr>
            <a:r>
              <a:rPr lang="en">
                <a:solidFill>
                  <a:srgbClr val="000000"/>
                </a:solidFill>
              </a:rPr>
              <a:t>A  willingness to accept incoming connections and a queue limit for incoming connections are specified with </a:t>
            </a:r>
            <a:r>
              <a:rPr b="1" lang="en">
                <a:solidFill>
                  <a:srgbClr val="000000"/>
                </a:solidFill>
              </a:rPr>
              <a:t>listen</a:t>
            </a:r>
            <a:r>
              <a:rPr lang="en">
                <a:solidFill>
                  <a:srgbClr val="000000"/>
                </a:solidFill>
              </a:rPr>
              <a:t>().</a:t>
            </a:r>
            <a:endParaRPr>
              <a:solidFill>
                <a:srgbClr val="000000"/>
              </a:solidFill>
            </a:endParaRP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rabicPeriod"/>
            </a:pPr>
            <a:r>
              <a:rPr lang="en">
                <a:solidFill>
                  <a:srgbClr val="000000"/>
                </a:solidFill>
              </a:rPr>
              <a:t>Connections are accepted with </a:t>
            </a:r>
            <a:r>
              <a:rPr b="1" lang="en">
                <a:solidFill>
                  <a:srgbClr val="000000"/>
                </a:solidFill>
              </a:rPr>
              <a:t>accept</a:t>
            </a:r>
            <a:r>
              <a:rPr lang="en">
                <a:solidFill>
                  <a:srgbClr val="000000"/>
                </a:solidFill>
              </a:rPr>
              <a:t>().</a:t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Shape 161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 Sockets</a:t>
            </a: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4338749" cy="25430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