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System Programming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8 - Threads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477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IBA Bulgaria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04000" y="627450"/>
            <a:ext cx="397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two Threads (2)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threads.c</a:t>
            </a:r>
            <a:endParaRPr b="1"/>
          </a:p>
        </p:txBody>
      </p:sp>
      <p:sp>
        <p:nvSpPr>
          <p:cNvPr id="152" name="Shape 152"/>
          <p:cNvSpPr/>
          <p:nvPr/>
        </p:nvSpPr>
        <p:spPr>
          <a:xfrm>
            <a:off x="404075" y="2046135"/>
            <a:ext cx="38151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thread function with size 4, exit on error</a:t>
            </a:r>
            <a:endParaRPr b="1"/>
          </a:p>
        </p:txBody>
      </p:sp>
      <p:sp>
        <p:nvSpPr>
          <p:cNvPr id="153" name="Shape 153"/>
          <p:cNvSpPr/>
          <p:nvPr/>
        </p:nvSpPr>
        <p:spPr>
          <a:xfrm>
            <a:off x="404000" y="1539525"/>
            <a:ext cx="38151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main function</a:t>
            </a:r>
            <a:r>
              <a:rPr lang="en"/>
              <a:t> function: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0"/>
            <a:ext cx="46246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404075" y="2552745"/>
            <a:ext cx="38151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thread function with size 3, exit on error</a:t>
            </a:r>
            <a:endParaRPr b="1"/>
          </a:p>
        </p:txBody>
      </p:sp>
      <p:sp>
        <p:nvSpPr>
          <p:cNvPr id="156" name="Shape 156"/>
          <p:cNvSpPr/>
          <p:nvPr/>
        </p:nvSpPr>
        <p:spPr>
          <a:xfrm>
            <a:off x="404000" y="3059355"/>
            <a:ext cx="3815100" cy="43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for the first thread and print a notification, exit on error</a:t>
            </a:r>
            <a:endParaRPr b="1"/>
          </a:p>
        </p:txBody>
      </p:sp>
      <p:sp>
        <p:nvSpPr>
          <p:cNvPr id="157" name="Shape 157"/>
          <p:cNvSpPr/>
          <p:nvPr/>
        </p:nvSpPr>
        <p:spPr>
          <a:xfrm>
            <a:off x="404000" y="3642465"/>
            <a:ext cx="3815100" cy="43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for the second thread and print a notification, exit on error</a:t>
            </a:r>
            <a:endParaRPr b="1"/>
          </a:p>
        </p:txBody>
      </p:sp>
      <p:sp>
        <p:nvSpPr>
          <p:cNvPr id="158" name="Shape 158"/>
          <p:cNvSpPr/>
          <p:nvPr/>
        </p:nvSpPr>
        <p:spPr>
          <a:xfrm>
            <a:off x="404000" y="4225575"/>
            <a:ext cx="38151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“Done” and quit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management functions - cancellations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729450" y="2061875"/>
            <a:ext cx="7688700" cy="28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pthread_cancel(pthread_t thread);</a:t>
            </a:r>
            <a:b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000000"/>
                </a:solidFill>
              </a:rPr>
              <a:t>sends  a  cancellation  request to the thread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en">
                <a:solidFill>
                  <a:srgbClr val="000000"/>
                </a:solidFill>
              </a:rPr>
              <a:t>. 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pthread_setcancelstate(int state, int *oldstate);</a:t>
            </a:r>
            <a:b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</a:rPr>
              <a:t>	sets the cancelability state of the calling thread to the value given in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PTHREAD_CANCEL_ENABLE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</a:rPr>
              <a:t>or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PTHREAD_CANCEL_DISABLE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pthread_setcanceltype(int type, int *oldtype);</a:t>
            </a:r>
            <a:b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</a:rPr>
              <a:t>	sets the cancelability type of the calling thread to the value given in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rgbClr val="000000"/>
                </a:solidFill>
              </a:rPr>
              <a:t> -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PTHREAD_CANCEL_DEFERRED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PTHREAD_CANCEL_ASYNCHRONOUS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management functions - types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29450" y="2061875"/>
            <a:ext cx="7688700" cy="28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pthread_cancel</a:t>
            </a:r>
            <a:r>
              <a:rPr lang="en">
                <a:solidFill>
                  <a:srgbClr val="000000"/>
                </a:solidFill>
              </a:rPr>
              <a:t>() function sends a cancellation request to a thread.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Whether and when the target thread reacts to the cancellation request depends on two attributes that are under the control of that thread: its cancelability </a:t>
            </a:r>
            <a:r>
              <a:rPr b="1" lang="en">
                <a:solidFill>
                  <a:srgbClr val="000000"/>
                </a:solidFill>
              </a:rPr>
              <a:t>state</a:t>
            </a:r>
            <a:r>
              <a:rPr lang="en">
                <a:solidFill>
                  <a:srgbClr val="000000"/>
                </a:solidFill>
              </a:rPr>
              <a:t> (enabled/disabled) and </a:t>
            </a:r>
            <a:r>
              <a:rPr b="1" lang="en">
                <a:solidFill>
                  <a:srgbClr val="000000"/>
                </a:solidFill>
              </a:rPr>
              <a:t>type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Deferred</a:t>
            </a:r>
            <a:r>
              <a:rPr lang="en">
                <a:solidFill>
                  <a:srgbClr val="000000"/>
                </a:solidFill>
              </a:rPr>
              <a:t> (default behaviour) cancelability means that cancellation will be delayed until the thread next calls a function that is a cancellation point (</a:t>
            </a:r>
            <a:r>
              <a:rPr b="1" lang="en">
                <a:solidFill>
                  <a:srgbClr val="000000"/>
                </a:solidFill>
              </a:rPr>
              <a:t>pthread_testcancel</a:t>
            </a:r>
            <a:r>
              <a:rPr lang="en">
                <a:solidFill>
                  <a:srgbClr val="000000"/>
                </a:solidFill>
              </a:rPr>
              <a:t>() and others).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Asynchronous</a:t>
            </a:r>
            <a:r>
              <a:rPr lang="en">
                <a:solidFill>
                  <a:srgbClr val="000000"/>
                </a:solidFill>
              </a:rPr>
              <a:t> cancelability means that the thread can be canceled at any time (usually immediately, but the system does not guarantee this).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cancellations - basic scenario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729450" y="2616325"/>
            <a:ext cx="3698400" cy="359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thread</a:t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729450" y="3060087"/>
            <a:ext cx="3698400" cy="359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cancel it</a:t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729450" y="3503825"/>
            <a:ext cx="3698400" cy="359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for it to finish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250" y="2006250"/>
            <a:ext cx="4563750" cy="243028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3125850" y="2006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canceltest</a:t>
            </a:r>
            <a:r>
              <a:rPr b="1" lang="en"/>
              <a:t>.c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24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cancellability STATE</a:t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424650" y="2347376"/>
            <a:ext cx="3698400" cy="359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the thread as uncancellable</a:t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24650" y="2741825"/>
            <a:ext cx="3698400" cy="359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while it’s working</a:t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24650" y="3136268"/>
            <a:ext cx="3698400" cy="359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until we enable cancellations</a:t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424650" y="3537950"/>
            <a:ext cx="3698400" cy="359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reach a cancelability point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1850575"/>
            <a:ext cx="4876800" cy="238850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2812800" y="18538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canceltest.c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48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cancellability type</a:t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24650" y="2793825"/>
            <a:ext cx="3698400" cy="4662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mark it in </a:t>
            </a:r>
            <a:r>
              <a:rPr lang="en"/>
              <a:t>a noncancelable</a:t>
            </a:r>
            <a:r>
              <a:rPr lang="en"/>
              <a:t> state for now</a:t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24650" y="3307500"/>
            <a:ext cx="3698400" cy="359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while it’s working</a:t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24650" y="3714075"/>
            <a:ext cx="3698400" cy="359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until we enable cancellations</a:t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424650" y="2387250"/>
            <a:ext cx="3698400" cy="359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thread cancellable at any time</a:t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24650" y="4120650"/>
            <a:ext cx="3698400" cy="4662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thread gets cancelled automatically, no need to reach a cancellation point</a:t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700" y="1853850"/>
            <a:ext cx="4815100" cy="225672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2812800" y="18538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canceltest2.c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727650" y="1266625"/>
            <a:ext cx="7688700" cy="3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Project </a:t>
            </a:r>
            <a:r>
              <a:rPr b="1" i="1" lang="en">
                <a:solidFill>
                  <a:srgbClr val="000000"/>
                </a:solidFill>
              </a:rPr>
              <a:t>Threaded</a:t>
            </a:r>
            <a:r>
              <a:rPr b="1" i="1" lang="en">
                <a:solidFill>
                  <a:srgbClr val="000000"/>
                </a:solidFill>
              </a:rPr>
              <a:t>Chat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Refactor the network server/client pair of programs from the previous lecture with the following changes:</a:t>
            </a:r>
            <a:endParaRPr>
              <a:solidFill>
                <a:srgbClr val="000000"/>
              </a:solidFill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multi-user handling in the server should be done using of </a:t>
            </a:r>
            <a:r>
              <a:rPr b="1" lang="en">
                <a:solidFill>
                  <a:srgbClr val="000000"/>
                </a:solidFill>
              </a:rPr>
              <a:t>threads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server stops when one of the clients </a:t>
            </a:r>
            <a:r>
              <a:rPr lang="en">
                <a:solidFill>
                  <a:srgbClr val="000000"/>
                </a:solidFill>
              </a:rPr>
              <a:t>sends “</a:t>
            </a:r>
            <a:r>
              <a:rPr b="1" lang="en">
                <a:solidFill>
                  <a:srgbClr val="000000"/>
                </a:solidFill>
              </a:rPr>
              <a:t>!quitserver</a:t>
            </a:r>
            <a:r>
              <a:rPr lang="en">
                <a:solidFill>
                  <a:srgbClr val="000000"/>
                </a:solidFill>
              </a:rPr>
              <a:t>” to the server.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727650" y="582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5220900" cy="27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b="1" lang="en">
                <a:solidFill>
                  <a:srgbClr val="000000"/>
                </a:solidFill>
              </a:rPr>
              <a:t>thread</a:t>
            </a:r>
            <a:r>
              <a:rPr lang="en">
                <a:solidFill>
                  <a:srgbClr val="000000"/>
                </a:solidFill>
              </a:rPr>
              <a:t> in computer science is short for a thread of execution. Threads are a way for a program to divide (termed "split") itself into two or more simultaneously (or pseudo-simultaneously) running tasks.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Threads and processes differ from one operating system to another but, in general, a thread is contained inside a process and different threads in the same process share same resources while different processes in the same multitasking operating system do not.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Threads are lightweight, in terms of the system resources they consume, as compared with processes.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650" y="2463625"/>
            <a:ext cx="20955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libpthreads (POSIX threads)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pthreads</a:t>
            </a:r>
            <a:r>
              <a:rPr lang="en">
                <a:solidFill>
                  <a:srgbClr val="000000"/>
                </a:solidFill>
              </a:rPr>
              <a:t> defines a set of C programming language types, functions and constants that support applications with requirements for multiple flows of control, called threads, within a process. It is implemented with a pthread.h header and a pthread library.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There are around 100 threads procedures, all prefixed pthread_ and they can be categorized into four groups:</a:t>
            </a:r>
            <a:endParaRPr>
              <a:solidFill>
                <a:srgbClr val="000000"/>
              </a:solidFill>
            </a:endParaRPr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Thread management - creating, joining threads etc.</a:t>
            </a:r>
            <a:endParaRPr>
              <a:solidFill>
                <a:srgbClr val="000000"/>
              </a:solidFill>
            </a:endParaRP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Mutexes</a:t>
            </a:r>
            <a:endParaRPr>
              <a:solidFill>
                <a:srgbClr val="000000"/>
              </a:solidFill>
            </a:endParaRP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Condition variables</a:t>
            </a:r>
            <a:endParaRPr>
              <a:solidFill>
                <a:srgbClr val="000000"/>
              </a:solidFill>
            </a:endParaRP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Synchronization between threads using read/write locks and barriers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We’re only going to cover “Thread management” in this part.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management functions - basics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29450" y="2061875"/>
            <a:ext cx="7688700" cy="28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pthread_create(pthread_t *thread, const pthread_attr_t *attr, void *(*start_routine) (void *), void *arg);</a:t>
            </a:r>
            <a:br>
              <a:rPr b="1"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starts a new thread in the calling process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pthread_join(pthread_t thread, void **retval);</a:t>
            </a:r>
            <a:br>
              <a:rPr b="1"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waits for the thread specified by thread to terminate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pthread_exit(void *retval);</a:t>
            </a:r>
            <a:br>
              <a:rPr b="1"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terminates the calling thread and returns a value via retval that (if the thread is joinable) is available to another thread in the same process that calls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pthread_join</a:t>
            </a:r>
            <a:r>
              <a:rPr lang="en">
                <a:solidFill>
                  <a:srgbClr val="000000"/>
                </a:solidFill>
              </a:rPr>
              <a:t>(3).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threads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29450" y="2078875"/>
            <a:ext cx="834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Initially, your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">
                <a:solidFill>
                  <a:srgbClr val="000000"/>
                </a:solidFill>
              </a:rPr>
              <a:t> program comprises a single, default thread. All other threads must be explicitly created by the programmer. 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pthread_create</a:t>
            </a:r>
            <a:r>
              <a:rPr lang="en">
                <a:solidFill>
                  <a:srgbClr val="000000"/>
                </a:solidFill>
              </a:rPr>
              <a:t> creates a new thread and makes it executable. This routine can be called any number of times from anywhere within your code.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pthread_create</a:t>
            </a:r>
            <a:r>
              <a:rPr lang="en">
                <a:solidFill>
                  <a:srgbClr val="000000"/>
                </a:solidFill>
              </a:rPr>
              <a:t> arguments:</a:t>
            </a:r>
            <a:endParaRPr>
              <a:solidFill>
                <a:srgbClr val="000000"/>
              </a:solidFill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en">
                <a:solidFill>
                  <a:srgbClr val="000000"/>
                </a:solidFill>
              </a:rPr>
              <a:t>: An opaque, unique identifier for the new thread returned by the subroutine.</a:t>
            </a:r>
            <a:endParaRPr>
              <a:solidFill>
                <a:srgbClr val="000000"/>
              </a:solidFill>
            </a:endParaRP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attr</a:t>
            </a:r>
            <a:r>
              <a:rPr lang="en">
                <a:solidFill>
                  <a:srgbClr val="000000"/>
                </a:solidFill>
              </a:rPr>
              <a:t>: An opaque attribute object that may be used to set thread attributes. You can specify a thread attributes object, or NULL for the default values.</a:t>
            </a:r>
            <a:endParaRPr>
              <a:solidFill>
                <a:srgbClr val="000000"/>
              </a:solidFill>
            </a:endParaRP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start_routine</a:t>
            </a:r>
            <a:r>
              <a:rPr lang="en">
                <a:solidFill>
                  <a:srgbClr val="000000"/>
                </a:solidFill>
              </a:rPr>
              <a:t>: the C routine that the thread will execute once it is created.</a:t>
            </a:r>
            <a:endParaRPr>
              <a:solidFill>
                <a:srgbClr val="000000"/>
              </a:solidFill>
            </a:endParaRP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">
                <a:solidFill>
                  <a:srgbClr val="000000"/>
                </a:solidFill>
              </a:rPr>
              <a:t>: A single argument that may be passed to start_routine. It must be passed by reference as a pointer cast of type void. NULL may be used if no argument is to be passed.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Finishing</a:t>
            </a:r>
            <a:r>
              <a:rPr lang="en"/>
              <a:t> threads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29450" y="2231275"/>
            <a:ext cx="834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Terminating Threads &amp;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pthread_exit</a:t>
            </a:r>
            <a:r>
              <a:rPr b="1" lang="en">
                <a:solidFill>
                  <a:srgbClr val="000000"/>
                </a:solidFill>
              </a:rPr>
              <a:t>():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000000"/>
                </a:solidFill>
              </a:rPr>
              <a:t>There are several ways in which a thread may be terminated:</a:t>
            </a:r>
            <a:endParaRPr>
              <a:solidFill>
                <a:srgbClr val="000000"/>
              </a:solidFill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○"/>
            </a:pPr>
            <a:r>
              <a:rPr lang="en" sz="1300">
                <a:solidFill>
                  <a:srgbClr val="000000"/>
                </a:solidFill>
              </a:rPr>
              <a:t>The thread returns normally from its starting routine. Its work is done.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</a:rPr>
              <a:t>The thread makes a call to the </a:t>
            </a:r>
            <a:r>
              <a:rPr b="1"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pthread_exit</a:t>
            </a:r>
            <a:r>
              <a:rPr lang="en" sz="1300">
                <a:solidFill>
                  <a:srgbClr val="000000"/>
                </a:solidFill>
              </a:rPr>
              <a:t> subroutine - whether its work is done or not.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</a:rPr>
              <a:t>The thread is canceled by another thread via the </a:t>
            </a:r>
            <a:r>
              <a:rPr b="1"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pthread_cancel</a:t>
            </a:r>
            <a:r>
              <a:rPr lang="en" sz="1300">
                <a:solidFill>
                  <a:srgbClr val="000000"/>
                </a:solidFill>
              </a:rPr>
              <a:t> routine.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</a:rPr>
              <a:t>The entire process is terminated due to making a call to either the </a:t>
            </a:r>
            <a:r>
              <a:rPr b="1"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b="1" lang="en" sz="1300">
                <a:solidFill>
                  <a:srgbClr val="000000"/>
                </a:solidFill>
              </a:rPr>
              <a:t>()</a:t>
            </a:r>
            <a:r>
              <a:rPr lang="en" sz="1300">
                <a:solidFill>
                  <a:srgbClr val="000000"/>
                </a:solidFill>
              </a:rPr>
              <a:t> or </a:t>
            </a:r>
            <a:r>
              <a:rPr b="1"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lang="en" sz="1300">
                <a:solidFill>
                  <a:srgbClr val="000000"/>
                </a:solidFill>
              </a:rPr>
              <a:t>()</a:t>
            </a:r>
            <a:endParaRPr b="1" sz="1300">
              <a:solidFill>
                <a:srgbClr val="000000"/>
              </a:solidFill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</a:rPr>
              <a:t>If </a:t>
            </a:r>
            <a:r>
              <a:rPr b="1" lang="en" sz="1300">
                <a:solidFill>
                  <a:srgbClr val="000000"/>
                </a:solidFill>
              </a:rPr>
              <a:t>main()</a:t>
            </a:r>
            <a:r>
              <a:rPr lang="en" sz="1300">
                <a:solidFill>
                  <a:srgbClr val="000000"/>
                </a:solidFill>
              </a:rPr>
              <a:t> finishes first, without calling </a:t>
            </a:r>
            <a:r>
              <a:rPr b="1"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pthread_exit</a:t>
            </a:r>
            <a:r>
              <a:rPr lang="en" sz="1300">
                <a:solidFill>
                  <a:srgbClr val="000000"/>
                </a:solidFill>
              </a:rPr>
              <a:t> explicitly itself</a:t>
            </a:r>
            <a:endParaRPr sz="13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</a:t>
            </a:r>
            <a:r>
              <a:rPr lang="en"/>
              <a:t> threads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113" y="2256275"/>
            <a:ext cx="71913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threads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729450" y="2078875"/>
            <a:ext cx="500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pthread_join</a:t>
            </a:r>
            <a:r>
              <a:rPr lang="en">
                <a:solidFill>
                  <a:srgbClr val="000000"/>
                </a:solidFill>
              </a:rPr>
              <a:t>() subroutine blocks the calling thread until the specified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threadid</a:t>
            </a:r>
            <a:r>
              <a:rPr lang="en">
                <a:solidFill>
                  <a:srgbClr val="000000"/>
                </a:solidFill>
              </a:rPr>
              <a:t> thread terminates.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programmer is able to obtain the target thread's termination return status if it was specified in the target thread's call to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pthread_exit</a:t>
            </a:r>
            <a:r>
              <a:rPr lang="en">
                <a:solidFill>
                  <a:srgbClr val="000000"/>
                </a:solidFill>
              </a:rPr>
              <a:t>().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04006" y="627450"/>
            <a:ext cx="382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two Threads</a:t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20625" y="1425450"/>
            <a:ext cx="3698400" cy="48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helper permutations generation functions 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threads.c</a:t>
            </a:r>
            <a:endParaRPr b="1"/>
          </a:p>
        </p:txBody>
      </p:sp>
      <p:sp>
        <p:nvSpPr>
          <p:cNvPr id="138" name="Shape 138"/>
          <p:cNvSpPr/>
          <p:nvPr/>
        </p:nvSpPr>
        <p:spPr>
          <a:xfrm>
            <a:off x="520625" y="2534187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Allocate a vector of size </a:t>
            </a:r>
            <a:r>
              <a:rPr b="1" lang="en"/>
              <a:t>arg</a:t>
            </a:r>
            <a:endParaRPr b="1"/>
          </a:p>
        </p:txBody>
      </p:sp>
      <p:sp>
        <p:nvSpPr>
          <p:cNvPr id="139" name="Shape 139"/>
          <p:cNvSpPr/>
          <p:nvPr/>
        </p:nvSpPr>
        <p:spPr>
          <a:xfrm>
            <a:off x="520625" y="3026155"/>
            <a:ext cx="3698400" cy="48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the vector with the first permutation and print it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520625" y="2042218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threads function: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77250"/>
            <a:ext cx="4800525" cy="49346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Shape 142"/>
          <p:cNvGrpSpPr/>
          <p:nvPr/>
        </p:nvGrpSpPr>
        <p:grpSpPr>
          <a:xfrm>
            <a:off x="520625" y="3642924"/>
            <a:ext cx="3698400" cy="717693"/>
            <a:chOff x="520625" y="3561725"/>
            <a:chExt cx="3698400" cy="717693"/>
          </a:xfrm>
        </p:grpSpPr>
        <p:sp>
          <p:nvSpPr>
            <p:cNvPr id="143" name="Shape 143"/>
            <p:cNvSpPr/>
            <p:nvPr/>
          </p:nvSpPr>
          <p:spPr>
            <a:xfrm>
              <a:off x="520625" y="3561725"/>
              <a:ext cx="3698400" cy="359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While there is next permutation:</a:t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520625" y="3920318"/>
              <a:ext cx="3698400" cy="359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Generate it, print it and synchronize</a:t>
              </a:r>
              <a:endParaRPr/>
            </a:p>
          </p:txBody>
        </p:sp>
      </p:grpSp>
      <p:sp>
        <p:nvSpPr>
          <p:cNvPr id="145" name="Shape 145"/>
          <p:cNvSpPr/>
          <p:nvPr/>
        </p:nvSpPr>
        <p:spPr>
          <a:xfrm>
            <a:off x="520625" y="4493485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</a:t>
            </a:r>
            <a:r>
              <a:rPr lang="en"/>
              <a:t>llocate the vector and exit thread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