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797B0B6-44FE-4113-BBE7-DDF7069593EE}">
  <a:tblStyle styleId="{6797B0B6-44FE-4113-BBE7-DDF7069593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Linux System Programming</a:t>
            </a:r>
            <a:endParaRPr/>
          </a:p>
          <a:p>
            <a:pPr indent="0" lvl="0" marL="0">
              <a:spcBef>
                <a:spcPts val="0"/>
              </a:spcBef>
              <a:spcAft>
                <a:spcPts val="0"/>
              </a:spcAft>
              <a:buNone/>
            </a:pPr>
            <a:r>
              <a:rPr lang="en"/>
              <a:t>Part 9 - Threads (synchronization)</a:t>
            </a:r>
            <a:endParaRPr/>
          </a:p>
        </p:txBody>
      </p:sp>
      <p:sp>
        <p:nvSpPr>
          <p:cNvPr id="87" name="Shape 87"/>
          <p:cNvSpPr txBox="1"/>
          <p:nvPr>
            <p:ph idx="1" type="subTitle"/>
          </p:nvPr>
        </p:nvSpPr>
        <p:spPr>
          <a:xfrm>
            <a:off x="729627" y="34777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IBA Bulgaria</a:t>
            </a:r>
            <a:endParaRPr/>
          </a:p>
          <a:p>
            <a:pPr indent="0" lvl="0" marL="0">
              <a:spcBef>
                <a:spcPts val="0"/>
              </a:spcBef>
              <a:spcAft>
                <a:spcPts val="0"/>
              </a:spcAft>
              <a:buNone/>
            </a:pPr>
            <a:r>
              <a:rPr lang="en"/>
              <a:t>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 type="body"/>
          </p:nvPr>
        </p:nvSpPr>
        <p:spPr>
          <a:xfrm>
            <a:off x="675575" y="1441200"/>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 typical sequence in the use of a mutex is as follows:</a:t>
            </a:r>
            <a:endParaRPr>
              <a:solidFill>
                <a:srgbClr val="000000"/>
              </a:solidFill>
            </a:endParaRPr>
          </a:p>
          <a:p>
            <a:pPr indent="-304800" lvl="0" marL="457200">
              <a:spcBef>
                <a:spcPts val="1600"/>
              </a:spcBef>
              <a:spcAft>
                <a:spcPts val="0"/>
              </a:spcAft>
              <a:buClr>
                <a:srgbClr val="000000"/>
              </a:buClr>
              <a:buSzPts val="1200"/>
              <a:buChar char="●"/>
            </a:pPr>
            <a:r>
              <a:rPr lang="en" sz="1200">
                <a:solidFill>
                  <a:srgbClr val="000000"/>
                </a:solidFill>
              </a:rPr>
              <a:t>Create and initialize a mutex variable</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Several threads attempt to lock the mutex</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Only one succeeds and that thread owns the mutex</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The owner thread performs some set of actions</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The owner unlocks the mutex</a:t>
            </a:r>
            <a:endParaRPr sz="1200">
              <a:solidFill>
                <a:srgbClr val="000000"/>
              </a:solidFill>
            </a:endParaRPr>
          </a:p>
          <a:p>
            <a:pPr indent="-304800" lvl="0" marL="457200">
              <a:spcBef>
                <a:spcPts val="0"/>
              </a:spcBef>
              <a:spcAft>
                <a:spcPts val="0"/>
              </a:spcAft>
              <a:buClr>
                <a:srgbClr val="000000"/>
              </a:buClr>
              <a:buSzPts val="1200"/>
              <a:buChar char="●"/>
            </a:pPr>
            <a:r>
              <a:rPr lang="en" sz="1200">
                <a:solidFill>
                  <a:srgbClr val="000000"/>
                </a:solidFill>
              </a:rPr>
              <a:t>Another thread acquires the mutex and repeats the process</a:t>
            </a:r>
            <a:endParaRPr sz="1200">
              <a:solidFill>
                <a:srgbClr val="000000"/>
              </a:solidFill>
            </a:endParaRPr>
          </a:p>
          <a:p>
            <a:pPr indent="-304800" lvl="0" marL="457200" rtl="0">
              <a:spcBef>
                <a:spcPts val="0"/>
              </a:spcBef>
              <a:spcAft>
                <a:spcPts val="0"/>
              </a:spcAft>
              <a:buClr>
                <a:srgbClr val="000000"/>
              </a:buClr>
              <a:buSzPts val="1200"/>
              <a:buChar char="●"/>
            </a:pPr>
            <a:r>
              <a:rPr lang="en" sz="1200">
                <a:solidFill>
                  <a:srgbClr val="000000"/>
                </a:solidFill>
              </a:rPr>
              <a:t>Finally the mutex is destroyed</a:t>
            </a:r>
            <a:endParaRPr sz="1200">
              <a:solidFill>
                <a:srgbClr val="000000"/>
              </a:solidFill>
            </a:endParaRPr>
          </a:p>
          <a:p>
            <a:pPr indent="0" lvl="0" marL="0" rtl="0">
              <a:spcBef>
                <a:spcPts val="1600"/>
              </a:spcBef>
              <a:spcAft>
                <a:spcPts val="0"/>
              </a:spcAft>
              <a:buNone/>
            </a:pPr>
            <a:r>
              <a:rPr lang="en">
                <a:solidFill>
                  <a:srgbClr val="000000"/>
                </a:solidFill>
              </a:rPr>
              <a:t>When several threads compete for a mutex, the losers block at that call - an unblocking call is available with </a:t>
            </a:r>
            <a:r>
              <a:rPr b="1" lang="en">
                <a:solidFill>
                  <a:srgbClr val="000000"/>
                </a:solidFill>
              </a:rPr>
              <a:t>trylock</a:t>
            </a:r>
            <a:r>
              <a:rPr lang="en">
                <a:solidFill>
                  <a:srgbClr val="000000"/>
                </a:solidFill>
              </a:rPr>
              <a:t>() instead of the </a:t>
            </a:r>
            <a:r>
              <a:rPr b="1" lang="en">
                <a:solidFill>
                  <a:srgbClr val="000000"/>
                </a:solidFill>
              </a:rPr>
              <a:t>lock</a:t>
            </a:r>
            <a:r>
              <a:rPr lang="en">
                <a:solidFill>
                  <a:srgbClr val="000000"/>
                </a:solidFill>
              </a:rPr>
              <a:t> call.</a:t>
            </a:r>
            <a:endParaRPr>
              <a:solidFill>
                <a:srgbClr val="000000"/>
              </a:solidFill>
            </a:endParaRPr>
          </a:p>
          <a:p>
            <a:pPr indent="0" lvl="0" marL="0" rtl="0">
              <a:spcBef>
                <a:spcPts val="1600"/>
              </a:spcBef>
              <a:spcAft>
                <a:spcPts val="0"/>
              </a:spcAft>
              <a:buNone/>
            </a:pPr>
            <a:r>
              <a:rPr lang="en">
                <a:solidFill>
                  <a:srgbClr val="000000"/>
                </a:solidFill>
              </a:rPr>
              <a:t>When protecting shared data every thread that needs to use a mutex should do so. For example, if 4 threads are updating the same data, but only one uses a mutex, the data can still be corrupted.</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1600"/>
              </a:spcAft>
              <a:buNone/>
            </a:pPr>
            <a:r>
              <a:t/>
            </a:r>
            <a:endParaRPr>
              <a:solidFill>
                <a:srgbClr val="000000"/>
              </a:solidFill>
            </a:endParaRPr>
          </a:p>
        </p:txBody>
      </p:sp>
      <p:sp>
        <p:nvSpPr>
          <p:cNvPr id="154" name="Shape 154"/>
          <p:cNvSpPr txBox="1"/>
          <p:nvPr>
            <p:ph type="title"/>
          </p:nvPr>
        </p:nvSpPr>
        <p:spPr>
          <a:xfrm>
            <a:off x="729450" y="569019"/>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Typical use of mutexes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Race conditions</a:t>
            </a:r>
            <a:r>
              <a:rPr lang="en">
                <a:solidFill>
                  <a:srgbClr val="000000"/>
                </a:solidFill>
              </a:rPr>
              <a:t>: While the code may appear on the screen in the order you wish the code to execute, threads are scheduled by the operating system and are executed at random. It cannot be assumed that threads are executed in the order they are created. </a:t>
            </a:r>
            <a:endParaRPr>
              <a:solidFill>
                <a:srgbClr val="000000"/>
              </a:solidFill>
            </a:endParaRPr>
          </a:p>
          <a:p>
            <a:pPr indent="0" lvl="0" marL="0">
              <a:spcBef>
                <a:spcPts val="1600"/>
              </a:spcBef>
              <a:spcAft>
                <a:spcPts val="0"/>
              </a:spcAft>
              <a:buNone/>
            </a:pPr>
            <a:r>
              <a:rPr lang="en">
                <a:solidFill>
                  <a:srgbClr val="000000"/>
                </a:solidFill>
              </a:rPr>
              <a:t>They may also execute at different speeds. When threads are executing (racing to complete) they may give unexpected results (race condition). </a:t>
            </a:r>
            <a:endParaRPr>
              <a:solidFill>
                <a:srgbClr val="000000"/>
              </a:solidFill>
            </a:endParaRPr>
          </a:p>
          <a:p>
            <a:pPr indent="0" lvl="0" marL="0">
              <a:spcBef>
                <a:spcPts val="1600"/>
              </a:spcBef>
              <a:spcAft>
                <a:spcPts val="1600"/>
              </a:spcAft>
              <a:buNone/>
            </a:pPr>
            <a:r>
              <a:rPr b="1" lang="en">
                <a:solidFill>
                  <a:srgbClr val="000000"/>
                </a:solidFill>
              </a:rPr>
              <a:t>Mutexes</a:t>
            </a:r>
            <a:r>
              <a:rPr lang="en">
                <a:solidFill>
                  <a:srgbClr val="000000"/>
                </a:solidFill>
              </a:rPr>
              <a:t> and </a:t>
            </a:r>
            <a:r>
              <a:rPr b="1" lang="en">
                <a:solidFill>
                  <a:srgbClr val="000000"/>
                </a:solidFill>
              </a:rPr>
              <a:t>joins</a:t>
            </a:r>
            <a:r>
              <a:rPr lang="en">
                <a:solidFill>
                  <a:srgbClr val="000000"/>
                </a:solidFill>
              </a:rPr>
              <a:t> must be utilized to achieve a predictable execution order and outcome.</a:t>
            </a:r>
            <a:endParaRPr>
              <a:solidFill>
                <a:srgbClr val="000000"/>
              </a:solidFill>
            </a:endParaRPr>
          </a:p>
        </p:txBody>
      </p:sp>
      <p:sp>
        <p:nvSpPr>
          <p:cNvPr id="160" name="Shape 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with threads - race conditions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Thread safe code</a:t>
            </a:r>
            <a:r>
              <a:rPr lang="en">
                <a:solidFill>
                  <a:srgbClr val="000000"/>
                </a:solidFill>
              </a:rPr>
              <a:t>: The threaded routines must call functions which are "thread safe". </a:t>
            </a:r>
            <a:endParaRPr>
              <a:solidFill>
                <a:srgbClr val="000000"/>
              </a:solidFill>
            </a:endParaRPr>
          </a:p>
          <a:p>
            <a:pPr indent="0" lvl="0" marL="0">
              <a:spcBef>
                <a:spcPts val="1600"/>
              </a:spcBef>
              <a:spcAft>
                <a:spcPts val="0"/>
              </a:spcAft>
              <a:buNone/>
            </a:pPr>
            <a:r>
              <a:rPr lang="en">
                <a:solidFill>
                  <a:srgbClr val="000000"/>
                </a:solidFill>
              </a:rPr>
              <a:t>This means that there are no static or global variables which other threads may clobber or read assuming single threaded operation. If static or global variables are used then </a:t>
            </a:r>
            <a:r>
              <a:rPr b="1" lang="en">
                <a:solidFill>
                  <a:srgbClr val="000000"/>
                </a:solidFill>
              </a:rPr>
              <a:t>mutexes</a:t>
            </a:r>
            <a:r>
              <a:rPr lang="en">
                <a:solidFill>
                  <a:srgbClr val="000000"/>
                </a:solidFill>
              </a:rPr>
              <a:t> must be applied or the functions must be re-written to avoid the use of these variables. </a:t>
            </a:r>
            <a:endParaRPr>
              <a:solidFill>
                <a:srgbClr val="000000"/>
              </a:solidFill>
            </a:endParaRPr>
          </a:p>
          <a:p>
            <a:pPr indent="0" lvl="0" marL="0">
              <a:spcBef>
                <a:spcPts val="1600"/>
              </a:spcBef>
              <a:spcAft>
                <a:spcPts val="0"/>
              </a:spcAft>
              <a:buNone/>
            </a:pPr>
            <a:r>
              <a:rPr lang="en">
                <a:solidFill>
                  <a:srgbClr val="000000"/>
                </a:solidFill>
              </a:rPr>
              <a:t>In C, local variables are dynamically allocated on the stack. Therefore, any function that does not use static data or other shared resources is thread-safe. </a:t>
            </a:r>
            <a:endParaRPr>
              <a:solidFill>
                <a:srgbClr val="000000"/>
              </a:solidFill>
            </a:endParaRPr>
          </a:p>
          <a:p>
            <a:pPr indent="0" lvl="0" marL="0">
              <a:spcBef>
                <a:spcPts val="1600"/>
              </a:spcBef>
              <a:spcAft>
                <a:spcPts val="1600"/>
              </a:spcAft>
              <a:buNone/>
            </a:pPr>
            <a:r>
              <a:rPr lang="en">
                <a:solidFill>
                  <a:srgbClr val="000000"/>
                </a:solidFill>
              </a:rPr>
              <a:t>Thread-unsafe functions may be used by only one thread at a time in a program and the uniqueness of the thread must be ensured. </a:t>
            </a:r>
            <a:endParaRPr>
              <a:solidFill>
                <a:srgbClr val="000000"/>
              </a:solidFill>
            </a:endParaRPr>
          </a:p>
        </p:txBody>
      </p:sp>
      <p:sp>
        <p:nvSpPr>
          <p:cNvPr id="166" name="Shape 1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with threads - thread safe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with threads - mutex deadlock</a:t>
            </a:r>
            <a:endParaRPr/>
          </a:p>
          <a:p>
            <a:pPr indent="0" lvl="0" marL="0">
              <a:spcBef>
                <a:spcPts val="0"/>
              </a:spcBef>
              <a:spcAft>
                <a:spcPts val="0"/>
              </a:spcAft>
              <a:buNone/>
            </a:pPr>
            <a:r>
              <a:t/>
            </a:r>
            <a:endParaRPr/>
          </a:p>
        </p:txBody>
      </p:sp>
      <p:sp>
        <p:nvSpPr>
          <p:cNvPr id="172" name="Shape 1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Mutex Deadlock</a:t>
            </a:r>
            <a:r>
              <a:rPr lang="en">
                <a:solidFill>
                  <a:srgbClr val="000000"/>
                </a:solidFill>
              </a:rPr>
              <a:t>: This condition occurs when a mutex is applied but then not "unlocked". </a:t>
            </a:r>
            <a:endParaRPr>
              <a:solidFill>
                <a:srgbClr val="000000"/>
              </a:solidFill>
            </a:endParaRPr>
          </a:p>
          <a:p>
            <a:pPr indent="0" lvl="0" marL="0">
              <a:spcBef>
                <a:spcPts val="1600"/>
              </a:spcBef>
              <a:spcAft>
                <a:spcPts val="0"/>
              </a:spcAft>
              <a:buNone/>
            </a:pPr>
            <a:r>
              <a:rPr lang="en">
                <a:solidFill>
                  <a:srgbClr val="000000"/>
                </a:solidFill>
              </a:rPr>
              <a:t>This causes program execution to halt indefinitely. It can also be caused by poor application of </a:t>
            </a:r>
            <a:r>
              <a:rPr b="1" lang="en">
                <a:solidFill>
                  <a:srgbClr val="000000"/>
                </a:solidFill>
              </a:rPr>
              <a:t>mutexes</a:t>
            </a:r>
            <a:r>
              <a:rPr lang="en">
                <a:solidFill>
                  <a:srgbClr val="000000"/>
                </a:solidFill>
              </a:rPr>
              <a:t> or </a:t>
            </a:r>
            <a:r>
              <a:rPr b="1" lang="en">
                <a:solidFill>
                  <a:srgbClr val="000000"/>
                </a:solidFill>
              </a:rPr>
              <a:t>joins</a:t>
            </a:r>
            <a:r>
              <a:rPr lang="en">
                <a:solidFill>
                  <a:srgbClr val="000000"/>
                </a:solidFill>
              </a:rPr>
              <a:t>. </a:t>
            </a:r>
            <a:endParaRPr>
              <a:solidFill>
                <a:srgbClr val="000000"/>
              </a:solidFill>
            </a:endParaRPr>
          </a:p>
          <a:p>
            <a:pPr indent="0" lvl="0" marL="0">
              <a:spcBef>
                <a:spcPts val="1600"/>
              </a:spcBef>
              <a:spcAft>
                <a:spcPts val="0"/>
              </a:spcAft>
              <a:buNone/>
            </a:pPr>
            <a:r>
              <a:rPr lang="en">
                <a:solidFill>
                  <a:srgbClr val="000000"/>
                </a:solidFill>
              </a:rPr>
              <a:t>Be careful when applying two or more mutexes to a section of code. If the first </a:t>
            </a:r>
            <a:r>
              <a:rPr b="1" lang="en">
                <a:solidFill>
                  <a:srgbClr val="000000"/>
                </a:solidFill>
                <a:latin typeface="Courier New"/>
                <a:ea typeface="Courier New"/>
                <a:cs typeface="Courier New"/>
                <a:sym typeface="Courier New"/>
              </a:rPr>
              <a:t>pthread_mutex_lock</a:t>
            </a:r>
            <a:r>
              <a:rPr lang="en">
                <a:solidFill>
                  <a:srgbClr val="000000"/>
                </a:solidFill>
              </a:rPr>
              <a:t> is applied and the second </a:t>
            </a:r>
            <a:r>
              <a:rPr b="1" lang="en">
                <a:solidFill>
                  <a:srgbClr val="000000"/>
                </a:solidFill>
                <a:latin typeface="Courier New"/>
                <a:ea typeface="Courier New"/>
                <a:cs typeface="Courier New"/>
                <a:sym typeface="Courier New"/>
              </a:rPr>
              <a:t>pthread_mutex_lock</a:t>
            </a:r>
            <a:r>
              <a:rPr lang="en">
                <a:solidFill>
                  <a:srgbClr val="000000"/>
                </a:solidFill>
              </a:rPr>
              <a:t> fails due to another thread applying a mutex, the first mutex may eventually lock all other threads from accessing data including the thread which holds the second mutex.</a:t>
            </a:r>
            <a:endParaRPr>
              <a:solidFill>
                <a:srgbClr val="000000"/>
              </a:solidFill>
            </a:endParaRPr>
          </a:p>
          <a:p>
            <a:pPr indent="0" lvl="0" marL="0">
              <a:spcBef>
                <a:spcPts val="1600"/>
              </a:spcBef>
              <a:spcAft>
                <a:spcPts val="0"/>
              </a:spcAft>
              <a:buNone/>
            </a:pPr>
            <a:r>
              <a:rPr lang="en">
                <a:solidFill>
                  <a:srgbClr val="000000"/>
                </a:solidFill>
              </a:rPr>
              <a:t> The threads may wait indefinitely for the resource to become free causing a deadlock. It is best to test and if failure occurs, free the resources and stall before retrying.</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727650" y="57360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and destroying mutexes</a:t>
            </a:r>
            <a:endParaRPr/>
          </a:p>
        </p:txBody>
      </p:sp>
      <p:sp>
        <p:nvSpPr>
          <p:cNvPr id="178" name="Shape 178"/>
          <p:cNvSpPr txBox="1"/>
          <p:nvPr>
            <p:ph idx="1" type="body"/>
          </p:nvPr>
        </p:nvSpPr>
        <p:spPr>
          <a:xfrm>
            <a:off x="729450" y="23836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Mutex variables must be declared with type </a:t>
            </a:r>
            <a:r>
              <a:rPr b="1" lang="en">
                <a:solidFill>
                  <a:srgbClr val="000000"/>
                </a:solidFill>
                <a:latin typeface="Courier New"/>
                <a:ea typeface="Courier New"/>
                <a:cs typeface="Courier New"/>
                <a:sym typeface="Courier New"/>
              </a:rPr>
              <a:t>pthread_mutex_t</a:t>
            </a:r>
            <a:r>
              <a:rPr lang="en">
                <a:solidFill>
                  <a:srgbClr val="000000"/>
                </a:solidFill>
              </a:rPr>
              <a:t>, and must be initialized before they can be used. There are two ways to initialize a mutex variable:</a:t>
            </a:r>
            <a:endParaRPr>
              <a:solidFill>
                <a:srgbClr val="000000"/>
              </a:solidFill>
            </a:endParaRPr>
          </a:p>
          <a:p>
            <a:pPr indent="-311150" lvl="0" marL="457200" rtl="0">
              <a:spcBef>
                <a:spcPts val="1600"/>
              </a:spcBef>
              <a:spcAft>
                <a:spcPts val="0"/>
              </a:spcAft>
              <a:buClr>
                <a:srgbClr val="000000"/>
              </a:buClr>
              <a:buSzPts val="1300"/>
              <a:buChar char="●"/>
            </a:pPr>
            <a:r>
              <a:rPr lang="en">
                <a:solidFill>
                  <a:srgbClr val="000000"/>
                </a:solidFill>
              </a:rPr>
              <a:t>Statically, when it is declared. </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Dynamically, with the </a:t>
            </a:r>
            <a:r>
              <a:rPr b="1" lang="en">
                <a:solidFill>
                  <a:srgbClr val="000000"/>
                </a:solidFill>
                <a:latin typeface="Courier New"/>
                <a:ea typeface="Courier New"/>
                <a:cs typeface="Courier New"/>
                <a:sym typeface="Courier New"/>
              </a:rPr>
              <a:t>pthread_mutex_init</a:t>
            </a:r>
            <a:r>
              <a:rPr lang="en">
                <a:solidFill>
                  <a:srgbClr val="000000"/>
                </a:solidFill>
              </a:rPr>
              <a:t>() routine. This method permits setting mutex object attributes, attr. </a:t>
            </a:r>
            <a:r>
              <a:rPr b="1" lang="en">
                <a:solidFill>
                  <a:srgbClr val="000000"/>
                </a:solidFill>
              </a:rPr>
              <a:t>The mutex is initially unlocked.</a:t>
            </a:r>
            <a:endParaRPr b="1">
              <a:solidFill>
                <a:srgbClr val="000000"/>
              </a:solidFill>
            </a:endParaRPr>
          </a:p>
          <a:p>
            <a:pPr indent="0" lvl="0" marL="0">
              <a:spcBef>
                <a:spcPts val="1600"/>
              </a:spcBef>
              <a:spcAft>
                <a:spcPts val="1600"/>
              </a:spcAft>
              <a:buNone/>
            </a:pPr>
            <a:r>
              <a:t/>
            </a:r>
            <a:endParaRPr>
              <a:solidFill>
                <a:srgbClr val="000000"/>
              </a:solidFill>
            </a:endParaRPr>
          </a:p>
        </p:txBody>
      </p:sp>
      <p:pic>
        <p:nvPicPr>
          <p:cNvPr id="179" name="Shape 179"/>
          <p:cNvPicPr preferRelativeResize="0"/>
          <p:nvPr/>
        </p:nvPicPr>
        <p:blipFill>
          <a:blip r:embed="rId3">
            <a:alphaModFix/>
          </a:blip>
          <a:stretch>
            <a:fillRect/>
          </a:stretch>
        </p:blipFill>
        <p:spPr>
          <a:xfrm>
            <a:off x="826695" y="1319325"/>
            <a:ext cx="7580374" cy="101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29450" y="5826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Locking and unlocking</a:t>
            </a:r>
            <a:r>
              <a:rPr lang="en"/>
              <a:t> mutexes</a:t>
            </a:r>
            <a:endParaRPr/>
          </a:p>
        </p:txBody>
      </p:sp>
      <p:sp>
        <p:nvSpPr>
          <p:cNvPr id="185" name="Shape 185"/>
          <p:cNvSpPr txBox="1"/>
          <p:nvPr>
            <p:ph idx="1" type="body"/>
          </p:nvPr>
        </p:nvSpPr>
        <p:spPr>
          <a:xfrm>
            <a:off x="729450" y="2612275"/>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b="1" lang="en">
                <a:solidFill>
                  <a:srgbClr val="000000"/>
                </a:solidFill>
                <a:latin typeface="Courier New"/>
                <a:ea typeface="Courier New"/>
                <a:cs typeface="Courier New"/>
                <a:sym typeface="Courier New"/>
              </a:rPr>
              <a:t>pthread_mutex_lock() - </a:t>
            </a:r>
            <a:r>
              <a:rPr lang="en">
                <a:solidFill>
                  <a:srgbClr val="000000"/>
                </a:solidFill>
              </a:rPr>
              <a:t>	used by a thread to acquire a lock on the specified mutex variable. If the mutex is already locked by another thread, this call will block the calling thread until the mutex is unlocked.</a:t>
            </a:r>
            <a:endParaRPr>
              <a:solidFill>
                <a:srgbClr val="000000"/>
              </a:solidFill>
            </a:endParaRPr>
          </a:p>
          <a:p>
            <a:pPr indent="-311150" lvl="0" marL="457200" rtl="0">
              <a:spcBef>
                <a:spcPts val="0"/>
              </a:spcBef>
              <a:spcAft>
                <a:spcPts val="0"/>
              </a:spcAft>
              <a:buClr>
                <a:srgbClr val="000000"/>
              </a:buClr>
              <a:buSzPts val="1300"/>
              <a:buChar char="●"/>
            </a:pPr>
            <a:r>
              <a:rPr b="1" lang="en">
                <a:solidFill>
                  <a:srgbClr val="000000"/>
                </a:solidFill>
                <a:latin typeface="Courier New"/>
                <a:ea typeface="Courier New"/>
                <a:cs typeface="Courier New"/>
                <a:sym typeface="Courier New"/>
              </a:rPr>
              <a:t>pthread_mutex_trylock() - </a:t>
            </a:r>
            <a:r>
              <a:rPr lang="en">
                <a:solidFill>
                  <a:srgbClr val="000000"/>
                </a:solidFill>
              </a:rPr>
              <a:t>will attempt to lock a mutex. However, if the mutex is already locked, the routine will return immediately with a "busy" error code. This routine may be useful in preventing deadlock conditions, as in a priority-inversion situation.</a:t>
            </a:r>
            <a:endParaRPr>
              <a:solidFill>
                <a:srgbClr val="000000"/>
              </a:solidFill>
            </a:endParaRPr>
          </a:p>
          <a:p>
            <a:pPr indent="-311150" lvl="0" marL="457200" rtl="0">
              <a:spcBef>
                <a:spcPts val="0"/>
              </a:spcBef>
              <a:spcAft>
                <a:spcPts val="0"/>
              </a:spcAft>
              <a:buClr>
                <a:srgbClr val="000000"/>
              </a:buClr>
              <a:buSzPts val="1300"/>
              <a:buChar char="●"/>
            </a:pPr>
            <a:r>
              <a:rPr b="1" lang="en">
                <a:solidFill>
                  <a:srgbClr val="000000"/>
                </a:solidFill>
                <a:latin typeface="Courier New"/>
                <a:ea typeface="Courier New"/>
                <a:cs typeface="Courier New"/>
                <a:sym typeface="Courier New"/>
              </a:rPr>
              <a:t>pthread_mutex_unlock() - </a:t>
            </a:r>
            <a:r>
              <a:rPr lang="en">
                <a:solidFill>
                  <a:srgbClr val="000000"/>
                </a:solidFill>
              </a:rPr>
              <a:t>will unlock a mutex if called by the owning thread. Calling this routine is required after a thread has completed its use of protected data if other threads are to acquire the mutex for their work with the protected data. </a:t>
            </a:r>
            <a:endParaRPr>
              <a:solidFill>
                <a:srgbClr val="000000"/>
              </a:solidFill>
            </a:endParaRPr>
          </a:p>
          <a:p>
            <a:pPr indent="0" lvl="0" marL="0" rtl="0">
              <a:spcBef>
                <a:spcPts val="1600"/>
              </a:spcBef>
              <a:spcAft>
                <a:spcPts val="1600"/>
              </a:spcAft>
              <a:buNone/>
            </a:pPr>
            <a:r>
              <a:t/>
            </a:r>
            <a:endParaRPr>
              <a:solidFill>
                <a:srgbClr val="000000"/>
              </a:solidFill>
            </a:endParaRPr>
          </a:p>
        </p:txBody>
      </p:sp>
      <p:pic>
        <p:nvPicPr>
          <p:cNvPr id="186" name="Shape 186"/>
          <p:cNvPicPr preferRelativeResize="0"/>
          <p:nvPr/>
        </p:nvPicPr>
        <p:blipFill rotWithShape="1">
          <a:blip r:embed="rId3">
            <a:alphaModFix/>
          </a:blip>
          <a:srcRect b="0" l="0" r="15203" t="0"/>
          <a:stretch/>
        </p:blipFill>
        <p:spPr>
          <a:xfrm>
            <a:off x="825629" y="1306925"/>
            <a:ext cx="7495526" cy="111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727650" y="5915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Mutex example</a:t>
            </a:r>
            <a:endParaRPr/>
          </a:p>
        </p:txBody>
      </p:sp>
      <p:sp>
        <p:nvSpPr>
          <p:cNvPr id="192" name="Shape 192"/>
          <p:cNvSpPr/>
          <p:nvPr/>
        </p:nvSpPr>
        <p:spPr>
          <a:xfrm>
            <a:off x="727650" y="1325150"/>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Define </a:t>
            </a:r>
            <a:r>
              <a:rPr lang="en"/>
              <a:t>mutex</a:t>
            </a:r>
            <a:r>
              <a:rPr lang="en"/>
              <a:t> and </a:t>
            </a:r>
            <a:r>
              <a:rPr b="1" lang="en"/>
              <a:t>balance</a:t>
            </a:r>
            <a:r>
              <a:rPr lang="en"/>
              <a:t> variables</a:t>
            </a:r>
            <a:endParaRPr/>
          </a:p>
        </p:txBody>
      </p:sp>
      <p:sp>
        <p:nvSpPr>
          <p:cNvPr id="193" name="Shape 193"/>
          <p:cNvSpPr txBox="1"/>
          <p:nvPr/>
        </p:nvSpPr>
        <p:spPr>
          <a:xfrm>
            <a:off x="3117600" y="15710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mutex</a:t>
            </a:r>
            <a:r>
              <a:rPr b="1" lang="en"/>
              <a:t>.c</a:t>
            </a:r>
            <a:endParaRPr b="1"/>
          </a:p>
        </p:txBody>
      </p:sp>
      <p:pic>
        <p:nvPicPr>
          <p:cNvPr id="194" name="Shape 194"/>
          <p:cNvPicPr preferRelativeResize="0"/>
          <p:nvPr/>
        </p:nvPicPr>
        <p:blipFill>
          <a:blip r:embed="rId3">
            <a:alphaModFix/>
          </a:blip>
          <a:stretch>
            <a:fillRect/>
          </a:stretch>
        </p:blipFill>
        <p:spPr>
          <a:xfrm>
            <a:off x="4572000" y="0"/>
            <a:ext cx="4495405" cy="5143500"/>
          </a:xfrm>
          <a:prstGeom prst="rect">
            <a:avLst/>
          </a:prstGeom>
          <a:noFill/>
          <a:ln>
            <a:noFill/>
          </a:ln>
        </p:spPr>
      </p:pic>
      <p:grpSp>
        <p:nvGrpSpPr>
          <p:cNvPr id="195" name="Shape 195"/>
          <p:cNvGrpSpPr/>
          <p:nvPr/>
        </p:nvGrpSpPr>
        <p:grpSpPr>
          <a:xfrm>
            <a:off x="727650" y="1788084"/>
            <a:ext cx="3698400" cy="1137149"/>
            <a:chOff x="727650" y="1768898"/>
            <a:chExt cx="3698400" cy="1137149"/>
          </a:xfrm>
        </p:grpSpPr>
        <p:sp>
          <p:nvSpPr>
            <p:cNvPr id="196" name="Shape 196"/>
            <p:cNvSpPr/>
            <p:nvPr/>
          </p:nvSpPr>
          <p:spPr>
            <a:xfrm>
              <a:off x="727650" y="1768898"/>
              <a:ext cx="3698400" cy="4284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Define </a:t>
              </a:r>
              <a:r>
                <a:rPr lang="en" u="sng"/>
                <a:t>thread</a:t>
              </a:r>
              <a:r>
                <a:rPr lang="en"/>
                <a:t> function:</a:t>
              </a:r>
              <a:endParaRPr/>
            </a:p>
            <a:p>
              <a:pPr indent="0" lvl="0" marL="0" rtl="0">
                <a:spcBef>
                  <a:spcPts val="0"/>
                </a:spcBef>
                <a:spcAft>
                  <a:spcPts val="0"/>
                </a:spcAft>
                <a:buNone/>
              </a:pPr>
              <a:r>
                <a:rPr lang="en"/>
                <a:t>Lock the mutex</a:t>
              </a:r>
              <a:endParaRPr/>
            </a:p>
          </p:txBody>
        </p:sp>
        <p:sp>
          <p:nvSpPr>
            <p:cNvPr id="197" name="Shape 197"/>
            <p:cNvSpPr/>
            <p:nvPr/>
          </p:nvSpPr>
          <p:spPr>
            <a:xfrm>
              <a:off x="727650" y="2190711"/>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Add the </a:t>
              </a:r>
              <a:r>
                <a:rPr b="1" lang="en"/>
                <a:t>deposit</a:t>
              </a:r>
              <a:r>
                <a:rPr lang="en"/>
                <a:t> amount to the </a:t>
              </a:r>
              <a:r>
                <a:rPr b="1" lang="en"/>
                <a:t>balance</a:t>
              </a:r>
              <a:endParaRPr b="1"/>
            </a:p>
          </p:txBody>
        </p:sp>
        <p:sp>
          <p:nvSpPr>
            <p:cNvPr id="198" name="Shape 198"/>
            <p:cNvSpPr/>
            <p:nvPr/>
          </p:nvSpPr>
          <p:spPr>
            <a:xfrm>
              <a:off x="727650" y="2546947"/>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the</a:t>
              </a:r>
              <a:r>
                <a:rPr lang="en"/>
                <a:t> </a:t>
              </a:r>
              <a:r>
                <a:rPr b="1" lang="en"/>
                <a:t>balance </a:t>
              </a:r>
              <a:r>
                <a:rPr lang="en"/>
                <a:t>and unlock the mutex</a:t>
              </a:r>
              <a:endParaRPr/>
            </a:p>
          </p:txBody>
        </p:sp>
      </p:grpSp>
      <p:sp>
        <p:nvSpPr>
          <p:cNvPr id="199" name="Shape 199"/>
          <p:cNvSpPr/>
          <p:nvPr/>
        </p:nvSpPr>
        <p:spPr>
          <a:xfrm>
            <a:off x="727650" y="3029068"/>
            <a:ext cx="3698400" cy="4284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Create </a:t>
            </a:r>
            <a:r>
              <a:rPr lang="en" u="sng"/>
              <a:t>thread one</a:t>
            </a:r>
            <a:r>
              <a:rPr lang="en"/>
              <a:t> with </a:t>
            </a:r>
            <a:r>
              <a:rPr b="1" lang="en"/>
              <a:t>deposit</a:t>
            </a:r>
            <a:r>
              <a:rPr lang="en"/>
              <a:t> = 200, notify if failed</a:t>
            </a:r>
            <a:endParaRPr/>
          </a:p>
        </p:txBody>
      </p:sp>
      <p:sp>
        <p:nvSpPr>
          <p:cNvPr id="200" name="Shape 200"/>
          <p:cNvSpPr/>
          <p:nvPr/>
        </p:nvSpPr>
        <p:spPr>
          <a:xfrm>
            <a:off x="727650" y="4093536"/>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for both threads and exit with success</a:t>
            </a:r>
            <a:endParaRPr b="1"/>
          </a:p>
        </p:txBody>
      </p:sp>
      <p:sp>
        <p:nvSpPr>
          <p:cNvPr id="201" name="Shape 201"/>
          <p:cNvSpPr/>
          <p:nvPr/>
        </p:nvSpPr>
        <p:spPr>
          <a:xfrm>
            <a:off x="727650" y="3561302"/>
            <a:ext cx="3698400" cy="4284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Create </a:t>
            </a:r>
            <a:r>
              <a:rPr lang="en" u="sng"/>
              <a:t>thread two</a:t>
            </a:r>
            <a:r>
              <a:rPr lang="en"/>
              <a:t> with </a:t>
            </a:r>
            <a:r>
              <a:rPr b="1" lang="en"/>
              <a:t>deposit</a:t>
            </a:r>
            <a:r>
              <a:rPr lang="en"/>
              <a:t> = 200, notify if failed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 type="body"/>
          </p:nvPr>
        </p:nvSpPr>
        <p:spPr>
          <a:xfrm>
            <a:off x="729450" y="27646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latin typeface="Courier New"/>
                <a:ea typeface="Courier New"/>
                <a:cs typeface="Courier New"/>
                <a:sym typeface="Courier New"/>
              </a:rPr>
              <a:t>sem_init() -</a:t>
            </a:r>
            <a:r>
              <a:rPr lang="en">
                <a:solidFill>
                  <a:srgbClr val="000000"/>
                </a:solidFill>
              </a:rPr>
              <a:t> initializes the unnamed semaphore at the address pointed to by </a:t>
            </a:r>
            <a:r>
              <a:rPr b="1" lang="en">
                <a:solidFill>
                  <a:srgbClr val="000000"/>
                </a:solidFill>
                <a:latin typeface="Courier New"/>
                <a:ea typeface="Courier New"/>
                <a:cs typeface="Courier New"/>
                <a:sym typeface="Courier New"/>
              </a:rPr>
              <a:t>sem</a:t>
            </a:r>
            <a:r>
              <a:rPr lang="en">
                <a:solidFill>
                  <a:srgbClr val="000000"/>
                </a:solidFill>
              </a:rPr>
              <a:t>.  The </a:t>
            </a:r>
            <a:r>
              <a:rPr b="1" lang="en">
                <a:solidFill>
                  <a:srgbClr val="000000"/>
                </a:solidFill>
                <a:latin typeface="Courier New"/>
                <a:ea typeface="Courier New"/>
                <a:cs typeface="Courier New"/>
                <a:sym typeface="Courier New"/>
              </a:rPr>
              <a:t>value </a:t>
            </a:r>
            <a:r>
              <a:rPr lang="en">
                <a:solidFill>
                  <a:srgbClr val="000000"/>
                </a:solidFill>
              </a:rPr>
              <a:t>argument specifies the initial value for the semaphore.</a:t>
            </a:r>
            <a:endParaRPr>
              <a:solidFill>
                <a:srgbClr val="000000"/>
              </a:solidFill>
            </a:endParaRPr>
          </a:p>
          <a:p>
            <a:pPr indent="0" lvl="0" marL="0">
              <a:spcBef>
                <a:spcPts val="1600"/>
              </a:spcBef>
              <a:spcAft>
                <a:spcPts val="0"/>
              </a:spcAft>
              <a:buNone/>
            </a:pPr>
            <a:r>
              <a:rPr b="1" lang="en">
                <a:solidFill>
                  <a:srgbClr val="000000"/>
                </a:solidFill>
                <a:latin typeface="Courier New"/>
                <a:ea typeface="Courier New"/>
                <a:cs typeface="Courier New"/>
                <a:sym typeface="Courier New"/>
              </a:rPr>
              <a:t>sem_wait() -</a:t>
            </a:r>
            <a:r>
              <a:rPr lang="en">
                <a:solidFill>
                  <a:srgbClr val="000000"/>
                </a:solidFill>
              </a:rPr>
              <a:t> decrements (locks) the semaphore pointed to by </a:t>
            </a:r>
            <a:r>
              <a:rPr b="1" lang="en">
                <a:solidFill>
                  <a:srgbClr val="000000"/>
                </a:solidFill>
                <a:latin typeface="Courier New"/>
                <a:ea typeface="Courier New"/>
                <a:cs typeface="Courier New"/>
                <a:sym typeface="Courier New"/>
              </a:rPr>
              <a:t>sem</a:t>
            </a:r>
            <a:r>
              <a:rPr lang="en">
                <a:solidFill>
                  <a:srgbClr val="000000"/>
                </a:solidFill>
              </a:rPr>
              <a:t>. If the semaphore currently has the value </a:t>
            </a:r>
            <a:r>
              <a:rPr lang="en" u="sng">
                <a:solidFill>
                  <a:srgbClr val="000000"/>
                </a:solidFill>
              </a:rPr>
              <a:t>zero</a:t>
            </a:r>
            <a:r>
              <a:rPr lang="en">
                <a:solidFill>
                  <a:srgbClr val="000000"/>
                </a:solidFill>
              </a:rPr>
              <a:t>, then the call blocks.</a:t>
            </a:r>
            <a:endParaRPr>
              <a:solidFill>
                <a:srgbClr val="000000"/>
              </a:solidFill>
            </a:endParaRPr>
          </a:p>
          <a:p>
            <a:pPr indent="0" lvl="0" marL="0">
              <a:spcBef>
                <a:spcPts val="1600"/>
              </a:spcBef>
              <a:spcAft>
                <a:spcPts val="0"/>
              </a:spcAft>
              <a:buNone/>
            </a:pPr>
            <a:r>
              <a:rPr b="1" lang="en">
                <a:solidFill>
                  <a:srgbClr val="000000"/>
                </a:solidFill>
                <a:latin typeface="Courier New"/>
                <a:ea typeface="Courier New"/>
                <a:cs typeface="Courier New"/>
                <a:sym typeface="Courier New"/>
              </a:rPr>
              <a:t>sem_post()-</a:t>
            </a:r>
            <a:r>
              <a:rPr lang="en">
                <a:solidFill>
                  <a:srgbClr val="000000"/>
                </a:solidFill>
              </a:rPr>
              <a:t>  increments  (unlocks)  the semaphore pointed to by </a:t>
            </a:r>
            <a:r>
              <a:rPr b="1" lang="en">
                <a:solidFill>
                  <a:srgbClr val="000000"/>
                </a:solidFill>
                <a:latin typeface="Courier New"/>
                <a:ea typeface="Courier New"/>
                <a:cs typeface="Courier New"/>
                <a:sym typeface="Courier New"/>
              </a:rPr>
              <a:t>sem</a:t>
            </a:r>
            <a:r>
              <a:rPr lang="en">
                <a:solidFill>
                  <a:srgbClr val="000000"/>
                </a:solidFill>
              </a:rPr>
              <a:t>. </a:t>
            </a:r>
            <a:endParaRPr>
              <a:solidFill>
                <a:srgbClr val="000000"/>
              </a:solidFill>
            </a:endParaRPr>
          </a:p>
          <a:p>
            <a:pPr indent="0" lvl="0" marL="0">
              <a:spcBef>
                <a:spcPts val="1600"/>
              </a:spcBef>
              <a:spcAft>
                <a:spcPts val="0"/>
              </a:spcAft>
              <a:buNone/>
            </a:pPr>
            <a:r>
              <a:rPr b="1" lang="en">
                <a:solidFill>
                  <a:srgbClr val="000000"/>
                </a:solidFill>
                <a:latin typeface="Courier New"/>
                <a:ea typeface="Courier New"/>
                <a:cs typeface="Courier New"/>
                <a:sym typeface="Courier New"/>
              </a:rPr>
              <a:t>sem_destroy()</a:t>
            </a:r>
            <a:r>
              <a:rPr lang="en">
                <a:solidFill>
                  <a:srgbClr val="000000"/>
                </a:solidFill>
              </a:rPr>
              <a:t> - destroys the unnamed semaphore at the address pointed to by </a:t>
            </a:r>
            <a:r>
              <a:rPr b="1" lang="en">
                <a:solidFill>
                  <a:srgbClr val="000000"/>
                </a:solidFill>
                <a:latin typeface="Courier New"/>
                <a:ea typeface="Courier New"/>
                <a:cs typeface="Courier New"/>
                <a:sym typeface="Courier New"/>
              </a:rPr>
              <a:t>sem</a:t>
            </a:r>
            <a:r>
              <a:rPr lang="en">
                <a:solidFill>
                  <a:srgbClr val="000000"/>
                </a:solidFill>
              </a:rPr>
              <a:t>.</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0"/>
              </a:spcAft>
              <a:buNone/>
            </a:pPr>
            <a:r>
              <a:t/>
            </a:r>
            <a:endParaRPr>
              <a:solidFill>
                <a:srgbClr val="000000"/>
              </a:solidFill>
            </a:endParaRPr>
          </a:p>
          <a:p>
            <a:pPr indent="0" lvl="0" marL="0" rtl="0">
              <a:spcBef>
                <a:spcPts val="1600"/>
              </a:spcBef>
              <a:spcAft>
                <a:spcPts val="1600"/>
              </a:spcAft>
              <a:buNone/>
            </a:pPr>
            <a:r>
              <a:t/>
            </a:r>
            <a:endParaRPr>
              <a:solidFill>
                <a:srgbClr val="000000"/>
              </a:solidFill>
            </a:endParaRPr>
          </a:p>
        </p:txBody>
      </p:sp>
      <p:sp>
        <p:nvSpPr>
          <p:cNvPr id="207" name="Shape 207"/>
          <p:cNvSpPr txBox="1"/>
          <p:nvPr>
            <p:ph type="title"/>
          </p:nvPr>
        </p:nvSpPr>
        <p:spPr>
          <a:xfrm>
            <a:off x="727650" y="57360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Synchronizing with semaphores</a:t>
            </a:r>
            <a:endParaRPr/>
          </a:p>
        </p:txBody>
      </p:sp>
      <p:pic>
        <p:nvPicPr>
          <p:cNvPr id="208" name="Shape 208"/>
          <p:cNvPicPr preferRelativeResize="0"/>
          <p:nvPr/>
        </p:nvPicPr>
        <p:blipFill rotWithShape="1">
          <a:blip r:embed="rId3">
            <a:alphaModFix/>
          </a:blip>
          <a:srcRect b="0" l="0" r="21048" t="0"/>
          <a:stretch/>
        </p:blipFill>
        <p:spPr>
          <a:xfrm>
            <a:off x="823601" y="1319600"/>
            <a:ext cx="7219300" cy="140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727650" y="5915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Semaphore Threads</a:t>
            </a:r>
            <a:endParaRPr/>
          </a:p>
        </p:txBody>
      </p:sp>
      <p:sp>
        <p:nvSpPr>
          <p:cNvPr id="214" name="Shape 214"/>
          <p:cNvSpPr/>
          <p:nvPr/>
        </p:nvSpPr>
        <p:spPr>
          <a:xfrm>
            <a:off x="727650" y="1325150"/>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Initialize a </a:t>
            </a:r>
            <a:r>
              <a:rPr b="1" lang="en"/>
              <a:t>semaphore</a:t>
            </a:r>
            <a:endParaRPr b="1"/>
          </a:p>
        </p:txBody>
      </p:sp>
      <p:sp>
        <p:nvSpPr>
          <p:cNvPr id="215" name="Shape 215"/>
          <p:cNvSpPr txBox="1"/>
          <p:nvPr/>
        </p:nvSpPr>
        <p:spPr>
          <a:xfrm>
            <a:off x="3117600" y="15710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semthreads</a:t>
            </a:r>
            <a:r>
              <a:rPr b="1" lang="en"/>
              <a:t>.c</a:t>
            </a:r>
            <a:endParaRPr b="1"/>
          </a:p>
        </p:txBody>
      </p:sp>
      <p:sp>
        <p:nvSpPr>
          <p:cNvPr id="216" name="Shape 216"/>
          <p:cNvSpPr/>
          <p:nvPr/>
        </p:nvSpPr>
        <p:spPr>
          <a:xfrm>
            <a:off x="727650" y="1805237"/>
            <a:ext cx="3698400" cy="4284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Define </a:t>
            </a:r>
            <a:r>
              <a:rPr lang="en" u="sng"/>
              <a:t>thread</a:t>
            </a:r>
            <a:r>
              <a:rPr lang="en"/>
              <a:t> function - Process the argument and release </a:t>
            </a:r>
            <a:r>
              <a:rPr b="1" lang="en"/>
              <a:t>semaphore</a:t>
            </a:r>
            <a:r>
              <a:rPr lang="en"/>
              <a:t>.</a:t>
            </a:r>
            <a:endParaRPr/>
          </a:p>
        </p:txBody>
      </p:sp>
      <p:sp>
        <p:nvSpPr>
          <p:cNvPr id="217" name="Shape 217"/>
          <p:cNvSpPr/>
          <p:nvPr/>
        </p:nvSpPr>
        <p:spPr>
          <a:xfrm>
            <a:off x="727650" y="2354625"/>
            <a:ext cx="3698400" cy="4284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In </a:t>
            </a:r>
            <a:r>
              <a:rPr lang="en" u="sng"/>
              <a:t>main</a:t>
            </a:r>
            <a:r>
              <a:rPr lang="en"/>
              <a:t> function - </a:t>
            </a:r>
            <a:endParaRPr/>
          </a:p>
          <a:p>
            <a:pPr indent="0" lvl="0" marL="0" rtl="0">
              <a:spcBef>
                <a:spcPts val="0"/>
              </a:spcBef>
              <a:spcAft>
                <a:spcPts val="0"/>
              </a:spcAft>
              <a:buNone/>
            </a:pPr>
            <a:r>
              <a:rPr lang="en"/>
              <a:t>Set the common </a:t>
            </a:r>
            <a:r>
              <a:rPr b="1" lang="en"/>
              <a:t>id</a:t>
            </a:r>
            <a:r>
              <a:rPr lang="en"/>
              <a:t> variable to 1</a:t>
            </a:r>
            <a:endParaRPr/>
          </a:p>
        </p:txBody>
      </p:sp>
      <p:sp>
        <p:nvSpPr>
          <p:cNvPr id="218" name="Shape 218"/>
          <p:cNvSpPr/>
          <p:nvPr/>
        </p:nvSpPr>
        <p:spPr>
          <a:xfrm>
            <a:off x="727650" y="2904012"/>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Initialize </a:t>
            </a:r>
            <a:r>
              <a:rPr b="1" lang="en"/>
              <a:t>semaphore</a:t>
            </a:r>
            <a:r>
              <a:rPr lang="en"/>
              <a:t> with 0 (busy)</a:t>
            </a:r>
            <a:endParaRPr b="1"/>
          </a:p>
        </p:txBody>
      </p:sp>
      <p:pic>
        <p:nvPicPr>
          <p:cNvPr id="219" name="Shape 219"/>
          <p:cNvPicPr preferRelativeResize="0"/>
          <p:nvPr/>
        </p:nvPicPr>
        <p:blipFill>
          <a:blip r:embed="rId3">
            <a:alphaModFix/>
          </a:blip>
          <a:stretch>
            <a:fillRect/>
          </a:stretch>
        </p:blipFill>
        <p:spPr>
          <a:xfrm>
            <a:off x="4497650" y="76300"/>
            <a:ext cx="4531942" cy="5067200"/>
          </a:xfrm>
          <a:prstGeom prst="rect">
            <a:avLst/>
          </a:prstGeom>
          <a:noFill/>
          <a:ln>
            <a:noFill/>
          </a:ln>
        </p:spPr>
      </p:pic>
      <p:sp>
        <p:nvSpPr>
          <p:cNvPr id="220" name="Shape 220"/>
          <p:cNvSpPr/>
          <p:nvPr/>
        </p:nvSpPr>
        <p:spPr>
          <a:xfrm>
            <a:off x="727650" y="3384100"/>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Start the first thread and pass </a:t>
            </a:r>
            <a:r>
              <a:rPr b="1" lang="en"/>
              <a:t>id</a:t>
            </a:r>
            <a:endParaRPr b="1"/>
          </a:p>
        </p:txBody>
      </p:sp>
      <p:sp>
        <p:nvSpPr>
          <p:cNvPr id="221" name="Shape 221"/>
          <p:cNvSpPr/>
          <p:nvPr/>
        </p:nvSpPr>
        <p:spPr>
          <a:xfrm>
            <a:off x="727650" y="3864187"/>
            <a:ext cx="3698400" cy="4284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the </a:t>
            </a:r>
            <a:r>
              <a:rPr b="1" lang="en"/>
              <a:t>semaphore</a:t>
            </a:r>
            <a:r>
              <a:rPr lang="en"/>
              <a:t>, set </a:t>
            </a:r>
            <a:r>
              <a:rPr b="1" lang="en"/>
              <a:t>id</a:t>
            </a:r>
            <a:r>
              <a:rPr lang="en"/>
              <a:t> to 2 and start the second thread with the new </a:t>
            </a:r>
            <a:r>
              <a:rPr b="1" lang="en"/>
              <a:t>id</a:t>
            </a:r>
            <a:endParaRPr b="1"/>
          </a:p>
        </p:txBody>
      </p:sp>
      <p:sp>
        <p:nvSpPr>
          <p:cNvPr id="222" name="Shape 222"/>
          <p:cNvSpPr/>
          <p:nvPr/>
        </p:nvSpPr>
        <p:spPr>
          <a:xfrm>
            <a:off x="727650" y="4413575"/>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Join both threads and destroy </a:t>
            </a:r>
            <a:r>
              <a:rPr b="1" lang="en"/>
              <a:t>semaphore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 type="body"/>
          </p:nvPr>
        </p:nvSpPr>
        <p:spPr>
          <a:xfrm>
            <a:off x="727650" y="1266625"/>
            <a:ext cx="7688700" cy="364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00000"/>
                </a:solidFill>
              </a:rPr>
              <a:t>Project </a:t>
            </a:r>
            <a:r>
              <a:rPr b="1" i="1" lang="en">
                <a:solidFill>
                  <a:srgbClr val="000000"/>
                </a:solidFill>
              </a:rPr>
              <a:t>Advanced</a:t>
            </a:r>
            <a:r>
              <a:rPr b="1" i="1" lang="en">
                <a:solidFill>
                  <a:srgbClr val="000000"/>
                </a:solidFill>
              </a:rPr>
              <a:t>Chat</a:t>
            </a:r>
            <a:r>
              <a:rPr lang="en">
                <a:solidFill>
                  <a:srgbClr val="000000"/>
                </a:solidFill>
              </a:rPr>
              <a:t>:</a:t>
            </a:r>
            <a:endParaRPr>
              <a:solidFill>
                <a:srgbClr val="000000"/>
              </a:solidFill>
            </a:endParaRPr>
          </a:p>
          <a:p>
            <a:pPr indent="0" lvl="0" marL="0" rtl="0">
              <a:spcBef>
                <a:spcPts val="1600"/>
              </a:spcBef>
              <a:spcAft>
                <a:spcPts val="0"/>
              </a:spcAft>
              <a:buNone/>
            </a:pPr>
            <a:r>
              <a:rPr lang="en">
                <a:solidFill>
                  <a:srgbClr val="000000"/>
                </a:solidFill>
              </a:rPr>
              <a:t>Modify the network server/client pair of programs from the previous lecture with the following changes:</a:t>
            </a:r>
            <a:endParaRPr>
              <a:solidFill>
                <a:srgbClr val="000000"/>
              </a:solidFill>
            </a:endParaRPr>
          </a:p>
          <a:p>
            <a:pPr indent="-311150" lvl="0" marL="457200" rtl="0">
              <a:spcBef>
                <a:spcPts val="1600"/>
              </a:spcBef>
              <a:spcAft>
                <a:spcPts val="0"/>
              </a:spcAft>
              <a:buClr>
                <a:srgbClr val="000000"/>
              </a:buClr>
              <a:buSzPts val="1300"/>
              <a:buChar char="●"/>
            </a:pPr>
            <a:r>
              <a:rPr lang="en">
                <a:solidFill>
                  <a:srgbClr val="000000"/>
                </a:solidFill>
              </a:rPr>
              <a:t>The server should support additional </a:t>
            </a:r>
            <a:r>
              <a:rPr b="1" lang="en">
                <a:solidFill>
                  <a:srgbClr val="000000"/>
                </a:solidFill>
              </a:rPr>
              <a:t>optional</a:t>
            </a:r>
            <a:r>
              <a:rPr lang="en">
                <a:solidFill>
                  <a:srgbClr val="000000"/>
                </a:solidFill>
              </a:rPr>
              <a:t> argument ‘</a:t>
            </a:r>
            <a:r>
              <a:rPr b="1" lang="en">
                <a:solidFill>
                  <a:srgbClr val="000000"/>
                </a:solidFill>
              </a:rPr>
              <a:t>-p</a:t>
            </a:r>
            <a:r>
              <a:rPr lang="en">
                <a:solidFill>
                  <a:srgbClr val="000000"/>
                </a:solidFill>
              </a:rPr>
              <a:t>’, which if present, identifies that the communication is in ‘</a:t>
            </a:r>
            <a:r>
              <a:rPr b="1" lang="en">
                <a:solidFill>
                  <a:srgbClr val="000000"/>
                </a:solidFill>
              </a:rPr>
              <a:t>polite mode</a:t>
            </a:r>
            <a:r>
              <a:rPr lang="en">
                <a:solidFill>
                  <a:srgbClr val="000000"/>
                </a:solidFill>
              </a:rPr>
              <a:t>’. In this mode, the server should accept the clients’ messages in rounds - when a client sends a message the next message from the same client will not be processed until </a:t>
            </a:r>
            <a:r>
              <a:rPr b="1" lang="en">
                <a:solidFill>
                  <a:srgbClr val="000000"/>
                </a:solidFill>
              </a:rPr>
              <a:t>all</a:t>
            </a:r>
            <a:r>
              <a:rPr lang="en">
                <a:solidFill>
                  <a:srgbClr val="000000"/>
                </a:solidFill>
              </a:rPr>
              <a:t> other connected clients send their messages. You may change the communication protocol between clients and server if you need to.</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The server should store the chat history into a file </a:t>
            </a:r>
            <a:r>
              <a:rPr b="1" lang="en">
                <a:solidFill>
                  <a:srgbClr val="000000"/>
                </a:solidFill>
              </a:rPr>
              <a:t>‘chat.log</a:t>
            </a:r>
            <a:r>
              <a:rPr lang="en">
                <a:solidFill>
                  <a:srgbClr val="000000"/>
                </a:solidFill>
              </a:rPr>
              <a:t>’.</a:t>
            </a:r>
            <a:endParaRPr>
              <a:solidFill>
                <a:srgbClr val="000000"/>
              </a:solidFill>
            </a:endParaRPr>
          </a:p>
          <a:p>
            <a:pPr indent="0" lvl="0" marL="0" rtl="0">
              <a:spcBef>
                <a:spcPts val="1600"/>
              </a:spcBef>
              <a:spcAft>
                <a:spcPts val="1600"/>
              </a:spcAft>
              <a:buNone/>
            </a:pPr>
            <a:r>
              <a:t/>
            </a:r>
            <a:endParaRPr>
              <a:solidFill>
                <a:srgbClr val="000000"/>
              </a:solidFill>
            </a:endParaRPr>
          </a:p>
        </p:txBody>
      </p:sp>
      <p:sp>
        <p:nvSpPr>
          <p:cNvPr id="228" name="Shape 228"/>
          <p:cNvSpPr txBox="1"/>
          <p:nvPr>
            <p:ph type="title"/>
          </p:nvPr>
        </p:nvSpPr>
        <p:spPr>
          <a:xfrm>
            <a:off x="727650" y="5825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Exiting the Threads</a:t>
            </a:r>
            <a:endParaRPr/>
          </a:p>
        </p:txBody>
      </p:sp>
      <p:sp>
        <p:nvSpPr>
          <p:cNvPr id="93" name="Shape 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 thread can arrange for functions to be called when it exits. These functions are known as </a:t>
            </a:r>
            <a:r>
              <a:rPr b="1" lang="en">
                <a:solidFill>
                  <a:srgbClr val="000000"/>
                </a:solidFill>
              </a:rPr>
              <a:t>thread cleanup handlers</a:t>
            </a:r>
            <a:r>
              <a:rPr lang="en">
                <a:solidFill>
                  <a:srgbClr val="000000"/>
                </a:solidFill>
              </a:rPr>
              <a:t>. More than one cleanup handler can be established for a thread. The handlers are recorded in a </a:t>
            </a:r>
            <a:r>
              <a:rPr b="1" lang="en">
                <a:solidFill>
                  <a:srgbClr val="000000"/>
                </a:solidFill>
              </a:rPr>
              <a:t>stack</a:t>
            </a:r>
            <a:r>
              <a:rPr lang="en">
                <a:solidFill>
                  <a:srgbClr val="000000"/>
                </a:solidFill>
              </a:rPr>
              <a:t>, which means that they are executed in the reverse order from that with which they were registered.</a:t>
            </a:r>
            <a:endParaRPr>
              <a:solidFill>
                <a:srgbClr val="000000"/>
              </a:solidFill>
            </a:endParaRPr>
          </a:p>
          <a:p>
            <a:pPr indent="0" lvl="0" marL="0">
              <a:spcBef>
                <a:spcPts val="1600"/>
              </a:spcBef>
              <a:spcAft>
                <a:spcPts val="0"/>
              </a:spcAft>
              <a:buNone/>
            </a:pPr>
            <a:r>
              <a:rPr lang="en">
                <a:solidFill>
                  <a:srgbClr val="000000"/>
                </a:solidFill>
              </a:rPr>
              <a:t>When  a thread is canceled or terminates by calling </a:t>
            </a:r>
            <a:r>
              <a:rPr b="1" lang="en">
                <a:solidFill>
                  <a:srgbClr val="000000"/>
                </a:solidFill>
              </a:rPr>
              <a:t>pthread_exit</a:t>
            </a:r>
            <a:r>
              <a:rPr lang="en">
                <a:solidFill>
                  <a:srgbClr val="000000"/>
                </a:solidFill>
              </a:rPr>
              <a:t>(), all of the stacked clean-up handlers are popped and executed in the reverse of the order in which they were pushed onto the stack.</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Managing thread exit with C</a:t>
            </a:r>
            <a:endParaRPr/>
          </a:p>
        </p:txBody>
      </p:sp>
      <p:sp>
        <p:nvSpPr>
          <p:cNvPr id="99" name="Shape 99"/>
          <p:cNvSpPr txBox="1"/>
          <p:nvPr>
            <p:ph idx="1" type="body"/>
          </p:nvPr>
        </p:nvSpPr>
        <p:spPr>
          <a:xfrm>
            <a:off x="727650" y="2949600"/>
            <a:ext cx="7688700" cy="22611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Clr>
                <a:srgbClr val="000000"/>
              </a:buClr>
              <a:buSzPts val="1300"/>
              <a:buChar char="●"/>
            </a:pPr>
            <a:r>
              <a:rPr lang="en">
                <a:solidFill>
                  <a:srgbClr val="000000"/>
                </a:solidFill>
              </a:rPr>
              <a:t>The </a:t>
            </a:r>
            <a:r>
              <a:rPr b="1" lang="en">
                <a:solidFill>
                  <a:srgbClr val="000000"/>
                </a:solidFill>
              </a:rPr>
              <a:t>pthread_cleanup_push</a:t>
            </a:r>
            <a:r>
              <a:rPr lang="en">
                <a:solidFill>
                  <a:srgbClr val="000000"/>
                </a:solidFill>
              </a:rPr>
              <a:t>() function pushes routine onto the top of the stack of clean-up handlers. When routine is later invoked, it will be given arg as its argument.</a:t>
            </a:r>
            <a:endParaRPr>
              <a:solidFill>
                <a:srgbClr val="000000"/>
              </a:solidFill>
            </a:endParaRPr>
          </a:p>
          <a:p>
            <a:pPr indent="-311150" lvl="0" marL="457200">
              <a:spcBef>
                <a:spcPts val="0"/>
              </a:spcBef>
              <a:spcAft>
                <a:spcPts val="0"/>
              </a:spcAft>
              <a:buClr>
                <a:srgbClr val="000000"/>
              </a:buClr>
              <a:buSzPts val="1300"/>
              <a:buChar char="●"/>
            </a:pPr>
            <a:r>
              <a:rPr lang="en">
                <a:solidFill>
                  <a:srgbClr val="000000"/>
                </a:solidFill>
              </a:rPr>
              <a:t>The </a:t>
            </a:r>
            <a:r>
              <a:rPr b="1" lang="en">
                <a:solidFill>
                  <a:srgbClr val="000000"/>
                </a:solidFill>
              </a:rPr>
              <a:t>pthread_cleanup_pop</a:t>
            </a:r>
            <a:r>
              <a:rPr lang="en">
                <a:solidFill>
                  <a:srgbClr val="000000"/>
                </a:solidFill>
              </a:rPr>
              <a:t>() function removes the routine at  the  top  of the  stack  of clean-up handlers, and optionally executes it if execute is nonzero.</a:t>
            </a:r>
            <a:endParaRPr>
              <a:solidFill>
                <a:srgbClr val="000000"/>
              </a:solidFill>
            </a:endParaRPr>
          </a:p>
        </p:txBody>
      </p:sp>
      <p:pic>
        <p:nvPicPr>
          <p:cNvPr id="100" name="Shape 100"/>
          <p:cNvPicPr preferRelativeResize="0"/>
          <p:nvPr/>
        </p:nvPicPr>
        <p:blipFill rotWithShape="1">
          <a:blip r:embed="rId3">
            <a:alphaModFix/>
          </a:blip>
          <a:srcRect b="0" l="0" r="18580" t="0"/>
          <a:stretch/>
        </p:blipFill>
        <p:spPr>
          <a:xfrm>
            <a:off x="819015" y="2037475"/>
            <a:ext cx="7196751" cy="83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9450" y="600525"/>
            <a:ext cx="36150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Clean thread exit</a:t>
            </a:r>
            <a:endParaRPr/>
          </a:p>
        </p:txBody>
      </p:sp>
      <p:sp>
        <p:nvSpPr>
          <p:cNvPr id="106" name="Shape 106"/>
          <p:cNvSpPr/>
          <p:nvPr/>
        </p:nvSpPr>
        <p:spPr>
          <a:xfrm>
            <a:off x="729450" y="1520200"/>
            <a:ext cx="3698400" cy="4548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Define exit function, which frees up the allocated memory</a:t>
            </a:r>
            <a:endParaRPr/>
          </a:p>
        </p:txBody>
      </p:sp>
      <p:sp>
        <p:nvSpPr>
          <p:cNvPr id="107" name="Shape 107"/>
          <p:cNvSpPr/>
          <p:nvPr/>
        </p:nvSpPr>
        <p:spPr>
          <a:xfrm>
            <a:off x="729450" y="2174748"/>
            <a:ext cx="3698400" cy="4548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Define thread function:</a:t>
            </a:r>
            <a:endParaRPr/>
          </a:p>
          <a:p>
            <a:pPr indent="0" lvl="0" marL="0" rtl="0">
              <a:spcBef>
                <a:spcPts val="0"/>
              </a:spcBef>
              <a:spcAft>
                <a:spcPts val="0"/>
              </a:spcAft>
              <a:buNone/>
            </a:pPr>
            <a:r>
              <a:rPr lang="en"/>
              <a:t>Lock the thread cancellation</a:t>
            </a:r>
            <a:endParaRPr/>
          </a:p>
        </p:txBody>
      </p:sp>
      <p:sp>
        <p:nvSpPr>
          <p:cNvPr id="108" name="Shape 108"/>
          <p:cNvSpPr txBox="1"/>
          <p:nvPr/>
        </p:nvSpPr>
        <p:spPr>
          <a:xfrm>
            <a:off x="3125850" y="101250"/>
            <a:ext cx="1454400" cy="28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exittest</a:t>
            </a:r>
            <a:r>
              <a:rPr b="1" lang="en"/>
              <a:t>.c</a:t>
            </a:r>
            <a:endParaRPr b="1"/>
          </a:p>
        </p:txBody>
      </p:sp>
      <p:pic>
        <p:nvPicPr>
          <p:cNvPr id="109" name="Shape 109"/>
          <p:cNvPicPr preferRelativeResize="0"/>
          <p:nvPr/>
        </p:nvPicPr>
        <p:blipFill>
          <a:blip r:embed="rId3">
            <a:alphaModFix/>
          </a:blip>
          <a:stretch>
            <a:fillRect/>
          </a:stretch>
        </p:blipFill>
        <p:spPr>
          <a:xfrm>
            <a:off x="4580250" y="152400"/>
            <a:ext cx="4563751" cy="4030538"/>
          </a:xfrm>
          <a:prstGeom prst="rect">
            <a:avLst/>
          </a:prstGeom>
          <a:noFill/>
          <a:ln>
            <a:noFill/>
          </a:ln>
        </p:spPr>
      </p:pic>
      <p:sp>
        <p:nvSpPr>
          <p:cNvPr id="110" name="Shape 110"/>
          <p:cNvSpPr/>
          <p:nvPr/>
        </p:nvSpPr>
        <p:spPr>
          <a:xfrm>
            <a:off x="729450" y="2629550"/>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Allocate 1K memory and print notification</a:t>
            </a:r>
            <a:endParaRPr/>
          </a:p>
        </p:txBody>
      </p:sp>
      <p:sp>
        <p:nvSpPr>
          <p:cNvPr id="111" name="Shape 111"/>
          <p:cNvSpPr/>
          <p:nvPr/>
        </p:nvSpPr>
        <p:spPr>
          <a:xfrm>
            <a:off x="729450" y="2988650"/>
            <a:ext cx="3698400" cy="4548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Add exit function passing the new memory as parameter</a:t>
            </a:r>
            <a:endParaRPr/>
          </a:p>
        </p:txBody>
      </p:sp>
      <p:sp>
        <p:nvSpPr>
          <p:cNvPr id="112" name="Shape 112"/>
          <p:cNvSpPr/>
          <p:nvPr/>
        </p:nvSpPr>
        <p:spPr>
          <a:xfrm>
            <a:off x="729450" y="3443450"/>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Unl</a:t>
            </a:r>
            <a:r>
              <a:rPr lang="en"/>
              <a:t>ock the thread cancellation</a:t>
            </a:r>
            <a:endParaRPr/>
          </a:p>
        </p:txBody>
      </p:sp>
      <p:sp>
        <p:nvSpPr>
          <p:cNvPr id="113" name="Shape 113"/>
          <p:cNvSpPr/>
          <p:nvPr/>
        </p:nvSpPr>
        <p:spPr>
          <a:xfrm>
            <a:off x="729450" y="3802550"/>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Print 4 messages in 4 seconds</a:t>
            </a:r>
            <a:endParaRPr/>
          </a:p>
        </p:txBody>
      </p:sp>
      <p:sp>
        <p:nvSpPr>
          <p:cNvPr id="114" name="Shape 114"/>
          <p:cNvSpPr/>
          <p:nvPr/>
        </p:nvSpPr>
        <p:spPr>
          <a:xfrm>
            <a:off x="729450" y="4161650"/>
            <a:ext cx="3698400" cy="359100"/>
          </a:xfrm>
          <a:prstGeom prst="roundRect">
            <a:avLst>
              <a:gd fmla="val 16667" name="adj"/>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Pop exit function, executing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is synchronization needed?</a:t>
            </a:r>
            <a:endParaRPr/>
          </a:p>
        </p:txBody>
      </p:sp>
      <p:sp>
        <p:nvSpPr>
          <p:cNvPr id="120" name="Shape 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Thread synchronization</a:t>
            </a:r>
            <a:r>
              <a:rPr lang="en">
                <a:solidFill>
                  <a:srgbClr val="000000"/>
                </a:solidFill>
              </a:rPr>
              <a:t> is the concurrent execution of two or more threads that share critical resources. </a:t>
            </a:r>
            <a:endParaRPr>
              <a:solidFill>
                <a:srgbClr val="000000"/>
              </a:solidFill>
            </a:endParaRPr>
          </a:p>
          <a:p>
            <a:pPr indent="0" lvl="0" marL="0">
              <a:spcBef>
                <a:spcPts val="1600"/>
              </a:spcBef>
              <a:spcAft>
                <a:spcPts val="0"/>
              </a:spcAft>
              <a:buNone/>
            </a:pPr>
            <a:r>
              <a:rPr lang="en">
                <a:solidFill>
                  <a:srgbClr val="000000"/>
                </a:solidFill>
              </a:rPr>
              <a:t>Threads should be synchronized to avoid critical resource use conflicts.</a:t>
            </a:r>
            <a:endParaRPr>
              <a:solidFill>
                <a:srgbClr val="000000"/>
              </a:solidFill>
            </a:endParaRPr>
          </a:p>
          <a:p>
            <a:pPr indent="0" lvl="0" marL="0">
              <a:spcBef>
                <a:spcPts val="1600"/>
              </a:spcBef>
              <a:spcAft>
                <a:spcPts val="1600"/>
              </a:spcAft>
              <a:buNone/>
            </a:pPr>
            <a:r>
              <a:rPr lang="en">
                <a:solidFill>
                  <a:srgbClr val="000000"/>
                </a:solidFill>
              </a:rPr>
              <a:t>Otherwise, conflicts may arise when parallel-running threads attempt to modify a common variable at the same time.</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Synchronization mechanisms</a:t>
            </a:r>
            <a:endParaRPr/>
          </a:p>
        </p:txBody>
      </p:sp>
      <p:sp>
        <p:nvSpPr>
          <p:cNvPr id="126" name="Shape 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The threads library provides three synchronization mechanisms:</a:t>
            </a:r>
            <a:endParaRPr>
              <a:solidFill>
                <a:srgbClr val="000000"/>
              </a:solidFill>
            </a:endParaRPr>
          </a:p>
          <a:p>
            <a:pPr indent="-311150" lvl="0" marL="457200">
              <a:spcBef>
                <a:spcPts val="1600"/>
              </a:spcBef>
              <a:spcAft>
                <a:spcPts val="0"/>
              </a:spcAft>
              <a:buClr>
                <a:srgbClr val="000000"/>
              </a:buClr>
              <a:buSzPts val="1300"/>
              <a:buChar char="●"/>
            </a:pPr>
            <a:r>
              <a:rPr b="1" lang="en">
                <a:solidFill>
                  <a:srgbClr val="000000"/>
                </a:solidFill>
              </a:rPr>
              <a:t>mutexes</a:t>
            </a:r>
            <a:r>
              <a:rPr lang="en">
                <a:solidFill>
                  <a:srgbClr val="000000"/>
                </a:solidFill>
              </a:rPr>
              <a:t> - Mutual exclusion lock: Block access to variables by other threads. This enforces exclusive access by a thread to a variable or set of variables.</a:t>
            </a:r>
            <a:endParaRPr>
              <a:solidFill>
                <a:srgbClr val="000000"/>
              </a:solidFill>
            </a:endParaRPr>
          </a:p>
          <a:p>
            <a:pPr indent="-311150" lvl="0" marL="457200">
              <a:spcBef>
                <a:spcPts val="0"/>
              </a:spcBef>
              <a:spcAft>
                <a:spcPts val="0"/>
              </a:spcAft>
              <a:buClr>
                <a:srgbClr val="000000"/>
              </a:buClr>
              <a:buSzPts val="1300"/>
              <a:buChar char="●"/>
            </a:pPr>
            <a:r>
              <a:rPr b="1" lang="en">
                <a:solidFill>
                  <a:srgbClr val="000000"/>
                </a:solidFill>
              </a:rPr>
              <a:t>joins</a:t>
            </a:r>
            <a:r>
              <a:rPr lang="en">
                <a:solidFill>
                  <a:srgbClr val="000000"/>
                </a:solidFill>
              </a:rPr>
              <a:t> - Make a thread wait till others are complete (terminated).</a:t>
            </a:r>
            <a:endParaRPr>
              <a:solidFill>
                <a:srgbClr val="000000"/>
              </a:solidFill>
            </a:endParaRPr>
          </a:p>
          <a:p>
            <a:pPr indent="-311150" lvl="0" marL="457200">
              <a:spcBef>
                <a:spcPts val="0"/>
              </a:spcBef>
              <a:spcAft>
                <a:spcPts val="0"/>
              </a:spcAft>
              <a:buClr>
                <a:srgbClr val="000000"/>
              </a:buClr>
              <a:buSzPts val="1300"/>
              <a:buChar char="●"/>
            </a:pPr>
            <a:r>
              <a:rPr b="1" lang="en">
                <a:solidFill>
                  <a:srgbClr val="000000"/>
                </a:solidFill>
              </a:rPr>
              <a:t>condition variables</a:t>
            </a:r>
            <a:r>
              <a:rPr lang="en">
                <a:solidFill>
                  <a:srgbClr val="000000"/>
                </a:solidFill>
              </a:rPr>
              <a:t> - While mutexes implement synchronization by controlling thread access to data, condition variables allow threads to synchronize based upon the actual value of data.</a:t>
            </a:r>
            <a:endParaRPr>
              <a:solidFill>
                <a:srgbClr val="000000"/>
              </a:solidFill>
            </a:endParaRPr>
          </a:p>
          <a:p>
            <a:pPr indent="0" lvl="0" marL="0">
              <a:spcBef>
                <a:spcPts val="1600"/>
              </a:spcBef>
              <a:spcAft>
                <a:spcPts val="1600"/>
              </a:spcAft>
              <a:buNone/>
            </a:pPr>
            <a:r>
              <a:rPr lang="en">
                <a:solidFill>
                  <a:srgbClr val="000000"/>
                </a:solidFill>
              </a:rPr>
              <a:t>We already know about joins, so we’ll focus on mutexes now...</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Mutexes</a:t>
            </a:r>
            <a:endParaRPr/>
          </a:p>
        </p:txBody>
      </p:sp>
      <p:sp>
        <p:nvSpPr>
          <p:cNvPr id="132" name="Shape 132"/>
          <p:cNvSpPr txBox="1"/>
          <p:nvPr>
            <p:ph idx="1" type="body"/>
          </p:nvPr>
        </p:nvSpPr>
        <p:spPr>
          <a:xfrm>
            <a:off x="729450" y="2078875"/>
            <a:ext cx="7688700" cy="238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000000"/>
                </a:solidFill>
              </a:rPr>
              <a:t>Mutexes </a:t>
            </a:r>
            <a:r>
              <a:rPr lang="en">
                <a:solidFill>
                  <a:srgbClr val="000000"/>
                </a:solidFill>
              </a:rPr>
              <a:t>are used to prevent data inconsistencies due to operations by multiple threads upon the same memory area performed at the same time or to prevent </a:t>
            </a:r>
            <a:r>
              <a:rPr b="1" lang="en">
                <a:solidFill>
                  <a:srgbClr val="000000"/>
                </a:solidFill>
              </a:rPr>
              <a:t>race conditions</a:t>
            </a:r>
            <a:r>
              <a:rPr lang="en">
                <a:solidFill>
                  <a:srgbClr val="000000"/>
                </a:solidFill>
              </a:rPr>
              <a:t> where an order of operation upon the memory is expected.</a:t>
            </a:r>
            <a:endParaRPr>
              <a:solidFill>
                <a:srgbClr val="000000"/>
              </a:solidFill>
            </a:endParaRPr>
          </a:p>
          <a:p>
            <a:pPr indent="0" lvl="0" marL="0">
              <a:spcBef>
                <a:spcPts val="1600"/>
              </a:spcBef>
              <a:spcAft>
                <a:spcPts val="0"/>
              </a:spcAft>
              <a:buNone/>
            </a:pPr>
            <a:r>
              <a:rPr lang="en">
                <a:solidFill>
                  <a:srgbClr val="000000"/>
                </a:solidFill>
              </a:rPr>
              <a:t>A contention or </a:t>
            </a:r>
            <a:r>
              <a:rPr b="1" lang="en">
                <a:solidFill>
                  <a:srgbClr val="000000"/>
                </a:solidFill>
              </a:rPr>
              <a:t>race condition</a:t>
            </a:r>
            <a:r>
              <a:rPr lang="en">
                <a:solidFill>
                  <a:srgbClr val="000000"/>
                </a:solidFill>
              </a:rPr>
              <a:t> often occurs when two or more threads need to perform operations on the same memory area, but the results of computations depends on the order in which these operations are performed. </a:t>
            </a:r>
            <a:endParaRPr>
              <a:solidFill>
                <a:srgbClr val="000000"/>
              </a:solidFill>
            </a:endParaRPr>
          </a:p>
          <a:p>
            <a:pPr indent="0" lvl="0" marL="0">
              <a:spcBef>
                <a:spcPts val="1600"/>
              </a:spcBef>
              <a:spcAft>
                <a:spcPts val="1600"/>
              </a:spcAft>
              <a:buNone/>
            </a:pPr>
            <a:r>
              <a:rPr lang="en">
                <a:solidFill>
                  <a:srgbClr val="000000"/>
                </a:solidFill>
              </a:rPr>
              <a:t>Mutexes are used for serializing shared resources such as memory. Anytime a global resource is accessed by more than one thread the resource should have a Mutex associated with it.</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Mutex example</a:t>
            </a:r>
            <a:endParaRPr/>
          </a:p>
        </p:txBody>
      </p:sp>
      <p:graphicFrame>
        <p:nvGraphicFramePr>
          <p:cNvPr id="138" name="Shape 138"/>
          <p:cNvGraphicFramePr/>
          <p:nvPr/>
        </p:nvGraphicFramePr>
        <p:xfrm>
          <a:off x="538163" y="1866900"/>
          <a:ext cx="3000000" cy="3000000"/>
        </p:xfrm>
        <a:graphic>
          <a:graphicData uri="http://schemas.openxmlformats.org/drawingml/2006/table">
            <a:tbl>
              <a:tblPr>
                <a:noFill/>
                <a:tableStyleId>{6797B0B6-44FE-4113-BBE7-DDF7069593EE}</a:tableStyleId>
              </a:tblPr>
              <a:tblGrid>
                <a:gridCol w="3467100"/>
                <a:gridCol w="3467100"/>
                <a:gridCol w="1133475"/>
              </a:tblGrid>
              <a:tr h="285750">
                <a:tc>
                  <a:txBody>
                    <a:bodyPr>
                      <a:noAutofit/>
                    </a:bodyPr>
                    <a:lstStyle/>
                    <a:p>
                      <a:pPr indent="0" lvl="0" marL="0" rtl="0" algn="ctr">
                        <a:lnSpc>
                          <a:spcPct val="115000"/>
                        </a:lnSpc>
                        <a:spcBef>
                          <a:spcPts val="0"/>
                        </a:spcBef>
                        <a:spcAft>
                          <a:spcPts val="0"/>
                        </a:spcAft>
                        <a:buNone/>
                      </a:pPr>
                      <a:r>
                        <a:rPr b="1" lang="en" sz="1100"/>
                        <a:t>Thread 1</a:t>
                      </a:r>
                      <a:endParaRPr b="1" sz="1100"/>
                    </a:p>
                  </a:txBody>
                  <a:tcPr marT="91425" marB="91425" marR="91425" marL="91425">
                    <a:solidFill>
                      <a:srgbClr val="98ABCE"/>
                    </a:solidFill>
                  </a:tcPr>
                </a:tc>
                <a:tc>
                  <a:txBody>
                    <a:bodyPr>
                      <a:noAutofit/>
                    </a:bodyPr>
                    <a:lstStyle/>
                    <a:p>
                      <a:pPr indent="0" lvl="0" marL="0" rtl="0" algn="ctr">
                        <a:lnSpc>
                          <a:spcPct val="115000"/>
                        </a:lnSpc>
                        <a:spcBef>
                          <a:spcPts val="0"/>
                        </a:spcBef>
                        <a:spcAft>
                          <a:spcPts val="0"/>
                        </a:spcAft>
                        <a:buNone/>
                      </a:pPr>
                      <a:r>
                        <a:rPr b="1" lang="en" sz="1100"/>
                        <a:t>Thread 2</a:t>
                      </a:r>
                      <a:endParaRPr b="1" sz="1100"/>
                    </a:p>
                  </a:txBody>
                  <a:tcPr marT="91425" marB="91425" marR="91425" marL="91425">
                    <a:solidFill>
                      <a:srgbClr val="98ABCE"/>
                    </a:solidFill>
                  </a:tcPr>
                </a:tc>
                <a:tc>
                  <a:txBody>
                    <a:bodyPr>
                      <a:noAutofit/>
                    </a:bodyPr>
                    <a:lstStyle/>
                    <a:p>
                      <a:pPr indent="0" lvl="0" marL="0" rtl="0" algn="ctr">
                        <a:lnSpc>
                          <a:spcPct val="115000"/>
                        </a:lnSpc>
                        <a:spcBef>
                          <a:spcPts val="0"/>
                        </a:spcBef>
                        <a:spcAft>
                          <a:spcPts val="0"/>
                        </a:spcAft>
                        <a:buNone/>
                      </a:pPr>
                      <a:r>
                        <a:rPr b="1" lang="en" sz="1100"/>
                        <a:t>Balance</a:t>
                      </a:r>
                      <a:endParaRPr b="1" sz="1100"/>
                    </a:p>
                  </a:txBody>
                  <a:tcPr marT="91425" marB="91425" marR="91425" marL="91425">
                    <a:solidFill>
                      <a:srgbClr val="98ABCE"/>
                    </a:solidFill>
                  </a:tcPr>
                </a:tc>
              </a:tr>
              <a:tr h="285750">
                <a:tc>
                  <a:txBody>
                    <a:bodyPr>
                      <a:noAutofit/>
                    </a:bodyPr>
                    <a:lstStyle/>
                    <a:p>
                      <a:pPr indent="0" lvl="0" marL="0" rtl="0">
                        <a:spcBef>
                          <a:spcPts val="0"/>
                        </a:spcBef>
                        <a:spcAft>
                          <a:spcPts val="0"/>
                        </a:spcAft>
                        <a:buNone/>
                      </a:pPr>
                      <a:r>
                        <a:rPr b="1" lang="en" sz="1100"/>
                        <a:t>Read balance: $1000</a:t>
                      </a:r>
                      <a:endParaRPr b="1" sz="1100"/>
                    </a:p>
                  </a:txBody>
                  <a:tcPr marT="91425" marB="91425" marR="91425" marL="91425">
                    <a:solidFill>
                      <a:srgbClr val="DDABCB"/>
                    </a:solidFill>
                  </a:tcPr>
                </a:tc>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$1000</a:t>
                      </a:r>
                      <a:endParaRPr b="1" sz="1100"/>
                    </a:p>
                  </a:txBody>
                  <a:tcPr marT="91425" marB="91425" marR="91425" marL="91425"/>
                </a:tc>
              </a:tr>
              <a:tr h="285750">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Read balance: $1000</a:t>
                      </a:r>
                      <a:endParaRPr b="1" sz="1100"/>
                    </a:p>
                  </a:txBody>
                  <a:tcPr marT="91425" marB="91425" marR="91425" marL="91425">
                    <a:solidFill>
                      <a:srgbClr val="DDABCB"/>
                    </a:solidFill>
                  </a:tcPr>
                </a:tc>
                <a:tc>
                  <a:txBody>
                    <a:bodyPr>
                      <a:noAutofit/>
                    </a:bodyPr>
                    <a:lstStyle/>
                    <a:p>
                      <a:pPr indent="0" lvl="0" marL="0" rtl="0">
                        <a:spcBef>
                          <a:spcPts val="0"/>
                        </a:spcBef>
                        <a:spcAft>
                          <a:spcPts val="0"/>
                        </a:spcAft>
                        <a:buNone/>
                      </a:pPr>
                      <a:r>
                        <a:rPr b="1" lang="en" sz="1100"/>
                        <a:t>$1000</a:t>
                      </a:r>
                      <a:endParaRPr b="1" sz="1100"/>
                    </a:p>
                  </a:txBody>
                  <a:tcPr marT="91425" marB="91425" marR="91425" marL="91425"/>
                </a:tc>
              </a:tr>
              <a:tr h="285750">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Deposit $200</a:t>
                      </a:r>
                      <a:endParaRPr b="1" sz="1100"/>
                    </a:p>
                  </a:txBody>
                  <a:tcPr marT="91425" marB="91425" marR="91425" marL="91425">
                    <a:solidFill>
                      <a:srgbClr val="EFD5A2"/>
                    </a:solidFill>
                  </a:tcPr>
                </a:tc>
                <a:tc>
                  <a:txBody>
                    <a:bodyPr>
                      <a:noAutofit/>
                    </a:bodyPr>
                    <a:lstStyle/>
                    <a:p>
                      <a:pPr indent="0" lvl="0" marL="0" rtl="0">
                        <a:spcBef>
                          <a:spcPts val="0"/>
                        </a:spcBef>
                        <a:spcAft>
                          <a:spcPts val="0"/>
                        </a:spcAft>
                        <a:buNone/>
                      </a:pPr>
                      <a:r>
                        <a:rPr b="1" lang="en" sz="1100"/>
                        <a:t>$1000</a:t>
                      </a:r>
                      <a:endParaRPr b="1" sz="1100"/>
                    </a:p>
                  </a:txBody>
                  <a:tcPr marT="91425" marB="91425" marR="91425" marL="91425"/>
                </a:tc>
              </a:tr>
              <a:tr h="285750">
                <a:tc>
                  <a:txBody>
                    <a:bodyPr>
                      <a:noAutofit/>
                    </a:bodyPr>
                    <a:lstStyle/>
                    <a:p>
                      <a:pPr indent="0" lvl="0" marL="0" rtl="0">
                        <a:spcBef>
                          <a:spcPts val="0"/>
                        </a:spcBef>
                        <a:spcAft>
                          <a:spcPts val="0"/>
                        </a:spcAft>
                        <a:buNone/>
                      </a:pPr>
                      <a:r>
                        <a:rPr b="1" lang="en" sz="1100"/>
                        <a:t>Deposit $200</a:t>
                      </a:r>
                      <a:endParaRPr b="1" sz="1100"/>
                    </a:p>
                  </a:txBody>
                  <a:tcPr marT="91425" marB="91425" marR="91425" marL="91425">
                    <a:solidFill>
                      <a:srgbClr val="EFD5A2"/>
                    </a:solidFill>
                  </a:tcPr>
                </a:tc>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$1000</a:t>
                      </a:r>
                      <a:endParaRPr b="1" sz="1100"/>
                    </a:p>
                  </a:txBody>
                  <a:tcPr marT="91425" marB="91425" marR="91425" marL="91425"/>
                </a:tc>
              </a:tr>
              <a:tr h="285750">
                <a:tc>
                  <a:txBody>
                    <a:bodyPr>
                      <a:noAutofit/>
                    </a:bodyPr>
                    <a:lstStyle/>
                    <a:p>
                      <a:pPr indent="0" lvl="0" marL="0" rtl="0">
                        <a:spcBef>
                          <a:spcPts val="0"/>
                        </a:spcBef>
                        <a:spcAft>
                          <a:spcPts val="0"/>
                        </a:spcAft>
                        <a:buNone/>
                      </a:pPr>
                      <a:r>
                        <a:rPr b="1" lang="en" sz="1100"/>
                        <a:t>Update balance $1000+$200</a:t>
                      </a:r>
                      <a:endParaRPr b="1" sz="1100"/>
                    </a:p>
                  </a:txBody>
                  <a:tcPr marT="91425" marB="91425" marR="91425" marL="91425">
                    <a:solidFill>
                      <a:srgbClr val="B4EFA2"/>
                    </a:solidFill>
                  </a:tcPr>
                </a:tc>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$1200</a:t>
                      </a:r>
                      <a:endParaRPr b="1" sz="1100"/>
                    </a:p>
                  </a:txBody>
                  <a:tcPr marT="91425" marB="91425" marR="91425" marL="91425"/>
                </a:tc>
              </a:tr>
              <a:tr h="285750">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Update balance $1000+$200</a:t>
                      </a:r>
                      <a:endParaRPr b="1" sz="1100"/>
                    </a:p>
                  </a:txBody>
                  <a:tcPr marT="91425" marB="91425" marR="91425" marL="91425">
                    <a:solidFill>
                      <a:srgbClr val="B4EFA2"/>
                    </a:solidFill>
                  </a:tcPr>
                </a:tc>
                <a:tc>
                  <a:txBody>
                    <a:bodyPr>
                      <a:noAutofit/>
                    </a:bodyPr>
                    <a:lstStyle/>
                    <a:p>
                      <a:pPr indent="0" lvl="0" marL="0" rtl="0">
                        <a:spcBef>
                          <a:spcPts val="0"/>
                        </a:spcBef>
                        <a:spcAft>
                          <a:spcPts val="0"/>
                        </a:spcAft>
                        <a:buNone/>
                      </a:pPr>
                      <a:r>
                        <a:rPr b="1" lang="en" sz="1100"/>
                        <a:t>$1200</a:t>
                      </a:r>
                      <a:endParaRPr b="1" sz="1100"/>
                    </a:p>
                  </a:txBody>
                  <a:tcPr marT="91425" marB="91425" marR="91425" marL="91425"/>
                </a:tc>
              </a:tr>
            </a:tbl>
          </a:graphicData>
        </a:graphic>
      </p:graphicFrame>
      <p:sp>
        <p:nvSpPr>
          <p:cNvPr id="139" name="Shape 139"/>
          <p:cNvSpPr txBox="1"/>
          <p:nvPr>
            <p:ph idx="1" type="body"/>
          </p:nvPr>
        </p:nvSpPr>
        <p:spPr>
          <a:xfrm>
            <a:off x="168100" y="4625775"/>
            <a:ext cx="8606100" cy="406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rgbClr val="000000"/>
                </a:solidFill>
              </a:rPr>
              <a:t>In the above example, a mutex should be used to lock the "Balance" while a thread is using this shared data resource.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Mutex example</a:t>
            </a:r>
            <a:endParaRPr/>
          </a:p>
        </p:txBody>
      </p:sp>
      <p:graphicFrame>
        <p:nvGraphicFramePr>
          <p:cNvPr id="145" name="Shape 145"/>
          <p:cNvGraphicFramePr/>
          <p:nvPr/>
        </p:nvGraphicFramePr>
        <p:xfrm>
          <a:off x="538163" y="1866900"/>
          <a:ext cx="3000000" cy="3000000"/>
        </p:xfrm>
        <a:graphic>
          <a:graphicData uri="http://schemas.openxmlformats.org/drawingml/2006/table">
            <a:tbl>
              <a:tblPr>
                <a:noFill/>
                <a:tableStyleId>{6797B0B6-44FE-4113-BBE7-DDF7069593EE}</a:tableStyleId>
              </a:tblPr>
              <a:tblGrid>
                <a:gridCol w="3467100"/>
                <a:gridCol w="3467100"/>
                <a:gridCol w="1133475"/>
              </a:tblGrid>
              <a:tr h="285750">
                <a:tc>
                  <a:txBody>
                    <a:bodyPr>
                      <a:noAutofit/>
                    </a:bodyPr>
                    <a:lstStyle/>
                    <a:p>
                      <a:pPr indent="0" lvl="0" marL="0" rtl="0" algn="ctr">
                        <a:lnSpc>
                          <a:spcPct val="115000"/>
                        </a:lnSpc>
                        <a:spcBef>
                          <a:spcPts val="0"/>
                        </a:spcBef>
                        <a:spcAft>
                          <a:spcPts val="0"/>
                        </a:spcAft>
                        <a:buNone/>
                      </a:pPr>
                      <a:r>
                        <a:rPr b="1" lang="en" sz="1100"/>
                        <a:t>Thread 1</a:t>
                      </a:r>
                      <a:endParaRPr b="1" sz="1100"/>
                    </a:p>
                  </a:txBody>
                  <a:tcPr marT="91425" marB="91425" marR="91425" marL="91425">
                    <a:solidFill>
                      <a:srgbClr val="98ABCE"/>
                    </a:solidFill>
                  </a:tcPr>
                </a:tc>
                <a:tc>
                  <a:txBody>
                    <a:bodyPr>
                      <a:noAutofit/>
                    </a:bodyPr>
                    <a:lstStyle/>
                    <a:p>
                      <a:pPr indent="0" lvl="0" marL="0" rtl="0" algn="ctr">
                        <a:lnSpc>
                          <a:spcPct val="115000"/>
                        </a:lnSpc>
                        <a:spcBef>
                          <a:spcPts val="0"/>
                        </a:spcBef>
                        <a:spcAft>
                          <a:spcPts val="0"/>
                        </a:spcAft>
                        <a:buNone/>
                      </a:pPr>
                      <a:r>
                        <a:rPr b="1" lang="en" sz="1100"/>
                        <a:t>Thread 2</a:t>
                      </a:r>
                      <a:endParaRPr b="1" sz="1100"/>
                    </a:p>
                  </a:txBody>
                  <a:tcPr marT="91425" marB="91425" marR="91425" marL="91425">
                    <a:solidFill>
                      <a:srgbClr val="98ABCE"/>
                    </a:solidFill>
                  </a:tcPr>
                </a:tc>
                <a:tc>
                  <a:txBody>
                    <a:bodyPr>
                      <a:noAutofit/>
                    </a:bodyPr>
                    <a:lstStyle/>
                    <a:p>
                      <a:pPr indent="0" lvl="0" marL="0" rtl="0" algn="ctr">
                        <a:lnSpc>
                          <a:spcPct val="115000"/>
                        </a:lnSpc>
                        <a:spcBef>
                          <a:spcPts val="0"/>
                        </a:spcBef>
                        <a:spcAft>
                          <a:spcPts val="0"/>
                        </a:spcAft>
                        <a:buNone/>
                      </a:pPr>
                      <a:r>
                        <a:rPr b="1" lang="en" sz="1100"/>
                        <a:t>Balance</a:t>
                      </a:r>
                      <a:endParaRPr b="1" sz="1100"/>
                    </a:p>
                  </a:txBody>
                  <a:tcPr marT="91425" marB="91425" marR="91425" marL="91425">
                    <a:solidFill>
                      <a:srgbClr val="98ABCE"/>
                    </a:solidFill>
                  </a:tcPr>
                </a:tc>
              </a:tr>
              <a:tr h="285750">
                <a:tc>
                  <a:txBody>
                    <a:bodyPr>
                      <a:noAutofit/>
                    </a:bodyPr>
                    <a:lstStyle/>
                    <a:p>
                      <a:pPr indent="0" lvl="0" marL="0" rtl="0">
                        <a:spcBef>
                          <a:spcPts val="0"/>
                        </a:spcBef>
                        <a:spcAft>
                          <a:spcPts val="0"/>
                        </a:spcAft>
                        <a:buNone/>
                      </a:pPr>
                      <a:r>
                        <a:rPr b="1" lang="en" sz="1100"/>
                        <a:t>Read balance: $1000</a:t>
                      </a:r>
                      <a:endParaRPr b="1" sz="1100"/>
                    </a:p>
                  </a:txBody>
                  <a:tcPr marT="91425" marB="91425" marR="91425" marL="91425">
                    <a:solidFill>
                      <a:srgbClr val="DDABCB"/>
                    </a:solidFill>
                  </a:tcPr>
                </a:tc>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$1000</a:t>
                      </a:r>
                      <a:endParaRPr b="1" sz="1100"/>
                    </a:p>
                  </a:txBody>
                  <a:tcPr marT="91425" marB="91425" marR="91425" marL="91425"/>
                </a:tc>
              </a:tr>
              <a:tr h="285750">
                <a:tc>
                  <a:txBody>
                    <a:bodyPr>
                      <a:noAutofit/>
                    </a:bodyPr>
                    <a:lstStyle/>
                    <a:p>
                      <a:pPr indent="0" lvl="0" marL="0" rtl="0">
                        <a:spcBef>
                          <a:spcPts val="0"/>
                        </a:spcBef>
                        <a:spcAft>
                          <a:spcPts val="0"/>
                        </a:spcAft>
                        <a:buNone/>
                      </a:pPr>
                      <a:r>
                        <a:rPr b="1" lang="en" sz="1100"/>
                        <a:t>Deposit $200</a:t>
                      </a:r>
                      <a:endParaRPr b="1" sz="1100"/>
                    </a:p>
                  </a:txBody>
                  <a:tcPr marT="91425" marB="91425" marR="91425" marL="91425">
                    <a:solidFill>
                      <a:srgbClr val="EFD5A2"/>
                    </a:solidFill>
                  </a:tcPr>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b="1" lang="en" sz="1100"/>
                        <a:t>$1000</a:t>
                      </a:r>
                      <a:endParaRPr b="1" sz="1100"/>
                    </a:p>
                  </a:txBody>
                  <a:tcPr marT="91425" marB="91425" marR="91425" marL="91425"/>
                </a:tc>
              </a:tr>
              <a:tr h="285750">
                <a:tc>
                  <a:txBody>
                    <a:bodyPr>
                      <a:noAutofit/>
                    </a:bodyPr>
                    <a:lstStyle/>
                    <a:p>
                      <a:pPr indent="0" lvl="0" marL="0" rtl="0">
                        <a:spcBef>
                          <a:spcPts val="0"/>
                        </a:spcBef>
                        <a:spcAft>
                          <a:spcPts val="0"/>
                        </a:spcAft>
                        <a:buNone/>
                      </a:pPr>
                      <a:r>
                        <a:rPr b="1" lang="en" sz="1100"/>
                        <a:t>Update balance $1000+$200</a:t>
                      </a:r>
                      <a:endParaRPr b="1" sz="1100"/>
                    </a:p>
                  </a:txBody>
                  <a:tcPr marT="91425" marB="91425" marR="91425" marL="91425">
                    <a:solidFill>
                      <a:srgbClr val="B4EFA2"/>
                    </a:solidFill>
                  </a:tcPr>
                </a:tc>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b="1" lang="en" sz="1100"/>
                        <a:t>$1200</a:t>
                      </a:r>
                      <a:endParaRPr b="1" sz="1100"/>
                    </a:p>
                  </a:txBody>
                  <a:tcPr marT="91425" marB="91425" marR="91425" marL="91425"/>
                </a:tc>
              </a:tr>
              <a:tr h="285750">
                <a:tc>
                  <a:txBody>
                    <a:bodyPr>
                      <a:noAutofit/>
                    </a:bodyPr>
                    <a:lstStyle/>
                    <a:p>
                      <a:pPr indent="0" lvl="0" marL="0" rtl="0">
                        <a:spcBef>
                          <a:spcPts val="0"/>
                        </a:spcBef>
                        <a:spcAft>
                          <a:spcPts val="0"/>
                        </a:spcAft>
                        <a:buNone/>
                      </a:pPr>
                      <a:r>
                        <a:t/>
                      </a:r>
                      <a:endParaRPr/>
                    </a:p>
                  </a:txBody>
                  <a:tcPr marT="91425" marB="91425" marR="91425" marL="91425"/>
                </a:tc>
                <a:tc>
                  <a:txBody>
                    <a:bodyPr>
                      <a:noAutofit/>
                    </a:bodyPr>
                    <a:lstStyle/>
                    <a:p>
                      <a:pPr indent="0" lvl="0" marL="0" rtl="0">
                        <a:spcBef>
                          <a:spcPts val="0"/>
                        </a:spcBef>
                        <a:spcAft>
                          <a:spcPts val="0"/>
                        </a:spcAft>
                        <a:buNone/>
                      </a:pPr>
                      <a:r>
                        <a:rPr b="1" lang="en" sz="1100"/>
                        <a:t>Read balance: $1200</a:t>
                      </a:r>
                      <a:endParaRPr b="1" sz="1100"/>
                    </a:p>
                  </a:txBody>
                  <a:tcPr marT="91425" marB="91425" marR="91425" marL="91425">
                    <a:solidFill>
                      <a:srgbClr val="DDABCB"/>
                    </a:solidFill>
                  </a:tcPr>
                </a:tc>
                <a:tc>
                  <a:txBody>
                    <a:bodyPr>
                      <a:noAutofit/>
                    </a:bodyPr>
                    <a:lstStyle/>
                    <a:p>
                      <a:pPr indent="0" lvl="0" marL="0" rtl="0">
                        <a:spcBef>
                          <a:spcPts val="0"/>
                        </a:spcBef>
                        <a:spcAft>
                          <a:spcPts val="0"/>
                        </a:spcAft>
                        <a:buNone/>
                      </a:pPr>
                      <a:r>
                        <a:rPr b="1" lang="en" sz="1100"/>
                        <a:t>$1200</a:t>
                      </a:r>
                      <a:endParaRPr b="1" sz="1100"/>
                    </a:p>
                  </a:txBody>
                  <a:tcPr marT="91425" marB="91425" marR="91425" marL="91425"/>
                </a:tc>
              </a:tr>
              <a:tr h="285750">
                <a:tc>
                  <a:txBody>
                    <a:bodyPr>
                      <a:noAutofit/>
                    </a:bodyPr>
                    <a:lstStyle/>
                    <a:p>
                      <a:pPr indent="0" lvl="0" marL="0" rtl="0">
                        <a:spcBef>
                          <a:spcPts val="0"/>
                        </a:spcBef>
                        <a:spcAft>
                          <a:spcPts val="0"/>
                        </a:spcAft>
                        <a:buNone/>
                      </a:pPr>
                      <a:r>
                        <a:t/>
                      </a:r>
                      <a:endParaRPr b="1" sz="1100"/>
                    </a:p>
                  </a:txBody>
                  <a:tcPr marT="91425" marB="91425" marR="91425" marL="91425"/>
                </a:tc>
                <a:tc>
                  <a:txBody>
                    <a:bodyPr>
                      <a:noAutofit/>
                    </a:bodyPr>
                    <a:lstStyle/>
                    <a:p>
                      <a:pPr indent="0" lvl="0" marL="0" rtl="0">
                        <a:spcBef>
                          <a:spcPts val="0"/>
                        </a:spcBef>
                        <a:spcAft>
                          <a:spcPts val="0"/>
                        </a:spcAft>
                        <a:buNone/>
                      </a:pPr>
                      <a:r>
                        <a:rPr b="1" lang="en" sz="1100"/>
                        <a:t>Deposit $200</a:t>
                      </a:r>
                      <a:endParaRPr b="1" sz="1100"/>
                    </a:p>
                  </a:txBody>
                  <a:tcPr marT="91425" marB="91425" marR="91425" marL="91425">
                    <a:solidFill>
                      <a:srgbClr val="EFD5A2"/>
                    </a:solidFill>
                  </a:tcPr>
                </a:tc>
                <a:tc>
                  <a:txBody>
                    <a:bodyPr>
                      <a:noAutofit/>
                    </a:bodyPr>
                    <a:lstStyle/>
                    <a:p>
                      <a:pPr indent="0" lvl="0" marL="0" rtl="0">
                        <a:spcBef>
                          <a:spcPts val="0"/>
                        </a:spcBef>
                        <a:spcAft>
                          <a:spcPts val="0"/>
                        </a:spcAft>
                        <a:buNone/>
                      </a:pPr>
                      <a:r>
                        <a:rPr b="1" lang="en" sz="1100"/>
                        <a:t>$1200</a:t>
                      </a:r>
                      <a:endParaRPr b="1" sz="1100"/>
                    </a:p>
                  </a:txBody>
                  <a:tcPr marT="91425" marB="91425" marR="91425" marL="91425"/>
                </a:tc>
              </a:tr>
              <a:tr h="285750">
                <a:tc>
                  <a:txBody>
                    <a:bodyPr>
                      <a:noAutofit/>
                    </a:bodyPr>
                    <a:lstStyle/>
                    <a:p>
                      <a:pPr indent="0" lvl="0" marL="0" rtl="0">
                        <a:spcBef>
                          <a:spcPts val="0"/>
                        </a:spcBef>
                        <a:spcAft>
                          <a:spcPts val="0"/>
                        </a:spcAft>
                        <a:buNone/>
                      </a:pPr>
                      <a:r>
                        <a:rPr lang="en"/>
                        <a:t> </a:t>
                      </a:r>
                      <a:endParaRPr/>
                    </a:p>
                  </a:txBody>
                  <a:tcPr marT="91425" marB="91425" marR="91425" marL="91425"/>
                </a:tc>
                <a:tc>
                  <a:txBody>
                    <a:bodyPr>
                      <a:noAutofit/>
                    </a:bodyPr>
                    <a:lstStyle/>
                    <a:p>
                      <a:pPr indent="0" lvl="0" marL="0" rtl="0">
                        <a:spcBef>
                          <a:spcPts val="0"/>
                        </a:spcBef>
                        <a:spcAft>
                          <a:spcPts val="0"/>
                        </a:spcAft>
                        <a:buNone/>
                      </a:pPr>
                      <a:r>
                        <a:rPr b="1" lang="en" sz="1100"/>
                        <a:t>Update balance $1200+$200</a:t>
                      </a:r>
                      <a:endParaRPr b="1" sz="1100"/>
                    </a:p>
                  </a:txBody>
                  <a:tcPr marT="91425" marB="91425" marR="91425" marL="91425">
                    <a:solidFill>
                      <a:srgbClr val="B4EFA2"/>
                    </a:solidFill>
                  </a:tcPr>
                </a:tc>
                <a:tc>
                  <a:txBody>
                    <a:bodyPr>
                      <a:noAutofit/>
                    </a:bodyPr>
                    <a:lstStyle/>
                    <a:p>
                      <a:pPr indent="0" lvl="0" marL="0" rtl="0">
                        <a:spcBef>
                          <a:spcPts val="0"/>
                        </a:spcBef>
                        <a:spcAft>
                          <a:spcPts val="0"/>
                        </a:spcAft>
                        <a:buNone/>
                      </a:pPr>
                      <a:r>
                        <a:rPr b="1" lang="en" sz="1100"/>
                        <a:t>$1400</a:t>
                      </a:r>
                      <a:endParaRPr b="1" sz="1100"/>
                    </a:p>
                  </a:txBody>
                  <a:tcPr marT="91425" marB="91425" marR="91425" marL="91425"/>
                </a:tc>
              </a:tr>
            </a:tbl>
          </a:graphicData>
        </a:graphic>
      </p:graphicFrame>
      <p:sp>
        <p:nvSpPr>
          <p:cNvPr id="146" name="Shape 146"/>
          <p:cNvSpPr txBox="1"/>
          <p:nvPr>
            <p:ph idx="1" type="body"/>
          </p:nvPr>
        </p:nvSpPr>
        <p:spPr>
          <a:xfrm>
            <a:off x="168100" y="4625775"/>
            <a:ext cx="8606100" cy="406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rgbClr val="000000"/>
                </a:solidFill>
              </a:rPr>
              <a:t>In the above example, thread 1 locks the balance resource and thread 2 is blocked until the mutex is released.</a:t>
            </a:r>
            <a:endParaRPr>
              <a:solidFill>
                <a:srgbClr val="000000"/>
              </a:solidFill>
            </a:endParaRPr>
          </a:p>
        </p:txBody>
      </p:sp>
      <p:sp>
        <p:nvSpPr>
          <p:cNvPr id="147" name="Shape 147"/>
          <p:cNvSpPr/>
          <p:nvPr/>
        </p:nvSpPr>
        <p:spPr>
          <a:xfrm>
            <a:off x="538175" y="2240250"/>
            <a:ext cx="3467100" cy="118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4005275" y="3424950"/>
            <a:ext cx="3467100" cy="118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