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Calibri" panose="020F0502020204030204" pitchFamily="34" charset="0"/>
      <p:regular r:id="rId10"/>
      <p:bold r:id="rId11"/>
      <p:italic r:id="rId12"/>
      <p:boldItalic r:id="rId13"/>
    </p:embeddedFont>
    <p:embeddedFont>
      <p:font typeface="Nunito" pitchFamily="2" charset="0"/>
      <p:regular r:id="rId14"/>
    </p:embeddedFont>
    <p:embeddedFont>
      <p:font typeface="Nunito Bold" charset="0"/>
      <p:regular r:id="rId15"/>
    </p:embeddedFont>
    <p:embeddedFont>
      <p:font typeface="Nunito Sans Bold" panose="020B0604020202020204" charset="0"/>
      <p:regular r:id="rId16"/>
    </p:embeddedFont>
    <p:embeddedFont>
      <p:font typeface="Open Sans Light" panose="020B0306030504020204" pitchFamily="34" charset="0"/>
      <p:regular r:id="rId17"/>
      <p: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6" d="100"/>
          <a:sy n="46" d="100"/>
        </p:scale>
        <p:origin x="75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sv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47108" y="690488"/>
            <a:ext cx="8963161" cy="8438128"/>
            <a:chOff x="0" y="0"/>
            <a:chExt cx="11950881" cy="11250837"/>
          </a:xfrm>
        </p:grpSpPr>
        <p:sp>
          <p:nvSpPr>
            <p:cNvPr id="3" name="TextBox 3"/>
            <p:cNvSpPr txBox="1"/>
            <p:nvPr/>
          </p:nvSpPr>
          <p:spPr>
            <a:xfrm>
              <a:off x="0" y="95250"/>
              <a:ext cx="11950881" cy="8922044"/>
            </a:xfrm>
            <a:prstGeom prst="rect">
              <a:avLst/>
            </a:prstGeom>
          </p:spPr>
          <p:txBody>
            <a:bodyPr lIns="0" tIns="0" rIns="0" bIns="0" rtlCol="0" anchor="t">
              <a:spAutoFit/>
            </a:bodyPr>
            <a:lstStyle/>
            <a:p>
              <a:pPr algn="ctr">
                <a:lnSpc>
                  <a:spcPts val="10460"/>
                </a:lnSpc>
              </a:pPr>
              <a:r>
                <a:rPr lang="en-US" sz="9509" spc="-95" dirty="0">
                  <a:solidFill>
                    <a:srgbClr val="3884FD"/>
                  </a:solidFill>
                  <a:latin typeface="Nunito Bold"/>
                </a:rPr>
                <a:t>Gesture control game with computer vision and machine learning</a:t>
              </a:r>
            </a:p>
          </p:txBody>
        </p:sp>
        <p:sp>
          <p:nvSpPr>
            <p:cNvPr id="4" name="TextBox 4"/>
            <p:cNvSpPr txBox="1"/>
            <p:nvPr/>
          </p:nvSpPr>
          <p:spPr>
            <a:xfrm>
              <a:off x="0" y="9500058"/>
              <a:ext cx="11950881" cy="1750780"/>
            </a:xfrm>
            <a:prstGeom prst="rect">
              <a:avLst/>
            </a:prstGeom>
          </p:spPr>
          <p:txBody>
            <a:bodyPr lIns="0" tIns="0" rIns="0" bIns="0" rtlCol="0" anchor="t">
              <a:spAutoFit/>
            </a:bodyPr>
            <a:lstStyle/>
            <a:p>
              <a:pPr algn="ctr">
                <a:lnSpc>
                  <a:spcPts val="5325"/>
                </a:lnSpc>
              </a:pPr>
              <a:r>
                <a:rPr lang="en-US" sz="3803" dirty="0">
                  <a:solidFill>
                    <a:srgbClr val="243762"/>
                  </a:solidFill>
                  <a:latin typeface="Nunito"/>
                </a:rPr>
                <a:t>Group member: </a:t>
              </a:r>
            </a:p>
            <a:p>
              <a:pPr algn="ctr">
                <a:lnSpc>
                  <a:spcPts val="5325"/>
                </a:lnSpc>
                <a:spcBef>
                  <a:spcPct val="0"/>
                </a:spcBef>
              </a:pPr>
              <a:r>
                <a:rPr lang="en-US" sz="3803" dirty="0">
                  <a:solidFill>
                    <a:srgbClr val="243762"/>
                  </a:solidFill>
                  <a:latin typeface="Nunito"/>
                </a:rPr>
                <a:t>Muhammad </a:t>
              </a:r>
              <a:r>
                <a:rPr lang="en-US" sz="3803" dirty="0" err="1">
                  <a:solidFill>
                    <a:srgbClr val="243762"/>
                  </a:solidFill>
                  <a:latin typeface="Nunito"/>
                </a:rPr>
                <a:t>ijaz</a:t>
              </a:r>
              <a:r>
                <a:rPr lang="en-US" sz="3803" dirty="0">
                  <a:solidFill>
                    <a:srgbClr val="243762"/>
                  </a:solidFill>
                  <a:latin typeface="Nunito"/>
                </a:rPr>
                <a:t> &amp; Muhammad </a:t>
              </a:r>
              <a:r>
                <a:rPr lang="en-US" sz="3803" dirty="0" err="1">
                  <a:solidFill>
                    <a:srgbClr val="243762"/>
                  </a:solidFill>
                  <a:latin typeface="Nunito"/>
                </a:rPr>
                <a:t>jawad</a:t>
              </a:r>
              <a:r>
                <a:rPr lang="en-US" sz="3803" dirty="0">
                  <a:solidFill>
                    <a:srgbClr val="243762"/>
                  </a:solidFill>
                  <a:latin typeface="Nunito"/>
                </a:rPr>
                <a:t> </a:t>
              </a:r>
            </a:p>
          </p:txBody>
        </p:sp>
      </p:grpSp>
      <p:sp>
        <p:nvSpPr>
          <p:cNvPr id="5" name="AutoShape 5"/>
          <p:cNvSpPr/>
          <p:nvPr/>
        </p:nvSpPr>
        <p:spPr>
          <a:xfrm>
            <a:off x="9144000" y="9239250"/>
            <a:ext cx="7589385" cy="0"/>
          </a:xfrm>
          <a:prstGeom prst="line">
            <a:avLst/>
          </a:prstGeom>
          <a:ln w="19050" cap="rnd">
            <a:solidFill>
              <a:srgbClr val="243762"/>
            </a:solidFill>
            <a:prstDash val="solid"/>
            <a:headEnd type="none" w="sm" len="sm"/>
            <a:tailEnd type="none" w="sm" len="sm"/>
          </a:ln>
        </p:spPr>
      </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9510269" y="1655716"/>
            <a:ext cx="7749031" cy="76644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512256"/>
            <a:ext cx="10140706" cy="1209480"/>
          </a:xfrm>
          <a:prstGeom prst="rect">
            <a:avLst/>
          </a:prstGeom>
        </p:spPr>
        <p:txBody>
          <a:bodyPr lIns="0" tIns="0" rIns="0" bIns="0" rtlCol="0" anchor="t">
            <a:spAutoFit/>
          </a:bodyPr>
          <a:lstStyle/>
          <a:p>
            <a:pPr>
              <a:lnSpc>
                <a:spcPts val="9349"/>
              </a:lnSpc>
            </a:pPr>
            <a:r>
              <a:rPr lang="en-US" sz="8499" spc="-84" dirty="0">
                <a:solidFill>
                  <a:srgbClr val="243762"/>
                </a:solidFill>
                <a:latin typeface="Nunito Bold"/>
              </a:rPr>
              <a:t>Motivation:</a:t>
            </a:r>
          </a:p>
        </p:txBody>
      </p:sp>
      <p:grpSp>
        <p:nvGrpSpPr>
          <p:cNvPr id="3" name="Group 3"/>
          <p:cNvGrpSpPr/>
          <p:nvPr/>
        </p:nvGrpSpPr>
        <p:grpSpPr>
          <a:xfrm>
            <a:off x="1028700" y="1578861"/>
            <a:ext cx="7944583" cy="3288414"/>
            <a:chOff x="0" y="0"/>
            <a:chExt cx="10592777" cy="4384552"/>
          </a:xfrm>
        </p:grpSpPr>
        <p:sp>
          <p:nvSpPr>
            <p:cNvPr id="4" name="TextBox 4"/>
            <p:cNvSpPr txBox="1"/>
            <p:nvPr/>
          </p:nvSpPr>
          <p:spPr>
            <a:xfrm>
              <a:off x="0" y="0"/>
              <a:ext cx="10592777" cy="650149"/>
            </a:xfrm>
            <a:prstGeom prst="rect">
              <a:avLst/>
            </a:prstGeom>
          </p:spPr>
          <p:txBody>
            <a:bodyPr lIns="0" tIns="0" rIns="0" bIns="0" rtlCol="0" anchor="t">
              <a:spAutoFit/>
            </a:bodyPr>
            <a:lstStyle/>
            <a:p>
              <a:pPr>
                <a:lnSpc>
                  <a:spcPts val="3840"/>
                </a:lnSpc>
              </a:pPr>
              <a:r>
                <a:rPr lang="en-US" sz="3199" dirty="0">
                  <a:solidFill>
                    <a:srgbClr val="3884FD"/>
                  </a:solidFill>
                  <a:latin typeface="Nunito Sans Bold"/>
                </a:rPr>
                <a:t>Most Common Communication Tool</a:t>
              </a:r>
            </a:p>
          </p:txBody>
        </p:sp>
        <p:sp>
          <p:nvSpPr>
            <p:cNvPr id="5" name="TextBox 5"/>
            <p:cNvSpPr txBox="1"/>
            <p:nvPr/>
          </p:nvSpPr>
          <p:spPr>
            <a:xfrm>
              <a:off x="0" y="782197"/>
              <a:ext cx="10592777" cy="3602355"/>
            </a:xfrm>
            <a:prstGeom prst="rect">
              <a:avLst/>
            </a:prstGeom>
          </p:spPr>
          <p:txBody>
            <a:bodyPr lIns="0" tIns="0" rIns="0" bIns="0" rtlCol="0" anchor="t">
              <a:spAutoFit/>
            </a:bodyPr>
            <a:lstStyle/>
            <a:p>
              <a:pPr marL="0" lvl="0" indent="0">
                <a:lnSpc>
                  <a:spcPts val="3600"/>
                </a:lnSpc>
              </a:pPr>
              <a:r>
                <a:rPr lang="en-US" sz="2400">
                  <a:solidFill>
                    <a:srgbClr val="243762"/>
                  </a:solidFill>
                  <a:latin typeface="Nunito"/>
                </a:rPr>
                <a:t>Hand gesture recognition for human computer interaction is an area of active research in computer vision and machine learning. One of the primary goal of gesture recognition is to create system which can identify specific gestures and use them to convey information or to control a device. </a:t>
              </a:r>
            </a:p>
          </p:txBody>
        </p:sp>
      </p:gr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615021" y="3305462"/>
            <a:ext cx="5644279" cy="5981413"/>
          </a:xfrm>
          <a:prstGeom prst="rect">
            <a:avLst/>
          </a:prstGeom>
        </p:spPr>
      </p:pic>
      <p:sp>
        <p:nvSpPr>
          <p:cNvPr id="7" name="AutoShape 7"/>
          <p:cNvSpPr/>
          <p:nvPr/>
        </p:nvSpPr>
        <p:spPr>
          <a:xfrm>
            <a:off x="11427073" y="9258300"/>
            <a:ext cx="5832227" cy="0"/>
          </a:xfrm>
          <a:prstGeom prst="line">
            <a:avLst/>
          </a:prstGeom>
          <a:ln w="19050" cap="rnd">
            <a:solidFill>
              <a:srgbClr val="243762"/>
            </a:solidFill>
            <a:prstDash val="solid"/>
            <a:headEnd type="none" w="sm" len="sm"/>
            <a:tailEnd type="none" w="sm" len="sm"/>
          </a:ln>
        </p:spPr>
      </p:sp>
      <p:sp>
        <p:nvSpPr>
          <p:cNvPr id="8" name="TextBox 8"/>
          <p:cNvSpPr txBox="1"/>
          <p:nvPr/>
        </p:nvSpPr>
        <p:spPr>
          <a:xfrm>
            <a:off x="1028700" y="4810125"/>
            <a:ext cx="7944583" cy="4090035"/>
          </a:xfrm>
          <a:prstGeom prst="rect">
            <a:avLst/>
          </a:prstGeom>
        </p:spPr>
        <p:txBody>
          <a:bodyPr lIns="0" tIns="0" rIns="0" bIns="0" rtlCol="0" anchor="t">
            <a:spAutoFit/>
          </a:bodyPr>
          <a:lstStyle/>
          <a:p>
            <a:pPr marL="0" lvl="0" indent="0" algn="l">
              <a:lnSpc>
                <a:spcPts val="3600"/>
              </a:lnSpc>
              <a:spcBef>
                <a:spcPct val="0"/>
              </a:spcBef>
            </a:pPr>
            <a:r>
              <a:rPr lang="en-US" sz="2400" u="none" dirty="0">
                <a:solidFill>
                  <a:srgbClr val="243762"/>
                </a:solidFill>
                <a:latin typeface="Nunito"/>
              </a:rPr>
              <a:t>Hand posing or Hand pose being one of the most important communication tools in human's daily life, and with the continuous advances of image and video processing techniques, research on human machine interaction through gesture recognition led to the use of such technology in a very broad range of applications, like touch screens, video game consoles, virtual reality, medical applications etc.</a:t>
            </a:r>
          </a:p>
          <a:p>
            <a:pPr marL="0" lvl="0" indent="0" algn="l">
              <a:lnSpc>
                <a:spcPts val="3600"/>
              </a:lnSpc>
              <a:spcBef>
                <a:spcPct val="0"/>
              </a:spcBef>
            </a:pPr>
            <a:endParaRPr lang="en-US" sz="2400" u="none" dirty="0">
              <a:solidFill>
                <a:srgbClr val="243762"/>
              </a:solidFill>
              <a:latin typeface="Nunito"/>
            </a:endParaRPr>
          </a:p>
        </p:txBody>
      </p:sp>
      <p:sp>
        <p:nvSpPr>
          <p:cNvPr id="9" name="TextBox 9"/>
          <p:cNvSpPr txBox="1"/>
          <p:nvPr/>
        </p:nvSpPr>
        <p:spPr>
          <a:xfrm>
            <a:off x="1028700" y="8482965"/>
            <a:ext cx="7944583" cy="1804035"/>
          </a:xfrm>
          <a:prstGeom prst="rect">
            <a:avLst/>
          </a:prstGeom>
        </p:spPr>
        <p:txBody>
          <a:bodyPr lIns="0" tIns="0" rIns="0" bIns="0" rtlCol="0" anchor="t">
            <a:spAutoFit/>
          </a:bodyPr>
          <a:lstStyle/>
          <a:p>
            <a:pPr marL="0" lvl="0" indent="0" algn="l">
              <a:lnSpc>
                <a:spcPts val="3600"/>
              </a:lnSpc>
              <a:spcBef>
                <a:spcPct val="0"/>
              </a:spcBef>
            </a:pPr>
            <a:r>
              <a:rPr lang="en-US" sz="2400" u="none" dirty="0">
                <a:solidFill>
                  <a:srgbClr val="243762"/>
                </a:solidFill>
                <a:latin typeface="Nunito"/>
              </a:rPr>
              <a:t>This gesture recognition can help people with physical disability or normal people to use gesture control applications more easily.</a:t>
            </a:r>
          </a:p>
          <a:p>
            <a:pPr marL="0" lvl="0" indent="0" algn="l">
              <a:lnSpc>
                <a:spcPts val="3600"/>
              </a:lnSpc>
              <a:spcBef>
                <a:spcPct val="0"/>
              </a:spcBef>
            </a:pPr>
            <a:endParaRPr lang="en-US" sz="2400" u="none" dirty="0">
              <a:solidFill>
                <a:srgbClr val="243762"/>
              </a:solidFill>
              <a:latin typeface="Nuni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1507888" y="1152690"/>
            <a:ext cx="5449656" cy="5461635"/>
          </a:xfrm>
          <a:prstGeom prst="rect">
            <a:avLst/>
          </a:prstGeom>
        </p:spPr>
        <p:txBody>
          <a:bodyPr lIns="0" tIns="0" rIns="0" bIns="0" rtlCol="0" anchor="t">
            <a:spAutoFit/>
          </a:bodyPr>
          <a:lstStyle/>
          <a:p>
            <a:pPr marL="0" lvl="0" indent="0">
              <a:lnSpc>
                <a:spcPts val="3600"/>
              </a:lnSpc>
            </a:pPr>
            <a:r>
              <a:rPr lang="en-US" sz="2400" dirty="0">
                <a:solidFill>
                  <a:srgbClr val="243762"/>
                </a:solidFill>
                <a:latin typeface="Nunito"/>
              </a:rPr>
              <a:t>Keyboard, Mouse and Joystick is the static and traditional method to interact with computer and games, for which player need to sit in static position for long time. Which can badly effect health, especially repetitive strain injury (R.S.I) and blood circulation due to sitting on one place for long time in static position. Besides that, often typing and clicking mistakes make the reason for game over. Which is bad experience for players.</a:t>
            </a:r>
          </a:p>
        </p:txBody>
      </p:sp>
      <p:sp>
        <p:nvSpPr>
          <p:cNvPr id="3" name="TextBox 3"/>
          <p:cNvSpPr txBox="1"/>
          <p:nvPr/>
        </p:nvSpPr>
        <p:spPr>
          <a:xfrm>
            <a:off x="11507888" y="514740"/>
            <a:ext cx="5449656" cy="487710"/>
          </a:xfrm>
          <a:prstGeom prst="rect">
            <a:avLst/>
          </a:prstGeom>
        </p:spPr>
        <p:txBody>
          <a:bodyPr lIns="0" tIns="0" rIns="0" bIns="0" rtlCol="0" anchor="t">
            <a:spAutoFit/>
          </a:bodyPr>
          <a:lstStyle/>
          <a:p>
            <a:pPr>
              <a:lnSpc>
                <a:spcPts val="3840"/>
              </a:lnSpc>
            </a:pPr>
            <a:r>
              <a:rPr lang="en-US" sz="3200" dirty="0">
                <a:solidFill>
                  <a:srgbClr val="243762"/>
                </a:solidFill>
                <a:latin typeface="Nunito Sans Bold"/>
              </a:rPr>
              <a:t>Hardware Problem:</a:t>
            </a:r>
          </a:p>
        </p:txBody>
      </p:sp>
      <p:grpSp>
        <p:nvGrpSpPr>
          <p:cNvPr id="4" name="Group 4"/>
          <p:cNvGrpSpPr/>
          <p:nvPr/>
        </p:nvGrpSpPr>
        <p:grpSpPr>
          <a:xfrm>
            <a:off x="1028700" y="5601822"/>
            <a:ext cx="7589385" cy="3656478"/>
            <a:chOff x="0" y="0"/>
            <a:chExt cx="10119180" cy="4875304"/>
          </a:xfrm>
        </p:grpSpPr>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013570" y="0"/>
              <a:ext cx="4175033" cy="4875304"/>
            </a:xfrm>
            <a:prstGeom prst="rect">
              <a:avLst/>
            </a:prstGeom>
          </p:spPr>
        </p:pic>
        <p:sp>
          <p:nvSpPr>
            <p:cNvPr id="6" name="AutoShape 6"/>
            <p:cNvSpPr/>
            <p:nvPr/>
          </p:nvSpPr>
          <p:spPr>
            <a:xfrm>
              <a:off x="0" y="4843554"/>
              <a:ext cx="10119180" cy="0"/>
            </a:xfrm>
            <a:prstGeom prst="line">
              <a:avLst/>
            </a:prstGeom>
            <a:ln w="25400" cap="rnd">
              <a:solidFill>
                <a:srgbClr val="243762"/>
              </a:solidFill>
              <a:prstDash val="solid"/>
              <a:headEnd type="none" w="sm" len="sm"/>
              <a:tailEnd type="none" w="sm" len="sm"/>
            </a:ln>
          </p:spPr>
        </p:sp>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514001" y="2601194"/>
              <a:ext cx="4632446" cy="2274110"/>
            </a:xfrm>
            <a:prstGeom prst="rect">
              <a:avLst/>
            </a:prstGeom>
          </p:spPr>
        </p:pic>
        <p:pic>
          <p:nvPicPr>
            <p:cNvPr id="8" name="Picture 8"/>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7670568" y="3094808"/>
              <a:ext cx="951756" cy="1780496"/>
            </a:xfrm>
            <a:prstGeom prst="rect">
              <a:avLst/>
            </a:prstGeom>
          </p:spPr>
        </p:pic>
      </p:grpSp>
      <p:grpSp>
        <p:nvGrpSpPr>
          <p:cNvPr id="9" name="Group 9"/>
          <p:cNvGrpSpPr/>
          <p:nvPr/>
        </p:nvGrpSpPr>
        <p:grpSpPr>
          <a:xfrm>
            <a:off x="1028700" y="1177819"/>
            <a:ext cx="6795645" cy="2597261"/>
            <a:chOff x="0" y="0"/>
            <a:chExt cx="9060860" cy="3463014"/>
          </a:xfrm>
        </p:grpSpPr>
        <p:sp>
          <p:nvSpPr>
            <p:cNvPr id="10" name="TextBox 10"/>
            <p:cNvSpPr txBox="1"/>
            <p:nvPr/>
          </p:nvSpPr>
          <p:spPr>
            <a:xfrm>
              <a:off x="0" y="85725"/>
              <a:ext cx="9060860" cy="1641343"/>
            </a:xfrm>
            <a:prstGeom prst="rect">
              <a:avLst/>
            </a:prstGeom>
          </p:spPr>
          <p:txBody>
            <a:bodyPr lIns="0" tIns="0" rIns="0" bIns="0" rtlCol="0" anchor="t">
              <a:spAutoFit/>
            </a:bodyPr>
            <a:lstStyle/>
            <a:p>
              <a:pPr>
                <a:lnSpc>
                  <a:spcPts val="9349"/>
                </a:lnSpc>
              </a:pPr>
              <a:r>
                <a:rPr lang="en-US" sz="8499" spc="-84" dirty="0">
                  <a:solidFill>
                    <a:srgbClr val="3884FD"/>
                  </a:solidFill>
                  <a:latin typeface="Nunito Bold"/>
                </a:rPr>
                <a:t>Problem</a:t>
              </a:r>
            </a:p>
          </p:txBody>
        </p:sp>
        <p:sp>
          <p:nvSpPr>
            <p:cNvPr id="11" name="TextBox 11"/>
            <p:cNvSpPr txBox="1"/>
            <p:nvPr/>
          </p:nvSpPr>
          <p:spPr>
            <a:xfrm>
              <a:off x="0" y="1996984"/>
              <a:ext cx="8146446" cy="1466030"/>
            </a:xfrm>
            <a:prstGeom prst="rect">
              <a:avLst/>
            </a:prstGeom>
          </p:spPr>
          <p:txBody>
            <a:bodyPr lIns="0" tIns="0" rIns="0" bIns="0" rtlCol="0" anchor="t">
              <a:spAutoFit/>
            </a:bodyPr>
            <a:lstStyle/>
            <a:p>
              <a:pPr>
                <a:lnSpc>
                  <a:spcPts val="4480"/>
                </a:lnSpc>
                <a:spcBef>
                  <a:spcPct val="0"/>
                </a:spcBef>
              </a:pPr>
              <a:r>
                <a:rPr lang="en-US" sz="3200">
                  <a:solidFill>
                    <a:srgbClr val="243762"/>
                  </a:solidFill>
                  <a:latin typeface="Nunito"/>
                </a:rPr>
                <a:t>Hardware i.e, Mouse, Keyboard, Joystick etc.</a:t>
              </a:r>
            </a:p>
          </p:txBody>
        </p:sp>
      </p:grpSp>
      <p:pic>
        <p:nvPicPr>
          <p:cNvPr id="12" name="Picture 12"/>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0419783" y="495690"/>
            <a:ext cx="538296" cy="538296"/>
          </a:xfrm>
          <a:prstGeom prst="rect">
            <a:avLst/>
          </a:prstGeom>
        </p:spPr>
      </p:pic>
      <p:pic>
        <p:nvPicPr>
          <p:cNvPr id="13" name="Picture 13"/>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0419783" y="1219365"/>
            <a:ext cx="538296" cy="538296"/>
          </a:xfrm>
          <a:prstGeom prst="rect">
            <a:avLst/>
          </a:prstGeom>
        </p:spPr>
      </p:pic>
      <p:pic>
        <p:nvPicPr>
          <p:cNvPr id="14" name="Picture 14"/>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0419783" y="6690525"/>
            <a:ext cx="538296" cy="538296"/>
          </a:xfrm>
          <a:prstGeom prst="rect">
            <a:avLst/>
          </a:prstGeom>
        </p:spPr>
      </p:pic>
      <p:sp>
        <p:nvSpPr>
          <p:cNvPr id="15" name="TextBox 15"/>
          <p:cNvSpPr txBox="1"/>
          <p:nvPr/>
        </p:nvSpPr>
        <p:spPr>
          <a:xfrm>
            <a:off x="11312625" y="6658678"/>
            <a:ext cx="5472559" cy="544840"/>
          </a:xfrm>
          <a:prstGeom prst="rect">
            <a:avLst/>
          </a:prstGeom>
        </p:spPr>
        <p:txBody>
          <a:bodyPr lIns="0" tIns="0" rIns="0" bIns="0" rtlCol="0" anchor="t">
            <a:spAutoFit/>
          </a:bodyPr>
          <a:lstStyle/>
          <a:p>
            <a:pPr algn="ctr">
              <a:lnSpc>
                <a:spcPts val="4480"/>
              </a:lnSpc>
            </a:pPr>
            <a:r>
              <a:rPr lang="en-US" sz="3200" dirty="0">
                <a:solidFill>
                  <a:srgbClr val="000000"/>
                </a:solidFill>
                <a:latin typeface="Nunito Sans Bold"/>
              </a:rPr>
              <a:t>Problem with Hardware use: </a:t>
            </a:r>
          </a:p>
        </p:txBody>
      </p:sp>
      <p:sp>
        <p:nvSpPr>
          <p:cNvPr id="16" name="TextBox 16"/>
          <p:cNvSpPr txBox="1"/>
          <p:nvPr/>
        </p:nvSpPr>
        <p:spPr>
          <a:xfrm>
            <a:off x="11285613" y="7219296"/>
            <a:ext cx="5507534" cy="2599430"/>
          </a:xfrm>
          <a:prstGeom prst="rect">
            <a:avLst/>
          </a:prstGeom>
        </p:spPr>
        <p:txBody>
          <a:bodyPr lIns="0" tIns="0" rIns="0" bIns="0" rtlCol="0" anchor="t">
            <a:spAutoFit/>
          </a:bodyPr>
          <a:lstStyle/>
          <a:p>
            <a:pPr algn="ctr">
              <a:lnSpc>
                <a:spcPts val="3360"/>
              </a:lnSpc>
            </a:pPr>
            <a:r>
              <a:rPr lang="en-US" sz="2400" dirty="0">
                <a:solidFill>
                  <a:srgbClr val="000000"/>
                </a:solidFill>
                <a:sym typeface="Nunito"/>
              </a:rPr>
              <a:t> *Extra hardware </a:t>
            </a:r>
          </a:p>
          <a:p>
            <a:pPr algn="ctr">
              <a:lnSpc>
                <a:spcPts val="3360"/>
              </a:lnSpc>
            </a:pPr>
            <a:r>
              <a:rPr lang="en-US" sz="2400" dirty="0">
                <a:solidFill>
                  <a:srgbClr val="000000"/>
                </a:solidFill>
                <a:latin typeface="Nunito"/>
              </a:rPr>
              <a:t>*Load on system due to extra hardware  *keys loss functionality, stuck or hard to press </a:t>
            </a:r>
          </a:p>
          <a:p>
            <a:pPr algn="ctr">
              <a:lnSpc>
                <a:spcPts val="3360"/>
              </a:lnSpc>
            </a:pPr>
            <a:r>
              <a:rPr lang="en-US" sz="2400" dirty="0">
                <a:solidFill>
                  <a:srgbClr val="000000"/>
                </a:solidFill>
                <a:latin typeface="Nunito"/>
              </a:rPr>
              <a:t>*Peoples with physical disabilities can't enjoy the game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28700" y="6388654"/>
            <a:ext cx="540747" cy="540747"/>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817276" y="6388654"/>
            <a:ext cx="540747" cy="540747"/>
          </a:xfrm>
          <a:prstGeom prst="rect">
            <a:avLst/>
          </a:prstGeom>
        </p:spPr>
      </p:pic>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605852" y="6388654"/>
            <a:ext cx="540747" cy="540747"/>
          </a:xfrm>
          <a:prstGeom prst="rect">
            <a:avLst/>
          </a:prstGeom>
        </p:spPr>
      </p:pic>
      <p:sp>
        <p:nvSpPr>
          <p:cNvPr id="5" name="TextBox 5"/>
          <p:cNvSpPr txBox="1"/>
          <p:nvPr/>
        </p:nvSpPr>
        <p:spPr>
          <a:xfrm>
            <a:off x="1028700" y="1114425"/>
            <a:ext cx="13903876" cy="1221425"/>
          </a:xfrm>
          <a:prstGeom prst="rect">
            <a:avLst/>
          </a:prstGeom>
        </p:spPr>
        <p:txBody>
          <a:bodyPr lIns="0" tIns="0" rIns="0" bIns="0" rtlCol="0" anchor="t">
            <a:spAutoFit/>
          </a:bodyPr>
          <a:lstStyle/>
          <a:p>
            <a:pPr>
              <a:lnSpc>
                <a:spcPts val="9349"/>
              </a:lnSpc>
            </a:pPr>
            <a:r>
              <a:rPr lang="en-US" sz="8499" spc="-84" dirty="0">
                <a:solidFill>
                  <a:srgbClr val="3884FD"/>
                </a:solidFill>
                <a:latin typeface="Nunito Bold"/>
              </a:rPr>
              <a:t>Solution</a:t>
            </a:r>
          </a:p>
        </p:txBody>
      </p:sp>
      <p:sp>
        <p:nvSpPr>
          <p:cNvPr id="6" name="TextBox 6"/>
          <p:cNvSpPr txBox="1"/>
          <p:nvPr/>
        </p:nvSpPr>
        <p:spPr>
          <a:xfrm>
            <a:off x="1028700" y="2406194"/>
            <a:ext cx="11203499" cy="2537281"/>
          </a:xfrm>
          <a:prstGeom prst="rect">
            <a:avLst/>
          </a:prstGeom>
        </p:spPr>
        <p:txBody>
          <a:bodyPr lIns="0" tIns="0" rIns="0" bIns="0" rtlCol="0" anchor="t">
            <a:spAutoFit/>
          </a:bodyPr>
          <a:lstStyle/>
          <a:p>
            <a:pPr>
              <a:lnSpc>
                <a:spcPts val="3360"/>
              </a:lnSpc>
              <a:spcBef>
                <a:spcPct val="0"/>
              </a:spcBef>
            </a:pPr>
            <a:r>
              <a:rPr lang="en-US" sz="2400" dirty="0">
                <a:solidFill>
                  <a:srgbClr val="243762"/>
                </a:solidFill>
                <a:latin typeface="Nunito"/>
              </a:rPr>
              <a:t>We create dynamic web cam hand tracking system, with this player could control the game dynamic with body motion (gestures), which can be perform while sitting or in standing position. In this way player could enjoy the game and stay healthy as long as player wants to play the game, will get physical exercise. Besides that, dynamic physical interaction make the game more interesting and effective.</a:t>
            </a:r>
          </a:p>
        </p:txBody>
      </p:sp>
      <p:sp>
        <p:nvSpPr>
          <p:cNvPr id="7" name="TextBox 7"/>
          <p:cNvSpPr txBox="1"/>
          <p:nvPr/>
        </p:nvSpPr>
        <p:spPr>
          <a:xfrm>
            <a:off x="1878078" y="6416140"/>
            <a:ext cx="3493356" cy="975420"/>
          </a:xfrm>
          <a:prstGeom prst="rect">
            <a:avLst/>
          </a:prstGeom>
        </p:spPr>
        <p:txBody>
          <a:bodyPr lIns="0" tIns="0" rIns="0" bIns="0" rtlCol="0" anchor="t">
            <a:spAutoFit/>
          </a:bodyPr>
          <a:lstStyle/>
          <a:p>
            <a:pPr>
              <a:lnSpc>
                <a:spcPts val="3840"/>
              </a:lnSpc>
            </a:pPr>
            <a:r>
              <a:rPr lang="en-US" sz="3200" dirty="0">
                <a:solidFill>
                  <a:srgbClr val="243762"/>
                </a:solidFill>
                <a:latin typeface="Nunito Sans Bold"/>
              </a:rPr>
              <a:t>Long time pc use but healthy </a:t>
            </a:r>
          </a:p>
        </p:txBody>
      </p:sp>
      <p:sp>
        <p:nvSpPr>
          <p:cNvPr id="8" name="TextBox 8"/>
          <p:cNvSpPr txBox="1"/>
          <p:nvPr/>
        </p:nvSpPr>
        <p:spPr>
          <a:xfrm>
            <a:off x="7666654" y="6416140"/>
            <a:ext cx="3493356" cy="975420"/>
          </a:xfrm>
          <a:prstGeom prst="rect">
            <a:avLst/>
          </a:prstGeom>
        </p:spPr>
        <p:txBody>
          <a:bodyPr lIns="0" tIns="0" rIns="0" bIns="0" rtlCol="0" anchor="t">
            <a:spAutoFit/>
          </a:bodyPr>
          <a:lstStyle/>
          <a:p>
            <a:pPr>
              <a:lnSpc>
                <a:spcPts val="3840"/>
              </a:lnSpc>
            </a:pPr>
            <a:r>
              <a:rPr lang="en-US" sz="3200">
                <a:solidFill>
                  <a:srgbClr val="243762"/>
                </a:solidFill>
                <a:latin typeface="Nunito Sans Bold"/>
              </a:rPr>
              <a:t>Get enjoyment and body exercise </a:t>
            </a:r>
          </a:p>
        </p:txBody>
      </p:sp>
      <p:sp>
        <p:nvSpPr>
          <p:cNvPr id="9" name="TextBox 9"/>
          <p:cNvSpPr txBox="1"/>
          <p:nvPr/>
        </p:nvSpPr>
        <p:spPr>
          <a:xfrm>
            <a:off x="13455229" y="6416140"/>
            <a:ext cx="3493356" cy="975420"/>
          </a:xfrm>
          <a:prstGeom prst="rect">
            <a:avLst/>
          </a:prstGeom>
        </p:spPr>
        <p:txBody>
          <a:bodyPr lIns="0" tIns="0" rIns="0" bIns="0" rtlCol="0" anchor="t">
            <a:spAutoFit/>
          </a:bodyPr>
          <a:lstStyle/>
          <a:p>
            <a:pPr>
              <a:lnSpc>
                <a:spcPts val="3840"/>
              </a:lnSpc>
            </a:pPr>
            <a:r>
              <a:rPr lang="en-US" sz="3200" dirty="0">
                <a:solidFill>
                  <a:srgbClr val="243762"/>
                </a:solidFill>
                <a:latin typeface="Nunito Sans Bold"/>
              </a:rPr>
              <a:t>Make the games more interesting </a:t>
            </a:r>
          </a:p>
        </p:txBody>
      </p:sp>
      <p:sp>
        <p:nvSpPr>
          <p:cNvPr id="10" name="TextBox 10"/>
          <p:cNvSpPr txBox="1"/>
          <p:nvPr/>
        </p:nvSpPr>
        <p:spPr>
          <a:xfrm>
            <a:off x="1028700" y="5086350"/>
            <a:ext cx="2670572" cy="887542"/>
          </a:xfrm>
          <a:prstGeom prst="rect">
            <a:avLst/>
          </a:prstGeom>
        </p:spPr>
        <p:txBody>
          <a:bodyPr lIns="0" tIns="0" rIns="0" bIns="0" rtlCol="0" anchor="t">
            <a:spAutoFit/>
          </a:bodyPr>
          <a:lstStyle/>
          <a:p>
            <a:pPr algn="ctr">
              <a:lnSpc>
                <a:spcPts val="7279"/>
              </a:lnSpc>
            </a:pPr>
            <a:r>
              <a:rPr lang="en-US" sz="5199" dirty="0">
                <a:solidFill>
                  <a:srgbClr val="3884FD"/>
                </a:solidFill>
                <a:latin typeface="Nunito Bold"/>
              </a:rPr>
              <a:t>Benefits:</a:t>
            </a:r>
          </a:p>
        </p:txBody>
      </p:sp>
      <p:pic>
        <p:nvPicPr>
          <p:cNvPr id="11" name="Picture 11"/>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28700" y="8378665"/>
            <a:ext cx="540747" cy="540747"/>
          </a:xfrm>
          <a:prstGeom prst="rect">
            <a:avLst/>
          </a:prstGeom>
        </p:spPr>
      </p:pic>
      <p:sp>
        <p:nvSpPr>
          <p:cNvPr id="12" name="TextBox 12"/>
          <p:cNvSpPr txBox="1"/>
          <p:nvPr/>
        </p:nvSpPr>
        <p:spPr>
          <a:xfrm>
            <a:off x="1878078" y="8388335"/>
            <a:ext cx="3493356" cy="1682780"/>
          </a:xfrm>
          <a:prstGeom prst="rect">
            <a:avLst/>
          </a:prstGeom>
        </p:spPr>
        <p:txBody>
          <a:bodyPr lIns="0" tIns="0" rIns="0" bIns="0" rtlCol="0" anchor="t">
            <a:spAutoFit/>
          </a:bodyPr>
          <a:lstStyle/>
          <a:p>
            <a:pPr algn="ctr">
              <a:lnSpc>
                <a:spcPts val="4480"/>
              </a:lnSpc>
            </a:pPr>
            <a:r>
              <a:rPr lang="en-US" sz="3200" dirty="0">
                <a:solidFill>
                  <a:srgbClr val="243762"/>
                </a:solidFill>
                <a:latin typeface="Nunito Sans Bold"/>
              </a:rPr>
              <a:t>Dynamic physical interaction with pc</a:t>
            </a:r>
          </a:p>
        </p:txBody>
      </p:sp>
      <p:pic>
        <p:nvPicPr>
          <p:cNvPr id="13" name="Picture 1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817276" y="8378665"/>
            <a:ext cx="540747" cy="540747"/>
          </a:xfrm>
          <a:prstGeom prst="rect">
            <a:avLst/>
          </a:prstGeom>
        </p:spPr>
      </p:pic>
      <p:sp>
        <p:nvSpPr>
          <p:cNvPr id="14" name="TextBox 14"/>
          <p:cNvSpPr txBox="1"/>
          <p:nvPr/>
        </p:nvSpPr>
        <p:spPr>
          <a:xfrm>
            <a:off x="7666654" y="8321515"/>
            <a:ext cx="3117056" cy="1113810"/>
          </a:xfrm>
          <a:prstGeom prst="rect">
            <a:avLst/>
          </a:prstGeom>
        </p:spPr>
        <p:txBody>
          <a:bodyPr lIns="0" tIns="0" rIns="0" bIns="0" rtlCol="0" anchor="t">
            <a:spAutoFit/>
          </a:bodyPr>
          <a:lstStyle/>
          <a:p>
            <a:pPr algn="ctr">
              <a:lnSpc>
                <a:spcPts val="4480"/>
              </a:lnSpc>
            </a:pPr>
            <a:r>
              <a:rPr lang="en-US" sz="3200" dirty="0">
                <a:solidFill>
                  <a:srgbClr val="243762"/>
                </a:solidFill>
                <a:latin typeface="Nunito Sans Bold"/>
              </a:rPr>
              <a:t>No need of extra</a:t>
            </a:r>
          </a:p>
          <a:p>
            <a:pPr algn="ctr">
              <a:lnSpc>
                <a:spcPts val="4480"/>
              </a:lnSpc>
            </a:pPr>
            <a:r>
              <a:rPr lang="en-US" sz="3200" dirty="0">
                <a:solidFill>
                  <a:srgbClr val="243762"/>
                </a:solidFill>
                <a:latin typeface="Nunito Sans Bold"/>
              </a:rPr>
              <a:t> hardware </a:t>
            </a:r>
          </a:p>
        </p:txBody>
      </p:sp>
      <p:pic>
        <p:nvPicPr>
          <p:cNvPr id="15" name="Picture 1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605852" y="8378665"/>
            <a:ext cx="540747" cy="540747"/>
          </a:xfrm>
          <a:prstGeom prst="rect">
            <a:avLst/>
          </a:prstGeom>
        </p:spPr>
      </p:pic>
      <p:sp>
        <p:nvSpPr>
          <p:cNvPr id="16" name="TextBox 16"/>
          <p:cNvSpPr txBox="1"/>
          <p:nvPr/>
        </p:nvSpPr>
        <p:spPr>
          <a:xfrm>
            <a:off x="13455229" y="8388335"/>
            <a:ext cx="3425875" cy="544840"/>
          </a:xfrm>
          <a:prstGeom prst="rect">
            <a:avLst/>
          </a:prstGeom>
        </p:spPr>
        <p:txBody>
          <a:bodyPr lIns="0" tIns="0" rIns="0" bIns="0" rtlCol="0" anchor="t">
            <a:spAutoFit/>
          </a:bodyPr>
          <a:lstStyle/>
          <a:p>
            <a:pPr algn="ctr">
              <a:lnSpc>
                <a:spcPts val="4480"/>
              </a:lnSpc>
            </a:pPr>
            <a:r>
              <a:rPr lang="en-US" sz="3200" dirty="0">
                <a:solidFill>
                  <a:srgbClr val="243762"/>
                </a:solidFill>
                <a:latin typeface="Nunito Sans Bold"/>
              </a:rPr>
              <a:t>less cost effective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500"/>
                                        <p:tgtEl>
                                          <p:spTgt spid="1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fade">
                                      <p:cBhvr>
                                        <p:cTn id="72" dur="500"/>
                                        <p:tgtEl>
                                          <p:spTgt spid="1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fade">
                                      <p:cBhvr>
                                        <p:cTn id="7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2" grpId="0"/>
      <p:bldP spid="14"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28700" y="8855075"/>
            <a:ext cx="7589385" cy="0"/>
          </a:xfrm>
          <a:prstGeom prst="line">
            <a:avLst/>
          </a:prstGeom>
          <a:ln w="19050" cap="rnd">
            <a:solidFill>
              <a:srgbClr val="243762"/>
            </a:solidFill>
            <a:prstDash val="solid"/>
            <a:headEnd type="none" w="sm" len="sm"/>
            <a:tailEnd type="none" w="sm" len="sm"/>
          </a:ln>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43000" y="2174544"/>
            <a:ext cx="6599041" cy="6953013"/>
          </a:xfrm>
          <a:prstGeom prst="rect">
            <a:avLst/>
          </a:prstGeom>
        </p:spPr>
      </p:pic>
      <p:pic>
        <p:nvPicPr>
          <p:cNvPr id="4" name="Picture 4"/>
          <p:cNvPicPr>
            <a:picLocks noChangeAspect="1"/>
          </p:cNvPicPr>
          <p:nvPr/>
        </p:nvPicPr>
        <p:blipFill>
          <a:blip r:embed="rId4"/>
          <a:srcRect t="132" b="132"/>
          <a:stretch>
            <a:fillRect/>
          </a:stretch>
        </p:blipFill>
        <p:spPr>
          <a:xfrm>
            <a:off x="6956749" y="2157226"/>
            <a:ext cx="11331251" cy="2910074"/>
          </a:xfrm>
          <a:prstGeom prst="rect">
            <a:avLst/>
          </a:prstGeom>
        </p:spPr>
      </p:pic>
      <p:sp>
        <p:nvSpPr>
          <p:cNvPr id="5" name="TextBox 5"/>
          <p:cNvSpPr txBox="1"/>
          <p:nvPr/>
        </p:nvSpPr>
        <p:spPr>
          <a:xfrm>
            <a:off x="8815946" y="850897"/>
            <a:ext cx="6948461" cy="1182846"/>
          </a:xfrm>
          <a:prstGeom prst="rect">
            <a:avLst/>
          </a:prstGeom>
        </p:spPr>
        <p:txBody>
          <a:bodyPr lIns="0" tIns="0" rIns="0" bIns="0" rtlCol="0" anchor="t">
            <a:spAutoFit/>
          </a:bodyPr>
          <a:lstStyle/>
          <a:p>
            <a:pPr>
              <a:lnSpc>
                <a:spcPts val="9020"/>
              </a:lnSpc>
            </a:pPr>
            <a:r>
              <a:rPr lang="en-US" sz="8200" spc="-82" dirty="0">
                <a:solidFill>
                  <a:srgbClr val="3884FD"/>
                </a:solidFill>
                <a:latin typeface="Nunito Bold"/>
              </a:rPr>
              <a:t>Block Diagram</a:t>
            </a:r>
          </a:p>
        </p:txBody>
      </p:sp>
      <p:sp>
        <p:nvSpPr>
          <p:cNvPr id="6" name="TextBox 6"/>
          <p:cNvSpPr txBox="1"/>
          <p:nvPr/>
        </p:nvSpPr>
        <p:spPr>
          <a:xfrm>
            <a:off x="7806467" y="5204857"/>
            <a:ext cx="9669915" cy="4815443"/>
          </a:xfrm>
          <a:prstGeom prst="rect">
            <a:avLst/>
          </a:prstGeom>
        </p:spPr>
        <p:txBody>
          <a:bodyPr lIns="0" tIns="0" rIns="0" bIns="0" rtlCol="0" anchor="t">
            <a:spAutoFit/>
          </a:bodyPr>
          <a:lstStyle/>
          <a:p>
            <a:pPr algn="ctr">
              <a:lnSpc>
                <a:spcPts val="4759"/>
              </a:lnSpc>
            </a:pPr>
            <a:r>
              <a:rPr lang="en-US" sz="3399" dirty="0">
                <a:solidFill>
                  <a:srgbClr val="000000"/>
                </a:solidFill>
                <a:latin typeface="Open Sans Light"/>
              </a:rPr>
              <a:t>Media Pipe is a cross-platform framework, which we will use for </a:t>
            </a:r>
            <a:r>
              <a:rPr lang="en-US" sz="3399" dirty="0" err="1">
                <a:solidFill>
                  <a:srgbClr val="000000"/>
                </a:solidFill>
                <a:latin typeface="Open Sans Light"/>
              </a:rPr>
              <a:t>humanbody</a:t>
            </a:r>
            <a:r>
              <a:rPr lang="en-US" sz="3399" dirty="0">
                <a:solidFill>
                  <a:srgbClr val="000000"/>
                </a:solidFill>
                <a:latin typeface="Open Sans Light"/>
              </a:rPr>
              <a:t> tracking.</a:t>
            </a:r>
          </a:p>
          <a:p>
            <a:pPr algn="ctr">
              <a:lnSpc>
                <a:spcPts val="4759"/>
              </a:lnSpc>
            </a:pPr>
            <a:r>
              <a:rPr lang="en-US" sz="3399" dirty="0">
                <a:solidFill>
                  <a:srgbClr val="000000"/>
                </a:solidFill>
                <a:latin typeface="Open Sans Light"/>
              </a:rPr>
              <a:t>According to above diagram, we will convert images into binary digits with the help of </a:t>
            </a:r>
            <a:r>
              <a:rPr lang="en-US" sz="3399" dirty="0" err="1">
                <a:solidFill>
                  <a:srgbClr val="000000"/>
                </a:solidFill>
                <a:latin typeface="Open Sans Light"/>
              </a:rPr>
              <a:t>Numpy</a:t>
            </a:r>
            <a:r>
              <a:rPr lang="en-US" sz="3399" dirty="0">
                <a:solidFill>
                  <a:srgbClr val="000000"/>
                </a:solidFill>
                <a:latin typeface="Open Sans Light"/>
              </a:rPr>
              <a:t> library. We will feed that binary image to </a:t>
            </a:r>
            <a:r>
              <a:rPr lang="en-US" sz="3399" dirty="0" err="1">
                <a:solidFill>
                  <a:srgbClr val="000000"/>
                </a:solidFill>
                <a:latin typeface="Open Sans Light"/>
              </a:rPr>
              <a:t>Tenserflow</a:t>
            </a:r>
            <a:r>
              <a:rPr lang="en-US" sz="3399" dirty="0">
                <a:solidFill>
                  <a:srgbClr val="000000"/>
                </a:solidFill>
                <a:latin typeface="Open Sans Light"/>
              </a:rPr>
              <a:t> trained model to extract and recognize the hand gesture and convert it into keyboards commands.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884F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76459" y="306562"/>
            <a:ext cx="6759702" cy="5149664"/>
          </a:xfrm>
          <a:prstGeom prst="rect">
            <a:avLst/>
          </a:prstGeom>
        </p:spPr>
      </p:pic>
      <p:pic>
        <p:nvPicPr>
          <p:cNvPr id="3" name="Picture 3"/>
          <p:cNvPicPr>
            <a:picLocks noChangeAspect="1"/>
          </p:cNvPicPr>
          <p:nvPr/>
        </p:nvPicPr>
        <p:blipFill>
          <a:blip r:embed="rId4"/>
          <a:srcRect/>
          <a:stretch>
            <a:fillRect/>
          </a:stretch>
        </p:blipFill>
        <p:spPr>
          <a:xfrm>
            <a:off x="9540092" y="6042864"/>
            <a:ext cx="7719208" cy="3769144"/>
          </a:xfrm>
          <a:prstGeom prst="rect">
            <a:avLst/>
          </a:prstGeom>
        </p:spPr>
      </p:pic>
      <p:sp>
        <p:nvSpPr>
          <p:cNvPr id="4" name="TextBox 4"/>
          <p:cNvSpPr txBox="1"/>
          <p:nvPr/>
        </p:nvSpPr>
        <p:spPr>
          <a:xfrm>
            <a:off x="10111248" y="2824244"/>
            <a:ext cx="6250847" cy="2820720"/>
          </a:xfrm>
          <a:prstGeom prst="rect">
            <a:avLst/>
          </a:prstGeom>
        </p:spPr>
        <p:txBody>
          <a:bodyPr lIns="0" tIns="0" rIns="0" bIns="0" rtlCol="0" anchor="t">
            <a:spAutoFit/>
          </a:bodyPr>
          <a:lstStyle/>
          <a:p>
            <a:pPr>
              <a:lnSpc>
                <a:spcPts val="4480"/>
              </a:lnSpc>
              <a:spcBef>
                <a:spcPct val="0"/>
              </a:spcBef>
            </a:pPr>
            <a:r>
              <a:rPr lang="en-US" sz="3200" dirty="0">
                <a:solidFill>
                  <a:srgbClr val="FFFFFF"/>
                </a:solidFill>
                <a:latin typeface="Nunito"/>
              </a:rPr>
              <a:t>Machine Learning model will trained on a lot of games data, each game score will feed to ML model to production score for next match. </a:t>
            </a:r>
          </a:p>
        </p:txBody>
      </p:sp>
      <p:sp>
        <p:nvSpPr>
          <p:cNvPr id="5" name="TextBox 5"/>
          <p:cNvSpPr txBox="1"/>
          <p:nvPr/>
        </p:nvSpPr>
        <p:spPr>
          <a:xfrm>
            <a:off x="10029221" y="429148"/>
            <a:ext cx="6740951" cy="2396927"/>
          </a:xfrm>
          <a:prstGeom prst="rect">
            <a:avLst/>
          </a:prstGeom>
        </p:spPr>
        <p:txBody>
          <a:bodyPr lIns="0" tIns="0" rIns="0" bIns="0" rtlCol="0" anchor="t">
            <a:spAutoFit/>
          </a:bodyPr>
          <a:lstStyle/>
          <a:p>
            <a:pPr>
              <a:lnSpc>
                <a:spcPts val="9349"/>
              </a:lnSpc>
            </a:pPr>
            <a:r>
              <a:rPr lang="en-US" sz="8499" spc="-84" dirty="0">
                <a:solidFill>
                  <a:srgbClr val="FFFFFF"/>
                </a:solidFill>
                <a:latin typeface="Nunito Bold"/>
              </a:rPr>
              <a:t>Machine learning part: </a:t>
            </a:r>
          </a:p>
        </p:txBody>
      </p:sp>
      <p:sp>
        <p:nvSpPr>
          <p:cNvPr id="6" name="TextBox 6"/>
          <p:cNvSpPr txBox="1"/>
          <p:nvPr/>
        </p:nvSpPr>
        <p:spPr>
          <a:xfrm>
            <a:off x="476459" y="5937116"/>
            <a:ext cx="8667541" cy="3961717"/>
          </a:xfrm>
          <a:prstGeom prst="rect">
            <a:avLst/>
          </a:prstGeom>
        </p:spPr>
        <p:txBody>
          <a:bodyPr lIns="0" tIns="0" rIns="0" bIns="0" rtlCol="0" anchor="t">
            <a:spAutoFit/>
          </a:bodyPr>
          <a:lstStyle/>
          <a:p>
            <a:pPr algn="ctr">
              <a:lnSpc>
                <a:spcPts val="4483"/>
              </a:lnSpc>
            </a:pPr>
            <a:r>
              <a:rPr lang="en-US" sz="3202" dirty="0">
                <a:solidFill>
                  <a:srgbClr val="FFFFFF"/>
                </a:solidFill>
                <a:latin typeface="Open Sans Light"/>
              </a:rPr>
              <a:t>There are a lot of games are around, which can automate to hand gestures control but we select “Hill Climb Car Racing Game” because it’s available and run on any Android and OS devices and fixable with version control. There are two functionalities, to control the game, “gas” and break of a car.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p:cTn id="29" dur="500" fill="hold"/>
                                        <p:tgtEl>
                                          <p:spTgt spid="3"/>
                                        </p:tgtEl>
                                        <p:attrNameLst>
                                          <p:attrName>ppt_w</p:attrName>
                                        </p:attrNameLst>
                                      </p:cBhvr>
                                      <p:tavLst>
                                        <p:tav tm="0">
                                          <p:val>
                                            <p:fltVal val="0"/>
                                          </p:val>
                                        </p:tav>
                                        <p:tav tm="100000">
                                          <p:val>
                                            <p:strVal val="#ppt_w"/>
                                          </p:val>
                                        </p:tav>
                                      </p:tavLst>
                                    </p:anim>
                                    <p:anim calcmode="lin" valueType="num">
                                      <p:cBhvr>
                                        <p:cTn id="30" dur="500" fill="hold"/>
                                        <p:tgtEl>
                                          <p:spTgt spid="3"/>
                                        </p:tgtEl>
                                        <p:attrNameLst>
                                          <p:attrName>ppt_h</p:attrName>
                                        </p:attrNameLst>
                                      </p:cBhvr>
                                      <p:tavLst>
                                        <p:tav tm="0">
                                          <p:val>
                                            <p:fltVal val="0"/>
                                          </p:val>
                                        </p:tav>
                                        <p:tav tm="100000">
                                          <p:val>
                                            <p:strVal val="#ppt_h"/>
                                          </p:val>
                                        </p:tav>
                                      </p:tavLst>
                                    </p:anim>
                                    <p:animEffect transition="in" filter="fade">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609600" y="643984"/>
            <a:ext cx="11562519" cy="826582"/>
          </a:xfrm>
          <a:prstGeom prst="rect">
            <a:avLst/>
          </a:prstGeom>
        </p:spPr>
        <p:txBody>
          <a:bodyPr lIns="0" tIns="0" rIns="0" bIns="0" rtlCol="0" anchor="t">
            <a:spAutoFit/>
          </a:bodyPr>
          <a:lstStyle/>
          <a:p>
            <a:pPr>
              <a:lnSpc>
                <a:spcPts val="6380"/>
              </a:lnSpc>
            </a:pPr>
            <a:r>
              <a:rPr lang="en-US" sz="5800" spc="-58" dirty="0">
                <a:solidFill>
                  <a:srgbClr val="3884FD"/>
                </a:solidFill>
                <a:latin typeface="Nunito Bold"/>
              </a:rPr>
              <a:t>Project deployment &amp; deployment </a:t>
            </a:r>
          </a:p>
        </p:txBody>
      </p:sp>
      <p:sp>
        <p:nvSpPr>
          <p:cNvPr id="3" name="TextBox 3"/>
          <p:cNvSpPr txBox="1"/>
          <p:nvPr/>
        </p:nvSpPr>
        <p:spPr>
          <a:xfrm>
            <a:off x="309681" y="1713170"/>
            <a:ext cx="5564934" cy="6803509"/>
          </a:xfrm>
          <a:prstGeom prst="rect">
            <a:avLst/>
          </a:prstGeom>
        </p:spPr>
        <p:txBody>
          <a:bodyPr lIns="0" tIns="0" rIns="0" bIns="0" rtlCol="0" anchor="t">
            <a:spAutoFit/>
          </a:bodyPr>
          <a:lstStyle/>
          <a:p>
            <a:pPr>
              <a:lnSpc>
                <a:spcPts val="4480"/>
              </a:lnSpc>
            </a:pPr>
            <a:r>
              <a:rPr lang="en-US" sz="3200" dirty="0">
                <a:solidFill>
                  <a:srgbClr val="243762"/>
                </a:solidFill>
                <a:latin typeface="Nunito"/>
              </a:rPr>
              <a:t>Methodologies: </a:t>
            </a:r>
          </a:p>
          <a:p>
            <a:pPr>
              <a:lnSpc>
                <a:spcPts val="4480"/>
              </a:lnSpc>
            </a:pPr>
            <a:r>
              <a:rPr lang="en-US" sz="3200" dirty="0">
                <a:solidFill>
                  <a:srgbClr val="243762"/>
                </a:solidFill>
                <a:latin typeface="Nunito"/>
              </a:rPr>
              <a:t>1. Computer vision (To detect hand) </a:t>
            </a:r>
          </a:p>
          <a:p>
            <a:pPr>
              <a:lnSpc>
                <a:spcPts val="4480"/>
              </a:lnSpc>
            </a:pPr>
            <a:r>
              <a:rPr lang="en-US" sz="3200" dirty="0">
                <a:solidFill>
                  <a:srgbClr val="243762"/>
                </a:solidFill>
                <a:latin typeface="Nunito"/>
              </a:rPr>
              <a:t>2. Machine Learning (make predictions for upcoming matches) </a:t>
            </a:r>
          </a:p>
          <a:p>
            <a:pPr>
              <a:lnSpc>
                <a:spcPts val="4480"/>
              </a:lnSpc>
              <a:spcBef>
                <a:spcPct val="0"/>
              </a:spcBef>
            </a:pPr>
            <a:r>
              <a:rPr lang="en-US" sz="3200" dirty="0">
                <a:solidFill>
                  <a:srgbClr val="243762"/>
                </a:solidFill>
                <a:latin typeface="Nunito"/>
              </a:rPr>
              <a:t>3. Web development with database (For user interference &amp; score storage) 4. Game development (Hill claim car racing game, online source)</a:t>
            </a:r>
          </a:p>
        </p:txBody>
      </p:sp>
      <p:sp>
        <p:nvSpPr>
          <p:cNvPr id="4" name="TextBox 4"/>
          <p:cNvSpPr txBox="1"/>
          <p:nvPr/>
        </p:nvSpPr>
        <p:spPr>
          <a:xfrm>
            <a:off x="6804363" y="1713170"/>
            <a:ext cx="5564934" cy="4527629"/>
          </a:xfrm>
          <a:prstGeom prst="rect">
            <a:avLst/>
          </a:prstGeom>
        </p:spPr>
        <p:txBody>
          <a:bodyPr lIns="0" tIns="0" rIns="0" bIns="0" rtlCol="0" anchor="t">
            <a:spAutoFit/>
          </a:bodyPr>
          <a:lstStyle/>
          <a:p>
            <a:pPr algn="ctr">
              <a:lnSpc>
                <a:spcPts val="4480"/>
              </a:lnSpc>
            </a:pPr>
            <a:r>
              <a:rPr lang="en-US" sz="3200" dirty="0">
                <a:solidFill>
                  <a:srgbClr val="243762"/>
                </a:solidFill>
                <a:latin typeface="Nunito"/>
              </a:rPr>
              <a:t>Python libraries use:  </a:t>
            </a:r>
            <a:r>
              <a:rPr lang="en-US" sz="3200" dirty="0" err="1">
                <a:solidFill>
                  <a:srgbClr val="243762"/>
                </a:solidFill>
                <a:latin typeface="Nunito"/>
              </a:rPr>
              <a:t>Mediapipe</a:t>
            </a:r>
            <a:r>
              <a:rPr lang="en-US" sz="3200" dirty="0">
                <a:solidFill>
                  <a:srgbClr val="243762"/>
                </a:solidFill>
                <a:latin typeface="Nunito"/>
              </a:rPr>
              <a:t>: will use for Hand Tracking  </a:t>
            </a:r>
          </a:p>
          <a:p>
            <a:pPr algn="ctr">
              <a:lnSpc>
                <a:spcPts val="4480"/>
              </a:lnSpc>
            </a:pPr>
            <a:r>
              <a:rPr lang="en-US" sz="3200" dirty="0" err="1">
                <a:solidFill>
                  <a:srgbClr val="243762"/>
                </a:solidFill>
                <a:latin typeface="Nunito"/>
              </a:rPr>
              <a:t>Opencv</a:t>
            </a:r>
            <a:r>
              <a:rPr lang="en-US" sz="3200" dirty="0">
                <a:solidFill>
                  <a:srgbClr val="243762"/>
                </a:solidFill>
                <a:latin typeface="Nunito"/>
              </a:rPr>
              <a:t>: </a:t>
            </a:r>
            <a:r>
              <a:rPr lang="en-US" sz="3200" dirty="0" err="1">
                <a:solidFill>
                  <a:srgbClr val="243762"/>
                </a:solidFill>
                <a:latin typeface="Nunito"/>
              </a:rPr>
              <a:t>opencv</a:t>
            </a:r>
            <a:r>
              <a:rPr lang="en-US" sz="3200" dirty="0">
                <a:solidFill>
                  <a:srgbClr val="243762"/>
                </a:solidFill>
                <a:latin typeface="Nunito"/>
              </a:rPr>
              <a:t> will help in image processing  </a:t>
            </a:r>
            <a:r>
              <a:rPr lang="en-US" sz="3200" dirty="0" err="1">
                <a:solidFill>
                  <a:srgbClr val="243762"/>
                </a:solidFill>
                <a:latin typeface="Nunito"/>
              </a:rPr>
              <a:t>TenserFlow</a:t>
            </a:r>
            <a:r>
              <a:rPr lang="en-US" sz="3200" dirty="0">
                <a:solidFill>
                  <a:srgbClr val="243762"/>
                </a:solidFill>
                <a:latin typeface="Nunito"/>
              </a:rPr>
              <a:t>: </a:t>
            </a:r>
            <a:r>
              <a:rPr lang="en-US" sz="3200" dirty="0" err="1">
                <a:solidFill>
                  <a:srgbClr val="243762"/>
                </a:solidFill>
                <a:latin typeface="Nunito"/>
              </a:rPr>
              <a:t>Tenserflow</a:t>
            </a:r>
            <a:r>
              <a:rPr lang="en-US" sz="3200" dirty="0">
                <a:solidFill>
                  <a:srgbClr val="243762"/>
                </a:solidFill>
                <a:latin typeface="Nunito"/>
              </a:rPr>
              <a:t> will help in understanding the hand gestures. </a:t>
            </a:r>
          </a:p>
        </p:txBody>
      </p:sp>
      <p:sp>
        <p:nvSpPr>
          <p:cNvPr id="5" name="TextBox 5"/>
          <p:cNvSpPr txBox="1"/>
          <p:nvPr/>
        </p:nvSpPr>
        <p:spPr>
          <a:xfrm>
            <a:off x="13609216" y="1713170"/>
            <a:ext cx="3560118" cy="1682780"/>
          </a:xfrm>
          <a:prstGeom prst="rect">
            <a:avLst/>
          </a:prstGeom>
        </p:spPr>
        <p:txBody>
          <a:bodyPr lIns="0" tIns="0" rIns="0" bIns="0" rtlCol="0" anchor="t">
            <a:spAutoFit/>
          </a:bodyPr>
          <a:lstStyle/>
          <a:p>
            <a:pPr algn="ctr">
              <a:lnSpc>
                <a:spcPts val="4480"/>
              </a:lnSpc>
            </a:pPr>
            <a:r>
              <a:rPr lang="en-US" sz="3200" dirty="0">
                <a:solidFill>
                  <a:srgbClr val="243762"/>
                </a:solidFill>
                <a:latin typeface="Nunito"/>
              </a:rPr>
              <a:t>Web development: </a:t>
            </a:r>
          </a:p>
          <a:p>
            <a:pPr algn="ctr">
              <a:lnSpc>
                <a:spcPts val="4480"/>
              </a:lnSpc>
            </a:pPr>
            <a:r>
              <a:rPr lang="en-US" sz="3200" dirty="0">
                <a:solidFill>
                  <a:srgbClr val="243762"/>
                </a:solidFill>
                <a:latin typeface="Nunito"/>
              </a:rPr>
              <a:t> Django </a:t>
            </a:r>
          </a:p>
          <a:p>
            <a:pPr algn="ctr">
              <a:lnSpc>
                <a:spcPts val="4480"/>
              </a:lnSpc>
            </a:pPr>
            <a:r>
              <a:rPr lang="en-US" sz="3200" dirty="0">
                <a:solidFill>
                  <a:srgbClr val="243762"/>
                </a:solidFill>
                <a:latin typeface="Nunito"/>
              </a:rPr>
              <a:t> Django rest </a:t>
            </a:r>
            <a:r>
              <a:rPr lang="en-US" sz="3200" dirty="0" err="1">
                <a:solidFill>
                  <a:srgbClr val="243762"/>
                </a:solidFill>
                <a:latin typeface="Nunito"/>
              </a:rPr>
              <a:t>Api’s</a:t>
            </a:r>
            <a:endParaRPr lang="en-US" sz="3200" dirty="0">
              <a:solidFill>
                <a:srgbClr val="243762"/>
              </a:solidFill>
              <a:latin typeface="Nunito"/>
            </a:endParaRPr>
          </a:p>
        </p:txBody>
      </p:sp>
      <p:sp>
        <p:nvSpPr>
          <p:cNvPr id="6" name="TextBox 6"/>
          <p:cNvSpPr txBox="1"/>
          <p:nvPr/>
        </p:nvSpPr>
        <p:spPr>
          <a:xfrm>
            <a:off x="13968189" y="4558020"/>
            <a:ext cx="2842171" cy="1113810"/>
          </a:xfrm>
          <a:prstGeom prst="rect">
            <a:avLst/>
          </a:prstGeom>
        </p:spPr>
        <p:txBody>
          <a:bodyPr lIns="0" tIns="0" rIns="0" bIns="0" rtlCol="0" anchor="t">
            <a:spAutoFit/>
          </a:bodyPr>
          <a:lstStyle/>
          <a:p>
            <a:pPr algn="ctr">
              <a:lnSpc>
                <a:spcPts val="4480"/>
              </a:lnSpc>
            </a:pPr>
            <a:r>
              <a:rPr lang="en-US" sz="3200" dirty="0">
                <a:solidFill>
                  <a:srgbClr val="000000"/>
                </a:solidFill>
                <a:latin typeface="Nunito"/>
              </a:rPr>
              <a:t>Database: </a:t>
            </a:r>
          </a:p>
          <a:p>
            <a:pPr algn="ctr">
              <a:lnSpc>
                <a:spcPts val="4480"/>
              </a:lnSpc>
            </a:pPr>
            <a:r>
              <a:rPr lang="en-US" sz="3200" dirty="0">
                <a:solidFill>
                  <a:srgbClr val="000000"/>
                </a:solidFill>
                <a:latin typeface="Nunito"/>
              </a:rPr>
              <a:t> </a:t>
            </a:r>
            <a:r>
              <a:rPr lang="en-US" sz="3200" dirty="0" err="1">
                <a:solidFill>
                  <a:srgbClr val="000000"/>
                </a:solidFill>
                <a:latin typeface="Nunito"/>
              </a:rPr>
              <a:t>Mysql</a:t>
            </a:r>
            <a:r>
              <a:rPr lang="en-US" sz="3200" dirty="0">
                <a:solidFill>
                  <a:srgbClr val="000000"/>
                </a:solidFill>
                <a:latin typeface="Nunito"/>
              </a:rPr>
              <a:t> </a:t>
            </a:r>
            <a:r>
              <a:rPr lang="en-US" sz="3200" dirty="0" err="1">
                <a:solidFill>
                  <a:srgbClr val="000000"/>
                </a:solidFill>
                <a:latin typeface="Nunito"/>
              </a:rPr>
              <a:t>databse</a:t>
            </a:r>
            <a:r>
              <a:rPr lang="en-US" sz="3200" dirty="0">
                <a:solidFill>
                  <a:srgbClr val="000000"/>
                </a:solidFill>
                <a:latin typeface="Nunito"/>
              </a:rPr>
              <a:t> </a:t>
            </a:r>
          </a:p>
        </p:txBody>
      </p:sp>
      <p:grpSp>
        <p:nvGrpSpPr>
          <p:cNvPr id="7" name="Group 7"/>
          <p:cNvGrpSpPr/>
          <p:nvPr/>
        </p:nvGrpSpPr>
        <p:grpSpPr>
          <a:xfrm>
            <a:off x="9144000" y="6717902"/>
            <a:ext cx="7589385" cy="3569098"/>
            <a:chOff x="0" y="0"/>
            <a:chExt cx="10119180" cy="4758797"/>
          </a:xfrm>
        </p:grpSpPr>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92373" y="0"/>
              <a:ext cx="4611707" cy="4758797"/>
            </a:xfrm>
            <a:prstGeom prst="rect">
              <a:avLst/>
            </a:prstGeom>
          </p:spPr>
        </p:pic>
        <p:pic>
          <p:nvPicPr>
            <p:cNvPr id="9" name="Picture 9"/>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837594" y="1313164"/>
              <a:ext cx="4633492" cy="3445633"/>
            </a:xfrm>
            <a:prstGeom prst="rect">
              <a:avLst/>
            </a:prstGeom>
          </p:spPr>
        </p:pic>
        <p:sp>
          <p:nvSpPr>
            <p:cNvPr id="10" name="AutoShape 10"/>
            <p:cNvSpPr/>
            <p:nvPr/>
          </p:nvSpPr>
          <p:spPr>
            <a:xfrm>
              <a:off x="0" y="4727047"/>
              <a:ext cx="10119180" cy="0"/>
            </a:xfrm>
            <a:prstGeom prst="line">
              <a:avLst/>
            </a:prstGeom>
            <a:ln w="25400" cap="rnd">
              <a:solidFill>
                <a:srgbClr val="243762"/>
              </a:solidFill>
              <a:prstDash val="solid"/>
              <a:headEnd type="none" w="sm" len="sm"/>
              <a:tailEnd type="none" w="sm" len="sm"/>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28700" y="8381415"/>
            <a:ext cx="7706365" cy="0"/>
          </a:xfrm>
          <a:prstGeom prst="line">
            <a:avLst/>
          </a:prstGeom>
          <a:ln w="19050" cap="rnd">
            <a:solidFill>
              <a:srgbClr val="243762"/>
            </a:solidFill>
            <a:prstDash val="solid"/>
            <a:headEnd type="none" w="sm" len="sm"/>
            <a:tailEnd type="none" w="sm" len="sm"/>
          </a:ln>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028700" y="2896490"/>
            <a:ext cx="7144038" cy="5806154"/>
          </a:xfrm>
          <a:prstGeom prst="rect">
            <a:avLst/>
          </a:prstGeom>
        </p:spPr>
      </p:pic>
      <p:sp>
        <p:nvSpPr>
          <p:cNvPr id="4" name="TextBox 4"/>
          <p:cNvSpPr txBox="1"/>
          <p:nvPr/>
        </p:nvSpPr>
        <p:spPr>
          <a:xfrm>
            <a:off x="9750397" y="1063675"/>
            <a:ext cx="6879074" cy="1209576"/>
          </a:xfrm>
          <a:prstGeom prst="rect">
            <a:avLst/>
          </a:prstGeom>
        </p:spPr>
        <p:txBody>
          <a:bodyPr lIns="0" tIns="0" rIns="0" bIns="0" rtlCol="0" anchor="t">
            <a:spAutoFit/>
          </a:bodyPr>
          <a:lstStyle/>
          <a:p>
            <a:pPr>
              <a:lnSpc>
                <a:spcPts val="9349"/>
              </a:lnSpc>
            </a:pPr>
            <a:r>
              <a:rPr lang="en-US" sz="8499" spc="-84" dirty="0">
                <a:solidFill>
                  <a:srgbClr val="3884FD"/>
                </a:solidFill>
                <a:latin typeface="Nunito Bold"/>
              </a:rPr>
              <a:t>Conclusion</a:t>
            </a:r>
          </a:p>
        </p:txBody>
      </p:sp>
      <p:sp>
        <p:nvSpPr>
          <p:cNvPr id="5" name="TextBox 5"/>
          <p:cNvSpPr txBox="1"/>
          <p:nvPr/>
        </p:nvSpPr>
        <p:spPr>
          <a:xfrm>
            <a:off x="7696200" y="2273251"/>
            <a:ext cx="10351495" cy="5909310"/>
          </a:xfrm>
          <a:prstGeom prst="rect">
            <a:avLst/>
          </a:prstGeom>
        </p:spPr>
        <p:txBody>
          <a:bodyPr lIns="0" tIns="0" rIns="0" bIns="0" rtlCol="0" anchor="t">
            <a:spAutoFit/>
          </a:bodyPr>
          <a:lstStyle/>
          <a:p>
            <a:pPr algn="ctr"/>
            <a:r>
              <a:rPr lang="en-US" sz="3200" b="0" i="0" u="none" strike="noStrike" dirty="0">
                <a:solidFill>
                  <a:srgbClr val="243762"/>
                </a:solidFill>
                <a:effectLst/>
                <a:latin typeface="Nunito" pitchFamily="2" charset="0"/>
              </a:rPr>
              <a:t>As an advance technology, gesture-based interaction has been applied successfully </a:t>
            </a:r>
            <a:r>
              <a:rPr lang="en-US" sz="3200" dirty="0">
                <a:solidFill>
                  <a:srgbClr val="243762"/>
                </a:solidFill>
                <a:latin typeface="Nunito" pitchFamily="2" charset="0"/>
              </a:rPr>
              <a:t> </a:t>
            </a:r>
            <a:r>
              <a:rPr lang="en-US" sz="3200" b="0" i="0" u="none" strike="noStrike" dirty="0">
                <a:solidFill>
                  <a:srgbClr val="243762"/>
                </a:solidFill>
                <a:effectLst/>
                <a:latin typeface="Nunito" pitchFamily="2" charset="0"/>
              </a:rPr>
              <a:t>in game industry and paid more and more attention. </a:t>
            </a:r>
            <a:endParaRPr lang="en-US" sz="3200" dirty="0">
              <a:solidFill>
                <a:srgbClr val="243762"/>
              </a:solidFill>
              <a:effectLst/>
              <a:latin typeface="Nunito" pitchFamily="2" charset="0"/>
            </a:endParaRPr>
          </a:p>
          <a:p>
            <a:pPr algn="ctr"/>
            <a:r>
              <a:rPr lang="en-US" sz="3200" b="0" i="0" u="none" strike="noStrike" dirty="0">
                <a:solidFill>
                  <a:srgbClr val="243762"/>
                </a:solidFill>
                <a:effectLst/>
                <a:latin typeface="Nunito" pitchFamily="2" charset="0"/>
              </a:rPr>
              <a:t>It provides people new experience and great pleasure which traditional interaction could not offer.</a:t>
            </a:r>
            <a:endParaRPr lang="en-US" sz="3200" dirty="0">
              <a:solidFill>
                <a:srgbClr val="243762"/>
              </a:solidFill>
              <a:effectLst/>
              <a:latin typeface="Nunito" pitchFamily="2" charset="0"/>
            </a:endParaRPr>
          </a:p>
          <a:p>
            <a:pPr algn="ctr"/>
            <a:r>
              <a:rPr lang="en-US" sz="3200" b="0" i="0" u="none" strike="noStrike" dirty="0">
                <a:solidFill>
                  <a:srgbClr val="243762"/>
                </a:solidFill>
                <a:effectLst/>
                <a:latin typeface="Nunito" pitchFamily="2" charset="0"/>
              </a:rPr>
              <a:t>It makes the interaction between human and computer more natural.</a:t>
            </a:r>
            <a:endParaRPr lang="en-US" sz="3200" dirty="0">
              <a:solidFill>
                <a:srgbClr val="243762"/>
              </a:solidFill>
              <a:effectLst/>
              <a:latin typeface="Nunito" pitchFamily="2" charset="0"/>
            </a:endParaRPr>
          </a:p>
          <a:p>
            <a:pPr algn="ctr"/>
            <a:r>
              <a:rPr lang="en-US" sz="3200" b="0" i="0" u="none" strike="noStrike" dirty="0">
                <a:solidFill>
                  <a:srgbClr val="243762"/>
                </a:solidFill>
                <a:effectLst/>
                <a:latin typeface="Nunito" pitchFamily="2" charset="0"/>
              </a:rPr>
              <a:t>It has been illustrated in science fiction movies that this technology can improve people’s lives if it is applied rightly.</a:t>
            </a:r>
            <a:endParaRPr lang="en-US" sz="3200" dirty="0">
              <a:solidFill>
                <a:srgbClr val="243762"/>
              </a:solidFill>
              <a:effectLst/>
              <a:latin typeface="Nunito" pitchFamily="2" charset="0"/>
            </a:endParaRPr>
          </a:p>
          <a:p>
            <a:pPr algn="ctr"/>
            <a:r>
              <a:rPr lang="en-US" sz="3200" b="0" i="0" u="none" strike="noStrike" dirty="0">
                <a:solidFill>
                  <a:srgbClr val="243762"/>
                </a:solidFill>
                <a:effectLst/>
                <a:latin typeface="Nunito" pitchFamily="2" charset="0"/>
              </a:rPr>
              <a:t>It has a huge potential in the future if it is applied in</a:t>
            </a:r>
            <a:endParaRPr lang="en-US" sz="3200" dirty="0">
              <a:solidFill>
                <a:srgbClr val="243762"/>
              </a:solidFill>
              <a:effectLst/>
              <a:latin typeface="Nunito" pitchFamily="2" charset="0"/>
            </a:endParaRPr>
          </a:p>
          <a:p>
            <a:pPr algn="ctr"/>
            <a:r>
              <a:rPr lang="en-US" sz="3200" b="0" i="0" u="none" strike="noStrike" dirty="0">
                <a:solidFill>
                  <a:srgbClr val="243762"/>
                </a:solidFill>
                <a:effectLst/>
                <a:latin typeface="Nunito" pitchFamily="2" charset="0"/>
              </a:rPr>
              <a:t>other fields of life.</a:t>
            </a:r>
            <a:endParaRPr lang="en-US" sz="3200" dirty="0">
              <a:solidFill>
                <a:srgbClr val="243762"/>
              </a:solidFill>
              <a:effectLst/>
              <a:latin typeface="Nunito"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746</Words>
  <Application>Microsoft Office PowerPoint</Application>
  <PresentationFormat>Custom</PresentationFormat>
  <Paragraphs>51</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Calibri</vt:lpstr>
      <vt:lpstr>Nunito Bold</vt:lpstr>
      <vt:lpstr>Open Sans Light</vt:lpstr>
      <vt:lpstr>Nunito</vt:lpstr>
      <vt:lpstr>Arial</vt:lpstr>
      <vt:lpstr>Nunito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Cista</dc:title>
  <cp:lastModifiedBy>JAWAD</cp:lastModifiedBy>
  <cp:revision>3</cp:revision>
  <dcterms:created xsi:type="dcterms:W3CDTF">2006-08-16T00:00:00Z</dcterms:created>
  <dcterms:modified xsi:type="dcterms:W3CDTF">2021-12-05T23:48:49Z</dcterms:modified>
  <dc:identifier>DAExpXvZijg</dc:identifier>
</cp:coreProperties>
</file>