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4" r:id="rId4"/>
    <p:sldId id="265" r:id="rId5"/>
    <p:sldId id="266" r:id="rId6"/>
    <p:sldId id="267" r:id="rId7"/>
    <p:sldId id="268" r:id="rId8"/>
    <p:sldId id="269" r:id="rId9"/>
    <p:sldId id="259" r:id="rId10"/>
    <p:sldId id="260" r:id="rId11"/>
    <p:sldId id="270" r:id="rId12"/>
    <p:sldId id="272" r:id="rId13"/>
    <p:sldId id="274" r:id="rId14"/>
    <p:sldId id="275" r:id="rId15"/>
    <p:sldId id="271" r:id="rId16"/>
    <p:sldId id="276" r:id="rId17"/>
    <p:sldId id="273" r:id="rId18"/>
    <p:sldId id="261" r:id="rId19"/>
    <p:sldId id="277" r:id="rId20"/>
    <p:sldId id="278" r:id="rId21"/>
    <p:sldId id="279"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8"/>
    <p:restoredTop sz="70636"/>
  </p:normalViewPr>
  <p:slideViewPr>
    <p:cSldViewPr snapToGrid="0">
      <p:cViewPr>
        <p:scale>
          <a:sx n="55" d="100"/>
          <a:sy n="55" d="100"/>
        </p:scale>
        <p:origin x="192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C5FC3-EF94-41A9-B862-DEAFAC728099}"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0FB0E6C9-6101-4E99-8B99-5B6FA3DEDD34}">
      <dgm:prSet/>
      <dgm:spPr/>
      <dgm:t>
        <a:bodyPr/>
        <a:lstStyle/>
        <a:p>
          <a:r>
            <a:rPr lang="en-US"/>
            <a:t>Background</a:t>
          </a:r>
        </a:p>
      </dgm:t>
    </dgm:pt>
    <dgm:pt modelId="{947EA756-2F2C-443B-B8EB-B001466584A8}" type="parTrans" cxnId="{8C5C2A1B-61E0-43FD-909F-43F4B090E59F}">
      <dgm:prSet/>
      <dgm:spPr/>
      <dgm:t>
        <a:bodyPr/>
        <a:lstStyle/>
        <a:p>
          <a:endParaRPr lang="en-US"/>
        </a:p>
      </dgm:t>
    </dgm:pt>
    <dgm:pt modelId="{DBE4C734-BA79-40FE-9837-C9764AC94DA3}" type="sibTrans" cxnId="{8C5C2A1B-61E0-43FD-909F-43F4B090E59F}">
      <dgm:prSet/>
      <dgm:spPr/>
      <dgm:t>
        <a:bodyPr/>
        <a:lstStyle/>
        <a:p>
          <a:endParaRPr lang="en-US"/>
        </a:p>
      </dgm:t>
    </dgm:pt>
    <dgm:pt modelId="{8BD2DAD7-A4CD-422D-A9F4-A91DF7BE424D}">
      <dgm:prSet/>
      <dgm:spPr/>
      <dgm:t>
        <a:bodyPr/>
        <a:lstStyle/>
        <a:p>
          <a:r>
            <a:rPr lang="en-US"/>
            <a:t>Study Goal</a:t>
          </a:r>
        </a:p>
      </dgm:t>
    </dgm:pt>
    <dgm:pt modelId="{FC818576-CC33-4BB7-A6B9-C38B35DCC202}" type="parTrans" cxnId="{75AFDD07-E2E6-47CB-B7D4-60A9569C287A}">
      <dgm:prSet/>
      <dgm:spPr/>
      <dgm:t>
        <a:bodyPr/>
        <a:lstStyle/>
        <a:p>
          <a:endParaRPr lang="en-US"/>
        </a:p>
      </dgm:t>
    </dgm:pt>
    <dgm:pt modelId="{FEBF2605-5BF1-4316-9978-0F7591B38D65}" type="sibTrans" cxnId="{75AFDD07-E2E6-47CB-B7D4-60A9569C287A}">
      <dgm:prSet/>
      <dgm:spPr/>
      <dgm:t>
        <a:bodyPr/>
        <a:lstStyle/>
        <a:p>
          <a:endParaRPr lang="en-US"/>
        </a:p>
      </dgm:t>
    </dgm:pt>
    <dgm:pt modelId="{B496D5CA-A002-456F-8178-7D40F087E3AA}">
      <dgm:prSet/>
      <dgm:spPr/>
      <dgm:t>
        <a:bodyPr/>
        <a:lstStyle/>
        <a:p>
          <a:r>
            <a:rPr lang="en-US"/>
            <a:t>Materials and Methods</a:t>
          </a:r>
        </a:p>
      </dgm:t>
    </dgm:pt>
    <dgm:pt modelId="{F1277962-0EA6-4A05-A4B6-0C9E14F0D3FD}" type="parTrans" cxnId="{8F5C1340-BD89-4650-BA0A-6521318496D0}">
      <dgm:prSet/>
      <dgm:spPr/>
      <dgm:t>
        <a:bodyPr/>
        <a:lstStyle/>
        <a:p>
          <a:endParaRPr lang="en-US"/>
        </a:p>
      </dgm:t>
    </dgm:pt>
    <dgm:pt modelId="{DB0935A7-9090-44C9-A274-DF364FB0CD21}" type="sibTrans" cxnId="{8F5C1340-BD89-4650-BA0A-6521318496D0}">
      <dgm:prSet/>
      <dgm:spPr/>
      <dgm:t>
        <a:bodyPr/>
        <a:lstStyle/>
        <a:p>
          <a:endParaRPr lang="en-US"/>
        </a:p>
      </dgm:t>
    </dgm:pt>
    <dgm:pt modelId="{6ED716B6-AE79-40FF-89EA-2426743184F2}">
      <dgm:prSet/>
      <dgm:spPr/>
      <dgm:t>
        <a:bodyPr/>
        <a:lstStyle/>
        <a:p>
          <a:r>
            <a:rPr lang="en-US"/>
            <a:t>Results</a:t>
          </a:r>
        </a:p>
      </dgm:t>
    </dgm:pt>
    <dgm:pt modelId="{70C6348F-7060-462A-BFF4-ECD9DC309B98}" type="parTrans" cxnId="{73E83A13-63EA-4FFE-B1A2-AAFEE53BD371}">
      <dgm:prSet/>
      <dgm:spPr/>
      <dgm:t>
        <a:bodyPr/>
        <a:lstStyle/>
        <a:p>
          <a:endParaRPr lang="en-US"/>
        </a:p>
      </dgm:t>
    </dgm:pt>
    <dgm:pt modelId="{E5C135F7-AC2C-492A-AF13-6FD94D19FF7F}" type="sibTrans" cxnId="{73E83A13-63EA-4FFE-B1A2-AAFEE53BD371}">
      <dgm:prSet/>
      <dgm:spPr/>
      <dgm:t>
        <a:bodyPr/>
        <a:lstStyle/>
        <a:p>
          <a:endParaRPr lang="en-US"/>
        </a:p>
      </dgm:t>
    </dgm:pt>
    <dgm:pt modelId="{D6B1291F-AE4E-46EF-9147-45080CB7B9E8}">
      <dgm:prSet/>
      <dgm:spPr/>
      <dgm:t>
        <a:bodyPr/>
        <a:lstStyle/>
        <a:p>
          <a:r>
            <a:rPr lang="en-US"/>
            <a:t>Discussion</a:t>
          </a:r>
        </a:p>
      </dgm:t>
    </dgm:pt>
    <dgm:pt modelId="{87C2BA61-A2C2-4BC5-959B-6EF3B1A1D903}" type="parTrans" cxnId="{2A449A57-F9CC-4815-B5F7-CE0841A3A6C8}">
      <dgm:prSet/>
      <dgm:spPr/>
      <dgm:t>
        <a:bodyPr/>
        <a:lstStyle/>
        <a:p>
          <a:endParaRPr lang="en-US"/>
        </a:p>
      </dgm:t>
    </dgm:pt>
    <dgm:pt modelId="{FAFD54A4-0A28-405C-91E4-22D564023FCD}" type="sibTrans" cxnId="{2A449A57-F9CC-4815-B5F7-CE0841A3A6C8}">
      <dgm:prSet/>
      <dgm:spPr/>
      <dgm:t>
        <a:bodyPr/>
        <a:lstStyle/>
        <a:p>
          <a:endParaRPr lang="en-US"/>
        </a:p>
      </dgm:t>
    </dgm:pt>
    <dgm:pt modelId="{FB010432-0A89-A94A-A404-9D738F2A6BB0}" type="pres">
      <dgm:prSet presAssocID="{F5EC5FC3-EF94-41A9-B862-DEAFAC728099}" presName="linear" presStyleCnt="0">
        <dgm:presLayoutVars>
          <dgm:dir/>
          <dgm:animLvl val="lvl"/>
          <dgm:resizeHandles val="exact"/>
        </dgm:presLayoutVars>
      </dgm:prSet>
      <dgm:spPr/>
    </dgm:pt>
    <dgm:pt modelId="{DDE8A9BC-13AA-D84F-B371-3524AA506EE3}" type="pres">
      <dgm:prSet presAssocID="{0FB0E6C9-6101-4E99-8B99-5B6FA3DEDD34}" presName="parentLin" presStyleCnt="0"/>
      <dgm:spPr/>
    </dgm:pt>
    <dgm:pt modelId="{F1358000-4A21-9340-943F-9E8F90E13B1F}" type="pres">
      <dgm:prSet presAssocID="{0FB0E6C9-6101-4E99-8B99-5B6FA3DEDD34}" presName="parentLeftMargin" presStyleLbl="node1" presStyleIdx="0" presStyleCnt="5"/>
      <dgm:spPr/>
    </dgm:pt>
    <dgm:pt modelId="{3F5B1984-0A1C-F240-9807-7025D9C6DB2B}" type="pres">
      <dgm:prSet presAssocID="{0FB0E6C9-6101-4E99-8B99-5B6FA3DEDD34}" presName="parentText" presStyleLbl="node1" presStyleIdx="0" presStyleCnt="5">
        <dgm:presLayoutVars>
          <dgm:chMax val="0"/>
          <dgm:bulletEnabled val="1"/>
        </dgm:presLayoutVars>
      </dgm:prSet>
      <dgm:spPr/>
    </dgm:pt>
    <dgm:pt modelId="{6C57A9B9-AE55-F741-95BD-F1BA496D8B8F}" type="pres">
      <dgm:prSet presAssocID="{0FB0E6C9-6101-4E99-8B99-5B6FA3DEDD34}" presName="negativeSpace" presStyleCnt="0"/>
      <dgm:spPr/>
    </dgm:pt>
    <dgm:pt modelId="{82636C84-95D1-1840-B1F8-5DC3DF7CF0E0}" type="pres">
      <dgm:prSet presAssocID="{0FB0E6C9-6101-4E99-8B99-5B6FA3DEDD34}" presName="childText" presStyleLbl="conFgAcc1" presStyleIdx="0" presStyleCnt="5">
        <dgm:presLayoutVars>
          <dgm:bulletEnabled val="1"/>
        </dgm:presLayoutVars>
      </dgm:prSet>
      <dgm:spPr/>
    </dgm:pt>
    <dgm:pt modelId="{850D1A4F-6319-7241-8DC1-F70BBF4F8757}" type="pres">
      <dgm:prSet presAssocID="{DBE4C734-BA79-40FE-9837-C9764AC94DA3}" presName="spaceBetweenRectangles" presStyleCnt="0"/>
      <dgm:spPr/>
    </dgm:pt>
    <dgm:pt modelId="{769ED839-BAA2-5D4D-A683-246684F55D44}" type="pres">
      <dgm:prSet presAssocID="{8BD2DAD7-A4CD-422D-A9F4-A91DF7BE424D}" presName="parentLin" presStyleCnt="0"/>
      <dgm:spPr/>
    </dgm:pt>
    <dgm:pt modelId="{CE23A67F-8B93-9440-859E-2C3EB0D7C845}" type="pres">
      <dgm:prSet presAssocID="{8BD2DAD7-A4CD-422D-A9F4-A91DF7BE424D}" presName="parentLeftMargin" presStyleLbl="node1" presStyleIdx="0" presStyleCnt="5"/>
      <dgm:spPr/>
    </dgm:pt>
    <dgm:pt modelId="{37B37FA0-7277-3E48-BA94-378ABD417CDC}" type="pres">
      <dgm:prSet presAssocID="{8BD2DAD7-A4CD-422D-A9F4-A91DF7BE424D}" presName="parentText" presStyleLbl="node1" presStyleIdx="1" presStyleCnt="5">
        <dgm:presLayoutVars>
          <dgm:chMax val="0"/>
          <dgm:bulletEnabled val="1"/>
        </dgm:presLayoutVars>
      </dgm:prSet>
      <dgm:spPr/>
    </dgm:pt>
    <dgm:pt modelId="{6034FEC4-6B15-5445-ABD6-7D42DF4F9680}" type="pres">
      <dgm:prSet presAssocID="{8BD2DAD7-A4CD-422D-A9F4-A91DF7BE424D}" presName="negativeSpace" presStyleCnt="0"/>
      <dgm:spPr/>
    </dgm:pt>
    <dgm:pt modelId="{8EE3D7BC-2404-9A40-A056-7FC105C71B04}" type="pres">
      <dgm:prSet presAssocID="{8BD2DAD7-A4CD-422D-A9F4-A91DF7BE424D}" presName="childText" presStyleLbl="conFgAcc1" presStyleIdx="1" presStyleCnt="5">
        <dgm:presLayoutVars>
          <dgm:bulletEnabled val="1"/>
        </dgm:presLayoutVars>
      </dgm:prSet>
      <dgm:spPr/>
    </dgm:pt>
    <dgm:pt modelId="{F774083C-D0DB-F149-8F18-46A48DD1209E}" type="pres">
      <dgm:prSet presAssocID="{FEBF2605-5BF1-4316-9978-0F7591B38D65}" presName="spaceBetweenRectangles" presStyleCnt="0"/>
      <dgm:spPr/>
    </dgm:pt>
    <dgm:pt modelId="{CCAB7072-CFCD-614E-9804-80CBE1D89C95}" type="pres">
      <dgm:prSet presAssocID="{B496D5CA-A002-456F-8178-7D40F087E3AA}" presName="parentLin" presStyleCnt="0"/>
      <dgm:spPr/>
    </dgm:pt>
    <dgm:pt modelId="{5C38039E-8F8F-C748-AD6A-1B42E7AA3406}" type="pres">
      <dgm:prSet presAssocID="{B496D5CA-A002-456F-8178-7D40F087E3AA}" presName="parentLeftMargin" presStyleLbl="node1" presStyleIdx="1" presStyleCnt="5"/>
      <dgm:spPr/>
    </dgm:pt>
    <dgm:pt modelId="{52AB2FDF-B669-7742-8DEF-129108278020}" type="pres">
      <dgm:prSet presAssocID="{B496D5CA-A002-456F-8178-7D40F087E3AA}" presName="parentText" presStyleLbl="node1" presStyleIdx="2" presStyleCnt="5">
        <dgm:presLayoutVars>
          <dgm:chMax val="0"/>
          <dgm:bulletEnabled val="1"/>
        </dgm:presLayoutVars>
      </dgm:prSet>
      <dgm:spPr/>
    </dgm:pt>
    <dgm:pt modelId="{59F882B4-0386-C843-92FF-19D1272761F1}" type="pres">
      <dgm:prSet presAssocID="{B496D5CA-A002-456F-8178-7D40F087E3AA}" presName="negativeSpace" presStyleCnt="0"/>
      <dgm:spPr/>
    </dgm:pt>
    <dgm:pt modelId="{CACBCFC0-563E-E646-87E7-6B27998E19AF}" type="pres">
      <dgm:prSet presAssocID="{B496D5CA-A002-456F-8178-7D40F087E3AA}" presName="childText" presStyleLbl="conFgAcc1" presStyleIdx="2" presStyleCnt="5">
        <dgm:presLayoutVars>
          <dgm:bulletEnabled val="1"/>
        </dgm:presLayoutVars>
      </dgm:prSet>
      <dgm:spPr/>
    </dgm:pt>
    <dgm:pt modelId="{36E439F9-74D0-934F-AA81-593844FD534B}" type="pres">
      <dgm:prSet presAssocID="{DB0935A7-9090-44C9-A274-DF364FB0CD21}" presName="spaceBetweenRectangles" presStyleCnt="0"/>
      <dgm:spPr/>
    </dgm:pt>
    <dgm:pt modelId="{3D92B61E-E99F-1747-8D51-A004741D5482}" type="pres">
      <dgm:prSet presAssocID="{6ED716B6-AE79-40FF-89EA-2426743184F2}" presName="parentLin" presStyleCnt="0"/>
      <dgm:spPr/>
    </dgm:pt>
    <dgm:pt modelId="{DB652668-5264-1045-BB6D-AB10CF21B244}" type="pres">
      <dgm:prSet presAssocID="{6ED716B6-AE79-40FF-89EA-2426743184F2}" presName="parentLeftMargin" presStyleLbl="node1" presStyleIdx="2" presStyleCnt="5"/>
      <dgm:spPr/>
    </dgm:pt>
    <dgm:pt modelId="{4C6E461C-8ED6-124E-9385-1E06B4B86396}" type="pres">
      <dgm:prSet presAssocID="{6ED716B6-AE79-40FF-89EA-2426743184F2}" presName="parentText" presStyleLbl="node1" presStyleIdx="3" presStyleCnt="5">
        <dgm:presLayoutVars>
          <dgm:chMax val="0"/>
          <dgm:bulletEnabled val="1"/>
        </dgm:presLayoutVars>
      </dgm:prSet>
      <dgm:spPr/>
    </dgm:pt>
    <dgm:pt modelId="{47A4084F-137C-0046-B61A-2E4DAF1A6DAA}" type="pres">
      <dgm:prSet presAssocID="{6ED716B6-AE79-40FF-89EA-2426743184F2}" presName="negativeSpace" presStyleCnt="0"/>
      <dgm:spPr/>
    </dgm:pt>
    <dgm:pt modelId="{928EC554-7DB3-AB46-A8E2-92D0FBD4F861}" type="pres">
      <dgm:prSet presAssocID="{6ED716B6-AE79-40FF-89EA-2426743184F2}" presName="childText" presStyleLbl="conFgAcc1" presStyleIdx="3" presStyleCnt="5">
        <dgm:presLayoutVars>
          <dgm:bulletEnabled val="1"/>
        </dgm:presLayoutVars>
      </dgm:prSet>
      <dgm:spPr/>
    </dgm:pt>
    <dgm:pt modelId="{13168E56-1305-A844-8AAA-816F0DD0EB7C}" type="pres">
      <dgm:prSet presAssocID="{E5C135F7-AC2C-492A-AF13-6FD94D19FF7F}" presName="spaceBetweenRectangles" presStyleCnt="0"/>
      <dgm:spPr/>
    </dgm:pt>
    <dgm:pt modelId="{FCA121BD-4BE1-3C4B-AB9F-6B20F7431845}" type="pres">
      <dgm:prSet presAssocID="{D6B1291F-AE4E-46EF-9147-45080CB7B9E8}" presName="parentLin" presStyleCnt="0"/>
      <dgm:spPr/>
    </dgm:pt>
    <dgm:pt modelId="{3EAF57F5-880D-2A4A-9B0B-0B54DB60AECE}" type="pres">
      <dgm:prSet presAssocID="{D6B1291F-AE4E-46EF-9147-45080CB7B9E8}" presName="parentLeftMargin" presStyleLbl="node1" presStyleIdx="3" presStyleCnt="5"/>
      <dgm:spPr/>
    </dgm:pt>
    <dgm:pt modelId="{AE8D5436-C213-3E44-B73B-A858D38AF719}" type="pres">
      <dgm:prSet presAssocID="{D6B1291F-AE4E-46EF-9147-45080CB7B9E8}" presName="parentText" presStyleLbl="node1" presStyleIdx="4" presStyleCnt="5">
        <dgm:presLayoutVars>
          <dgm:chMax val="0"/>
          <dgm:bulletEnabled val="1"/>
        </dgm:presLayoutVars>
      </dgm:prSet>
      <dgm:spPr/>
    </dgm:pt>
    <dgm:pt modelId="{72C01A95-A1FF-C140-9C8C-DD5B95D76F27}" type="pres">
      <dgm:prSet presAssocID="{D6B1291F-AE4E-46EF-9147-45080CB7B9E8}" presName="negativeSpace" presStyleCnt="0"/>
      <dgm:spPr/>
    </dgm:pt>
    <dgm:pt modelId="{70DBE34B-13B7-5E41-BEB0-4C5990235BEE}" type="pres">
      <dgm:prSet presAssocID="{D6B1291F-AE4E-46EF-9147-45080CB7B9E8}" presName="childText" presStyleLbl="conFgAcc1" presStyleIdx="4" presStyleCnt="5">
        <dgm:presLayoutVars>
          <dgm:bulletEnabled val="1"/>
        </dgm:presLayoutVars>
      </dgm:prSet>
      <dgm:spPr/>
    </dgm:pt>
  </dgm:ptLst>
  <dgm:cxnLst>
    <dgm:cxn modelId="{DC4BD405-084A-7246-A215-8A2463F70B67}" type="presOf" srcId="{0FB0E6C9-6101-4E99-8B99-5B6FA3DEDD34}" destId="{3F5B1984-0A1C-F240-9807-7025D9C6DB2B}" srcOrd="1" destOrd="0" presId="urn:microsoft.com/office/officeart/2005/8/layout/list1"/>
    <dgm:cxn modelId="{75AFDD07-E2E6-47CB-B7D4-60A9569C287A}" srcId="{F5EC5FC3-EF94-41A9-B862-DEAFAC728099}" destId="{8BD2DAD7-A4CD-422D-A9F4-A91DF7BE424D}" srcOrd="1" destOrd="0" parTransId="{FC818576-CC33-4BB7-A6B9-C38B35DCC202}" sibTransId="{FEBF2605-5BF1-4316-9978-0F7591B38D65}"/>
    <dgm:cxn modelId="{73E83A13-63EA-4FFE-B1A2-AAFEE53BD371}" srcId="{F5EC5FC3-EF94-41A9-B862-DEAFAC728099}" destId="{6ED716B6-AE79-40FF-89EA-2426743184F2}" srcOrd="3" destOrd="0" parTransId="{70C6348F-7060-462A-BFF4-ECD9DC309B98}" sibTransId="{E5C135F7-AC2C-492A-AF13-6FD94D19FF7F}"/>
    <dgm:cxn modelId="{8C5C2A1B-61E0-43FD-909F-43F4B090E59F}" srcId="{F5EC5FC3-EF94-41A9-B862-DEAFAC728099}" destId="{0FB0E6C9-6101-4E99-8B99-5B6FA3DEDD34}" srcOrd="0" destOrd="0" parTransId="{947EA756-2F2C-443B-B8EB-B001466584A8}" sibTransId="{DBE4C734-BA79-40FE-9837-C9764AC94DA3}"/>
    <dgm:cxn modelId="{C7556B23-B761-0E4D-9845-4197545F88E4}" type="presOf" srcId="{6ED716B6-AE79-40FF-89EA-2426743184F2}" destId="{4C6E461C-8ED6-124E-9385-1E06B4B86396}" srcOrd="1" destOrd="0" presId="urn:microsoft.com/office/officeart/2005/8/layout/list1"/>
    <dgm:cxn modelId="{8F5C1340-BD89-4650-BA0A-6521318496D0}" srcId="{F5EC5FC3-EF94-41A9-B862-DEAFAC728099}" destId="{B496D5CA-A002-456F-8178-7D40F087E3AA}" srcOrd="2" destOrd="0" parTransId="{F1277962-0EA6-4A05-A4B6-0C9E14F0D3FD}" sibTransId="{DB0935A7-9090-44C9-A274-DF364FB0CD21}"/>
    <dgm:cxn modelId="{2A449A57-F9CC-4815-B5F7-CE0841A3A6C8}" srcId="{F5EC5FC3-EF94-41A9-B862-DEAFAC728099}" destId="{D6B1291F-AE4E-46EF-9147-45080CB7B9E8}" srcOrd="4" destOrd="0" parTransId="{87C2BA61-A2C2-4BC5-959B-6EF3B1A1D903}" sibTransId="{FAFD54A4-0A28-405C-91E4-22D564023FCD}"/>
    <dgm:cxn modelId="{F6746759-8F98-474F-9FE3-5A86C6D075A4}" type="presOf" srcId="{F5EC5FC3-EF94-41A9-B862-DEAFAC728099}" destId="{FB010432-0A89-A94A-A404-9D738F2A6BB0}" srcOrd="0" destOrd="0" presId="urn:microsoft.com/office/officeart/2005/8/layout/list1"/>
    <dgm:cxn modelId="{96566963-264C-9244-AECB-43107C8092C0}" type="presOf" srcId="{6ED716B6-AE79-40FF-89EA-2426743184F2}" destId="{DB652668-5264-1045-BB6D-AB10CF21B244}" srcOrd="0" destOrd="0" presId="urn:microsoft.com/office/officeart/2005/8/layout/list1"/>
    <dgm:cxn modelId="{C1D4446C-F0CD-4242-BCC2-A6DFD8528F25}" type="presOf" srcId="{8BD2DAD7-A4CD-422D-A9F4-A91DF7BE424D}" destId="{CE23A67F-8B93-9440-859E-2C3EB0D7C845}" srcOrd="0" destOrd="0" presId="urn:microsoft.com/office/officeart/2005/8/layout/list1"/>
    <dgm:cxn modelId="{6E113C97-A281-4149-B6D3-253C7F6BBA18}" type="presOf" srcId="{D6B1291F-AE4E-46EF-9147-45080CB7B9E8}" destId="{AE8D5436-C213-3E44-B73B-A858D38AF719}" srcOrd="1" destOrd="0" presId="urn:microsoft.com/office/officeart/2005/8/layout/list1"/>
    <dgm:cxn modelId="{E5FE639E-2EC6-FC4F-AF9C-2B07EBF5DEBE}" type="presOf" srcId="{0FB0E6C9-6101-4E99-8B99-5B6FA3DEDD34}" destId="{F1358000-4A21-9340-943F-9E8F90E13B1F}" srcOrd="0" destOrd="0" presId="urn:microsoft.com/office/officeart/2005/8/layout/list1"/>
    <dgm:cxn modelId="{17E049BD-9233-3C40-B36C-EC8BD0864A9B}" type="presOf" srcId="{B496D5CA-A002-456F-8178-7D40F087E3AA}" destId="{52AB2FDF-B669-7742-8DEF-129108278020}" srcOrd="1" destOrd="0" presId="urn:microsoft.com/office/officeart/2005/8/layout/list1"/>
    <dgm:cxn modelId="{CCC189CE-7B8F-2349-8451-A189EAE09892}" type="presOf" srcId="{B496D5CA-A002-456F-8178-7D40F087E3AA}" destId="{5C38039E-8F8F-C748-AD6A-1B42E7AA3406}" srcOrd="0" destOrd="0" presId="urn:microsoft.com/office/officeart/2005/8/layout/list1"/>
    <dgm:cxn modelId="{6CB4C7DF-BF01-6742-BBE0-0C895B609499}" type="presOf" srcId="{8BD2DAD7-A4CD-422D-A9F4-A91DF7BE424D}" destId="{37B37FA0-7277-3E48-BA94-378ABD417CDC}" srcOrd="1" destOrd="0" presId="urn:microsoft.com/office/officeart/2005/8/layout/list1"/>
    <dgm:cxn modelId="{1C3C01EC-8DE1-7A47-B788-38A4A8F8E5FD}" type="presOf" srcId="{D6B1291F-AE4E-46EF-9147-45080CB7B9E8}" destId="{3EAF57F5-880D-2A4A-9B0B-0B54DB60AECE}" srcOrd="0" destOrd="0" presId="urn:microsoft.com/office/officeart/2005/8/layout/list1"/>
    <dgm:cxn modelId="{4C20EDE4-750C-C846-ACFF-DF9FD9571AAD}" type="presParOf" srcId="{FB010432-0A89-A94A-A404-9D738F2A6BB0}" destId="{DDE8A9BC-13AA-D84F-B371-3524AA506EE3}" srcOrd="0" destOrd="0" presId="urn:microsoft.com/office/officeart/2005/8/layout/list1"/>
    <dgm:cxn modelId="{0B944283-1B5F-4A40-AFE0-DB1D737CBFFC}" type="presParOf" srcId="{DDE8A9BC-13AA-D84F-B371-3524AA506EE3}" destId="{F1358000-4A21-9340-943F-9E8F90E13B1F}" srcOrd="0" destOrd="0" presId="urn:microsoft.com/office/officeart/2005/8/layout/list1"/>
    <dgm:cxn modelId="{26EED13B-D693-0D4D-B2E3-E4ADEEEE9A89}" type="presParOf" srcId="{DDE8A9BC-13AA-D84F-B371-3524AA506EE3}" destId="{3F5B1984-0A1C-F240-9807-7025D9C6DB2B}" srcOrd="1" destOrd="0" presId="urn:microsoft.com/office/officeart/2005/8/layout/list1"/>
    <dgm:cxn modelId="{9C980889-C780-0445-8DFA-312BFF58EB9D}" type="presParOf" srcId="{FB010432-0A89-A94A-A404-9D738F2A6BB0}" destId="{6C57A9B9-AE55-F741-95BD-F1BA496D8B8F}" srcOrd="1" destOrd="0" presId="urn:microsoft.com/office/officeart/2005/8/layout/list1"/>
    <dgm:cxn modelId="{3432C9EB-DBF0-5B4C-A974-BEA530F66CA5}" type="presParOf" srcId="{FB010432-0A89-A94A-A404-9D738F2A6BB0}" destId="{82636C84-95D1-1840-B1F8-5DC3DF7CF0E0}" srcOrd="2" destOrd="0" presId="urn:microsoft.com/office/officeart/2005/8/layout/list1"/>
    <dgm:cxn modelId="{329910E5-9A8A-E34B-9ACA-E979A2E60301}" type="presParOf" srcId="{FB010432-0A89-A94A-A404-9D738F2A6BB0}" destId="{850D1A4F-6319-7241-8DC1-F70BBF4F8757}" srcOrd="3" destOrd="0" presId="urn:microsoft.com/office/officeart/2005/8/layout/list1"/>
    <dgm:cxn modelId="{5C20AE0F-947F-F849-AA37-0AED14B1200F}" type="presParOf" srcId="{FB010432-0A89-A94A-A404-9D738F2A6BB0}" destId="{769ED839-BAA2-5D4D-A683-246684F55D44}" srcOrd="4" destOrd="0" presId="urn:microsoft.com/office/officeart/2005/8/layout/list1"/>
    <dgm:cxn modelId="{2AB9500E-4D36-E249-ACBD-93A966636133}" type="presParOf" srcId="{769ED839-BAA2-5D4D-A683-246684F55D44}" destId="{CE23A67F-8B93-9440-859E-2C3EB0D7C845}" srcOrd="0" destOrd="0" presId="urn:microsoft.com/office/officeart/2005/8/layout/list1"/>
    <dgm:cxn modelId="{2EC9C1D1-DE1F-D447-B1D7-A1A9EF3CD7F4}" type="presParOf" srcId="{769ED839-BAA2-5D4D-A683-246684F55D44}" destId="{37B37FA0-7277-3E48-BA94-378ABD417CDC}" srcOrd="1" destOrd="0" presId="urn:microsoft.com/office/officeart/2005/8/layout/list1"/>
    <dgm:cxn modelId="{E869CC61-0D56-BF4F-9B40-468995C4DDEA}" type="presParOf" srcId="{FB010432-0A89-A94A-A404-9D738F2A6BB0}" destId="{6034FEC4-6B15-5445-ABD6-7D42DF4F9680}" srcOrd="5" destOrd="0" presId="urn:microsoft.com/office/officeart/2005/8/layout/list1"/>
    <dgm:cxn modelId="{78B61BD3-22D0-8940-9513-97154996461A}" type="presParOf" srcId="{FB010432-0A89-A94A-A404-9D738F2A6BB0}" destId="{8EE3D7BC-2404-9A40-A056-7FC105C71B04}" srcOrd="6" destOrd="0" presId="urn:microsoft.com/office/officeart/2005/8/layout/list1"/>
    <dgm:cxn modelId="{20E8E5AD-0179-1F4E-AABA-8C4951CE9EF4}" type="presParOf" srcId="{FB010432-0A89-A94A-A404-9D738F2A6BB0}" destId="{F774083C-D0DB-F149-8F18-46A48DD1209E}" srcOrd="7" destOrd="0" presId="urn:microsoft.com/office/officeart/2005/8/layout/list1"/>
    <dgm:cxn modelId="{1F873AED-0947-6A4D-8148-F7B3B9875257}" type="presParOf" srcId="{FB010432-0A89-A94A-A404-9D738F2A6BB0}" destId="{CCAB7072-CFCD-614E-9804-80CBE1D89C95}" srcOrd="8" destOrd="0" presId="urn:microsoft.com/office/officeart/2005/8/layout/list1"/>
    <dgm:cxn modelId="{2734B708-7DB1-6F47-90E1-B3FC3E39E288}" type="presParOf" srcId="{CCAB7072-CFCD-614E-9804-80CBE1D89C95}" destId="{5C38039E-8F8F-C748-AD6A-1B42E7AA3406}" srcOrd="0" destOrd="0" presId="urn:microsoft.com/office/officeart/2005/8/layout/list1"/>
    <dgm:cxn modelId="{6C32F722-45D1-F94F-9A10-3EBC4DA7B481}" type="presParOf" srcId="{CCAB7072-CFCD-614E-9804-80CBE1D89C95}" destId="{52AB2FDF-B669-7742-8DEF-129108278020}" srcOrd="1" destOrd="0" presId="urn:microsoft.com/office/officeart/2005/8/layout/list1"/>
    <dgm:cxn modelId="{C53D7D4A-8BD5-9A41-86E8-C69DB4FCFCB3}" type="presParOf" srcId="{FB010432-0A89-A94A-A404-9D738F2A6BB0}" destId="{59F882B4-0386-C843-92FF-19D1272761F1}" srcOrd="9" destOrd="0" presId="urn:microsoft.com/office/officeart/2005/8/layout/list1"/>
    <dgm:cxn modelId="{A413F6D6-9C46-9C41-A4E9-BC0ECD544754}" type="presParOf" srcId="{FB010432-0A89-A94A-A404-9D738F2A6BB0}" destId="{CACBCFC0-563E-E646-87E7-6B27998E19AF}" srcOrd="10" destOrd="0" presId="urn:microsoft.com/office/officeart/2005/8/layout/list1"/>
    <dgm:cxn modelId="{C93A0169-BA1E-994B-8123-33606642543C}" type="presParOf" srcId="{FB010432-0A89-A94A-A404-9D738F2A6BB0}" destId="{36E439F9-74D0-934F-AA81-593844FD534B}" srcOrd="11" destOrd="0" presId="urn:microsoft.com/office/officeart/2005/8/layout/list1"/>
    <dgm:cxn modelId="{16438CDF-8191-6E43-AFDB-8C8E7D47259A}" type="presParOf" srcId="{FB010432-0A89-A94A-A404-9D738F2A6BB0}" destId="{3D92B61E-E99F-1747-8D51-A004741D5482}" srcOrd="12" destOrd="0" presId="urn:microsoft.com/office/officeart/2005/8/layout/list1"/>
    <dgm:cxn modelId="{57829352-9A5A-A540-992E-E3A55BB60CC5}" type="presParOf" srcId="{3D92B61E-E99F-1747-8D51-A004741D5482}" destId="{DB652668-5264-1045-BB6D-AB10CF21B244}" srcOrd="0" destOrd="0" presId="urn:microsoft.com/office/officeart/2005/8/layout/list1"/>
    <dgm:cxn modelId="{11E49523-42D5-884F-BED5-040F42AE69BA}" type="presParOf" srcId="{3D92B61E-E99F-1747-8D51-A004741D5482}" destId="{4C6E461C-8ED6-124E-9385-1E06B4B86396}" srcOrd="1" destOrd="0" presId="urn:microsoft.com/office/officeart/2005/8/layout/list1"/>
    <dgm:cxn modelId="{79E3895C-C798-EE44-9C9B-993FB243BD8C}" type="presParOf" srcId="{FB010432-0A89-A94A-A404-9D738F2A6BB0}" destId="{47A4084F-137C-0046-B61A-2E4DAF1A6DAA}" srcOrd="13" destOrd="0" presId="urn:microsoft.com/office/officeart/2005/8/layout/list1"/>
    <dgm:cxn modelId="{68D55E50-7E2E-664F-8EAC-0620425FD12F}" type="presParOf" srcId="{FB010432-0A89-A94A-A404-9D738F2A6BB0}" destId="{928EC554-7DB3-AB46-A8E2-92D0FBD4F861}" srcOrd="14" destOrd="0" presId="urn:microsoft.com/office/officeart/2005/8/layout/list1"/>
    <dgm:cxn modelId="{F9C11027-F9D8-EB4E-8D0E-EC94BFE39EA6}" type="presParOf" srcId="{FB010432-0A89-A94A-A404-9D738F2A6BB0}" destId="{13168E56-1305-A844-8AAA-816F0DD0EB7C}" srcOrd="15" destOrd="0" presId="urn:microsoft.com/office/officeart/2005/8/layout/list1"/>
    <dgm:cxn modelId="{691D25CC-4A25-1E4B-8699-EABC2137744E}" type="presParOf" srcId="{FB010432-0A89-A94A-A404-9D738F2A6BB0}" destId="{FCA121BD-4BE1-3C4B-AB9F-6B20F7431845}" srcOrd="16" destOrd="0" presId="urn:microsoft.com/office/officeart/2005/8/layout/list1"/>
    <dgm:cxn modelId="{0C5E3082-1544-8540-80FF-DC0CD797E5FF}" type="presParOf" srcId="{FCA121BD-4BE1-3C4B-AB9F-6B20F7431845}" destId="{3EAF57F5-880D-2A4A-9B0B-0B54DB60AECE}" srcOrd="0" destOrd="0" presId="urn:microsoft.com/office/officeart/2005/8/layout/list1"/>
    <dgm:cxn modelId="{E442AC2A-4826-FB48-948B-4852CE050797}" type="presParOf" srcId="{FCA121BD-4BE1-3C4B-AB9F-6B20F7431845}" destId="{AE8D5436-C213-3E44-B73B-A858D38AF719}" srcOrd="1" destOrd="0" presId="urn:microsoft.com/office/officeart/2005/8/layout/list1"/>
    <dgm:cxn modelId="{DD38B2C4-95AD-C142-A91F-571D72CC9AE3}" type="presParOf" srcId="{FB010432-0A89-A94A-A404-9D738F2A6BB0}" destId="{72C01A95-A1FF-C140-9C8C-DD5B95D76F27}" srcOrd="17" destOrd="0" presId="urn:microsoft.com/office/officeart/2005/8/layout/list1"/>
    <dgm:cxn modelId="{9FB6BB63-1663-E547-B704-BC67D98FBD66}" type="presParOf" srcId="{FB010432-0A89-A94A-A404-9D738F2A6BB0}" destId="{70DBE34B-13B7-5E41-BEB0-4C5990235BE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332741-16F9-4C30-A78D-EB4C84AB8D0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3435A14A-A13E-4E4F-85FB-11D7C51D1EF0}">
      <dgm:prSet/>
      <dgm:spPr/>
      <dgm:t>
        <a:bodyPr/>
        <a:lstStyle/>
        <a:p>
          <a:r>
            <a:rPr lang="en-US"/>
            <a:t>Potentially missed signals due to GSEA limitations</a:t>
          </a:r>
        </a:p>
      </dgm:t>
    </dgm:pt>
    <dgm:pt modelId="{59B95E05-2C14-49CD-BBB3-8626A58939B3}" type="parTrans" cxnId="{99AB3F41-59A5-45D1-8328-6908D474A2D8}">
      <dgm:prSet/>
      <dgm:spPr/>
      <dgm:t>
        <a:bodyPr/>
        <a:lstStyle/>
        <a:p>
          <a:endParaRPr lang="en-US"/>
        </a:p>
      </dgm:t>
    </dgm:pt>
    <dgm:pt modelId="{498E32EE-CCB3-43AC-BC4C-FF33B6BF7AF1}" type="sibTrans" cxnId="{99AB3F41-59A5-45D1-8328-6908D474A2D8}">
      <dgm:prSet/>
      <dgm:spPr/>
      <dgm:t>
        <a:bodyPr/>
        <a:lstStyle/>
        <a:p>
          <a:endParaRPr lang="en-US"/>
        </a:p>
      </dgm:t>
    </dgm:pt>
    <dgm:pt modelId="{7329327E-3CCD-4FAD-9287-B03FBFA03B52}">
      <dgm:prSet/>
      <dgm:spPr/>
      <dgm:t>
        <a:bodyPr/>
        <a:lstStyle/>
        <a:p>
          <a:r>
            <a:rPr lang="en-US"/>
            <a:t>Low group separation shown in heatmaps</a:t>
          </a:r>
        </a:p>
      </dgm:t>
    </dgm:pt>
    <dgm:pt modelId="{890B3CB4-81D8-409B-BE74-66486AA64F4D}" type="parTrans" cxnId="{EA401710-D619-4A0E-B747-39F989FE1826}">
      <dgm:prSet/>
      <dgm:spPr/>
      <dgm:t>
        <a:bodyPr/>
        <a:lstStyle/>
        <a:p>
          <a:endParaRPr lang="en-US"/>
        </a:p>
      </dgm:t>
    </dgm:pt>
    <dgm:pt modelId="{41ED6188-25C8-4B49-AF76-A10595F3269A}" type="sibTrans" cxnId="{EA401710-D619-4A0E-B747-39F989FE1826}">
      <dgm:prSet/>
      <dgm:spPr/>
      <dgm:t>
        <a:bodyPr/>
        <a:lstStyle/>
        <a:p>
          <a:endParaRPr lang="en-US"/>
        </a:p>
      </dgm:t>
    </dgm:pt>
    <dgm:pt modelId="{765E0B55-7283-D146-A052-CC3597C9D994}" type="pres">
      <dgm:prSet presAssocID="{D3332741-16F9-4C30-A78D-EB4C84AB8D0B}" presName="vert0" presStyleCnt="0">
        <dgm:presLayoutVars>
          <dgm:dir/>
          <dgm:animOne val="branch"/>
          <dgm:animLvl val="lvl"/>
        </dgm:presLayoutVars>
      </dgm:prSet>
      <dgm:spPr/>
    </dgm:pt>
    <dgm:pt modelId="{8E5E0E36-5B5B-8F49-8D94-03D4CAF1AEE3}" type="pres">
      <dgm:prSet presAssocID="{3435A14A-A13E-4E4F-85FB-11D7C51D1EF0}" presName="thickLine" presStyleLbl="alignNode1" presStyleIdx="0" presStyleCnt="2"/>
      <dgm:spPr/>
    </dgm:pt>
    <dgm:pt modelId="{C2518801-41FD-0B4C-99A5-8CF229D3DE15}" type="pres">
      <dgm:prSet presAssocID="{3435A14A-A13E-4E4F-85FB-11D7C51D1EF0}" presName="horz1" presStyleCnt="0"/>
      <dgm:spPr/>
    </dgm:pt>
    <dgm:pt modelId="{807737C4-7C53-E843-A8E6-17FA803FD518}" type="pres">
      <dgm:prSet presAssocID="{3435A14A-A13E-4E4F-85FB-11D7C51D1EF0}" presName="tx1" presStyleLbl="revTx" presStyleIdx="0" presStyleCnt="2"/>
      <dgm:spPr/>
    </dgm:pt>
    <dgm:pt modelId="{118B1974-9AF0-3A4C-95F5-8CED83B6E2C0}" type="pres">
      <dgm:prSet presAssocID="{3435A14A-A13E-4E4F-85FB-11D7C51D1EF0}" presName="vert1" presStyleCnt="0"/>
      <dgm:spPr/>
    </dgm:pt>
    <dgm:pt modelId="{30183FE6-8C4D-3745-B478-3DCBBD21E4AA}" type="pres">
      <dgm:prSet presAssocID="{7329327E-3CCD-4FAD-9287-B03FBFA03B52}" presName="thickLine" presStyleLbl="alignNode1" presStyleIdx="1" presStyleCnt="2"/>
      <dgm:spPr/>
    </dgm:pt>
    <dgm:pt modelId="{B7E82059-33E2-1A43-8448-B27C072A5EFE}" type="pres">
      <dgm:prSet presAssocID="{7329327E-3CCD-4FAD-9287-B03FBFA03B52}" presName="horz1" presStyleCnt="0"/>
      <dgm:spPr/>
    </dgm:pt>
    <dgm:pt modelId="{BD6A5D7F-DBF0-8544-AE93-623E85CC0744}" type="pres">
      <dgm:prSet presAssocID="{7329327E-3CCD-4FAD-9287-B03FBFA03B52}" presName="tx1" presStyleLbl="revTx" presStyleIdx="1" presStyleCnt="2"/>
      <dgm:spPr/>
    </dgm:pt>
    <dgm:pt modelId="{324262BA-4A08-D246-86C6-6C469708114B}" type="pres">
      <dgm:prSet presAssocID="{7329327E-3CCD-4FAD-9287-B03FBFA03B52}" presName="vert1" presStyleCnt="0"/>
      <dgm:spPr/>
    </dgm:pt>
  </dgm:ptLst>
  <dgm:cxnLst>
    <dgm:cxn modelId="{EA401710-D619-4A0E-B747-39F989FE1826}" srcId="{D3332741-16F9-4C30-A78D-EB4C84AB8D0B}" destId="{7329327E-3CCD-4FAD-9287-B03FBFA03B52}" srcOrd="1" destOrd="0" parTransId="{890B3CB4-81D8-409B-BE74-66486AA64F4D}" sibTransId="{41ED6188-25C8-4B49-AF76-A10595F3269A}"/>
    <dgm:cxn modelId="{99AB3F41-59A5-45D1-8328-6908D474A2D8}" srcId="{D3332741-16F9-4C30-A78D-EB4C84AB8D0B}" destId="{3435A14A-A13E-4E4F-85FB-11D7C51D1EF0}" srcOrd="0" destOrd="0" parTransId="{59B95E05-2C14-49CD-BBB3-8626A58939B3}" sibTransId="{498E32EE-CCB3-43AC-BC4C-FF33B6BF7AF1}"/>
    <dgm:cxn modelId="{1717395F-9314-984D-8962-6A7C3781D4CD}" type="presOf" srcId="{7329327E-3CCD-4FAD-9287-B03FBFA03B52}" destId="{BD6A5D7F-DBF0-8544-AE93-623E85CC0744}" srcOrd="0" destOrd="0" presId="urn:microsoft.com/office/officeart/2008/layout/LinedList"/>
    <dgm:cxn modelId="{FF9851A5-311E-484B-B63A-38515CA7CD23}" type="presOf" srcId="{3435A14A-A13E-4E4F-85FB-11D7C51D1EF0}" destId="{807737C4-7C53-E843-A8E6-17FA803FD518}" srcOrd="0" destOrd="0" presId="urn:microsoft.com/office/officeart/2008/layout/LinedList"/>
    <dgm:cxn modelId="{C4A709BA-6FFE-FF4C-B6F9-9896879BF914}" type="presOf" srcId="{D3332741-16F9-4C30-A78D-EB4C84AB8D0B}" destId="{765E0B55-7283-D146-A052-CC3597C9D994}" srcOrd="0" destOrd="0" presId="urn:microsoft.com/office/officeart/2008/layout/LinedList"/>
    <dgm:cxn modelId="{373B0134-D255-6E48-96F0-6C41EEBB2D2F}" type="presParOf" srcId="{765E0B55-7283-D146-A052-CC3597C9D994}" destId="{8E5E0E36-5B5B-8F49-8D94-03D4CAF1AEE3}" srcOrd="0" destOrd="0" presId="urn:microsoft.com/office/officeart/2008/layout/LinedList"/>
    <dgm:cxn modelId="{C36E839F-474D-2845-83FB-7DB88D3B0A69}" type="presParOf" srcId="{765E0B55-7283-D146-A052-CC3597C9D994}" destId="{C2518801-41FD-0B4C-99A5-8CF229D3DE15}" srcOrd="1" destOrd="0" presId="urn:microsoft.com/office/officeart/2008/layout/LinedList"/>
    <dgm:cxn modelId="{F9238E98-7DC7-EC48-8A98-5F062E721B77}" type="presParOf" srcId="{C2518801-41FD-0B4C-99A5-8CF229D3DE15}" destId="{807737C4-7C53-E843-A8E6-17FA803FD518}" srcOrd="0" destOrd="0" presId="urn:microsoft.com/office/officeart/2008/layout/LinedList"/>
    <dgm:cxn modelId="{CC5CBB8B-7157-8646-B764-5181A2F36BEA}" type="presParOf" srcId="{C2518801-41FD-0B4C-99A5-8CF229D3DE15}" destId="{118B1974-9AF0-3A4C-95F5-8CED83B6E2C0}" srcOrd="1" destOrd="0" presId="urn:microsoft.com/office/officeart/2008/layout/LinedList"/>
    <dgm:cxn modelId="{49618A30-2B91-9246-A18D-B18A9B7C5B87}" type="presParOf" srcId="{765E0B55-7283-D146-A052-CC3597C9D994}" destId="{30183FE6-8C4D-3745-B478-3DCBBD21E4AA}" srcOrd="2" destOrd="0" presId="urn:microsoft.com/office/officeart/2008/layout/LinedList"/>
    <dgm:cxn modelId="{9B919DE6-18A3-D642-B86B-4BCD6106F9FB}" type="presParOf" srcId="{765E0B55-7283-D146-A052-CC3597C9D994}" destId="{B7E82059-33E2-1A43-8448-B27C072A5EFE}" srcOrd="3" destOrd="0" presId="urn:microsoft.com/office/officeart/2008/layout/LinedList"/>
    <dgm:cxn modelId="{1B0C8769-9251-4641-95C1-0A30B91E8CB7}" type="presParOf" srcId="{B7E82059-33E2-1A43-8448-B27C072A5EFE}" destId="{BD6A5D7F-DBF0-8544-AE93-623E85CC0744}" srcOrd="0" destOrd="0" presId="urn:microsoft.com/office/officeart/2008/layout/LinedList"/>
    <dgm:cxn modelId="{4C135445-657C-6F49-B454-080F05D447AA}" type="presParOf" srcId="{B7E82059-33E2-1A43-8448-B27C072A5EFE}" destId="{324262BA-4A08-D246-86C6-6C46970811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2D60D5D-B205-444F-8666-79C35ABCA554}"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38F130FC-ECF1-4845-924D-CC3930944E00}">
      <dgm:prSet/>
      <dgm:spPr/>
      <dgm:t>
        <a:bodyPr/>
        <a:lstStyle/>
        <a:p>
          <a:r>
            <a:rPr lang="en-US"/>
            <a:t>Integrate phenotypic data</a:t>
          </a:r>
        </a:p>
      </dgm:t>
    </dgm:pt>
    <dgm:pt modelId="{E6BFACC9-F73C-4CB4-87E6-56EA54832695}" type="parTrans" cxnId="{BDD1D51C-1329-4AE5-A185-99DB00CB2F99}">
      <dgm:prSet/>
      <dgm:spPr/>
      <dgm:t>
        <a:bodyPr/>
        <a:lstStyle/>
        <a:p>
          <a:endParaRPr lang="en-US"/>
        </a:p>
      </dgm:t>
    </dgm:pt>
    <dgm:pt modelId="{DFFF2F41-F51C-47A9-A06B-8F4F6719E255}" type="sibTrans" cxnId="{BDD1D51C-1329-4AE5-A185-99DB00CB2F99}">
      <dgm:prSet/>
      <dgm:spPr/>
      <dgm:t>
        <a:bodyPr/>
        <a:lstStyle/>
        <a:p>
          <a:endParaRPr lang="en-US"/>
        </a:p>
      </dgm:t>
    </dgm:pt>
    <dgm:pt modelId="{C26FECD4-9E7C-48DD-ACD5-C17237ADCA6F}">
      <dgm:prSet/>
      <dgm:spPr/>
      <dgm:t>
        <a:bodyPr/>
        <a:lstStyle/>
        <a:p>
          <a:r>
            <a:rPr lang="en-US"/>
            <a:t>Include multi-omics</a:t>
          </a:r>
        </a:p>
      </dgm:t>
    </dgm:pt>
    <dgm:pt modelId="{92DF87EA-11C1-4097-A6BC-37204CD541F1}" type="parTrans" cxnId="{FCAA2600-F3AF-4006-93E5-12C04BE026E4}">
      <dgm:prSet/>
      <dgm:spPr/>
      <dgm:t>
        <a:bodyPr/>
        <a:lstStyle/>
        <a:p>
          <a:endParaRPr lang="en-US"/>
        </a:p>
      </dgm:t>
    </dgm:pt>
    <dgm:pt modelId="{9CE5483D-95EA-499C-8335-F8F15E016BB0}" type="sibTrans" cxnId="{FCAA2600-F3AF-4006-93E5-12C04BE026E4}">
      <dgm:prSet/>
      <dgm:spPr/>
      <dgm:t>
        <a:bodyPr/>
        <a:lstStyle/>
        <a:p>
          <a:endParaRPr lang="en-US"/>
        </a:p>
      </dgm:t>
    </dgm:pt>
    <dgm:pt modelId="{E95C0CCC-6A99-4290-88C6-DBC9F43C1D0C}">
      <dgm:prSet/>
      <dgm:spPr/>
      <dgm:t>
        <a:bodyPr/>
        <a:lstStyle/>
        <a:p>
          <a:r>
            <a:rPr lang="en-US"/>
            <a:t>Applying other statistical and machine learning models</a:t>
          </a:r>
        </a:p>
      </dgm:t>
    </dgm:pt>
    <dgm:pt modelId="{8F274800-3D1B-41C4-A938-D8BEFD5F0C3F}" type="parTrans" cxnId="{98F3D1CF-C28C-4516-AB66-96F74BFD817E}">
      <dgm:prSet/>
      <dgm:spPr/>
      <dgm:t>
        <a:bodyPr/>
        <a:lstStyle/>
        <a:p>
          <a:endParaRPr lang="en-US"/>
        </a:p>
      </dgm:t>
    </dgm:pt>
    <dgm:pt modelId="{00F48BC6-23B0-4944-9D42-B81BBC0AE151}" type="sibTrans" cxnId="{98F3D1CF-C28C-4516-AB66-96F74BFD817E}">
      <dgm:prSet/>
      <dgm:spPr/>
      <dgm:t>
        <a:bodyPr/>
        <a:lstStyle/>
        <a:p>
          <a:endParaRPr lang="en-US"/>
        </a:p>
      </dgm:t>
    </dgm:pt>
    <dgm:pt modelId="{11F7965F-C2E0-8D4C-91D4-1C41CBBBF317}" type="pres">
      <dgm:prSet presAssocID="{92D60D5D-B205-444F-8666-79C35ABCA554}" presName="vert0" presStyleCnt="0">
        <dgm:presLayoutVars>
          <dgm:dir/>
          <dgm:animOne val="branch"/>
          <dgm:animLvl val="lvl"/>
        </dgm:presLayoutVars>
      </dgm:prSet>
      <dgm:spPr/>
    </dgm:pt>
    <dgm:pt modelId="{8828D662-B0C4-5244-9E53-6E3E13AE97FA}" type="pres">
      <dgm:prSet presAssocID="{38F130FC-ECF1-4845-924D-CC3930944E00}" presName="thickLine" presStyleLbl="alignNode1" presStyleIdx="0" presStyleCnt="3"/>
      <dgm:spPr/>
    </dgm:pt>
    <dgm:pt modelId="{C0F99736-6017-624F-921B-2ED60B5F457C}" type="pres">
      <dgm:prSet presAssocID="{38F130FC-ECF1-4845-924D-CC3930944E00}" presName="horz1" presStyleCnt="0"/>
      <dgm:spPr/>
    </dgm:pt>
    <dgm:pt modelId="{B368AE88-071E-AB41-BF53-3424235D05B0}" type="pres">
      <dgm:prSet presAssocID="{38F130FC-ECF1-4845-924D-CC3930944E00}" presName="tx1" presStyleLbl="revTx" presStyleIdx="0" presStyleCnt="3"/>
      <dgm:spPr/>
    </dgm:pt>
    <dgm:pt modelId="{6B928B72-CE04-F342-8241-551A2B1B874D}" type="pres">
      <dgm:prSet presAssocID="{38F130FC-ECF1-4845-924D-CC3930944E00}" presName="vert1" presStyleCnt="0"/>
      <dgm:spPr/>
    </dgm:pt>
    <dgm:pt modelId="{896AC864-49BD-624F-A5E8-D38240507462}" type="pres">
      <dgm:prSet presAssocID="{C26FECD4-9E7C-48DD-ACD5-C17237ADCA6F}" presName="thickLine" presStyleLbl="alignNode1" presStyleIdx="1" presStyleCnt="3"/>
      <dgm:spPr/>
    </dgm:pt>
    <dgm:pt modelId="{A603264A-DEF3-9E4C-9413-F0B0CDD94315}" type="pres">
      <dgm:prSet presAssocID="{C26FECD4-9E7C-48DD-ACD5-C17237ADCA6F}" presName="horz1" presStyleCnt="0"/>
      <dgm:spPr/>
    </dgm:pt>
    <dgm:pt modelId="{1F2EDFFC-0036-A543-96B9-1E2A14C64A0F}" type="pres">
      <dgm:prSet presAssocID="{C26FECD4-9E7C-48DD-ACD5-C17237ADCA6F}" presName="tx1" presStyleLbl="revTx" presStyleIdx="1" presStyleCnt="3"/>
      <dgm:spPr/>
    </dgm:pt>
    <dgm:pt modelId="{68456B8D-D283-8848-A1F4-1CD08B16A49E}" type="pres">
      <dgm:prSet presAssocID="{C26FECD4-9E7C-48DD-ACD5-C17237ADCA6F}" presName="vert1" presStyleCnt="0"/>
      <dgm:spPr/>
    </dgm:pt>
    <dgm:pt modelId="{B8BA57C0-0D8E-7C4D-B2B3-EEB84506C76D}" type="pres">
      <dgm:prSet presAssocID="{E95C0CCC-6A99-4290-88C6-DBC9F43C1D0C}" presName="thickLine" presStyleLbl="alignNode1" presStyleIdx="2" presStyleCnt="3"/>
      <dgm:spPr/>
    </dgm:pt>
    <dgm:pt modelId="{0EF2DABD-EDEA-6B49-8866-3D11C6D0810E}" type="pres">
      <dgm:prSet presAssocID="{E95C0CCC-6A99-4290-88C6-DBC9F43C1D0C}" presName="horz1" presStyleCnt="0"/>
      <dgm:spPr/>
    </dgm:pt>
    <dgm:pt modelId="{A79DF4E3-E695-114F-944C-352E6383AFD1}" type="pres">
      <dgm:prSet presAssocID="{E95C0CCC-6A99-4290-88C6-DBC9F43C1D0C}" presName="tx1" presStyleLbl="revTx" presStyleIdx="2" presStyleCnt="3"/>
      <dgm:spPr/>
    </dgm:pt>
    <dgm:pt modelId="{E7D281A3-9E37-D143-A961-717E2BB47104}" type="pres">
      <dgm:prSet presAssocID="{E95C0CCC-6A99-4290-88C6-DBC9F43C1D0C}" presName="vert1" presStyleCnt="0"/>
      <dgm:spPr/>
    </dgm:pt>
  </dgm:ptLst>
  <dgm:cxnLst>
    <dgm:cxn modelId="{FCAA2600-F3AF-4006-93E5-12C04BE026E4}" srcId="{92D60D5D-B205-444F-8666-79C35ABCA554}" destId="{C26FECD4-9E7C-48DD-ACD5-C17237ADCA6F}" srcOrd="1" destOrd="0" parTransId="{92DF87EA-11C1-4097-A6BC-37204CD541F1}" sibTransId="{9CE5483D-95EA-499C-8335-F8F15E016BB0}"/>
    <dgm:cxn modelId="{BDD1D51C-1329-4AE5-A185-99DB00CB2F99}" srcId="{92D60D5D-B205-444F-8666-79C35ABCA554}" destId="{38F130FC-ECF1-4845-924D-CC3930944E00}" srcOrd="0" destOrd="0" parTransId="{E6BFACC9-F73C-4CB4-87E6-56EA54832695}" sibTransId="{DFFF2F41-F51C-47A9-A06B-8F4F6719E255}"/>
    <dgm:cxn modelId="{8A414B2C-00AC-1949-999F-11C1346B53E1}" type="presOf" srcId="{92D60D5D-B205-444F-8666-79C35ABCA554}" destId="{11F7965F-C2E0-8D4C-91D4-1C41CBBBF317}" srcOrd="0" destOrd="0" presId="urn:microsoft.com/office/officeart/2008/layout/LinedList"/>
    <dgm:cxn modelId="{AED970C3-314F-A64F-A248-A6ABE4900D31}" type="presOf" srcId="{C26FECD4-9E7C-48DD-ACD5-C17237ADCA6F}" destId="{1F2EDFFC-0036-A543-96B9-1E2A14C64A0F}" srcOrd="0" destOrd="0" presId="urn:microsoft.com/office/officeart/2008/layout/LinedList"/>
    <dgm:cxn modelId="{3B03D7C6-1674-A04A-9BC0-0BFCCB55D737}" type="presOf" srcId="{E95C0CCC-6A99-4290-88C6-DBC9F43C1D0C}" destId="{A79DF4E3-E695-114F-944C-352E6383AFD1}" srcOrd="0" destOrd="0" presId="urn:microsoft.com/office/officeart/2008/layout/LinedList"/>
    <dgm:cxn modelId="{98F3D1CF-C28C-4516-AB66-96F74BFD817E}" srcId="{92D60D5D-B205-444F-8666-79C35ABCA554}" destId="{E95C0CCC-6A99-4290-88C6-DBC9F43C1D0C}" srcOrd="2" destOrd="0" parTransId="{8F274800-3D1B-41C4-A938-D8BEFD5F0C3F}" sibTransId="{00F48BC6-23B0-4944-9D42-B81BBC0AE151}"/>
    <dgm:cxn modelId="{AD8C1FF3-2E0C-B04D-83CE-350728C722DF}" type="presOf" srcId="{38F130FC-ECF1-4845-924D-CC3930944E00}" destId="{B368AE88-071E-AB41-BF53-3424235D05B0}" srcOrd="0" destOrd="0" presId="urn:microsoft.com/office/officeart/2008/layout/LinedList"/>
    <dgm:cxn modelId="{1CF12590-5105-1844-AEE0-364DD3F58A3D}" type="presParOf" srcId="{11F7965F-C2E0-8D4C-91D4-1C41CBBBF317}" destId="{8828D662-B0C4-5244-9E53-6E3E13AE97FA}" srcOrd="0" destOrd="0" presId="urn:microsoft.com/office/officeart/2008/layout/LinedList"/>
    <dgm:cxn modelId="{7C76301B-7C6D-1D47-AF98-A3C4C47E99B9}" type="presParOf" srcId="{11F7965F-C2E0-8D4C-91D4-1C41CBBBF317}" destId="{C0F99736-6017-624F-921B-2ED60B5F457C}" srcOrd="1" destOrd="0" presId="urn:microsoft.com/office/officeart/2008/layout/LinedList"/>
    <dgm:cxn modelId="{B0FD4ABE-6888-0F4A-9060-08290F2769AA}" type="presParOf" srcId="{C0F99736-6017-624F-921B-2ED60B5F457C}" destId="{B368AE88-071E-AB41-BF53-3424235D05B0}" srcOrd="0" destOrd="0" presId="urn:microsoft.com/office/officeart/2008/layout/LinedList"/>
    <dgm:cxn modelId="{AA2D064F-D880-0F40-9AE3-757652757360}" type="presParOf" srcId="{C0F99736-6017-624F-921B-2ED60B5F457C}" destId="{6B928B72-CE04-F342-8241-551A2B1B874D}" srcOrd="1" destOrd="0" presId="urn:microsoft.com/office/officeart/2008/layout/LinedList"/>
    <dgm:cxn modelId="{09B2E247-A1F3-114C-BAFC-7B9FCCF2E298}" type="presParOf" srcId="{11F7965F-C2E0-8D4C-91D4-1C41CBBBF317}" destId="{896AC864-49BD-624F-A5E8-D38240507462}" srcOrd="2" destOrd="0" presId="urn:microsoft.com/office/officeart/2008/layout/LinedList"/>
    <dgm:cxn modelId="{7B9CAB22-6D7C-A044-93A5-1994AFF69473}" type="presParOf" srcId="{11F7965F-C2E0-8D4C-91D4-1C41CBBBF317}" destId="{A603264A-DEF3-9E4C-9413-F0B0CDD94315}" srcOrd="3" destOrd="0" presId="urn:microsoft.com/office/officeart/2008/layout/LinedList"/>
    <dgm:cxn modelId="{108A1E6F-A3DF-024E-84B1-25856F68D047}" type="presParOf" srcId="{A603264A-DEF3-9E4C-9413-F0B0CDD94315}" destId="{1F2EDFFC-0036-A543-96B9-1E2A14C64A0F}" srcOrd="0" destOrd="0" presId="urn:microsoft.com/office/officeart/2008/layout/LinedList"/>
    <dgm:cxn modelId="{138A72B7-54C0-0244-AC86-F875D483EE36}" type="presParOf" srcId="{A603264A-DEF3-9E4C-9413-F0B0CDD94315}" destId="{68456B8D-D283-8848-A1F4-1CD08B16A49E}" srcOrd="1" destOrd="0" presId="urn:microsoft.com/office/officeart/2008/layout/LinedList"/>
    <dgm:cxn modelId="{A84D3F08-C0D4-1242-99CA-0469CE066615}" type="presParOf" srcId="{11F7965F-C2E0-8D4C-91D4-1C41CBBBF317}" destId="{B8BA57C0-0D8E-7C4D-B2B3-EEB84506C76D}" srcOrd="4" destOrd="0" presId="urn:microsoft.com/office/officeart/2008/layout/LinedList"/>
    <dgm:cxn modelId="{5932AFFE-AFDE-D14B-8FEE-1F7F98B45C8C}" type="presParOf" srcId="{11F7965F-C2E0-8D4C-91D4-1C41CBBBF317}" destId="{0EF2DABD-EDEA-6B49-8866-3D11C6D0810E}" srcOrd="5" destOrd="0" presId="urn:microsoft.com/office/officeart/2008/layout/LinedList"/>
    <dgm:cxn modelId="{535E81FD-265F-924D-A142-A6A160FA214C}" type="presParOf" srcId="{0EF2DABD-EDEA-6B49-8866-3D11C6D0810E}" destId="{A79DF4E3-E695-114F-944C-352E6383AFD1}" srcOrd="0" destOrd="0" presId="urn:microsoft.com/office/officeart/2008/layout/LinedList"/>
    <dgm:cxn modelId="{DD49A110-AEF7-B548-8E3D-BFA34E36099F}" type="presParOf" srcId="{0EF2DABD-EDEA-6B49-8866-3D11C6D0810E}" destId="{E7D281A3-9E37-D143-A961-717E2BB4710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2D60D5D-B205-444F-8666-79C35ABCA55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8F130FC-ECF1-4845-924D-CC3930944E00}">
      <dgm:prSet/>
      <dgm:spPr/>
      <dgm:t>
        <a:bodyPr/>
        <a:lstStyle/>
        <a:p>
          <a:r>
            <a:rPr lang="en-US" dirty="0"/>
            <a:t>BXD mouse panel representative of human populations</a:t>
          </a:r>
        </a:p>
      </dgm:t>
    </dgm:pt>
    <dgm:pt modelId="{E6BFACC9-F73C-4CB4-87E6-56EA54832695}" type="parTrans" cxnId="{BDD1D51C-1329-4AE5-A185-99DB00CB2F99}">
      <dgm:prSet/>
      <dgm:spPr/>
      <dgm:t>
        <a:bodyPr/>
        <a:lstStyle/>
        <a:p>
          <a:endParaRPr lang="en-US"/>
        </a:p>
      </dgm:t>
    </dgm:pt>
    <dgm:pt modelId="{DFFF2F41-F51C-47A9-A06B-8F4F6719E255}" type="sibTrans" cxnId="{BDD1D51C-1329-4AE5-A185-99DB00CB2F99}">
      <dgm:prSet/>
      <dgm:spPr/>
      <dgm:t>
        <a:bodyPr/>
        <a:lstStyle/>
        <a:p>
          <a:endParaRPr lang="en-US"/>
        </a:p>
      </dgm:t>
    </dgm:pt>
    <dgm:pt modelId="{C26FECD4-9E7C-48DD-ACD5-C17237ADCA6F}">
      <dgm:prSet/>
      <dgm:spPr/>
      <dgm:t>
        <a:bodyPr/>
        <a:lstStyle/>
        <a:p>
          <a:r>
            <a:rPr lang="en-US" dirty="0"/>
            <a:t>Tas1r2 associated with nutrient sensing and energy regulation</a:t>
          </a:r>
        </a:p>
      </dgm:t>
    </dgm:pt>
    <dgm:pt modelId="{92DF87EA-11C1-4097-A6BC-37204CD541F1}" type="parTrans" cxnId="{FCAA2600-F3AF-4006-93E5-12C04BE026E4}">
      <dgm:prSet/>
      <dgm:spPr/>
      <dgm:t>
        <a:bodyPr/>
        <a:lstStyle/>
        <a:p>
          <a:endParaRPr lang="en-US"/>
        </a:p>
      </dgm:t>
    </dgm:pt>
    <dgm:pt modelId="{9CE5483D-95EA-499C-8335-F8F15E016BB0}" type="sibTrans" cxnId="{FCAA2600-F3AF-4006-93E5-12C04BE026E4}">
      <dgm:prSet/>
      <dgm:spPr/>
      <dgm:t>
        <a:bodyPr/>
        <a:lstStyle/>
        <a:p>
          <a:endParaRPr lang="en-US"/>
        </a:p>
      </dgm:t>
    </dgm:pt>
    <dgm:pt modelId="{E95C0CCC-6A99-4290-88C6-DBC9F43C1D0C}">
      <dgm:prSet/>
      <dgm:spPr/>
      <dgm:t>
        <a:bodyPr/>
        <a:lstStyle/>
        <a:p>
          <a:r>
            <a:rPr lang="en-US" dirty="0"/>
            <a:t>Potential interventions for obesity, diabetes, and cardiometabolic disease</a:t>
          </a:r>
        </a:p>
      </dgm:t>
    </dgm:pt>
    <dgm:pt modelId="{8F274800-3D1B-41C4-A938-D8BEFD5F0C3F}" type="parTrans" cxnId="{98F3D1CF-C28C-4516-AB66-96F74BFD817E}">
      <dgm:prSet/>
      <dgm:spPr/>
      <dgm:t>
        <a:bodyPr/>
        <a:lstStyle/>
        <a:p>
          <a:endParaRPr lang="en-US"/>
        </a:p>
      </dgm:t>
    </dgm:pt>
    <dgm:pt modelId="{00F48BC6-23B0-4944-9D42-B81BBC0AE151}" type="sibTrans" cxnId="{98F3D1CF-C28C-4516-AB66-96F74BFD817E}">
      <dgm:prSet/>
      <dgm:spPr/>
      <dgm:t>
        <a:bodyPr/>
        <a:lstStyle/>
        <a:p>
          <a:endParaRPr lang="en-US"/>
        </a:p>
      </dgm:t>
    </dgm:pt>
    <dgm:pt modelId="{11F7965F-C2E0-8D4C-91D4-1C41CBBBF317}" type="pres">
      <dgm:prSet presAssocID="{92D60D5D-B205-444F-8666-79C35ABCA554}" presName="vert0" presStyleCnt="0">
        <dgm:presLayoutVars>
          <dgm:dir/>
          <dgm:animOne val="branch"/>
          <dgm:animLvl val="lvl"/>
        </dgm:presLayoutVars>
      </dgm:prSet>
      <dgm:spPr/>
    </dgm:pt>
    <dgm:pt modelId="{8828D662-B0C4-5244-9E53-6E3E13AE97FA}" type="pres">
      <dgm:prSet presAssocID="{38F130FC-ECF1-4845-924D-CC3930944E00}" presName="thickLine" presStyleLbl="alignNode1" presStyleIdx="0" presStyleCnt="3"/>
      <dgm:spPr/>
    </dgm:pt>
    <dgm:pt modelId="{C0F99736-6017-624F-921B-2ED60B5F457C}" type="pres">
      <dgm:prSet presAssocID="{38F130FC-ECF1-4845-924D-CC3930944E00}" presName="horz1" presStyleCnt="0"/>
      <dgm:spPr/>
    </dgm:pt>
    <dgm:pt modelId="{B368AE88-071E-AB41-BF53-3424235D05B0}" type="pres">
      <dgm:prSet presAssocID="{38F130FC-ECF1-4845-924D-CC3930944E00}" presName="tx1" presStyleLbl="revTx" presStyleIdx="0" presStyleCnt="3"/>
      <dgm:spPr/>
    </dgm:pt>
    <dgm:pt modelId="{6B928B72-CE04-F342-8241-551A2B1B874D}" type="pres">
      <dgm:prSet presAssocID="{38F130FC-ECF1-4845-924D-CC3930944E00}" presName="vert1" presStyleCnt="0"/>
      <dgm:spPr/>
    </dgm:pt>
    <dgm:pt modelId="{896AC864-49BD-624F-A5E8-D38240507462}" type="pres">
      <dgm:prSet presAssocID="{C26FECD4-9E7C-48DD-ACD5-C17237ADCA6F}" presName="thickLine" presStyleLbl="alignNode1" presStyleIdx="1" presStyleCnt="3"/>
      <dgm:spPr/>
    </dgm:pt>
    <dgm:pt modelId="{A603264A-DEF3-9E4C-9413-F0B0CDD94315}" type="pres">
      <dgm:prSet presAssocID="{C26FECD4-9E7C-48DD-ACD5-C17237ADCA6F}" presName="horz1" presStyleCnt="0"/>
      <dgm:spPr/>
    </dgm:pt>
    <dgm:pt modelId="{1F2EDFFC-0036-A543-96B9-1E2A14C64A0F}" type="pres">
      <dgm:prSet presAssocID="{C26FECD4-9E7C-48DD-ACD5-C17237ADCA6F}" presName="tx1" presStyleLbl="revTx" presStyleIdx="1" presStyleCnt="3"/>
      <dgm:spPr/>
    </dgm:pt>
    <dgm:pt modelId="{68456B8D-D283-8848-A1F4-1CD08B16A49E}" type="pres">
      <dgm:prSet presAssocID="{C26FECD4-9E7C-48DD-ACD5-C17237ADCA6F}" presName="vert1" presStyleCnt="0"/>
      <dgm:spPr/>
    </dgm:pt>
    <dgm:pt modelId="{B8BA57C0-0D8E-7C4D-B2B3-EEB84506C76D}" type="pres">
      <dgm:prSet presAssocID="{E95C0CCC-6A99-4290-88C6-DBC9F43C1D0C}" presName="thickLine" presStyleLbl="alignNode1" presStyleIdx="2" presStyleCnt="3"/>
      <dgm:spPr/>
    </dgm:pt>
    <dgm:pt modelId="{0EF2DABD-EDEA-6B49-8866-3D11C6D0810E}" type="pres">
      <dgm:prSet presAssocID="{E95C0CCC-6A99-4290-88C6-DBC9F43C1D0C}" presName="horz1" presStyleCnt="0"/>
      <dgm:spPr/>
    </dgm:pt>
    <dgm:pt modelId="{A79DF4E3-E695-114F-944C-352E6383AFD1}" type="pres">
      <dgm:prSet presAssocID="{E95C0CCC-6A99-4290-88C6-DBC9F43C1D0C}" presName="tx1" presStyleLbl="revTx" presStyleIdx="2" presStyleCnt="3"/>
      <dgm:spPr/>
    </dgm:pt>
    <dgm:pt modelId="{E7D281A3-9E37-D143-A961-717E2BB47104}" type="pres">
      <dgm:prSet presAssocID="{E95C0CCC-6A99-4290-88C6-DBC9F43C1D0C}" presName="vert1" presStyleCnt="0"/>
      <dgm:spPr/>
    </dgm:pt>
  </dgm:ptLst>
  <dgm:cxnLst>
    <dgm:cxn modelId="{FCAA2600-F3AF-4006-93E5-12C04BE026E4}" srcId="{92D60D5D-B205-444F-8666-79C35ABCA554}" destId="{C26FECD4-9E7C-48DD-ACD5-C17237ADCA6F}" srcOrd="1" destOrd="0" parTransId="{92DF87EA-11C1-4097-A6BC-37204CD541F1}" sibTransId="{9CE5483D-95EA-499C-8335-F8F15E016BB0}"/>
    <dgm:cxn modelId="{BDD1D51C-1329-4AE5-A185-99DB00CB2F99}" srcId="{92D60D5D-B205-444F-8666-79C35ABCA554}" destId="{38F130FC-ECF1-4845-924D-CC3930944E00}" srcOrd="0" destOrd="0" parTransId="{E6BFACC9-F73C-4CB4-87E6-56EA54832695}" sibTransId="{DFFF2F41-F51C-47A9-A06B-8F4F6719E255}"/>
    <dgm:cxn modelId="{8A414B2C-00AC-1949-999F-11C1346B53E1}" type="presOf" srcId="{92D60D5D-B205-444F-8666-79C35ABCA554}" destId="{11F7965F-C2E0-8D4C-91D4-1C41CBBBF317}" srcOrd="0" destOrd="0" presId="urn:microsoft.com/office/officeart/2008/layout/LinedList"/>
    <dgm:cxn modelId="{AED970C3-314F-A64F-A248-A6ABE4900D31}" type="presOf" srcId="{C26FECD4-9E7C-48DD-ACD5-C17237ADCA6F}" destId="{1F2EDFFC-0036-A543-96B9-1E2A14C64A0F}" srcOrd="0" destOrd="0" presId="urn:microsoft.com/office/officeart/2008/layout/LinedList"/>
    <dgm:cxn modelId="{3B03D7C6-1674-A04A-9BC0-0BFCCB55D737}" type="presOf" srcId="{E95C0CCC-6A99-4290-88C6-DBC9F43C1D0C}" destId="{A79DF4E3-E695-114F-944C-352E6383AFD1}" srcOrd="0" destOrd="0" presId="urn:microsoft.com/office/officeart/2008/layout/LinedList"/>
    <dgm:cxn modelId="{98F3D1CF-C28C-4516-AB66-96F74BFD817E}" srcId="{92D60D5D-B205-444F-8666-79C35ABCA554}" destId="{E95C0CCC-6A99-4290-88C6-DBC9F43C1D0C}" srcOrd="2" destOrd="0" parTransId="{8F274800-3D1B-41C4-A938-D8BEFD5F0C3F}" sibTransId="{00F48BC6-23B0-4944-9D42-B81BBC0AE151}"/>
    <dgm:cxn modelId="{AD8C1FF3-2E0C-B04D-83CE-350728C722DF}" type="presOf" srcId="{38F130FC-ECF1-4845-924D-CC3930944E00}" destId="{B368AE88-071E-AB41-BF53-3424235D05B0}" srcOrd="0" destOrd="0" presId="urn:microsoft.com/office/officeart/2008/layout/LinedList"/>
    <dgm:cxn modelId="{1CF12590-5105-1844-AEE0-364DD3F58A3D}" type="presParOf" srcId="{11F7965F-C2E0-8D4C-91D4-1C41CBBBF317}" destId="{8828D662-B0C4-5244-9E53-6E3E13AE97FA}" srcOrd="0" destOrd="0" presId="urn:microsoft.com/office/officeart/2008/layout/LinedList"/>
    <dgm:cxn modelId="{7C76301B-7C6D-1D47-AF98-A3C4C47E99B9}" type="presParOf" srcId="{11F7965F-C2E0-8D4C-91D4-1C41CBBBF317}" destId="{C0F99736-6017-624F-921B-2ED60B5F457C}" srcOrd="1" destOrd="0" presId="urn:microsoft.com/office/officeart/2008/layout/LinedList"/>
    <dgm:cxn modelId="{B0FD4ABE-6888-0F4A-9060-08290F2769AA}" type="presParOf" srcId="{C0F99736-6017-624F-921B-2ED60B5F457C}" destId="{B368AE88-071E-AB41-BF53-3424235D05B0}" srcOrd="0" destOrd="0" presId="urn:microsoft.com/office/officeart/2008/layout/LinedList"/>
    <dgm:cxn modelId="{AA2D064F-D880-0F40-9AE3-757652757360}" type="presParOf" srcId="{C0F99736-6017-624F-921B-2ED60B5F457C}" destId="{6B928B72-CE04-F342-8241-551A2B1B874D}" srcOrd="1" destOrd="0" presId="urn:microsoft.com/office/officeart/2008/layout/LinedList"/>
    <dgm:cxn modelId="{09B2E247-A1F3-114C-BAFC-7B9FCCF2E298}" type="presParOf" srcId="{11F7965F-C2E0-8D4C-91D4-1C41CBBBF317}" destId="{896AC864-49BD-624F-A5E8-D38240507462}" srcOrd="2" destOrd="0" presId="urn:microsoft.com/office/officeart/2008/layout/LinedList"/>
    <dgm:cxn modelId="{7B9CAB22-6D7C-A044-93A5-1994AFF69473}" type="presParOf" srcId="{11F7965F-C2E0-8D4C-91D4-1C41CBBBF317}" destId="{A603264A-DEF3-9E4C-9413-F0B0CDD94315}" srcOrd="3" destOrd="0" presId="urn:microsoft.com/office/officeart/2008/layout/LinedList"/>
    <dgm:cxn modelId="{108A1E6F-A3DF-024E-84B1-25856F68D047}" type="presParOf" srcId="{A603264A-DEF3-9E4C-9413-F0B0CDD94315}" destId="{1F2EDFFC-0036-A543-96B9-1E2A14C64A0F}" srcOrd="0" destOrd="0" presId="urn:microsoft.com/office/officeart/2008/layout/LinedList"/>
    <dgm:cxn modelId="{138A72B7-54C0-0244-AC86-F875D483EE36}" type="presParOf" srcId="{A603264A-DEF3-9E4C-9413-F0B0CDD94315}" destId="{68456B8D-D283-8848-A1F4-1CD08B16A49E}" srcOrd="1" destOrd="0" presId="urn:microsoft.com/office/officeart/2008/layout/LinedList"/>
    <dgm:cxn modelId="{A84D3F08-C0D4-1242-99CA-0469CE066615}" type="presParOf" srcId="{11F7965F-C2E0-8D4C-91D4-1C41CBBBF317}" destId="{B8BA57C0-0D8E-7C4D-B2B3-EEB84506C76D}" srcOrd="4" destOrd="0" presId="urn:microsoft.com/office/officeart/2008/layout/LinedList"/>
    <dgm:cxn modelId="{5932AFFE-AFDE-D14B-8FEE-1F7F98B45C8C}" type="presParOf" srcId="{11F7965F-C2E0-8D4C-91D4-1C41CBBBF317}" destId="{0EF2DABD-EDEA-6B49-8866-3D11C6D0810E}" srcOrd="5" destOrd="0" presId="urn:microsoft.com/office/officeart/2008/layout/LinedList"/>
    <dgm:cxn modelId="{535E81FD-265F-924D-A142-A6A160FA214C}" type="presParOf" srcId="{0EF2DABD-EDEA-6B49-8866-3D11C6D0810E}" destId="{A79DF4E3-E695-114F-944C-352E6383AFD1}" srcOrd="0" destOrd="0" presId="urn:microsoft.com/office/officeart/2008/layout/LinedList"/>
    <dgm:cxn modelId="{DD49A110-AEF7-B548-8E3D-BFA34E36099F}" type="presParOf" srcId="{0EF2DABD-EDEA-6B49-8866-3D11C6D0810E}" destId="{E7D281A3-9E37-D143-A961-717E2BB4710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BB5A9-4774-4A5E-A565-2F9EA26A9D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7ADE0D-FB0E-49C4-AE6D-9FF40EB5184B}">
      <dgm:prSet/>
      <dgm:spPr/>
      <dgm:t>
        <a:bodyPr/>
        <a:lstStyle/>
        <a:p>
          <a:r>
            <a:rPr lang="en-US" dirty="0"/>
            <a:t>KO mouse models and SNPs main approach to gene LOF</a:t>
          </a:r>
        </a:p>
      </dgm:t>
    </dgm:pt>
    <dgm:pt modelId="{D58346FF-6336-431E-A10B-F9EF25C57215}" type="parTrans" cxnId="{FDDD72D8-D6ED-4BC7-A32F-B57EDFFD4EB4}">
      <dgm:prSet/>
      <dgm:spPr/>
      <dgm:t>
        <a:bodyPr/>
        <a:lstStyle/>
        <a:p>
          <a:endParaRPr lang="en-US"/>
        </a:p>
      </dgm:t>
    </dgm:pt>
    <dgm:pt modelId="{00E1D73A-46F7-4444-AD07-B3366E6E2784}" type="sibTrans" cxnId="{FDDD72D8-D6ED-4BC7-A32F-B57EDFFD4EB4}">
      <dgm:prSet/>
      <dgm:spPr/>
      <dgm:t>
        <a:bodyPr/>
        <a:lstStyle/>
        <a:p>
          <a:endParaRPr lang="en-US"/>
        </a:p>
      </dgm:t>
    </dgm:pt>
    <dgm:pt modelId="{122A931D-1359-4041-90B6-1CE520385FC7}">
      <dgm:prSet/>
      <dgm:spPr/>
      <dgm:t>
        <a:bodyPr/>
        <a:lstStyle/>
        <a:p>
          <a:r>
            <a:rPr lang="en-US" dirty="0"/>
            <a:t>Total vs Partial LOF</a:t>
          </a:r>
        </a:p>
      </dgm:t>
    </dgm:pt>
    <dgm:pt modelId="{D9DAF338-A633-FD49-B669-B4871ABBE745}" type="parTrans" cxnId="{AAB78A46-8F0D-6F4A-9E83-AFF2D7762BFE}">
      <dgm:prSet/>
      <dgm:spPr/>
      <dgm:t>
        <a:bodyPr/>
        <a:lstStyle/>
        <a:p>
          <a:endParaRPr lang="en-US"/>
        </a:p>
      </dgm:t>
    </dgm:pt>
    <dgm:pt modelId="{188F409C-BEA0-8C43-9068-F4BEE3288163}" type="sibTrans" cxnId="{AAB78A46-8F0D-6F4A-9E83-AFF2D7762BFE}">
      <dgm:prSet/>
      <dgm:spPr/>
      <dgm:t>
        <a:bodyPr/>
        <a:lstStyle/>
        <a:p>
          <a:endParaRPr lang="en-US"/>
        </a:p>
      </dgm:t>
    </dgm:pt>
    <dgm:pt modelId="{A86D594E-37F9-1A46-AA8D-7A4BC39FE7EB}" type="pres">
      <dgm:prSet presAssocID="{4A0BB5A9-4774-4A5E-A565-2F9EA26A9D9C}" presName="linear" presStyleCnt="0">
        <dgm:presLayoutVars>
          <dgm:animLvl val="lvl"/>
          <dgm:resizeHandles val="exact"/>
        </dgm:presLayoutVars>
      </dgm:prSet>
      <dgm:spPr/>
    </dgm:pt>
    <dgm:pt modelId="{7BB52DC3-2CA8-6741-BEA0-E13AD956DBAF}" type="pres">
      <dgm:prSet presAssocID="{907ADE0D-FB0E-49C4-AE6D-9FF40EB5184B}" presName="parentText" presStyleLbl="node1" presStyleIdx="0" presStyleCnt="2">
        <dgm:presLayoutVars>
          <dgm:chMax val="0"/>
          <dgm:bulletEnabled val="1"/>
        </dgm:presLayoutVars>
      </dgm:prSet>
      <dgm:spPr/>
    </dgm:pt>
    <dgm:pt modelId="{C7D2CB3F-CEC7-F74B-BC31-ADD9E46DFA5F}" type="pres">
      <dgm:prSet presAssocID="{00E1D73A-46F7-4444-AD07-B3366E6E2784}" presName="spacer" presStyleCnt="0"/>
      <dgm:spPr/>
    </dgm:pt>
    <dgm:pt modelId="{7299509D-1840-6642-96BC-8B60CFB240D7}" type="pres">
      <dgm:prSet presAssocID="{122A931D-1359-4041-90B6-1CE520385FC7}" presName="parentText" presStyleLbl="node1" presStyleIdx="1" presStyleCnt="2">
        <dgm:presLayoutVars>
          <dgm:chMax val="0"/>
          <dgm:bulletEnabled val="1"/>
        </dgm:presLayoutVars>
      </dgm:prSet>
      <dgm:spPr/>
    </dgm:pt>
  </dgm:ptLst>
  <dgm:cxnLst>
    <dgm:cxn modelId="{AAB78A46-8F0D-6F4A-9E83-AFF2D7762BFE}" srcId="{4A0BB5A9-4774-4A5E-A565-2F9EA26A9D9C}" destId="{122A931D-1359-4041-90B6-1CE520385FC7}" srcOrd="1" destOrd="0" parTransId="{D9DAF338-A633-FD49-B669-B4871ABBE745}" sibTransId="{188F409C-BEA0-8C43-9068-F4BEE3288163}"/>
    <dgm:cxn modelId="{2CD9FA49-5FD0-DC42-ABD0-2BA275C67985}" type="presOf" srcId="{907ADE0D-FB0E-49C4-AE6D-9FF40EB5184B}" destId="{7BB52DC3-2CA8-6741-BEA0-E13AD956DBAF}" srcOrd="0" destOrd="0" presId="urn:microsoft.com/office/officeart/2005/8/layout/vList2"/>
    <dgm:cxn modelId="{3D0D736C-3B40-894F-BE96-CB5D03F52B4B}" type="presOf" srcId="{122A931D-1359-4041-90B6-1CE520385FC7}" destId="{7299509D-1840-6642-96BC-8B60CFB240D7}" srcOrd="0" destOrd="0" presId="urn:microsoft.com/office/officeart/2005/8/layout/vList2"/>
    <dgm:cxn modelId="{0BBBE3A4-868E-4F49-A3AD-9D65D18204C3}" type="presOf" srcId="{4A0BB5A9-4774-4A5E-A565-2F9EA26A9D9C}" destId="{A86D594E-37F9-1A46-AA8D-7A4BC39FE7EB}" srcOrd="0" destOrd="0" presId="urn:microsoft.com/office/officeart/2005/8/layout/vList2"/>
    <dgm:cxn modelId="{FDDD72D8-D6ED-4BC7-A32F-B57EDFFD4EB4}" srcId="{4A0BB5A9-4774-4A5E-A565-2F9EA26A9D9C}" destId="{907ADE0D-FB0E-49C4-AE6D-9FF40EB5184B}" srcOrd="0" destOrd="0" parTransId="{D58346FF-6336-431E-A10B-F9EF25C57215}" sibTransId="{00E1D73A-46F7-4444-AD07-B3366E6E2784}"/>
    <dgm:cxn modelId="{BB22C08A-DD78-3443-A467-7DE0F6673106}" type="presParOf" srcId="{A86D594E-37F9-1A46-AA8D-7A4BC39FE7EB}" destId="{7BB52DC3-2CA8-6741-BEA0-E13AD956DBAF}" srcOrd="0" destOrd="0" presId="urn:microsoft.com/office/officeart/2005/8/layout/vList2"/>
    <dgm:cxn modelId="{4C8CCEC7-B10F-EB4B-A28B-9C31D4FF8940}" type="presParOf" srcId="{A86D594E-37F9-1A46-AA8D-7A4BC39FE7EB}" destId="{C7D2CB3F-CEC7-F74B-BC31-ADD9E46DFA5F}" srcOrd="1" destOrd="0" presId="urn:microsoft.com/office/officeart/2005/8/layout/vList2"/>
    <dgm:cxn modelId="{1F67BFD1-0052-3241-8FB9-1A211B4BE59F}" type="presParOf" srcId="{A86D594E-37F9-1A46-AA8D-7A4BC39FE7EB}" destId="{7299509D-1840-6642-96BC-8B60CFB240D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0BB5A9-4774-4A5E-A565-2F9EA26A9D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7ADE0D-FB0E-49C4-AE6D-9FF40EB5184B}">
      <dgm:prSet/>
      <dgm:spPr/>
      <dgm:t>
        <a:bodyPr/>
        <a:lstStyle/>
        <a:p>
          <a:r>
            <a:rPr lang="en-US"/>
            <a:t>BXD RI panel help bridge gap.</a:t>
          </a:r>
        </a:p>
      </dgm:t>
    </dgm:pt>
    <dgm:pt modelId="{D58346FF-6336-431E-A10B-F9EF25C57215}" type="parTrans" cxnId="{FDDD72D8-D6ED-4BC7-A32F-B57EDFFD4EB4}">
      <dgm:prSet/>
      <dgm:spPr/>
      <dgm:t>
        <a:bodyPr/>
        <a:lstStyle/>
        <a:p>
          <a:endParaRPr lang="en-US"/>
        </a:p>
      </dgm:t>
    </dgm:pt>
    <dgm:pt modelId="{00E1D73A-46F7-4444-AD07-B3366E6E2784}" type="sibTrans" cxnId="{FDDD72D8-D6ED-4BC7-A32F-B57EDFFD4EB4}">
      <dgm:prSet/>
      <dgm:spPr/>
      <dgm:t>
        <a:bodyPr/>
        <a:lstStyle/>
        <a:p>
          <a:endParaRPr lang="en-US"/>
        </a:p>
      </dgm:t>
    </dgm:pt>
    <dgm:pt modelId="{EB301130-CD9A-415D-9D82-51D6A32A5ACF}">
      <dgm:prSet/>
      <dgm:spPr/>
      <dgm:t>
        <a:bodyPr/>
        <a:lstStyle/>
        <a:p>
          <a:r>
            <a:rPr lang="en-US"/>
            <a:t>Largest genetic reference population.</a:t>
          </a:r>
        </a:p>
      </dgm:t>
    </dgm:pt>
    <dgm:pt modelId="{205EC02B-692D-4E06-BC15-AD529C4A440F}" type="parTrans" cxnId="{FFB262BB-5C6E-44EB-9AFD-1D62E48B359A}">
      <dgm:prSet/>
      <dgm:spPr/>
      <dgm:t>
        <a:bodyPr/>
        <a:lstStyle/>
        <a:p>
          <a:endParaRPr lang="en-US"/>
        </a:p>
      </dgm:t>
    </dgm:pt>
    <dgm:pt modelId="{E4F50678-88D9-46F8-A8E5-BCB3C6A40281}" type="sibTrans" cxnId="{FFB262BB-5C6E-44EB-9AFD-1D62E48B359A}">
      <dgm:prSet/>
      <dgm:spPr/>
      <dgm:t>
        <a:bodyPr/>
        <a:lstStyle/>
        <a:p>
          <a:endParaRPr lang="en-US"/>
        </a:p>
      </dgm:t>
    </dgm:pt>
    <dgm:pt modelId="{79C57FE6-ED65-45F5-889B-355835F16447}">
      <dgm:prSet/>
      <dgm:spPr/>
      <dgm:t>
        <a:bodyPr/>
        <a:lstStyle/>
        <a:p>
          <a:r>
            <a:rPr lang="en-US"/>
            <a:t>~160 isogenic strains</a:t>
          </a:r>
        </a:p>
      </dgm:t>
    </dgm:pt>
    <dgm:pt modelId="{40358519-58BF-48D8-B4E3-46CE3268DB4D}" type="parTrans" cxnId="{8DCC1379-3C83-42A2-A69A-E3F47CA2BDB4}">
      <dgm:prSet/>
      <dgm:spPr/>
      <dgm:t>
        <a:bodyPr/>
        <a:lstStyle/>
        <a:p>
          <a:endParaRPr lang="en-US"/>
        </a:p>
      </dgm:t>
    </dgm:pt>
    <dgm:pt modelId="{7BE598B7-A0DA-4CB5-A58B-7D30D4313FFD}" type="sibTrans" cxnId="{8DCC1379-3C83-42A2-A69A-E3F47CA2BDB4}">
      <dgm:prSet/>
      <dgm:spPr/>
      <dgm:t>
        <a:bodyPr/>
        <a:lstStyle/>
        <a:p>
          <a:endParaRPr lang="en-US"/>
        </a:p>
      </dgm:t>
    </dgm:pt>
    <dgm:pt modelId="{DC3FB057-43C9-48BA-AA2D-B42E582B40EE}">
      <dgm:prSet/>
      <dgm:spPr/>
      <dgm:t>
        <a:bodyPr/>
        <a:lstStyle/>
        <a:p>
          <a:r>
            <a:rPr lang="en-US"/>
            <a:t>Common in systems genetics</a:t>
          </a:r>
        </a:p>
      </dgm:t>
    </dgm:pt>
    <dgm:pt modelId="{24A1BBD8-9507-419E-8C67-DB47946E61BB}" type="parTrans" cxnId="{2FAE28AC-DDFE-46D0-AEF5-B7EBE4E474FD}">
      <dgm:prSet/>
      <dgm:spPr/>
      <dgm:t>
        <a:bodyPr/>
        <a:lstStyle/>
        <a:p>
          <a:endParaRPr lang="en-US"/>
        </a:p>
      </dgm:t>
    </dgm:pt>
    <dgm:pt modelId="{537BB34B-0AB0-41C9-8602-DC43D861C784}" type="sibTrans" cxnId="{2FAE28AC-DDFE-46D0-AEF5-B7EBE4E474FD}">
      <dgm:prSet/>
      <dgm:spPr/>
      <dgm:t>
        <a:bodyPr/>
        <a:lstStyle/>
        <a:p>
          <a:endParaRPr lang="en-US"/>
        </a:p>
      </dgm:t>
    </dgm:pt>
    <dgm:pt modelId="{A86D594E-37F9-1A46-AA8D-7A4BC39FE7EB}" type="pres">
      <dgm:prSet presAssocID="{4A0BB5A9-4774-4A5E-A565-2F9EA26A9D9C}" presName="linear" presStyleCnt="0">
        <dgm:presLayoutVars>
          <dgm:animLvl val="lvl"/>
          <dgm:resizeHandles val="exact"/>
        </dgm:presLayoutVars>
      </dgm:prSet>
      <dgm:spPr/>
    </dgm:pt>
    <dgm:pt modelId="{7BB52DC3-2CA8-6741-BEA0-E13AD956DBAF}" type="pres">
      <dgm:prSet presAssocID="{907ADE0D-FB0E-49C4-AE6D-9FF40EB5184B}" presName="parentText" presStyleLbl="node1" presStyleIdx="0" presStyleCnt="4">
        <dgm:presLayoutVars>
          <dgm:chMax val="0"/>
          <dgm:bulletEnabled val="1"/>
        </dgm:presLayoutVars>
      </dgm:prSet>
      <dgm:spPr/>
    </dgm:pt>
    <dgm:pt modelId="{2A4C7294-23F7-3645-85BF-5FADCC5893EE}" type="pres">
      <dgm:prSet presAssocID="{00E1D73A-46F7-4444-AD07-B3366E6E2784}" presName="spacer" presStyleCnt="0"/>
      <dgm:spPr/>
    </dgm:pt>
    <dgm:pt modelId="{6664A49A-4DBF-DF4F-99F4-049DB6859607}" type="pres">
      <dgm:prSet presAssocID="{EB301130-CD9A-415D-9D82-51D6A32A5ACF}" presName="parentText" presStyleLbl="node1" presStyleIdx="1" presStyleCnt="4">
        <dgm:presLayoutVars>
          <dgm:chMax val="0"/>
          <dgm:bulletEnabled val="1"/>
        </dgm:presLayoutVars>
      </dgm:prSet>
      <dgm:spPr/>
    </dgm:pt>
    <dgm:pt modelId="{8334748C-86B6-B642-A1D9-0B396B90275E}" type="pres">
      <dgm:prSet presAssocID="{E4F50678-88D9-46F8-A8E5-BCB3C6A40281}" presName="spacer" presStyleCnt="0"/>
      <dgm:spPr/>
    </dgm:pt>
    <dgm:pt modelId="{6E647B56-01EE-BC49-95A6-B55296A950F5}" type="pres">
      <dgm:prSet presAssocID="{79C57FE6-ED65-45F5-889B-355835F16447}" presName="parentText" presStyleLbl="node1" presStyleIdx="2" presStyleCnt="4">
        <dgm:presLayoutVars>
          <dgm:chMax val="0"/>
          <dgm:bulletEnabled val="1"/>
        </dgm:presLayoutVars>
      </dgm:prSet>
      <dgm:spPr/>
    </dgm:pt>
    <dgm:pt modelId="{9A058A36-36CF-3547-A072-80EEF9272286}" type="pres">
      <dgm:prSet presAssocID="{7BE598B7-A0DA-4CB5-A58B-7D30D4313FFD}" presName="spacer" presStyleCnt="0"/>
      <dgm:spPr/>
    </dgm:pt>
    <dgm:pt modelId="{DB1C49DC-032A-B947-8FE7-52E5DC187226}" type="pres">
      <dgm:prSet presAssocID="{DC3FB057-43C9-48BA-AA2D-B42E582B40EE}" presName="parentText" presStyleLbl="node1" presStyleIdx="3" presStyleCnt="4">
        <dgm:presLayoutVars>
          <dgm:chMax val="0"/>
          <dgm:bulletEnabled val="1"/>
        </dgm:presLayoutVars>
      </dgm:prSet>
      <dgm:spPr/>
    </dgm:pt>
  </dgm:ptLst>
  <dgm:cxnLst>
    <dgm:cxn modelId="{2CD9FA49-5FD0-DC42-ABD0-2BA275C67985}" type="presOf" srcId="{907ADE0D-FB0E-49C4-AE6D-9FF40EB5184B}" destId="{7BB52DC3-2CA8-6741-BEA0-E13AD956DBAF}" srcOrd="0" destOrd="0" presId="urn:microsoft.com/office/officeart/2005/8/layout/vList2"/>
    <dgm:cxn modelId="{D10FA65D-0A4B-7540-9CC7-701CC1708946}" type="presOf" srcId="{EB301130-CD9A-415D-9D82-51D6A32A5ACF}" destId="{6664A49A-4DBF-DF4F-99F4-049DB6859607}" srcOrd="0" destOrd="0" presId="urn:microsoft.com/office/officeart/2005/8/layout/vList2"/>
    <dgm:cxn modelId="{8DCC1379-3C83-42A2-A69A-E3F47CA2BDB4}" srcId="{4A0BB5A9-4774-4A5E-A565-2F9EA26A9D9C}" destId="{79C57FE6-ED65-45F5-889B-355835F16447}" srcOrd="2" destOrd="0" parTransId="{40358519-58BF-48D8-B4E3-46CE3268DB4D}" sibTransId="{7BE598B7-A0DA-4CB5-A58B-7D30D4313FFD}"/>
    <dgm:cxn modelId="{6D918C86-997D-0A4F-979E-9238FDC2285A}" type="presOf" srcId="{79C57FE6-ED65-45F5-889B-355835F16447}" destId="{6E647B56-01EE-BC49-95A6-B55296A950F5}" srcOrd="0" destOrd="0" presId="urn:microsoft.com/office/officeart/2005/8/layout/vList2"/>
    <dgm:cxn modelId="{D237C794-D481-3E44-A6C4-41F412311A75}" type="presOf" srcId="{DC3FB057-43C9-48BA-AA2D-B42E582B40EE}" destId="{DB1C49DC-032A-B947-8FE7-52E5DC187226}" srcOrd="0" destOrd="0" presId="urn:microsoft.com/office/officeart/2005/8/layout/vList2"/>
    <dgm:cxn modelId="{0BBBE3A4-868E-4F49-A3AD-9D65D18204C3}" type="presOf" srcId="{4A0BB5A9-4774-4A5E-A565-2F9EA26A9D9C}" destId="{A86D594E-37F9-1A46-AA8D-7A4BC39FE7EB}" srcOrd="0" destOrd="0" presId="urn:microsoft.com/office/officeart/2005/8/layout/vList2"/>
    <dgm:cxn modelId="{2FAE28AC-DDFE-46D0-AEF5-B7EBE4E474FD}" srcId="{4A0BB5A9-4774-4A5E-A565-2F9EA26A9D9C}" destId="{DC3FB057-43C9-48BA-AA2D-B42E582B40EE}" srcOrd="3" destOrd="0" parTransId="{24A1BBD8-9507-419E-8C67-DB47946E61BB}" sibTransId="{537BB34B-0AB0-41C9-8602-DC43D861C784}"/>
    <dgm:cxn modelId="{FFB262BB-5C6E-44EB-9AFD-1D62E48B359A}" srcId="{4A0BB5A9-4774-4A5E-A565-2F9EA26A9D9C}" destId="{EB301130-CD9A-415D-9D82-51D6A32A5ACF}" srcOrd="1" destOrd="0" parTransId="{205EC02B-692D-4E06-BC15-AD529C4A440F}" sibTransId="{E4F50678-88D9-46F8-A8E5-BCB3C6A40281}"/>
    <dgm:cxn modelId="{FDDD72D8-D6ED-4BC7-A32F-B57EDFFD4EB4}" srcId="{4A0BB5A9-4774-4A5E-A565-2F9EA26A9D9C}" destId="{907ADE0D-FB0E-49C4-AE6D-9FF40EB5184B}" srcOrd="0" destOrd="0" parTransId="{D58346FF-6336-431E-A10B-F9EF25C57215}" sibTransId="{00E1D73A-46F7-4444-AD07-B3366E6E2784}"/>
    <dgm:cxn modelId="{BB22C08A-DD78-3443-A467-7DE0F6673106}" type="presParOf" srcId="{A86D594E-37F9-1A46-AA8D-7A4BC39FE7EB}" destId="{7BB52DC3-2CA8-6741-BEA0-E13AD956DBAF}" srcOrd="0" destOrd="0" presId="urn:microsoft.com/office/officeart/2005/8/layout/vList2"/>
    <dgm:cxn modelId="{C62963AF-9611-1A42-B808-285768CEAA57}" type="presParOf" srcId="{A86D594E-37F9-1A46-AA8D-7A4BC39FE7EB}" destId="{2A4C7294-23F7-3645-85BF-5FADCC5893EE}" srcOrd="1" destOrd="0" presId="urn:microsoft.com/office/officeart/2005/8/layout/vList2"/>
    <dgm:cxn modelId="{B3A1622C-D9C6-B04D-BC64-32D548646855}" type="presParOf" srcId="{A86D594E-37F9-1A46-AA8D-7A4BC39FE7EB}" destId="{6664A49A-4DBF-DF4F-99F4-049DB6859607}" srcOrd="2" destOrd="0" presId="urn:microsoft.com/office/officeart/2005/8/layout/vList2"/>
    <dgm:cxn modelId="{0E8E16BD-8668-AF4C-98CB-2D064B451F86}" type="presParOf" srcId="{A86D594E-37F9-1A46-AA8D-7A4BC39FE7EB}" destId="{8334748C-86B6-B642-A1D9-0B396B90275E}" srcOrd="3" destOrd="0" presId="urn:microsoft.com/office/officeart/2005/8/layout/vList2"/>
    <dgm:cxn modelId="{5CE89EEB-10DF-1346-9ACD-A9A342887811}" type="presParOf" srcId="{A86D594E-37F9-1A46-AA8D-7A4BC39FE7EB}" destId="{6E647B56-01EE-BC49-95A6-B55296A950F5}" srcOrd="4" destOrd="0" presId="urn:microsoft.com/office/officeart/2005/8/layout/vList2"/>
    <dgm:cxn modelId="{224A3AC4-D821-2942-B705-BFC1DDF4E2A9}" type="presParOf" srcId="{A86D594E-37F9-1A46-AA8D-7A4BC39FE7EB}" destId="{9A058A36-36CF-3547-A072-80EEF9272286}" srcOrd="5" destOrd="0" presId="urn:microsoft.com/office/officeart/2005/8/layout/vList2"/>
    <dgm:cxn modelId="{9AD6A7DB-C6B3-0740-90C1-12B3755420BA}" type="presParOf" srcId="{A86D594E-37F9-1A46-AA8D-7A4BC39FE7EB}" destId="{DB1C49DC-032A-B947-8FE7-52E5DC18722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FA2723-0E0B-4963-9B8C-9597EC1A90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5CA08A-EF02-4983-A103-2560A91FE345}">
      <dgm:prSet/>
      <dgm:spPr/>
      <dgm:t>
        <a:bodyPr/>
        <a:lstStyle/>
        <a:p>
          <a:pPr>
            <a:lnSpc>
              <a:spcPct val="100000"/>
            </a:lnSpc>
          </a:pPr>
          <a:r>
            <a:rPr lang="en-US"/>
            <a:t>Tas1r2 encodes GPCR sweet taste receptor</a:t>
          </a:r>
        </a:p>
      </dgm:t>
    </dgm:pt>
    <dgm:pt modelId="{98974E21-4165-439F-98CF-A06D1CA91725}" type="parTrans" cxnId="{00710CB3-C952-45E8-9941-7A841D6F6B9F}">
      <dgm:prSet/>
      <dgm:spPr/>
      <dgm:t>
        <a:bodyPr/>
        <a:lstStyle/>
        <a:p>
          <a:endParaRPr lang="en-US"/>
        </a:p>
      </dgm:t>
    </dgm:pt>
    <dgm:pt modelId="{1219E6D4-8E3D-4054-93C2-8C63874966D2}" type="sibTrans" cxnId="{00710CB3-C952-45E8-9941-7A841D6F6B9F}">
      <dgm:prSet/>
      <dgm:spPr/>
      <dgm:t>
        <a:bodyPr/>
        <a:lstStyle/>
        <a:p>
          <a:endParaRPr lang="en-US"/>
        </a:p>
      </dgm:t>
    </dgm:pt>
    <dgm:pt modelId="{B538B338-0D9A-485F-8B88-95C200509145}">
      <dgm:prSet/>
      <dgm:spPr/>
      <dgm:t>
        <a:bodyPr/>
        <a:lstStyle/>
        <a:p>
          <a:pPr>
            <a:lnSpc>
              <a:spcPct val="100000"/>
            </a:lnSpc>
          </a:pPr>
          <a:r>
            <a:rPr lang="en-US" dirty="0"/>
            <a:t>Metabolic associations observed in human SNP carriers</a:t>
          </a:r>
        </a:p>
      </dgm:t>
    </dgm:pt>
    <dgm:pt modelId="{FF2DBE29-6D2F-4F96-AEBE-F15FFF6B14C4}" type="parTrans" cxnId="{43EA9F2C-6BC4-4451-B87D-F56430EC38B9}">
      <dgm:prSet/>
      <dgm:spPr/>
      <dgm:t>
        <a:bodyPr/>
        <a:lstStyle/>
        <a:p>
          <a:endParaRPr lang="en-US"/>
        </a:p>
      </dgm:t>
    </dgm:pt>
    <dgm:pt modelId="{FFEFA954-C39A-4D84-8C7E-9C162D18A45B}" type="sibTrans" cxnId="{43EA9F2C-6BC4-4451-B87D-F56430EC38B9}">
      <dgm:prSet/>
      <dgm:spPr/>
      <dgm:t>
        <a:bodyPr/>
        <a:lstStyle/>
        <a:p>
          <a:endParaRPr lang="en-US"/>
        </a:p>
      </dgm:t>
    </dgm:pt>
    <dgm:pt modelId="{C14DC736-06ED-4F5E-B361-166816F38CB4}">
      <dgm:prSet/>
      <dgm:spPr/>
      <dgm:t>
        <a:bodyPr/>
        <a:lstStyle/>
        <a:p>
          <a:pPr>
            <a:lnSpc>
              <a:spcPct val="100000"/>
            </a:lnSpc>
          </a:pPr>
          <a:r>
            <a:rPr lang="en-US"/>
            <a:t>Mouse model observations have similar phenotypes</a:t>
          </a:r>
        </a:p>
      </dgm:t>
    </dgm:pt>
    <dgm:pt modelId="{00D97E65-EDB1-4D9F-8C51-FDBCDFB4141D}" type="parTrans" cxnId="{D48A1D38-8E0F-4AD3-B6CF-4836E348308D}">
      <dgm:prSet/>
      <dgm:spPr/>
      <dgm:t>
        <a:bodyPr/>
        <a:lstStyle/>
        <a:p>
          <a:endParaRPr lang="en-US"/>
        </a:p>
      </dgm:t>
    </dgm:pt>
    <dgm:pt modelId="{F0A5F78E-C248-4013-A6C3-22F3070868C8}" type="sibTrans" cxnId="{D48A1D38-8E0F-4AD3-B6CF-4836E348308D}">
      <dgm:prSet/>
      <dgm:spPr/>
      <dgm:t>
        <a:bodyPr/>
        <a:lstStyle/>
        <a:p>
          <a:endParaRPr lang="en-US"/>
        </a:p>
      </dgm:t>
    </dgm:pt>
    <dgm:pt modelId="{E79F176A-2AE4-456D-9F71-5A19C3EF6C20}" type="pres">
      <dgm:prSet presAssocID="{66FA2723-0E0B-4963-9B8C-9597EC1A9031}" presName="root" presStyleCnt="0">
        <dgm:presLayoutVars>
          <dgm:dir/>
          <dgm:resizeHandles val="exact"/>
        </dgm:presLayoutVars>
      </dgm:prSet>
      <dgm:spPr/>
    </dgm:pt>
    <dgm:pt modelId="{3B6B44AD-6E28-4144-8FFA-48FFFC254912}" type="pres">
      <dgm:prSet presAssocID="{545CA08A-EF02-4983-A103-2560A91FE345}" presName="compNode" presStyleCnt="0"/>
      <dgm:spPr/>
    </dgm:pt>
    <dgm:pt modelId="{40AF404B-B0A7-44DA-826A-B0271AD64053}" type="pres">
      <dgm:prSet presAssocID="{545CA08A-EF02-4983-A103-2560A91FE345}" presName="bgRect" presStyleLbl="bgShp" presStyleIdx="0" presStyleCnt="3"/>
      <dgm:spPr/>
    </dgm:pt>
    <dgm:pt modelId="{C435CE8C-25A3-4CCE-98FA-9D9D03E7E611}" type="pres">
      <dgm:prSet presAssocID="{545CA08A-EF02-4983-A103-2560A91FE3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D36504C5-CB36-401F-90A0-F393861DE3B8}" type="pres">
      <dgm:prSet presAssocID="{545CA08A-EF02-4983-A103-2560A91FE345}" presName="spaceRect" presStyleCnt="0"/>
      <dgm:spPr/>
    </dgm:pt>
    <dgm:pt modelId="{D71E6D2B-5122-4552-AECC-B01DAD272599}" type="pres">
      <dgm:prSet presAssocID="{545CA08A-EF02-4983-A103-2560A91FE345}" presName="parTx" presStyleLbl="revTx" presStyleIdx="0" presStyleCnt="3">
        <dgm:presLayoutVars>
          <dgm:chMax val="0"/>
          <dgm:chPref val="0"/>
        </dgm:presLayoutVars>
      </dgm:prSet>
      <dgm:spPr/>
    </dgm:pt>
    <dgm:pt modelId="{FE29F558-B20C-4E38-B40F-E21DA09B8189}" type="pres">
      <dgm:prSet presAssocID="{1219E6D4-8E3D-4054-93C2-8C63874966D2}" presName="sibTrans" presStyleCnt="0"/>
      <dgm:spPr/>
    </dgm:pt>
    <dgm:pt modelId="{370B948B-C2FE-4AE3-A624-1693D73F4BFD}" type="pres">
      <dgm:prSet presAssocID="{B538B338-0D9A-485F-8B88-95C200509145}" presName="compNode" presStyleCnt="0"/>
      <dgm:spPr/>
    </dgm:pt>
    <dgm:pt modelId="{77D02927-F0A7-47A4-9313-3E91857C2107}" type="pres">
      <dgm:prSet presAssocID="{B538B338-0D9A-485F-8B88-95C200509145}" presName="bgRect" presStyleLbl="bgShp" presStyleIdx="1" presStyleCnt="3"/>
      <dgm:spPr/>
    </dgm:pt>
    <dgm:pt modelId="{6FF33402-0CE9-4231-8512-040E470E4EE9}" type="pres">
      <dgm:prSet presAssocID="{B538B338-0D9A-485F-8B88-95C2005091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0F145C8F-20A0-4DF6-96A9-ADE919FF8F26}" type="pres">
      <dgm:prSet presAssocID="{B538B338-0D9A-485F-8B88-95C200509145}" presName="spaceRect" presStyleCnt="0"/>
      <dgm:spPr/>
    </dgm:pt>
    <dgm:pt modelId="{0439F4C1-1F5A-4F1A-827B-0B472CCC46F2}" type="pres">
      <dgm:prSet presAssocID="{B538B338-0D9A-485F-8B88-95C200509145}" presName="parTx" presStyleLbl="revTx" presStyleIdx="1" presStyleCnt="3">
        <dgm:presLayoutVars>
          <dgm:chMax val="0"/>
          <dgm:chPref val="0"/>
        </dgm:presLayoutVars>
      </dgm:prSet>
      <dgm:spPr/>
    </dgm:pt>
    <dgm:pt modelId="{AFD50425-6266-450F-9AE4-8AC43E5DE5F6}" type="pres">
      <dgm:prSet presAssocID="{FFEFA954-C39A-4D84-8C7E-9C162D18A45B}" presName="sibTrans" presStyleCnt="0"/>
      <dgm:spPr/>
    </dgm:pt>
    <dgm:pt modelId="{3BD3647D-C791-4C0F-B360-16C80AC07EEB}" type="pres">
      <dgm:prSet presAssocID="{C14DC736-06ED-4F5E-B361-166816F38CB4}" presName="compNode" presStyleCnt="0"/>
      <dgm:spPr/>
    </dgm:pt>
    <dgm:pt modelId="{976210C6-2EC8-4014-BAD3-45FF4B2D36E2}" type="pres">
      <dgm:prSet presAssocID="{C14DC736-06ED-4F5E-B361-166816F38CB4}" presName="bgRect" presStyleLbl="bgShp" presStyleIdx="2" presStyleCnt="3"/>
      <dgm:spPr/>
    </dgm:pt>
    <dgm:pt modelId="{6247433F-CB9B-449C-9C4E-B0E262A1C373}" type="pres">
      <dgm:prSet presAssocID="{C14DC736-06ED-4F5E-B361-166816F38C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t"/>
        </a:ext>
      </dgm:extLst>
    </dgm:pt>
    <dgm:pt modelId="{9E5EA6CC-2637-4160-BEE8-35A22572A9A4}" type="pres">
      <dgm:prSet presAssocID="{C14DC736-06ED-4F5E-B361-166816F38CB4}" presName="spaceRect" presStyleCnt="0"/>
      <dgm:spPr/>
    </dgm:pt>
    <dgm:pt modelId="{309485EC-BF8C-4DF2-84A3-FE124E43FF5A}" type="pres">
      <dgm:prSet presAssocID="{C14DC736-06ED-4F5E-B361-166816F38CB4}" presName="parTx" presStyleLbl="revTx" presStyleIdx="2" presStyleCnt="3">
        <dgm:presLayoutVars>
          <dgm:chMax val="0"/>
          <dgm:chPref val="0"/>
        </dgm:presLayoutVars>
      </dgm:prSet>
      <dgm:spPr/>
    </dgm:pt>
  </dgm:ptLst>
  <dgm:cxnLst>
    <dgm:cxn modelId="{2548902B-0574-4543-9812-218CBC0CC8D8}" type="presOf" srcId="{66FA2723-0E0B-4963-9B8C-9597EC1A9031}" destId="{E79F176A-2AE4-456D-9F71-5A19C3EF6C20}" srcOrd="0" destOrd="0" presId="urn:microsoft.com/office/officeart/2018/2/layout/IconVerticalSolidList"/>
    <dgm:cxn modelId="{43EA9F2C-6BC4-4451-B87D-F56430EC38B9}" srcId="{66FA2723-0E0B-4963-9B8C-9597EC1A9031}" destId="{B538B338-0D9A-485F-8B88-95C200509145}" srcOrd="1" destOrd="0" parTransId="{FF2DBE29-6D2F-4F96-AEBE-F15FFF6B14C4}" sibTransId="{FFEFA954-C39A-4D84-8C7E-9C162D18A45B}"/>
    <dgm:cxn modelId="{D48A1D38-8E0F-4AD3-B6CF-4836E348308D}" srcId="{66FA2723-0E0B-4963-9B8C-9597EC1A9031}" destId="{C14DC736-06ED-4F5E-B361-166816F38CB4}" srcOrd="2" destOrd="0" parTransId="{00D97E65-EDB1-4D9F-8C51-FDBCDFB4141D}" sibTransId="{F0A5F78E-C248-4013-A6C3-22F3070868C8}"/>
    <dgm:cxn modelId="{B79B2549-A83C-48E9-B734-813764C40C8F}" type="presOf" srcId="{C14DC736-06ED-4F5E-B361-166816F38CB4}" destId="{309485EC-BF8C-4DF2-84A3-FE124E43FF5A}" srcOrd="0" destOrd="0" presId="urn:microsoft.com/office/officeart/2018/2/layout/IconVerticalSolidList"/>
    <dgm:cxn modelId="{59801094-9F0B-4B54-9657-7A0CEABB5532}" type="presOf" srcId="{545CA08A-EF02-4983-A103-2560A91FE345}" destId="{D71E6D2B-5122-4552-AECC-B01DAD272599}" srcOrd="0" destOrd="0" presId="urn:microsoft.com/office/officeart/2018/2/layout/IconVerticalSolidList"/>
    <dgm:cxn modelId="{00710CB3-C952-45E8-9941-7A841D6F6B9F}" srcId="{66FA2723-0E0B-4963-9B8C-9597EC1A9031}" destId="{545CA08A-EF02-4983-A103-2560A91FE345}" srcOrd="0" destOrd="0" parTransId="{98974E21-4165-439F-98CF-A06D1CA91725}" sibTransId="{1219E6D4-8E3D-4054-93C2-8C63874966D2}"/>
    <dgm:cxn modelId="{AA3482E6-578E-4D7A-B6A1-06E3B77963F2}" type="presOf" srcId="{B538B338-0D9A-485F-8B88-95C200509145}" destId="{0439F4C1-1F5A-4F1A-827B-0B472CCC46F2}" srcOrd="0" destOrd="0" presId="urn:microsoft.com/office/officeart/2018/2/layout/IconVerticalSolidList"/>
    <dgm:cxn modelId="{3DB3AAFA-68CC-4CE5-836F-68B6CCA538DA}" type="presParOf" srcId="{E79F176A-2AE4-456D-9F71-5A19C3EF6C20}" destId="{3B6B44AD-6E28-4144-8FFA-48FFFC254912}" srcOrd="0" destOrd="0" presId="urn:microsoft.com/office/officeart/2018/2/layout/IconVerticalSolidList"/>
    <dgm:cxn modelId="{96354A4B-46D1-47A1-B4AB-8868A0D06BFB}" type="presParOf" srcId="{3B6B44AD-6E28-4144-8FFA-48FFFC254912}" destId="{40AF404B-B0A7-44DA-826A-B0271AD64053}" srcOrd="0" destOrd="0" presId="urn:microsoft.com/office/officeart/2018/2/layout/IconVerticalSolidList"/>
    <dgm:cxn modelId="{6AE4F36B-246C-4B06-ADC1-DFE6DDBA3A5B}" type="presParOf" srcId="{3B6B44AD-6E28-4144-8FFA-48FFFC254912}" destId="{C435CE8C-25A3-4CCE-98FA-9D9D03E7E611}" srcOrd="1" destOrd="0" presId="urn:microsoft.com/office/officeart/2018/2/layout/IconVerticalSolidList"/>
    <dgm:cxn modelId="{4403E8AC-4B23-4372-B944-B68212C53DF4}" type="presParOf" srcId="{3B6B44AD-6E28-4144-8FFA-48FFFC254912}" destId="{D36504C5-CB36-401F-90A0-F393861DE3B8}" srcOrd="2" destOrd="0" presId="urn:microsoft.com/office/officeart/2018/2/layout/IconVerticalSolidList"/>
    <dgm:cxn modelId="{99D6EEE0-8B0C-41EE-91C3-C8BBFCF8AF7C}" type="presParOf" srcId="{3B6B44AD-6E28-4144-8FFA-48FFFC254912}" destId="{D71E6D2B-5122-4552-AECC-B01DAD272599}" srcOrd="3" destOrd="0" presId="urn:microsoft.com/office/officeart/2018/2/layout/IconVerticalSolidList"/>
    <dgm:cxn modelId="{DDEA9D9A-31E7-4AA5-A2CB-B0927D9AF928}" type="presParOf" srcId="{E79F176A-2AE4-456D-9F71-5A19C3EF6C20}" destId="{FE29F558-B20C-4E38-B40F-E21DA09B8189}" srcOrd="1" destOrd="0" presId="urn:microsoft.com/office/officeart/2018/2/layout/IconVerticalSolidList"/>
    <dgm:cxn modelId="{167C0878-E902-4980-952E-66EBD2A25F3F}" type="presParOf" srcId="{E79F176A-2AE4-456D-9F71-5A19C3EF6C20}" destId="{370B948B-C2FE-4AE3-A624-1693D73F4BFD}" srcOrd="2" destOrd="0" presId="urn:microsoft.com/office/officeart/2018/2/layout/IconVerticalSolidList"/>
    <dgm:cxn modelId="{30BA9BD7-48FD-4D25-B02E-F09CFB9B74F2}" type="presParOf" srcId="{370B948B-C2FE-4AE3-A624-1693D73F4BFD}" destId="{77D02927-F0A7-47A4-9313-3E91857C2107}" srcOrd="0" destOrd="0" presId="urn:microsoft.com/office/officeart/2018/2/layout/IconVerticalSolidList"/>
    <dgm:cxn modelId="{E5F5E6BF-69E6-45D2-AE55-8502D923EEF3}" type="presParOf" srcId="{370B948B-C2FE-4AE3-A624-1693D73F4BFD}" destId="{6FF33402-0CE9-4231-8512-040E470E4EE9}" srcOrd="1" destOrd="0" presId="urn:microsoft.com/office/officeart/2018/2/layout/IconVerticalSolidList"/>
    <dgm:cxn modelId="{B5270E33-991A-40E6-B853-B9E146643563}" type="presParOf" srcId="{370B948B-C2FE-4AE3-A624-1693D73F4BFD}" destId="{0F145C8F-20A0-4DF6-96A9-ADE919FF8F26}" srcOrd="2" destOrd="0" presId="urn:microsoft.com/office/officeart/2018/2/layout/IconVerticalSolidList"/>
    <dgm:cxn modelId="{728C1EE0-938D-487F-9CA1-B85B146ABD37}" type="presParOf" srcId="{370B948B-C2FE-4AE3-A624-1693D73F4BFD}" destId="{0439F4C1-1F5A-4F1A-827B-0B472CCC46F2}" srcOrd="3" destOrd="0" presId="urn:microsoft.com/office/officeart/2018/2/layout/IconVerticalSolidList"/>
    <dgm:cxn modelId="{1D1E771E-7A0E-456C-AF5D-699DDBD085E4}" type="presParOf" srcId="{E79F176A-2AE4-456D-9F71-5A19C3EF6C20}" destId="{AFD50425-6266-450F-9AE4-8AC43E5DE5F6}" srcOrd="3" destOrd="0" presId="urn:microsoft.com/office/officeart/2018/2/layout/IconVerticalSolidList"/>
    <dgm:cxn modelId="{D7FC985D-CB8A-44A8-AF3A-3FE041B78F9A}" type="presParOf" srcId="{E79F176A-2AE4-456D-9F71-5A19C3EF6C20}" destId="{3BD3647D-C791-4C0F-B360-16C80AC07EEB}" srcOrd="4" destOrd="0" presId="urn:microsoft.com/office/officeart/2018/2/layout/IconVerticalSolidList"/>
    <dgm:cxn modelId="{49637A9D-6CF6-4A19-8350-C164B23EFA41}" type="presParOf" srcId="{3BD3647D-C791-4C0F-B360-16C80AC07EEB}" destId="{976210C6-2EC8-4014-BAD3-45FF4B2D36E2}" srcOrd="0" destOrd="0" presId="urn:microsoft.com/office/officeart/2018/2/layout/IconVerticalSolidList"/>
    <dgm:cxn modelId="{75601BFD-1459-4A3E-B895-47D75636EFC2}" type="presParOf" srcId="{3BD3647D-C791-4C0F-B360-16C80AC07EEB}" destId="{6247433F-CB9B-449C-9C4E-B0E262A1C373}" srcOrd="1" destOrd="0" presId="urn:microsoft.com/office/officeart/2018/2/layout/IconVerticalSolidList"/>
    <dgm:cxn modelId="{865DED50-052D-4A6F-8526-C805D894C0E2}" type="presParOf" srcId="{3BD3647D-C791-4C0F-B360-16C80AC07EEB}" destId="{9E5EA6CC-2637-4160-BEE8-35A22572A9A4}" srcOrd="2" destOrd="0" presId="urn:microsoft.com/office/officeart/2018/2/layout/IconVerticalSolidList"/>
    <dgm:cxn modelId="{23B69B34-E70A-4CE4-A837-BD06016E7EE2}" type="presParOf" srcId="{3BD3647D-C791-4C0F-B360-16C80AC07EEB}" destId="{309485EC-BF8C-4DF2-84A3-FE124E43FF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5E02-FE94-45E3-B002-429A7C0912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2EFDC1-2F46-4C3E-9751-5258772999A6}">
      <dgm:prSet/>
      <dgm:spPr/>
      <dgm:t>
        <a:bodyPr/>
        <a:lstStyle/>
        <a:p>
          <a:r>
            <a:rPr lang="en-US" dirty="0"/>
            <a:t>Previous study’s integration</a:t>
          </a:r>
        </a:p>
      </dgm:t>
    </dgm:pt>
    <dgm:pt modelId="{5181325A-DDB4-4667-A7F5-73E039C2E7D4}" type="parTrans" cxnId="{62F54631-89E4-4226-AFE7-7A1DE59EABC5}">
      <dgm:prSet/>
      <dgm:spPr/>
      <dgm:t>
        <a:bodyPr/>
        <a:lstStyle/>
        <a:p>
          <a:endParaRPr lang="en-US"/>
        </a:p>
      </dgm:t>
    </dgm:pt>
    <dgm:pt modelId="{0A38935F-E473-498C-BDFF-16BD97BCC28F}" type="sibTrans" cxnId="{62F54631-89E4-4226-AFE7-7A1DE59EABC5}">
      <dgm:prSet/>
      <dgm:spPr/>
      <dgm:t>
        <a:bodyPr/>
        <a:lstStyle/>
        <a:p>
          <a:endParaRPr lang="en-US"/>
        </a:p>
      </dgm:t>
    </dgm:pt>
    <dgm:pt modelId="{13BCF590-DD7F-4A03-9F79-1EA6E366524D}">
      <dgm:prSet/>
      <dgm:spPr/>
      <dgm:t>
        <a:bodyPr/>
        <a:lstStyle/>
        <a:p>
          <a:r>
            <a:rPr lang="en-US"/>
            <a:t>BXD representative of human population</a:t>
          </a:r>
        </a:p>
      </dgm:t>
    </dgm:pt>
    <dgm:pt modelId="{D41C13E9-0E7F-41E2-990D-2390D687B187}" type="parTrans" cxnId="{C4451C8F-B357-4EC8-BE9A-A16A318E2074}">
      <dgm:prSet/>
      <dgm:spPr/>
      <dgm:t>
        <a:bodyPr/>
        <a:lstStyle/>
        <a:p>
          <a:endParaRPr lang="en-US"/>
        </a:p>
      </dgm:t>
    </dgm:pt>
    <dgm:pt modelId="{AA92EC0C-EEDC-44DA-8601-E0EDCB9A19CE}" type="sibTrans" cxnId="{C4451C8F-B357-4EC8-BE9A-A16A318E2074}">
      <dgm:prSet/>
      <dgm:spPr/>
      <dgm:t>
        <a:bodyPr/>
        <a:lstStyle/>
        <a:p>
          <a:endParaRPr lang="en-US"/>
        </a:p>
      </dgm:t>
    </dgm:pt>
    <dgm:pt modelId="{2D52AD8B-F0A1-D24C-BE46-2269CECB4C1D}" type="pres">
      <dgm:prSet presAssocID="{B13F5E02-FE94-45E3-B002-429A7C091236}" presName="linear" presStyleCnt="0">
        <dgm:presLayoutVars>
          <dgm:animLvl val="lvl"/>
          <dgm:resizeHandles val="exact"/>
        </dgm:presLayoutVars>
      </dgm:prSet>
      <dgm:spPr/>
    </dgm:pt>
    <dgm:pt modelId="{70300EC8-7E50-5640-AC6F-81B9DE48D498}" type="pres">
      <dgm:prSet presAssocID="{D82EFDC1-2F46-4C3E-9751-5258772999A6}" presName="parentText" presStyleLbl="node1" presStyleIdx="0" presStyleCnt="2">
        <dgm:presLayoutVars>
          <dgm:chMax val="0"/>
          <dgm:bulletEnabled val="1"/>
        </dgm:presLayoutVars>
      </dgm:prSet>
      <dgm:spPr/>
    </dgm:pt>
    <dgm:pt modelId="{623990DD-4896-EE4C-8542-247159504AD5}" type="pres">
      <dgm:prSet presAssocID="{0A38935F-E473-498C-BDFF-16BD97BCC28F}" presName="spacer" presStyleCnt="0"/>
      <dgm:spPr/>
    </dgm:pt>
    <dgm:pt modelId="{44D02D00-8CF6-044A-B773-B45E474014A6}" type="pres">
      <dgm:prSet presAssocID="{13BCF590-DD7F-4A03-9F79-1EA6E366524D}" presName="parentText" presStyleLbl="node1" presStyleIdx="1" presStyleCnt="2">
        <dgm:presLayoutVars>
          <dgm:chMax val="0"/>
          <dgm:bulletEnabled val="1"/>
        </dgm:presLayoutVars>
      </dgm:prSet>
      <dgm:spPr/>
    </dgm:pt>
  </dgm:ptLst>
  <dgm:cxnLst>
    <dgm:cxn modelId="{62F54631-89E4-4226-AFE7-7A1DE59EABC5}" srcId="{B13F5E02-FE94-45E3-B002-429A7C091236}" destId="{D82EFDC1-2F46-4C3E-9751-5258772999A6}" srcOrd="0" destOrd="0" parTransId="{5181325A-DDB4-4667-A7F5-73E039C2E7D4}" sibTransId="{0A38935F-E473-498C-BDFF-16BD97BCC28F}"/>
    <dgm:cxn modelId="{466C0765-976C-134A-AE63-ABB3519E61CB}" type="presOf" srcId="{13BCF590-DD7F-4A03-9F79-1EA6E366524D}" destId="{44D02D00-8CF6-044A-B773-B45E474014A6}" srcOrd="0" destOrd="0" presId="urn:microsoft.com/office/officeart/2005/8/layout/vList2"/>
    <dgm:cxn modelId="{2ED90972-0578-EC40-A9B1-3CDC55ED710C}" type="presOf" srcId="{B13F5E02-FE94-45E3-B002-429A7C091236}" destId="{2D52AD8B-F0A1-D24C-BE46-2269CECB4C1D}" srcOrd="0" destOrd="0" presId="urn:microsoft.com/office/officeart/2005/8/layout/vList2"/>
    <dgm:cxn modelId="{C4451C8F-B357-4EC8-BE9A-A16A318E2074}" srcId="{B13F5E02-FE94-45E3-B002-429A7C091236}" destId="{13BCF590-DD7F-4A03-9F79-1EA6E366524D}" srcOrd="1" destOrd="0" parTransId="{D41C13E9-0E7F-41E2-990D-2390D687B187}" sibTransId="{AA92EC0C-EEDC-44DA-8601-E0EDCB9A19CE}"/>
    <dgm:cxn modelId="{547754A4-A526-3A45-B327-BEEABD583917}" type="presOf" srcId="{D82EFDC1-2F46-4C3E-9751-5258772999A6}" destId="{70300EC8-7E50-5640-AC6F-81B9DE48D498}" srcOrd="0" destOrd="0" presId="urn:microsoft.com/office/officeart/2005/8/layout/vList2"/>
    <dgm:cxn modelId="{062CAC54-42E1-1848-AC87-8D6C613CDF89}" type="presParOf" srcId="{2D52AD8B-F0A1-D24C-BE46-2269CECB4C1D}" destId="{70300EC8-7E50-5640-AC6F-81B9DE48D498}" srcOrd="0" destOrd="0" presId="urn:microsoft.com/office/officeart/2005/8/layout/vList2"/>
    <dgm:cxn modelId="{38B8A423-E2CB-5B44-9FC6-4AA8E0846389}" type="presParOf" srcId="{2D52AD8B-F0A1-D24C-BE46-2269CECB4C1D}" destId="{623990DD-4896-EE4C-8542-247159504AD5}" srcOrd="1" destOrd="0" presId="urn:microsoft.com/office/officeart/2005/8/layout/vList2"/>
    <dgm:cxn modelId="{B43DBABA-6871-954C-9A73-C7C05893223E}" type="presParOf" srcId="{2D52AD8B-F0A1-D24C-BE46-2269CECB4C1D}" destId="{44D02D00-8CF6-044A-B773-B45E474014A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4ED3-770D-4258-B87C-F808A296D78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F358DC-661A-4DCA-AE15-640BDD43B567}">
      <dgm:prSet/>
      <dgm:spPr/>
      <dgm:t>
        <a:bodyPr/>
        <a:lstStyle/>
        <a:p>
          <a:r>
            <a:rPr lang="en-US"/>
            <a:t>Explore pathways in metabolically relevant tissues to Tas1r2.</a:t>
          </a:r>
        </a:p>
      </dgm:t>
    </dgm:pt>
    <dgm:pt modelId="{A1BFC051-7C65-4AEE-A4B6-AAA1209FA3AF}" type="parTrans" cxnId="{EF5F645F-40AD-4109-B4CE-5E69CEC8A384}">
      <dgm:prSet/>
      <dgm:spPr/>
      <dgm:t>
        <a:bodyPr/>
        <a:lstStyle/>
        <a:p>
          <a:endParaRPr lang="en-US"/>
        </a:p>
      </dgm:t>
    </dgm:pt>
    <dgm:pt modelId="{BF9F0F43-6ED0-467E-86FF-E004E8FEEE57}" type="sibTrans" cxnId="{EF5F645F-40AD-4109-B4CE-5E69CEC8A384}">
      <dgm:prSet/>
      <dgm:spPr/>
      <dgm:t>
        <a:bodyPr/>
        <a:lstStyle/>
        <a:p>
          <a:endParaRPr lang="en-US"/>
        </a:p>
      </dgm:t>
    </dgm:pt>
    <dgm:pt modelId="{DDD5FFC6-7C31-457D-8679-7C4C4416DBE1}">
      <dgm:prSet/>
      <dgm:spPr/>
      <dgm:t>
        <a:bodyPr/>
        <a:lstStyle/>
        <a:p>
          <a:r>
            <a:rPr lang="en-US"/>
            <a:t>Provide foundational logic for hypothesis generation.</a:t>
          </a:r>
        </a:p>
      </dgm:t>
    </dgm:pt>
    <dgm:pt modelId="{3876890F-C6E1-4B1B-980A-AA63D0B280EA}" type="parTrans" cxnId="{60CFD879-AC97-4CD2-AFA5-6E3C82C1B08D}">
      <dgm:prSet/>
      <dgm:spPr/>
      <dgm:t>
        <a:bodyPr/>
        <a:lstStyle/>
        <a:p>
          <a:endParaRPr lang="en-US"/>
        </a:p>
      </dgm:t>
    </dgm:pt>
    <dgm:pt modelId="{C0D16453-0AF9-46DD-BDF0-165D63C8FFFF}" type="sibTrans" cxnId="{60CFD879-AC97-4CD2-AFA5-6E3C82C1B08D}">
      <dgm:prSet/>
      <dgm:spPr/>
      <dgm:t>
        <a:bodyPr/>
        <a:lstStyle/>
        <a:p>
          <a:endParaRPr lang="en-US"/>
        </a:p>
      </dgm:t>
    </dgm:pt>
    <dgm:pt modelId="{8D2FFFFE-B757-194E-A020-2857ADED1503}" type="pres">
      <dgm:prSet presAssocID="{749C4ED3-770D-4258-B87C-F808A296D78E}" presName="linear" presStyleCnt="0">
        <dgm:presLayoutVars>
          <dgm:animLvl val="lvl"/>
          <dgm:resizeHandles val="exact"/>
        </dgm:presLayoutVars>
      </dgm:prSet>
      <dgm:spPr/>
    </dgm:pt>
    <dgm:pt modelId="{7DA364A2-21A6-A74F-B1FF-883C3C89D7D9}" type="pres">
      <dgm:prSet presAssocID="{E7F358DC-661A-4DCA-AE15-640BDD43B567}" presName="parentText" presStyleLbl="node1" presStyleIdx="0" presStyleCnt="2">
        <dgm:presLayoutVars>
          <dgm:chMax val="0"/>
          <dgm:bulletEnabled val="1"/>
        </dgm:presLayoutVars>
      </dgm:prSet>
      <dgm:spPr/>
    </dgm:pt>
    <dgm:pt modelId="{FBD6E7ED-395A-584C-96A1-77E48FC3DD21}" type="pres">
      <dgm:prSet presAssocID="{BF9F0F43-6ED0-467E-86FF-E004E8FEEE57}" presName="spacer" presStyleCnt="0"/>
      <dgm:spPr/>
    </dgm:pt>
    <dgm:pt modelId="{2873FB8F-480D-7E46-AA40-021FA1B920E6}" type="pres">
      <dgm:prSet presAssocID="{DDD5FFC6-7C31-457D-8679-7C4C4416DBE1}" presName="parentText" presStyleLbl="node1" presStyleIdx="1" presStyleCnt="2">
        <dgm:presLayoutVars>
          <dgm:chMax val="0"/>
          <dgm:bulletEnabled val="1"/>
        </dgm:presLayoutVars>
      </dgm:prSet>
      <dgm:spPr/>
    </dgm:pt>
  </dgm:ptLst>
  <dgm:cxnLst>
    <dgm:cxn modelId="{8F611425-4107-1040-8A9A-DA183E637A4F}" type="presOf" srcId="{749C4ED3-770D-4258-B87C-F808A296D78E}" destId="{8D2FFFFE-B757-194E-A020-2857ADED1503}" srcOrd="0" destOrd="0" presId="urn:microsoft.com/office/officeart/2005/8/layout/vList2"/>
    <dgm:cxn modelId="{D5213D4E-7844-BA42-9DC2-9C37F672B7ED}" type="presOf" srcId="{DDD5FFC6-7C31-457D-8679-7C4C4416DBE1}" destId="{2873FB8F-480D-7E46-AA40-021FA1B920E6}" srcOrd="0" destOrd="0" presId="urn:microsoft.com/office/officeart/2005/8/layout/vList2"/>
    <dgm:cxn modelId="{8B53925E-51F5-7148-89FC-03E2ECC6FAA7}" type="presOf" srcId="{E7F358DC-661A-4DCA-AE15-640BDD43B567}" destId="{7DA364A2-21A6-A74F-B1FF-883C3C89D7D9}" srcOrd="0" destOrd="0" presId="urn:microsoft.com/office/officeart/2005/8/layout/vList2"/>
    <dgm:cxn modelId="{EF5F645F-40AD-4109-B4CE-5E69CEC8A384}" srcId="{749C4ED3-770D-4258-B87C-F808A296D78E}" destId="{E7F358DC-661A-4DCA-AE15-640BDD43B567}" srcOrd="0" destOrd="0" parTransId="{A1BFC051-7C65-4AEE-A4B6-AAA1209FA3AF}" sibTransId="{BF9F0F43-6ED0-467E-86FF-E004E8FEEE57}"/>
    <dgm:cxn modelId="{60CFD879-AC97-4CD2-AFA5-6E3C82C1B08D}" srcId="{749C4ED3-770D-4258-B87C-F808A296D78E}" destId="{DDD5FFC6-7C31-457D-8679-7C4C4416DBE1}" srcOrd="1" destOrd="0" parTransId="{3876890F-C6E1-4B1B-980A-AA63D0B280EA}" sibTransId="{C0D16453-0AF9-46DD-BDF0-165D63C8FFFF}"/>
    <dgm:cxn modelId="{CE305388-E333-6940-94E5-07A14C930FC0}" type="presParOf" srcId="{8D2FFFFE-B757-194E-A020-2857ADED1503}" destId="{7DA364A2-21A6-A74F-B1FF-883C3C89D7D9}" srcOrd="0" destOrd="0" presId="urn:microsoft.com/office/officeart/2005/8/layout/vList2"/>
    <dgm:cxn modelId="{8042B4DE-D45A-2D44-803C-63411EB1EA22}" type="presParOf" srcId="{8D2FFFFE-B757-194E-A020-2857ADED1503}" destId="{FBD6E7ED-395A-584C-96A1-77E48FC3DD21}" srcOrd="1" destOrd="0" presId="urn:microsoft.com/office/officeart/2005/8/layout/vList2"/>
    <dgm:cxn modelId="{9249E56F-EDD3-F74B-BC2C-305A642ABE11}" type="presParOf" srcId="{8D2FFFFE-B757-194E-A020-2857ADED1503}" destId="{2873FB8F-480D-7E46-AA40-021FA1B920E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102AFD-6492-4877-91F4-2D3F75B5F5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CDD752-381E-4970-9E44-73680DF2A4C1}">
      <dgm:prSet/>
      <dgm:spPr/>
      <dgm:t>
        <a:bodyPr/>
        <a:lstStyle/>
        <a:p>
          <a:r>
            <a:rPr lang="en-US"/>
            <a:t>Transcriptomics</a:t>
          </a:r>
        </a:p>
      </dgm:t>
    </dgm:pt>
    <dgm:pt modelId="{CB4C8B2C-4921-4431-AF1C-AB78BA60117C}" type="parTrans" cxnId="{D8E80C8C-A585-4FA0-AC59-FA392EE109C4}">
      <dgm:prSet/>
      <dgm:spPr/>
      <dgm:t>
        <a:bodyPr/>
        <a:lstStyle/>
        <a:p>
          <a:endParaRPr lang="en-US"/>
        </a:p>
      </dgm:t>
    </dgm:pt>
    <dgm:pt modelId="{90E12B01-2C28-4E0B-8B08-7EC2F6995503}" type="sibTrans" cxnId="{D8E80C8C-A585-4FA0-AC59-FA392EE109C4}">
      <dgm:prSet/>
      <dgm:spPr/>
      <dgm:t>
        <a:bodyPr/>
        <a:lstStyle/>
        <a:p>
          <a:endParaRPr lang="en-US"/>
        </a:p>
      </dgm:t>
    </dgm:pt>
    <dgm:pt modelId="{265BB9EC-D339-498A-BB5F-D8CA62F4F8E2}">
      <dgm:prSet/>
      <dgm:spPr/>
      <dgm:t>
        <a:bodyPr/>
        <a:lstStyle/>
        <a:p>
          <a:r>
            <a:rPr lang="en-US"/>
            <a:t>GeneNetwork.org</a:t>
          </a:r>
        </a:p>
      </dgm:t>
    </dgm:pt>
    <dgm:pt modelId="{14013588-5354-40C9-8002-274E39777A6D}" type="parTrans" cxnId="{1D972EAC-8F1D-4D0B-A374-F1DCAEDAD458}">
      <dgm:prSet/>
      <dgm:spPr/>
      <dgm:t>
        <a:bodyPr/>
        <a:lstStyle/>
        <a:p>
          <a:endParaRPr lang="en-US"/>
        </a:p>
      </dgm:t>
    </dgm:pt>
    <dgm:pt modelId="{B6C03095-2D81-44CF-AD25-3A9754BBC467}" type="sibTrans" cxnId="{1D972EAC-8F1D-4D0B-A374-F1DCAEDAD458}">
      <dgm:prSet/>
      <dgm:spPr/>
      <dgm:t>
        <a:bodyPr/>
        <a:lstStyle/>
        <a:p>
          <a:endParaRPr lang="en-US"/>
        </a:p>
      </dgm:t>
    </dgm:pt>
    <dgm:pt modelId="{960BEF15-77ED-444D-A303-03540D95D80E}">
      <dgm:prSet/>
      <dgm:spPr/>
      <dgm:t>
        <a:bodyPr/>
        <a:lstStyle/>
        <a:p>
          <a:r>
            <a:rPr lang="en-US"/>
            <a:t>Statistics</a:t>
          </a:r>
        </a:p>
      </dgm:t>
    </dgm:pt>
    <dgm:pt modelId="{1E0FD1D0-C9D0-471B-B98E-F94D37DC5161}" type="parTrans" cxnId="{DF2D7ABF-4C1B-4F4D-8607-DEBD399EBD52}">
      <dgm:prSet/>
      <dgm:spPr/>
      <dgm:t>
        <a:bodyPr/>
        <a:lstStyle/>
        <a:p>
          <a:endParaRPr lang="en-US"/>
        </a:p>
      </dgm:t>
    </dgm:pt>
    <dgm:pt modelId="{B294EA3C-7B16-4E90-AB37-85E2DF2BCE5B}" type="sibTrans" cxnId="{DF2D7ABF-4C1B-4F4D-8607-DEBD399EBD52}">
      <dgm:prSet/>
      <dgm:spPr/>
      <dgm:t>
        <a:bodyPr/>
        <a:lstStyle/>
        <a:p>
          <a:endParaRPr lang="en-US"/>
        </a:p>
      </dgm:t>
    </dgm:pt>
    <dgm:pt modelId="{17F4A235-29E6-47A5-AB12-C77B8A3A0975}">
      <dgm:prSet/>
      <dgm:spPr/>
      <dgm:t>
        <a:bodyPr/>
        <a:lstStyle/>
        <a:p>
          <a:r>
            <a:rPr lang="en-US"/>
            <a:t>RStudio</a:t>
          </a:r>
        </a:p>
      </dgm:t>
    </dgm:pt>
    <dgm:pt modelId="{55AA8C53-295A-40B4-838B-40DE521B3620}" type="parTrans" cxnId="{20CDC69B-F6BF-4687-9DDB-48D0CA8B4460}">
      <dgm:prSet/>
      <dgm:spPr/>
      <dgm:t>
        <a:bodyPr/>
        <a:lstStyle/>
        <a:p>
          <a:endParaRPr lang="en-US"/>
        </a:p>
      </dgm:t>
    </dgm:pt>
    <dgm:pt modelId="{BD7E9F77-0B84-4C5D-ACAA-8C33CC6B3E22}" type="sibTrans" cxnId="{20CDC69B-F6BF-4687-9DDB-48D0CA8B4460}">
      <dgm:prSet/>
      <dgm:spPr/>
      <dgm:t>
        <a:bodyPr/>
        <a:lstStyle/>
        <a:p>
          <a:endParaRPr lang="en-US"/>
        </a:p>
      </dgm:t>
    </dgm:pt>
    <dgm:pt modelId="{3D5B1A17-A9B6-45A4-9A50-5E78CCCFD21D}">
      <dgm:prSet/>
      <dgm:spPr/>
      <dgm:t>
        <a:bodyPr/>
        <a:lstStyle/>
        <a:p>
          <a:r>
            <a:rPr lang="en-US"/>
            <a:t>Overrepresentation Analysis</a:t>
          </a:r>
        </a:p>
      </dgm:t>
    </dgm:pt>
    <dgm:pt modelId="{7846052D-0D78-4593-AE59-222432ECE234}" type="parTrans" cxnId="{8A5F78FF-6B23-4FBB-A673-F33028FA7912}">
      <dgm:prSet/>
      <dgm:spPr/>
      <dgm:t>
        <a:bodyPr/>
        <a:lstStyle/>
        <a:p>
          <a:endParaRPr lang="en-US"/>
        </a:p>
      </dgm:t>
    </dgm:pt>
    <dgm:pt modelId="{7657F372-B462-4982-9C9D-897EF249DA90}" type="sibTrans" cxnId="{8A5F78FF-6B23-4FBB-A673-F33028FA7912}">
      <dgm:prSet/>
      <dgm:spPr/>
      <dgm:t>
        <a:bodyPr/>
        <a:lstStyle/>
        <a:p>
          <a:endParaRPr lang="en-US"/>
        </a:p>
      </dgm:t>
    </dgm:pt>
    <dgm:pt modelId="{622CBD2B-6BE7-4DBE-BF45-363902BD2217}">
      <dgm:prSet/>
      <dgm:spPr/>
      <dgm:t>
        <a:bodyPr/>
        <a:lstStyle/>
        <a:p>
          <a:r>
            <a:rPr lang="en-US"/>
            <a:t>WebGestalt</a:t>
          </a:r>
        </a:p>
      </dgm:t>
    </dgm:pt>
    <dgm:pt modelId="{BF616382-E25E-45B6-9314-5A0EA794E1A2}" type="parTrans" cxnId="{9620E850-7F8F-429E-9043-1F597C1C67AB}">
      <dgm:prSet/>
      <dgm:spPr/>
      <dgm:t>
        <a:bodyPr/>
        <a:lstStyle/>
        <a:p>
          <a:endParaRPr lang="en-US"/>
        </a:p>
      </dgm:t>
    </dgm:pt>
    <dgm:pt modelId="{5824652D-C53B-49E0-B0E8-F0EAAC42F13C}" type="sibTrans" cxnId="{9620E850-7F8F-429E-9043-1F597C1C67AB}">
      <dgm:prSet/>
      <dgm:spPr/>
      <dgm:t>
        <a:bodyPr/>
        <a:lstStyle/>
        <a:p>
          <a:endParaRPr lang="en-US"/>
        </a:p>
      </dgm:t>
    </dgm:pt>
    <dgm:pt modelId="{83153E26-9C7B-4DC6-8C47-BF703029984F}">
      <dgm:prSet/>
      <dgm:spPr/>
      <dgm:t>
        <a:bodyPr/>
        <a:lstStyle/>
        <a:p>
          <a:r>
            <a:rPr lang="en-US"/>
            <a:t>Gene Set Enrichment</a:t>
          </a:r>
        </a:p>
      </dgm:t>
    </dgm:pt>
    <dgm:pt modelId="{88AD3842-1AE9-4ACB-BFE5-2E88334644CA}" type="parTrans" cxnId="{259DC550-EBB2-4224-A3B7-ACEBA4928228}">
      <dgm:prSet/>
      <dgm:spPr/>
      <dgm:t>
        <a:bodyPr/>
        <a:lstStyle/>
        <a:p>
          <a:endParaRPr lang="en-US"/>
        </a:p>
      </dgm:t>
    </dgm:pt>
    <dgm:pt modelId="{70E5F675-F0DE-4B3B-A943-E0ADD461377D}" type="sibTrans" cxnId="{259DC550-EBB2-4224-A3B7-ACEBA4928228}">
      <dgm:prSet/>
      <dgm:spPr/>
      <dgm:t>
        <a:bodyPr/>
        <a:lstStyle/>
        <a:p>
          <a:endParaRPr lang="en-US"/>
        </a:p>
      </dgm:t>
    </dgm:pt>
    <dgm:pt modelId="{5EBC02CC-9934-4C31-BDB3-A95983062B83}">
      <dgm:prSet/>
      <dgm:spPr/>
      <dgm:t>
        <a:bodyPr/>
        <a:lstStyle/>
        <a:p>
          <a:r>
            <a:rPr lang="en-US"/>
            <a:t>GeneTrail</a:t>
          </a:r>
        </a:p>
      </dgm:t>
    </dgm:pt>
    <dgm:pt modelId="{157A1401-D806-40C4-BB32-DFCB5F5957F6}" type="parTrans" cxnId="{3CB1530F-2D9D-4C5E-912D-3043CCE3EE00}">
      <dgm:prSet/>
      <dgm:spPr/>
      <dgm:t>
        <a:bodyPr/>
        <a:lstStyle/>
        <a:p>
          <a:endParaRPr lang="en-US"/>
        </a:p>
      </dgm:t>
    </dgm:pt>
    <dgm:pt modelId="{ABCEF88D-2977-4B67-9E0B-4D8C60990E6F}" type="sibTrans" cxnId="{3CB1530F-2D9D-4C5E-912D-3043CCE3EE00}">
      <dgm:prSet/>
      <dgm:spPr/>
      <dgm:t>
        <a:bodyPr/>
        <a:lstStyle/>
        <a:p>
          <a:endParaRPr lang="en-US"/>
        </a:p>
      </dgm:t>
    </dgm:pt>
    <dgm:pt modelId="{ECE1DDA4-083B-4FD1-829E-326AAA51D3AC}">
      <dgm:prSet/>
      <dgm:spPr/>
      <dgm:t>
        <a:bodyPr/>
        <a:lstStyle/>
        <a:p>
          <a:r>
            <a:rPr lang="en-US"/>
            <a:t>Brown adipose tissue (BAT), Heart, Liver</a:t>
          </a:r>
        </a:p>
      </dgm:t>
    </dgm:pt>
    <dgm:pt modelId="{41E50133-3235-45FA-BC22-E0EE18A991EF}" type="parTrans" cxnId="{97A02E51-8FD3-4E84-95AC-F71C20D6EE92}">
      <dgm:prSet/>
      <dgm:spPr/>
      <dgm:t>
        <a:bodyPr/>
        <a:lstStyle/>
        <a:p>
          <a:endParaRPr lang="en-US"/>
        </a:p>
      </dgm:t>
    </dgm:pt>
    <dgm:pt modelId="{3E155F79-785C-4E30-9C5C-E68FFB33E7C7}" type="sibTrans" cxnId="{97A02E51-8FD3-4E84-95AC-F71C20D6EE92}">
      <dgm:prSet/>
      <dgm:spPr/>
      <dgm:t>
        <a:bodyPr/>
        <a:lstStyle/>
        <a:p>
          <a:endParaRPr lang="en-US"/>
        </a:p>
      </dgm:t>
    </dgm:pt>
    <dgm:pt modelId="{88D74BF2-A0BF-4E42-AD51-2E515CCFB059}" type="pres">
      <dgm:prSet presAssocID="{E3102AFD-6492-4877-91F4-2D3F75B5F591}" presName="linear" presStyleCnt="0">
        <dgm:presLayoutVars>
          <dgm:animLvl val="lvl"/>
          <dgm:resizeHandles val="exact"/>
        </dgm:presLayoutVars>
      </dgm:prSet>
      <dgm:spPr/>
    </dgm:pt>
    <dgm:pt modelId="{719CB85D-0E0B-194D-80F8-0703BE7A5018}" type="pres">
      <dgm:prSet presAssocID="{3FCDD752-381E-4970-9E44-73680DF2A4C1}" presName="parentText" presStyleLbl="node1" presStyleIdx="0" presStyleCnt="5">
        <dgm:presLayoutVars>
          <dgm:chMax val="0"/>
          <dgm:bulletEnabled val="1"/>
        </dgm:presLayoutVars>
      </dgm:prSet>
      <dgm:spPr/>
    </dgm:pt>
    <dgm:pt modelId="{C3A6F8DA-0646-4C45-848B-A76F176EF256}" type="pres">
      <dgm:prSet presAssocID="{3FCDD752-381E-4970-9E44-73680DF2A4C1}" presName="childText" presStyleLbl="revTx" presStyleIdx="0" presStyleCnt="4">
        <dgm:presLayoutVars>
          <dgm:bulletEnabled val="1"/>
        </dgm:presLayoutVars>
      </dgm:prSet>
      <dgm:spPr/>
    </dgm:pt>
    <dgm:pt modelId="{F93D93CF-2F5B-B741-BD01-E7F557295A15}" type="pres">
      <dgm:prSet presAssocID="{960BEF15-77ED-444D-A303-03540D95D80E}" presName="parentText" presStyleLbl="node1" presStyleIdx="1" presStyleCnt="5">
        <dgm:presLayoutVars>
          <dgm:chMax val="0"/>
          <dgm:bulletEnabled val="1"/>
        </dgm:presLayoutVars>
      </dgm:prSet>
      <dgm:spPr/>
    </dgm:pt>
    <dgm:pt modelId="{D431F9D9-C1B4-164C-90A8-31808E15D718}" type="pres">
      <dgm:prSet presAssocID="{960BEF15-77ED-444D-A303-03540D95D80E}" presName="childText" presStyleLbl="revTx" presStyleIdx="1" presStyleCnt="4">
        <dgm:presLayoutVars>
          <dgm:bulletEnabled val="1"/>
        </dgm:presLayoutVars>
      </dgm:prSet>
      <dgm:spPr/>
    </dgm:pt>
    <dgm:pt modelId="{0EEA9BE5-8310-884C-81B0-E89BF2E60AA6}" type="pres">
      <dgm:prSet presAssocID="{3D5B1A17-A9B6-45A4-9A50-5E78CCCFD21D}" presName="parentText" presStyleLbl="node1" presStyleIdx="2" presStyleCnt="5">
        <dgm:presLayoutVars>
          <dgm:chMax val="0"/>
          <dgm:bulletEnabled val="1"/>
        </dgm:presLayoutVars>
      </dgm:prSet>
      <dgm:spPr/>
    </dgm:pt>
    <dgm:pt modelId="{3279374A-99D3-3A48-A22E-66045AE29A4F}" type="pres">
      <dgm:prSet presAssocID="{3D5B1A17-A9B6-45A4-9A50-5E78CCCFD21D}" presName="childText" presStyleLbl="revTx" presStyleIdx="2" presStyleCnt="4">
        <dgm:presLayoutVars>
          <dgm:bulletEnabled val="1"/>
        </dgm:presLayoutVars>
      </dgm:prSet>
      <dgm:spPr/>
    </dgm:pt>
    <dgm:pt modelId="{1B4681CA-AEB4-D042-97E9-B651ECB23B76}" type="pres">
      <dgm:prSet presAssocID="{83153E26-9C7B-4DC6-8C47-BF703029984F}" presName="parentText" presStyleLbl="node1" presStyleIdx="3" presStyleCnt="5">
        <dgm:presLayoutVars>
          <dgm:chMax val="0"/>
          <dgm:bulletEnabled val="1"/>
        </dgm:presLayoutVars>
      </dgm:prSet>
      <dgm:spPr/>
    </dgm:pt>
    <dgm:pt modelId="{14112252-2585-BA49-9725-8F2BBD87D61F}" type="pres">
      <dgm:prSet presAssocID="{83153E26-9C7B-4DC6-8C47-BF703029984F}" presName="childText" presStyleLbl="revTx" presStyleIdx="3" presStyleCnt="4">
        <dgm:presLayoutVars>
          <dgm:bulletEnabled val="1"/>
        </dgm:presLayoutVars>
      </dgm:prSet>
      <dgm:spPr/>
    </dgm:pt>
    <dgm:pt modelId="{508EEDA6-01AE-754E-9B7A-C6410E579D3D}" type="pres">
      <dgm:prSet presAssocID="{ECE1DDA4-083B-4FD1-829E-326AAA51D3AC}" presName="parentText" presStyleLbl="node1" presStyleIdx="4" presStyleCnt="5">
        <dgm:presLayoutVars>
          <dgm:chMax val="0"/>
          <dgm:bulletEnabled val="1"/>
        </dgm:presLayoutVars>
      </dgm:prSet>
      <dgm:spPr/>
    </dgm:pt>
  </dgm:ptLst>
  <dgm:cxnLst>
    <dgm:cxn modelId="{CCDE060C-EAF0-9C47-BB67-9931F4628BF2}" type="presOf" srcId="{960BEF15-77ED-444D-A303-03540D95D80E}" destId="{F93D93CF-2F5B-B741-BD01-E7F557295A15}" srcOrd="0" destOrd="0" presId="urn:microsoft.com/office/officeart/2005/8/layout/vList2"/>
    <dgm:cxn modelId="{3CB1530F-2D9D-4C5E-912D-3043CCE3EE00}" srcId="{83153E26-9C7B-4DC6-8C47-BF703029984F}" destId="{5EBC02CC-9934-4C31-BDB3-A95983062B83}" srcOrd="0" destOrd="0" parTransId="{157A1401-D806-40C4-BB32-DFCB5F5957F6}" sibTransId="{ABCEF88D-2977-4B67-9E0B-4D8C60990E6F}"/>
    <dgm:cxn modelId="{CE26FB26-11E9-2948-95A4-DFAD107203BA}" type="presOf" srcId="{3FCDD752-381E-4970-9E44-73680DF2A4C1}" destId="{719CB85D-0E0B-194D-80F8-0703BE7A5018}" srcOrd="0" destOrd="0" presId="urn:microsoft.com/office/officeart/2005/8/layout/vList2"/>
    <dgm:cxn modelId="{41DB5527-35BF-C24E-B569-A2CFB10E3B5D}" type="presOf" srcId="{265BB9EC-D339-498A-BB5F-D8CA62F4F8E2}" destId="{C3A6F8DA-0646-4C45-848B-A76F176EF256}" srcOrd="0" destOrd="0" presId="urn:microsoft.com/office/officeart/2005/8/layout/vList2"/>
    <dgm:cxn modelId="{C5628439-A3B2-1B47-BE21-0B37F4331C8C}" type="presOf" srcId="{622CBD2B-6BE7-4DBE-BF45-363902BD2217}" destId="{3279374A-99D3-3A48-A22E-66045AE29A4F}" srcOrd="0" destOrd="0" presId="urn:microsoft.com/office/officeart/2005/8/layout/vList2"/>
    <dgm:cxn modelId="{259DC550-EBB2-4224-A3B7-ACEBA4928228}" srcId="{E3102AFD-6492-4877-91F4-2D3F75B5F591}" destId="{83153E26-9C7B-4DC6-8C47-BF703029984F}" srcOrd="3" destOrd="0" parTransId="{88AD3842-1AE9-4ACB-BFE5-2E88334644CA}" sibTransId="{70E5F675-F0DE-4B3B-A943-E0ADD461377D}"/>
    <dgm:cxn modelId="{9620E850-7F8F-429E-9043-1F597C1C67AB}" srcId="{3D5B1A17-A9B6-45A4-9A50-5E78CCCFD21D}" destId="{622CBD2B-6BE7-4DBE-BF45-363902BD2217}" srcOrd="0" destOrd="0" parTransId="{BF616382-E25E-45B6-9314-5A0EA794E1A2}" sibTransId="{5824652D-C53B-49E0-B0E8-F0EAAC42F13C}"/>
    <dgm:cxn modelId="{97A02E51-8FD3-4E84-95AC-F71C20D6EE92}" srcId="{E3102AFD-6492-4877-91F4-2D3F75B5F591}" destId="{ECE1DDA4-083B-4FD1-829E-326AAA51D3AC}" srcOrd="4" destOrd="0" parTransId="{41E50133-3235-45FA-BC22-E0EE18A991EF}" sibTransId="{3E155F79-785C-4E30-9C5C-E68FFB33E7C7}"/>
    <dgm:cxn modelId="{454CA085-326B-0A41-B215-5CE232D5BE59}" type="presOf" srcId="{83153E26-9C7B-4DC6-8C47-BF703029984F}" destId="{1B4681CA-AEB4-D042-97E9-B651ECB23B76}" srcOrd="0" destOrd="0" presId="urn:microsoft.com/office/officeart/2005/8/layout/vList2"/>
    <dgm:cxn modelId="{D8E80C8C-A585-4FA0-AC59-FA392EE109C4}" srcId="{E3102AFD-6492-4877-91F4-2D3F75B5F591}" destId="{3FCDD752-381E-4970-9E44-73680DF2A4C1}" srcOrd="0" destOrd="0" parTransId="{CB4C8B2C-4921-4431-AF1C-AB78BA60117C}" sibTransId="{90E12B01-2C28-4E0B-8B08-7EC2F6995503}"/>
    <dgm:cxn modelId="{20CDC69B-F6BF-4687-9DDB-48D0CA8B4460}" srcId="{960BEF15-77ED-444D-A303-03540D95D80E}" destId="{17F4A235-29E6-47A5-AB12-C77B8A3A0975}" srcOrd="0" destOrd="0" parTransId="{55AA8C53-295A-40B4-838B-40DE521B3620}" sibTransId="{BD7E9F77-0B84-4C5D-ACAA-8C33CC6B3E22}"/>
    <dgm:cxn modelId="{1D972EAC-8F1D-4D0B-A374-F1DCAEDAD458}" srcId="{3FCDD752-381E-4970-9E44-73680DF2A4C1}" destId="{265BB9EC-D339-498A-BB5F-D8CA62F4F8E2}" srcOrd="0" destOrd="0" parTransId="{14013588-5354-40C9-8002-274E39777A6D}" sibTransId="{B6C03095-2D81-44CF-AD25-3A9754BBC467}"/>
    <dgm:cxn modelId="{DF2D7ABF-4C1B-4F4D-8607-DEBD399EBD52}" srcId="{E3102AFD-6492-4877-91F4-2D3F75B5F591}" destId="{960BEF15-77ED-444D-A303-03540D95D80E}" srcOrd="1" destOrd="0" parTransId="{1E0FD1D0-C9D0-471B-B98E-F94D37DC5161}" sibTransId="{B294EA3C-7B16-4E90-AB37-85E2DF2BCE5B}"/>
    <dgm:cxn modelId="{0555ABE2-138A-854B-A048-A635157303DF}" type="presOf" srcId="{E3102AFD-6492-4877-91F4-2D3F75B5F591}" destId="{88D74BF2-A0BF-4E42-AD51-2E515CCFB059}" srcOrd="0" destOrd="0" presId="urn:microsoft.com/office/officeart/2005/8/layout/vList2"/>
    <dgm:cxn modelId="{DF4FA2E4-3C26-7044-966C-03BB6041DDB7}" type="presOf" srcId="{17F4A235-29E6-47A5-AB12-C77B8A3A0975}" destId="{D431F9D9-C1B4-164C-90A8-31808E15D718}" srcOrd="0" destOrd="0" presId="urn:microsoft.com/office/officeart/2005/8/layout/vList2"/>
    <dgm:cxn modelId="{D06CD9E6-D910-2644-B4E7-F94594983E8B}" type="presOf" srcId="{3D5B1A17-A9B6-45A4-9A50-5E78CCCFD21D}" destId="{0EEA9BE5-8310-884C-81B0-E89BF2E60AA6}" srcOrd="0" destOrd="0" presId="urn:microsoft.com/office/officeart/2005/8/layout/vList2"/>
    <dgm:cxn modelId="{F4D64DF9-85B2-0D41-951F-85CD962CC249}" type="presOf" srcId="{5EBC02CC-9934-4C31-BDB3-A95983062B83}" destId="{14112252-2585-BA49-9725-8F2BBD87D61F}" srcOrd="0" destOrd="0" presId="urn:microsoft.com/office/officeart/2005/8/layout/vList2"/>
    <dgm:cxn modelId="{FBF8BFFE-B2B6-144C-8682-300CFA51B4BB}" type="presOf" srcId="{ECE1DDA4-083B-4FD1-829E-326AAA51D3AC}" destId="{508EEDA6-01AE-754E-9B7A-C6410E579D3D}" srcOrd="0" destOrd="0" presId="urn:microsoft.com/office/officeart/2005/8/layout/vList2"/>
    <dgm:cxn modelId="{8A5F78FF-6B23-4FBB-A673-F33028FA7912}" srcId="{E3102AFD-6492-4877-91F4-2D3F75B5F591}" destId="{3D5B1A17-A9B6-45A4-9A50-5E78CCCFD21D}" srcOrd="2" destOrd="0" parTransId="{7846052D-0D78-4593-AE59-222432ECE234}" sibTransId="{7657F372-B462-4982-9C9D-897EF249DA90}"/>
    <dgm:cxn modelId="{BB06C06A-3F3C-2C4F-A116-0E3A1A9472EC}" type="presParOf" srcId="{88D74BF2-A0BF-4E42-AD51-2E515CCFB059}" destId="{719CB85D-0E0B-194D-80F8-0703BE7A5018}" srcOrd="0" destOrd="0" presId="urn:microsoft.com/office/officeart/2005/8/layout/vList2"/>
    <dgm:cxn modelId="{7C14C2B2-B92C-FF49-B63A-9585CB148CF8}" type="presParOf" srcId="{88D74BF2-A0BF-4E42-AD51-2E515CCFB059}" destId="{C3A6F8DA-0646-4C45-848B-A76F176EF256}" srcOrd="1" destOrd="0" presId="urn:microsoft.com/office/officeart/2005/8/layout/vList2"/>
    <dgm:cxn modelId="{85028A14-64F2-D04D-AB36-CD2A11A3717A}" type="presParOf" srcId="{88D74BF2-A0BF-4E42-AD51-2E515CCFB059}" destId="{F93D93CF-2F5B-B741-BD01-E7F557295A15}" srcOrd="2" destOrd="0" presId="urn:microsoft.com/office/officeart/2005/8/layout/vList2"/>
    <dgm:cxn modelId="{7A7636D3-7A7E-074C-8578-3956B8167C68}" type="presParOf" srcId="{88D74BF2-A0BF-4E42-AD51-2E515CCFB059}" destId="{D431F9D9-C1B4-164C-90A8-31808E15D718}" srcOrd="3" destOrd="0" presId="urn:microsoft.com/office/officeart/2005/8/layout/vList2"/>
    <dgm:cxn modelId="{C2A98D59-68EC-654B-96F3-60513A8345DF}" type="presParOf" srcId="{88D74BF2-A0BF-4E42-AD51-2E515CCFB059}" destId="{0EEA9BE5-8310-884C-81B0-E89BF2E60AA6}" srcOrd="4" destOrd="0" presId="urn:microsoft.com/office/officeart/2005/8/layout/vList2"/>
    <dgm:cxn modelId="{868743FC-9F0F-9A46-B275-69544956D0D3}" type="presParOf" srcId="{88D74BF2-A0BF-4E42-AD51-2E515CCFB059}" destId="{3279374A-99D3-3A48-A22E-66045AE29A4F}" srcOrd="5" destOrd="0" presId="urn:microsoft.com/office/officeart/2005/8/layout/vList2"/>
    <dgm:cxn modelId="{F6EA89E2-081A-F548-B3F2-64F194B8B80E}" type="presParOf" srcId="{88D74BF2-A0BF-4E42-AD51-2E515CCFB059}" destId="{1B4681CA-AEB4-D042-97E9-B651ECB23B76}" srcOrd="6" destOrd="0" presId="urn:microsoft.com/office/officeart/2005/8/layout/vList2"/>
    <dgm:cxn modelId="{A8096283-6EA2-A847-A3FA-85F08B980C4C}" type="presParOf" srcId="{88D74BF2-A0BF-4E42-AD51-2E515CCFB059}" destId="{14112252-2585-BA49-9725-8F2BBD87D61F}" srcOrd="7" destOrd="0" presId="urn:microsoft.com/office/officeart/2005/8/layout/vList2"/>
    <dgm:cxn modelId="{52BDA9E9-EA83-F745-BDC3-52307FEEB184}" type="presParOf" srcId="{88D74BF2-A0BF-4E42-AD51-2E515CCFB059}" destId="{508EEDA6-01AE-754E-9B7A-C6410E579D3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662154-A7C5-41F0-A237-9B735FCF924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1A87F1B-B61F-4127-B6AC-D770E949A275}">
      <dgm:prSet/>
      <dgm:spPr/>
      <dgm:t>
        <a:bodyPr/>
        <a:lstStyle/>
        <a:p>
          <a:pPr>
            <a:lnSpc>
              <a:spcPct val="100000"/>
            </a:lnSpc>
          </a:pPr>
          <a:r>
            <a:rPr lang="en-US"/>
            <a:t>Nutrient sensing and response</a:t>
          </a:r>
        </a:p>
      </dgm:t>
    </dgm:pt>
    <dgm:pt modelId="{C770770F-FE42-4131-8AE0-8DA55C1E6D58}" type="parTrans" cxnId="{63D16C12-ACAF-415E-888D-BBFD8E196E9D}">
      <dgm:prSet/>
      <dgm:spPr/>
      <dgm:t>
        <a:bodyPr/>
        <a:lstStyle/>
        <a:p>
          <a:endParaRPr lang="en-US"/>
        </a:p>
      </dgm:t>
    </dgm:pt>
    <dgm:pt modelId="{A622F84D-F476-489A-AD2D-75B3C4914572}" type="sibTrans" cxnId="{63D16C12-ACAF-415E-888D-BBFD8E196E9D}">
      <dgm:prSet/>
      <dgm:spPr/>
      <dgm:t>
        <a:bodyPr/>
        <a:lstStyle/>
        <a:p>
          <a:endParaRPr lang="en-US"/>
        </a:p>
      </dgm:t>
    </dgm:pt>
    <dgm:pt modelId="{AD48BDC8-ED67-47C1-857C-5C5923FBBA16}">
      <dgm:prSet/>
      <dgm:spPr/>
      <dgm:t>
        <a:bodyPr/>
        <a:lstStyle/>
        <a:p>
          <a:pPr>
            <a:lnSpc>
              <a:spcPct val="100000"/>
            </a:lnSpc>
          </a:pPr>
          <a:r>
            <a:rPr lang="en-US"/>
            <a:t>Exploratory analysis using genotype data</a:t>
          </a:r>
        </a:p>
      </dgm:t>
    </dgm:pt>
    <dgm:pt modelId="{5376F407-34DF-424D-A89A-15F3BAD231AC}" type="parTrans" cxnId="{4BD5D65B-9CA9-41F3-85AB-F7E0C59934D3}">
      <dgm:prSet/>
      <dgm:spPr/>
      <dgm:t>
        <a:bodyPr/>
        <a:lstStyle/>
        <a:p>
          <a:endParaRPr lang="en-US"/>
        </a:p>
      </dgm:t>
    </dgm:pt>
    <dgm:pt modelId="{7122A6A3-4428-42F1-B745-BD74A33431AF}" type="sibTrans" cxnId="{4BD5D65B-9CA9-41F3-85AB-F7E0C59934D3}">
      <dgm:prSet/>
      <dgm:spPr/>
      <dgm:t>
        <a:bodyPr/>
        <a:lstStyle/>
        <a:p>
          <a:endParaRPr lang="en-US"/>
        </a:p>
      </dgm:t>
    </dgm:pt>
    <dgm:pt modelId="{F677009B-5E53-40BC-960A-EB6795DC9CD7}">
      <dgm:prSet/>
      <dgm:spPr/>
      <dgm:t>
        <a:bodyPr/>
        <a:lstStyle/>
        <a:p>
          <a:pPr>
            <a:lnSpc>
              <a:spcPct val="100000"/>
            </a:lnSpc>
          </a:pPr>
          <a:r>
            <a:rPr lang="en-US"/>
            <a:t>Tas1r2 expression in metabolically active tissues</a:t>
          </a:r>
        </a:p>
      </dgm:t>
    </dgm:pt>
    <dgm:pt modelId="{B40BBF52-801A-4FF7-A682-AA8B4600DE43}" type="parTrans" cxnId="{354A7C9E-C2BE-4092-BD8C-686ECA11E630}">
      <dgm:prSet/>
      <dgm:spPr/>
      <dgm:t>
        <a:bodyPr/>
        <a:lstStyle/>
        <a:p>
          <a:endParaRPr lang="en-US"/>
        </a:p>
      </dgm:t>
    </dgm:pt>
    <dgm:pt modelId="{A3C6FEF7-C9BF-4489-A6D6-A0E8536F1BA3}" type="sibTrans" cxnId="{354A7C9E-C2BE-4092-BD8C-686ECA11E630}">
      <dgm:prSet/>
      <dgm:spPr/>
      <dgm:t>
        <a:bodyPr/>
        <a:lstStyle/>
        <a:p>
          <a:endParaRPr lang="en-US"/>
        </a:p>
      </dgm:t>
    </dgm:pt>
    <dgm:pt modelId="{61D9B631-3A6E-AE49-A92D-B46D9DE18BED}" type="pres">
      <dgm:prSet presAssocID="{9C662154-A7C5-41F0-A237-9B735FCF9244}" presName="linear" presStyleCnt="0">
        <dgm:presLayoutVars>
          <dgm:animLvl val="lvl"/>
          <dgm:resizeHandles val="exact"/>
        </dgm:presLayoutVars>
      </dgm:prSet>
      <dgm:spPr/>
    </dgm:pt>
    <dgm:pt modelId="{33FCEB1D-9A97-864D-B7E2-4F2196162195}" type="pres">
      <dgm:prSet presAssocID="{31A87F1B-B61F-4127-B6AC-D770E949A275}" presName="parentText" presStyleLbl="node1" presStyleIdx="0" presStyleCnt="3">
        <dgm:presLayoutVars>
          <dgm:chMax val="0"/>
          <dgm:bulletEnabled val="1"/>
        </dgm:presLayoutVars>
      </dgm:prSet>
      <dgm:spPr/>
    </dgm:pt>
    <dgm:pt modelId="{258E5A0C-9AF2-7342-BD69-061E6598AA46}" type="pres">
      <dgm:prSet presAssocID="{A622F84D-F476-489A-AD2D-75B3C4914572}" presName="spacer" presStyleCnt="0"/>
      <dgm:spPr/>
    </dgm:pt>
    <dgm:pt modelId="{1954FE01-2F1D-DF4E-BDEC-AD5B97E67800}" type="pres">
      <dgm:prSet presAssocID="{AD48BDC8-ED67-47C1-857C-5C5923FBBA16}" presName="parentText" presStyleLbl="node1" presStyleIdx="1" presStyleCnt="3">
        <dgm:presLayoutVars>
          <dgm:chMax val="0"/>
          <dgm:bulletEnabled val="1"/>
        </dgm:presLayoutVars>
      </dgm:prSet>
      <dgm:spPr/>
    </dgm:pt>
    <dgm:pt modelId="{A8A306F3-DC38-C645-A754-BE3991F3A7AF}" type="pres">
      <dgm:prSet presAssocID="{7122A6A3-4428-42F1-B745-BD74A33431AF}" presName="spacer" presStyleCnt="0"/>
      <dgm:spPr/>
    </dgm:pt>
    <dgm:pt modelId="{DA2514AD-4643-9344-A9CE-49FBA1556A80}" type="pres">
      <dgm:prSet presAssocID="{F677009B-5E53-40BC-960A-EB6795DC9CD7}" presName="parentText" presStyleLbl="node1" presStyleIdx="2" presStyleCnt="3">
        <dgm:presLayoutVars>
          <dgm:chMax val="0"/>
          <dgm:bulletEnabled val="1"/>
        </dgm:presLayoutVars>
      </dgm:prSet>
      <dgm:spPr/>
    </dgm:pt>
  </dgm:ptLst>
  <dgm:cxnLst>
    <dgm:cxn modelId="{F9CA1206-ED2D-A047-B7DE-525AC3E2C3F4}" type="presOf" srcId="{9C662154-A7C5-41F0-A237-9B735FCF9244}" destId="{61D9B631-3A6E-AE49-A92D-B46D9DE18BED}" srcOrd="0" destOrd="0" presId="urn:microsoft.com/office/officeart/2005/8/layout/vList2"/>
    <dgm:cxn modelId="{7090F606-DBDA-5248-877D-2853BEAED3CC}" type="presOf" srcId="{31A87F1B-B61F-4127-B6AC-D770E949A275}" destId="{33FCEB1D-9A97-864D-B7E2-4F2196162195}" srcOrd="0" destOrd="0" presId="urn:microsoft.com/office/officeart/2005/8/layout/vList2"/>
    <dgm:cxn modelId="{AE096A10-E92E-3E41-B745-57A9323BE855}" type="presOf" srcId="{AD48BDC8-ED67-47C1-857C-5C5923FBBA16}" destId="{1954FE01-2F1D-DF4E-BDEC-AD5B97E67800}" srcOrd="0" destOrd="0" presId="urn:microsoft.com/office/officeart/2005/8/layout/vList2"/>
    <dgm:cxn modelId="{63D16C12-ACAF-415E-888D-BBFD8E196E9D}" srcId="{9C662154-A7C5-41F0-A237-9B735FCF9244}" destId="{31A87F1B-B61F-4127-B6AC-D770E949A275}" srcOrd="0" destOrd="0" parTransId="{C770770F-FE42-4131-8AE0-8DA55C1E6D58}" sibTransId="{A622F84D-F476-489A-AD2D-75B3C4914572}"/>
    <dgm:cxn modelId="{4D09904E-CAA5-FD4A-B1DD-91F973B47462}" type="presOf" srcId="{F677009B-5E53-40BC-960A-EB6795DC9CD7}" destId="{DA2514AD-4643-9344-A9CE-49FBA1556A80}" srcOrd="0" destOrd="0" presId="urn:microsoft.com/office/officeart/2005/8/layout/vList2"/>
    <dgm:cxn modelId="{4BD5D65B-9CA9-41F3-85AB-F7E0C59934D3}" srcId="{9C662154-A7C5-41F0-A237-9B735FCF9244}" destId="{AD48BDC8-ED67-47C1-857C-5C5923FBBA16}" srcOrd="1" destOrd="0" parTransId="{5376F407-34DF-424D-A89A-15F3BAD231AC}" sibTransId="{7122A6A3-4428-42F1-B745-BD74A33431AF}"/>
    <dgm:cxn modelId="{354A7C9E-C2BE-4092-BD8C-686ECA11E630}" srcId="{9C662154-A7C5-41F0-A237-9B735FCF9244}" destId="{F677009B-5E53-40BC-960A-EB6795DC9CD7}" srcOrd="2" destOrd="0" parTransId="{B40BBF52-801A-4FF7-A682-AA8B4600DE43}" sibTransId="{A3C6FEF7-C9BF-4489-A6D6-A0E8536F1BA3}"/>
    <dgm:cxn modelId="{3A228A75-A983-654E-B871-DD6967A8A652}" type="presParOf" srcId="{61D9B631-3A6E-AE49-A92D-B46D9DE18BED}" destId="{33FCEB1D-9A97-864D-B7E2-4F2196162195}" srcOrd="0" destOrd="0" presId="urn:microsoft.com/office/officeart/2005/8/layout/vList2"/>
    <dgm:cxn modelId="{67C5483E-023B-C743-9C8E-DB418CF3A89A}" type="presParOf" srcId="{61D9B631-3A6E-AE49-A92D-B46D9DE18BED}" destId="{258E5A0C-9AF2-7342-BD69-061E6598AA46}" srcOrd="1" destOrd="0" presId="urn:microsoft.com/office/officeart/2005/8/layout/vList2"/>
    <dgm:cxn modelId="{26A2F962-C08F-F04A-9F43-609792471D85}" type="presParOf" srcId="{61D9B631-3A6E-AE49-A92D-B46D9DE18BED}" destId="{1954FE01-2F1D-DF4E-BDEC-AD5B97E67800}" srcOrd="2" destOrd="0" presId="urn:microsoft.com/office/officeart/2005/8/layout/vList2"/>
    <dgm:cxn modelId="{B485B3A1-52A0-C942-92EF-AFF679EAB37C}" type="presParOf" srcId="{61D9B631-3A6E-AE49-A92D-B46D9DE18BED}" destId="{A8A306F3-DC38-C645-A754-BE3991F3A7AF}" srcOrd="3" destOrd="0" presId="urn:microsoft.com/office/officeart/2005/8/layout/vList2"/>
    <dgm:cxn modelId="{4F120C2B-6B6A-154D-B15C-76113F4EDE49}" type="presParOf" srcId="{61D9B631-3A6E-AE49-A92D-B46D9DE18BED}" destId="{DA2514AD-4643-9344-A9CE-49FBA1556A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50D90B-84D2-437B-AD1D-B9FA185A8D9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40F49F6-7644-41F5-AD48-C22F85E383E3}">
      <dgm:prSet/>
      <dgm:spPr/>
      <dgm:t>
        <a:bodyPr/>
        <a:lstStyle/>
        <a:p>
          <a:r>
            <a:rPr lang="en-US"/>
            <a:t>Excellent dynamic variation in gene expression across tissues</a:t>
          </a:r>
        </a:p>
      </dgm:t>
    </dgm:pt>
    <dgm:pt modelId="{50953B8E-8D74-42C1-8155-E5F1478D26F4}" type="parTrans" cxnId="{75F3D19D-77F3-45BA-99A7-2F67EB130DC1}">
      <dgm:prSet/>
      <dgm:spPr/>
      <dgm:t>
        <a:bodyPr/>
        <a:lstStyle/>
        <a:p>
          <a:endParaRPr lang="en-US"/>
        </a:p>
      </dgm:t>
    </dgm:pt>
    <dgm:pt modelId="{AC6F20C0-905B-4F7C-85DE-D4241411907E}" type="sibTrans" cxnId="{75F3D19D-77F3-45BA-99A7-2F67EB130DC1}">
      <dgm:prSet/>
      <dgm:spPr/>
      <dgm:t>
        <a:bodyPr/>
        <a:lstStyle/>
        <a:p>
          <a:endParaRPr lang="en-US"/>
        </a:p>
      </dgm:t>
    </dgm:pt>
    <dgm:pt modelId="{43B73F33-8B5E-47D9-9B3C-D29244248459}">
      <dgm:prSet/>
      <dgm:spPr/>
      <dgm:t>
        <a:bodyPr/>
        <a:lstStyle/>
        <a:p>
          <a:r>
            <a:rPr lang="en-US"/>
            <a:t>No ORA results passed FDR correction</a:t>
          </a:r>
        </a:p>
      </dgm:t>
    </dgm:pt>
    <dgm:pt modelId="{C41767FD-45EB-4432-BD64-59823B1DE737}" type="parTrans" cxnId="{F7CBBFD9-912A-453B-8ADA-61B74D23779B}">
      <dgm:prSet/>
      <dgm:spPr/>
      <dgm:t>
        <a:bodyPr/>
        <a:lstStyle/>
        <a:p>
          <a:endParaRPr lang="en-US"/>
        </a:p>
      </dgm:t>
    </dgm:pt>
    <dgm:pt modelId="{B73B6863-1FC2-41CE-811F-29B23A439BB5}" type="sibTrans" cxnId="{F7CBBFD9-912A-453B-8ADA-61B74D23779B}">
      <dgm:prSet/>
      <dgm:spPr/>
      <dgm:t>
        <a:bodyPr/>
        <a:lstStyle/>
        <a:p>
          <a:endParaRPr lang="en-US"/>
        </a:p>
      </dgm:t>
    </dgm:pt>
    <dgm:pt modelId="{3A3BB214-1193-4240-B441-A5C386AC2F9B}">
      <dgm:prSet/>
      <dgm:spPr/>
      <dgm:t>
        <a:bodyPr/>
        <a:lstStyle/>
        <a:p>
          <a:r>
            <a:rPr lang="en-US"/>
            <a:t>Tas1r2 gene-specific effects</a:t>
          </a:r>
        </a:p>
      </dgm:t>
    </dgm:pt>
    <dgm:pt modelId="{9405A168-3727-4AEC-8361-B477DE73F7F0}" type="parTrans" cxnId="{25202533-F9CF-4EBA-9083-A12FCCD88D68}">
      <dgm:prSet/>
      <dgm:spPr/>
      <dgm:t>
        <a:bodyPr/>
        <a:lstStyle/>
        <a:p>
          <a:endParaRPr lang="en-US"/>
        </a:p>
      </dgm:t>
    </dgm:pt>
    <dgm:pt modelId="{F3629A6F-E5DC-454C-8E35-D1EC9BFF4C27}" type="sibTrans" cxnId="{25202533-F9CF-4EBA-9083-A12FCCD88D68}">
      <dgm:prSet/>
      <dgm:spPr/>
      <dgm:t>
        <a:bodyPr/>
        <a:lstStyle/>
        <a:p>
          <a:endParaRPr lang="en-US"/>
        </a:p>
      </dgm:t>
    </dgm:pt>
    <dgm:pt modelId="{B007EA19-3FEB-48F6-A905-9B55F3AB4EED}">
      <dgm:prSet/>
      <dgm:spPr/>
      <dgm:t>
        <a:bodyPr/>
        <a:lstStyle/>
        <a:p>
          <a:r>
            <a:rPr lang="en-US"/>
            <a:t>GSEA results limited</a:t>
          </a:r>
        </a:p>
      </dgm:t>
    </dgm:pt>
    <dgm:pt modelId="{2D2F146E-2B11-403D-BC48-4D40F3990626}" type="parTrans" cxnId="{CE967595-8499-48D9-AE36-42F74D82A27C}">
      <dgm:prSet/>
      <dgm:spPr/>
      <dgm:t>
        <a:bodyPr/>
        <a:lstStyle/>
        <a:p>
          <a:endParaRPr lang="en-US"/>
        </a:p>
      </dgm:t>
    </dgm:pt>
    <dgm:pt modelId="{A1B12D56-2AA7-4686-AE68-30E0ACA4211E}" type="sibTrans" cxnId="{CE967595-8499-48D9-AE36-42F74D82A27C}">
      <dgm:prSet/>
      <dgm:spPr/>
      <dgm:t>
        <a:bodyPr/>
        <a:lstStyle/>
        <a:p>
          <a:endParaRPr lang="en-US"/>
        </a:p>
      </dgm:t>
    </dgm:pt>
    <dgm:pt modelId="{9D95DA0B-5BE6-394B-B495-F4AC206E6CA7}" type="pres">
      <dgm:prSet presAssocID="{0A50D90B-84D2-437B-AD1D-B9FA185A8D97}" presName="linear" presStyleCnt="0">
        <dgm:presLayoutVars>
          <dgm:animLvl val="lvl"/>
          <dgm:resizeHandles val="exact"/>
        </dgm:presLayoutVars>
      </dgm:prSet>
      <dgm:spPr/>
    </dgm:pt>
    <dgm:pt modelId="{EB5DE213-7588-464E-9190-05E10B1D80FA}" type="pres">
      <dgm:prSet presAssocID="{240F49F6-7644-41F5-AD48-C22F85E383E3}" presName="parentText" presStyleLbl="node1" presStyleIdx="0" presStyleCnt="4">
        <dgm:presLayoutVars>
          <dgm:chMax val="0"/>
          <dgm:bulletEnabled val="1"/>
        </dgm:presLayoutVars>
      </dgm:prSet>
      <dgm:spPr/>
    </dgm:pt>
    <dgm:pt modelId="{3D3893AB-10CC-6A47-A5CF-6CD2C68614C4}" type="pres">
      <dgm:prSet presAssocID="{AC6F20C0-905B-4F7C-85DE-D4241411907E}" presName="spacer" presStyleCnt="0"/>
      <dgm:spPr/>
    </dgm:pt>
    <dgm:pt modelId="{F31DE692-ACF6-084E-A090-971705E1A56C}" type="pres">
      <dgm:prSet presAssocID="{43B73F33-8B5E-47D9-9B3C-D29244248459}" presName="parentText" presStyleLbl="node1" presStyleIdx="1" presStyleCnt="4">
        <dgm:presLayoutVars>
          <dgm:chMax val="0"/>
          <dgm:bulletEnabled val="1"/>
        </dgm:presLayoutVars>
      </dgm:prSet>
      <dgm:spPr/>
    </dgm:pt>
    <dgm:pt modelId="{9FCE9997-5CC8-1D45-9B47-27259A55B05D}" type="pres">
      <dgm:prSet presAssocID="{B73B6863-1FC2-41CE-811F-29B23A439BB5}" presName="spacer" presStyleCnt="0"/>
      <dgm:spPr/>
    </dgm:pt>
    <dgm:pt modelId="{008CF7D8-174A-3A41-A778-950A476AF42D}" type="pres">
      <dgm:prSet presAssocID="{3A3BB214-1193-4240-B441-A5C386AC2F9B}" presName="parentText" presStyleLbl="node1" presStyleIdx="2" presStyleCnt="4">
        <dgm:presLayoutVars>
          <dgm:chMax val="0"/>
          <dgm:bulletEnabled val="1"/>
        </dgm:presLayoutVars>
      </dgm:prSet>
      <dgm:spPr/>
    </dgm:pt>
    <dgm:pt modelId="{702F449B-CE38-854D-846B-EE1A8434743C}" type="pres">
      <dgm:prSet presAssocID="{F3629A6F-E5DC-454C-8E35-D1EC9BFF4C27}" presName="spacer" presStyleCnt="0"/>
      <dgm:spPr/>
    </dgm:pt>
    <dgm:pt modelId="{FE28785B-6056-A045-B696-4470B5012BC1}" type="pres">
      <dgm:prSet presAssocID="{B007EA19-3FEB-48F6-A905-9B55F3AB4EED}" presName="parentText" presStyleLbl="node1" presStyleIdx="3" presStyleCnt="4">
        <dgm:presLayoutVars>
          <dgm:chMax val="0"/>
          <dgm:bulletEnabled val="1"/>
        </dgm:presLayoutVars>
      </dgm:prSet>
      <dgm:spPr/>
    </dgm:pt>
  </dgm:ptLst>
  <dgm:cxnLst>
    <dgm:cxn modelId="{05B0B003-6DD0-B048-BDB2-FCD404530EB3}" type="presOf" srcId="{0A50D90B-84D2-437B-AD1D-B9FA185A8D97}" destId="{9D95DA0B-5BE6-394B-B495-F4AC206E6CA7}" srcOrd="0" destOrd="0" presId="urn:microsoft.com/office/officeart/2005/8/layout/vList2"/>
    <dgm:cxn modelId="{FD754B1C-F7F0-CD48-93FE-C54157B2BAA0}" type="presOf" srcId="{43B73F33-8B5E-47D9-9B3C-D29244248459}" destId="{F31DE692-ACF6-084E-A090-971705E1A56C}" srcOrd="0" destOrd="0" presId="urn:microsoft.com/office/officeart/2005/8/layout/vList2"/>
    <dgm:cxn modelId="{25202533-F9CF-4EBA-9083-A12FCCD88D68}" srcId="{0A50D90B-84D2-437B-AD1D-B9FA185A8D97}" destId="{3A3BB214-1193-4240-B441-A5C386AC2F9B}" srcOrd="2" destOrd="0" parTransId="{9405A168-3727-4AEC-8361-B477DE73F7F0}" sibTransId="{F3629A6F-E5DC-454C-8E35-D1EC9BFF4C27}"/>
    <dgm:cxn modelId="{CE967595-8499-48D9-AE36-42F74D82A27C}" srcId="{0A50D90B-84D2-437B-AD1D-B9FA185A8D97}" destId="{B007EA19-3FEB-48F6-A905-9B55F3AB4EED}" srcOrd="3" destOrd="0" parTransId="{2D2F146E-2B11-403D-BC48-4D40F3990626}" sibTransId="{A1B12D56-2AA7-4686-AE68-30E0ACA4211E}"/>
    <dgm:cxn modelId="{7064E296-7DF5-0147-9A1A-4D04DB1C0049}" type="presOf" srcId="{240F49F6-7644-41F5-AD48-C22F85E383E3}" destId="{EB5DE213-7588-464E-9190-05E10B1D80FA}" srcOrd="0" destOrd="0" presId="urn:microsoft.com/office/officeart/2005/8/layout/vList2"/>
    <dgm:cxn modelId="{75F3D19D-77F3-45BA-99A7-2F67EB130DC1}" srcId="{0A50D90B-84D2-437B-AD1D-B9FA185A8D97}" destId="{240F49F6-7644-41F5-AD48-C22F85E383E3}" srcOrd="0" destOrd="0" parTransId="{50953B8E-8D74-42C1-8155-E5F1478D26F4}" sibTransId="{AC6F20C0-905B-4F7C-85DE-D4241411907E}"/>
    <dgm:cxn modelId="{BFB483A8-37D2-CD43-BAA9-3DC01B14D0E9}" type="presOf" srcId="{3A3BB214-1193-4240-B441-A5C386AC2F9B}" destId="{008CF7D8-174A-3A41-A778-950A476AF42D}" srcOrd="0" destOrd="0" presId="urn:microsoft.com/office/officeart/2005/8/layout/vList2"/>
    <dgm:cxn modelId="{F7CBBFD9-912A-453B-8ADA-61B74D23779B}" srcId="{0A50D90B-84D2-437B-AD1D-B9FA185A8D97}" destId="{43B73F33-8B5E-47D9-9B3C-D29244248459}" srcOrd="1" destOrd="0" parTransId="{C41767FD-45EB-4432-BD64-59823B1DE737}" sibTransId="{B73B6863-1FC2-41CE-811F-29B23A439BB5}"/>
    <dgm:cxn modelId="{1D5F1FFE-F940-AE4D-B605-00907711EADE}" type="presOf" srcId="{B007EA19-3FEB-48F6-A905-9B55F3AB4EED}" destId="{FE28785B-6056-A045-B696-4470B5012BC1}" srcOrd="0" destOrd="0" presId="urn:microsoft.com/office/officeart/2005/8/layout/vList2"/>
    <dgm:cxn modelId="{667BE837-40E4-184E-B26A-76BBB96DA54F}" type="presParOf" srcId="{9D95DA0B-5BE6-394B-B495-F4AC206E6CA7}" destId="{EB5DE213-7588-464E-9190-05E10B1D80FA}" srcOrd="0" destOrd="0" presId="urn:microsoft.com/office/officeart/2005/8/layout/vList2"/>
    <dgm:cxn modelId="{4B8CD0D3-085F-4643-BFE9-A553721D861A}" type="presParOf" srcId="{9D95DA0B-5BE6-394B-B495-F4AC206E6CA7}" destId="{3D3893AB-10CC-6A47-A5CF-6CD2C68614C4}" srcOrd="1" destOrd="0" presId="urn:microsoft.com/office/officeart/2005/8/layout/vList2"/>
    <dgm:cxn modelId="{3B29D033-AEF0-3546-96D2-6519A032ED8D}" type="presParOf" srcId="{9D95DA0B-5BE6-394B-B495-F4AC206E6CA7}" destId="{F31DE692-ACF6-084E-A090-971705E1A56C}" srcOrd="2" destOrd="0" presId="urn:microsoft.com/office/officeart/2005/8/layout/vList2"/>
    <dgm:cxn modelId="{72BBB278-E29A-7540-9728-83245BB1D4BD}" type="presParOf" srcId="{9D95DA0B-5BE6-394B-B495-F4AC206E6CA7}" destId="{9FCE9997-5CC8-1D45-9B47-27259A55B05D}" srcOrd="3" destOrd="0" presId="urn:microsoft.com/office/officeart/2005/8/layout/vList2"/>
    <dgm:cxn modelId="{D0F416F5-FF1D-4C45-8456-A72EC0155B0F}" type="presParOf" srcId="{9D95DA0B-5BE6-394B-B495-F4AC206E6CA7}" destId="{008CF7D8-174A-3A41-A778-950A476AF42D}" srcOrd="4" destOrd="0" presId="urn:microsoft.com/office/officeart/2005/8/layout/vList2"/>
    <dgm:cxn modelId="{D02F7FB2-883D-9A48-B226-DD5F0FFC86B0}" type="presParOf" srcId="{9D95DA0B-5BE6-394B-B495-F4AC206E6CA7}" destId="{702F449B-CE38-854D-846B-EE1A8434743C}" srcOrd="5" destOrd="0" presId="urn:microsoft.com/office/officeart/2005/8/layout/vList2"/>
    <dgm:cxn modelId="{7D9F6CB1-1F62-5D44-A8FC-5F01083AA363}" type="presParOf" srcId="{9D95DA0B-5BE6-394B-B495-F4AC206E6CA7}" destId="{FE28785B-6056-A045-B696-4470B5012BC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6C84-95D1-1840-B1F8-5DC3DF7CF0E0}">
      <dsp:nvSpPr>
        <dsp:cNvPr id="0" name=""/>
        <dsp:cNvSpPr/>
      </dsp:nvSpPr>
      <dsp:spPr>
        <a:xfrm>
          <a:off x="0" y="424400"/>
          <a:ext cx="6666833" cy="6047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5B1984-0A1C-F240-9807-7025D9C6DB2B}">
      <dsp:nvSpPr>
        <dsp:cNvPr id="0" name=""/>
        <dsp:cNvSpPr/>
      </dsp:nvSpPr>
      <dsp:spPr>
        <a:xfrm>
          <a:off x="333341" y="7016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Background</a:t>
          </a:r>
        </a:p>
      </dsp:txBody>
      <dsp:txXfrm>
        <a:off x="367926" y="104745"/>
        <a:ext cx="4597613" cy="639310"/>
      </dsp:txXfrm>
    </dsp:sp>
    <dsp:sp modelId="{8EE3D7BC-2404-9A40-A056-7FC105C71B04}">
      <dsp:nvSpPr>
        <dsp:cNvPr id="0" name=""/>
        <dsp:cNvSpPr/>
      </dsp:nvSpPr>
      <dsp:spPr>
        <a:xfrm>
          <a:off x="0" y="1513040"/>
          <a:ext cx="6666833" cy="604799"/>
        </a:xfrm>
        <a:prstGeom prst="rect">
          <a:avLst/>
        </a:prstGeom>
        <a:solidFill>
          <a:schemeClr val="lt1">
            <a:alpha val="90000"/>
            <a:hueOff val="0"/>
            <a:satOff val="0"/>
            <a:lumOff val="0"/>
            <a:alphaOff val="0"/>
          </a:schemeClr>
        </a:solidFill>
        <a:ln w="12700" cap="flat" cmpd="sng" algn="ctr">
          <a:solidFill>
            <a:schemeClr val="accent5">
              <a:hueOff val="-3038037"/>
              <a:satOff val="-207"/>
              <a:lumOff val="49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B37FA0-7277-3E48-BA94-378ABD417CDC}">
      <dsp:nvSpPr>
        <dsp:cNvPr id="0" name=""/>
        <dsp:cNvSpPr/>
      </dsp:nvSpPr>
      <dsp:spPr>
        <a:xfrm>
          <a:off x="333341" y="1158800"/>
          <a:ext cx="4666783" cy="708480"/>
        </a:xfrm>
        <a:prstGeom prst="round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Study Goal</a:t>
          </a:r>
        </a:p>
      </dsp:txBody>
      <dsp:txXfrm>
        <a:off x="367926" y="1193385"/>
        <a:ext cx="4597613" cy="639310"/>
      </dsp:txXfrm>
    </dsp:sp>
    <dsp:sp modelId="{CACBCFC0-563E-E646-87E7-6B27998E19AF}">
      <dsp:nvSpPr>
        <dsp:cNvPr id="0" name=""/>
        <dsp:cNvSpPr/>
      </dsp:nvSpPr>
      <dsp:spPr>
        <a:xfrm>
          <a:off x="0" y="2601680"/>
          <a:ext cx="6666833" cy="604799"/>
        </a:xfrm>
        <a:prstGeom prst="rect">
          <a:avLst/>
        </a:prstGeom>
        <a:solidFill>
          <a:schemeClr val="lt1">
            <a:alpha val="90000"/>
            <a:hueOff val="0"/>
            <a:satOff val="0"/>
            <a:lumOff val="0"/>
            <a:alphaOff val="0"/>
          </a:schemeClr>
        </a:solidFill>
        <a:ln w="12700" cap="flat" cmpd="sng" algn="ctr">
          <a:solidFill>
            <a:schemeClr val="accent5">
              <a:hueOff val="-6076075"/>
              <a:satOff val="-413"/>
              <a:lumOff val="981"/>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AB2FDF-B669-7742-8DEF-129108278020}">
      <dsp:nvSpPr>
        <dsp:cNvPr id="0" name=""/>
        <dsp:cNvSpPr/>
      </dsp:nvSpPr>
      <dsp:spPr>
        <a:xfrm>
          <a:off x="333341" y="2247440"/>
          <a:ext cx="4666783" cy="70848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Materials and Methods</a:t>
          </a:r>
        </a:p>
      </dsp:txBody>
      <dsp:txXfrm>
        <a:off x="367926" y="2282025"/>
        <a:ext cx="4597613" cy="639310"/>
      </dsp:txXfrm>
    </dsp:sp>
    <dsp:sp modelId="{928EC554-7DB3-AB46-A8E2-92D0FBD4F861}">
      <dsp:nvSpPr>
        <dsp:cNvPr id="0" name=""/>
        <dsp:cNvSpPr/>
      </dsp:nvSpPr>
      <dsp:spPr>
        <a:xfrm>
          <a:off x="0" y="3690319"/>
          <a:ext cx="6666833" cy="604799"/>
        </a:xfrm>
        <a:prstGeom prst="rect">
          <a:avLst/>
        </a:prstGeom>
        <a:solidFill>
          <a:schemeClr val="lt1">
            <a:alpha val="90000"/>
            <a:hueOff val="0"/>
            <a:satOff val="0"/>
            <a:lumOff val="0"/>
            <a:alphaOff val="0"/>
          </a:schemeClr>
        </a:solidFill>
        <a:ln w="12700" cap="flat" cmpd="sng" algn="ctr">
          <a:solidFill>
            <a:schemeClr val="accent5">
              <a:hueOff val="-9114112"/>
              <a:satOff val="-620"/>
              <a:lumOff val="1471"/>
              <a:alphaOff val="0"/>
            </a:schemeClr>
          </a:solidFill>
          <a:prstDash val="solid"/>
          <a:miter lim="800000"/>
        </a:ln>
        <a:effectLst/>
      </dsp:spPr>
      <dsp:style>
        <a:lnRef idx="1">
          <a:scrgbClr r="0" g="0" b="0"/>
        </a:lnRef>
        <a:fillRef idx="1">
          <a:scrgbClr r="0" g="0" b="0"/>
        </a:fillRef>
        <a:effectRef idx="0">
          <a:scrgbClr r="0" g="0" b="0"/>
        </a:effectRef>
        <a:fontRef idx="minor"/>
      </dsp:style>
    </dsp:sp>
    <dsp:sp modelId="{4C6E461C-8ED6-124E-9385-1E06B4B86396}">
      <dsp:nvSpPr>
        <dsp:cNvPr id="0" name=""/>
        <dsp:cNvSpPr/>
      </dsp:nvSpPr>
      <dsp:spPr>
        <a:xfrm>
          <a:off x="333341" y="3336080"/>
          <a:ext cx="4666783" cy="708480"/>
        </a:xfrm>
        <a:prstGeom prst="round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367926" y="3370665"/>
        <a:ext cx="4597613" cy="639310"/>
      </dsp:txXfrm>
    </dsp:sp>
    <dsp:sp modelId="{70DBE34B-13B7-5E41-BEB0-4C5990235BEE}">
      <dsp:nvSpPr>
        <dsp:cNvPr id="0" name=""/>
        <dsp:cNvSpPr/>
      </dsp:nvSpPr>
      <dsp:spPr>
        <a:xfrm>
          <a:off x="0" y="4778959"/>
          <a:ext cx="6666833" cy="604799"/>
        </a:xfrm>
        <a:prstGeom prst="rect">
          <a:avLst/>
        </a:prstGeom>
        <a:solidFill>
          <a:schemeClr val="lt1">
            <a:alpha val="90000"/>
            <a:hueOff val="0"/>
            <a:satOff val="0"/>
            <a:lumOff val="0"/>
            <a:alphaOff val="0"/>
          </a:schemeClr>
        </a:soli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1">
          <a:scrgbClr r="0" g="0" b="0"/>
        </a:fillRef>
        <a:effectRef idx="0">
          <a:scrgbClr r="0" g="0" b="0"/>
        </a:effectRef>
        <a:fontRef idx="minor"/>
      </dsp:style>
    </dsp:sp>
    <dsp:sp modelId="{AE8D5436-C213-3E44-B73B-A858D38AF719}">
      <dsp:nvSpPr>
        <dsp:cNvPr id="0" name=""/>
        <dsp:cNvSpPr/>
      </dsp:nvSpPr>
      <dsp:spPr>
        <a:xfrm>
          <a:off x="333341" y="4424719"/>
          <a:ext cx="4666783" cy="70848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Discussion</a:t>
          </a:r>
        </a:p>
      </dsp:txBody>
      <dsp:txXfrm>
        <a:off x="367926" y="4459304"/>
        <a:ext cx="4597613"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E0E36-5B5B-8F49-8D94-03D4CAF1AEE3}">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07737C4-7C53-E843-A8E6-17FA803FD518}">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Potentially missed signals due to GSEA limitations</a:t>
          </a:r>
        </a:p>
      </dsp:txBody>
      <dsp:txXfrm>
        <a:off x="0" y="0"/>
        <a:ext cx="6666833" cy="2726960"/>
      </dsp:txXfrm>
    </dsp:sp>
    <dsp:sp modelId="{30183FE6-8C4D-3745-B478-3DCBBD21E4AA}">
      <dsp:nvSpPr>
        <dsp:cNvPr id="0" name=""/>
        <dsp:cNvSpPr/>
      </dsp:nvSpPr>
      <dsp:spPr>
        <a:xfrm>
          <a:off x="0" y="2726960"/>
          <a:ext cx="6666833" cy="0"/>
        </a:xfrm>
        <a:prstGeom prst="line">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D6A5D7F-DBF0-8544-AE93-623E85CC0744}">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Low group separation shown in heatmaps</a:t>
          </a:r>
        </a:p>
      </dsp:txBody>
      <dsp:txXfrm>
        <a:off x="0" y="2726960"/>
        <a:ext cx="6666833" cy="27269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8D662-B0C4-5244-9E53-6E3E13AE97FA}">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368AE88-071E-AB41-BF53-3424235D05B0}">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Integrate phenotypic data</a:t>
          </a:r>
        </a:p>
      </dsp:txBody>
      <dsp:txXfrm>
        <a:off x="0" y="2663"/>
        <a:ext cx="6666833" cy="1816197"/>
      </dsp:txXfrm>
    </dsp:sp>
    <dsp:sp modelId="{896AC864-49BD-624F-A5E8-D38240507462}">
      <dsp:nvSpPr>
        <dsp:cNvPr id="0" name=""/>
        <dsp:cNvSpPr/>
      </dsp:nvSpPr>
      <dsp:spPr>
        <a:xfrm>
          <a:off x="0" y="1818861"/>
          <a:ext cx="6666833" cy="0"/>
        </a:xfrm>
        <a:prstGeom prst="line">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w="12700" cap="flat" cmpd="sng" algn="ctr">
          <a:solidFill>
            <a:schemeClr val="accent2">
              <a:hueOff val="3221806"/>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2EDFFC-0036-A543-96B9-1E2A14C64A0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Include multi-omics</a:t>
          </a:r>
        </a:p>
      </dsp:txBody>
      <dsp:txXfrm>
        <a:off x="0" y="1818861"/>
        <a:ext cx="6666833" cy="1816197"/>
      </dsp:txXfrm>
    </dsp:sp>
    <dsp:sp modelId="{B8BA57C0-0D8E-7C4D-B2B3-EEB84506C76D}">
      <dsp:nvSpPr>
        <dsp:cNvPr id="0" name=""/>
        <dsp:cNvSpPr/>
      </dsp:nvSpPr>
      <dsp:spPr>
        <a:xfrm>
          <a:off x="0" y="3635058"/>
          <a:ext cx="6666833" cy="0"/>
        </a:xfrm>
        <a:prstGeom prst="line">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9DF4E3-E695-114F-944C-352E6383AFD1}">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Applying other statistical and machine learning models</a:t>
          </a:r>
        </a:p>
      </dsp:txBody>
      <dsp:txXfrm>
        <a:off x="0" y="3635058"/>
        <a:ext cx="6666833" cy="18161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8D662-B0C4-5244-9E53-6E3E13AE97FA}">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368AE88-071E-AB41-BF53-3424235D05B0}">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BXD mouse panel representative of human populations</a:t>
          </a:r>
        </a:p>
      </dsp:txBody>
      <dsp:txXfrm>
        <a:off x="0" y="2663"/>
        <a:ext cx="6666833" cy="1816197"/>
      </dsp:txXfrm>
    </dsp:sp>
    <dsp:sp modelId="{896AC864-49BD-624F-A5E8-D38240507462}">
      <dsp:nvSpPr>
        <dsp:cNvPr id="0" name=""/>
        <dsp:cNvSpPr/>
      </dsp:nvSpPr>
      <dsp:spPr>
        <a:xfrm>
          <a:off x="0" y="1818861"/>
          <a:ext cx="6666833" cy="0"/>
        </a:xfrm>
        <a:prstGeom prst="line">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w="12700" cap="flat" cmpd="sng" algn="ctr">
          <a:solidFill>
            <a:schemeClr val="accent2">
              <a:hueOff val="3221806"/>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2EDFFC-0036-A543-96B9-1E2A14C64A0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Tas1r2 associated with nutrient sensing and energy regulation</a:t>
          </a:r>
        </a:p>
      </dsp:txBody>
      <dsp:txXfrm>
        <a:off x="0" y="1818861"/>
        <a:ext cx="6666833" cy="1816197"/>
      </dsp:txXfrm>
    </dsp:sp>
    <dsp:sp modelId="{B8BA57C0-0D8E-7C4D-B2B3-EEB84506C76D}">
      <dsp:nvSpPr>
        <dsp:cNvPr id="0" name=""/>
        <dsp:cNvSpPr/>
      </dsp:nvSpPr>
      <dsp:spPr>
        <a:xfrm>
          <a:off x="0" y="3635058"/>
          <a:ext cx="6666833" cy="0"/>
        </a:xfrm>
        <a:prstGeom prst="line">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9DF4E3-E695-114F-944C-352E6383AFD1}">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Potential interventions for obesity, diabetes, and cardiometabolic disease</a:t>
          </a:r>
        </a:p>
      </dsp:txBody>
      <dsp:txXfrm>
        <a:off x="0" y="3635058"/>
        <a:ext cx="6666833" cy="1816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52DC3-2CA8-6741-BEA0-E13AD956DBAF}">
      <dsp:nvSpPr>
        <dsp:cNvPr id="0" name=""/>
        <dsp:cNvSpPr/>
      </dsp:nvSpPr>
      <dsp:spPr>
        <a:xfrm>
          <a:off x="0" y="291931"/>
          <a:ext cx="8135816" cy="6142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KO mouse models and SNPs main approach to gene LOF</a:t>
          </a:r>
        </a:p>
      </dsp:txBody>
      <dsp:txXfrm>
        <a:off x="29985" y="321916"/>
        <a:ext cx="8075846" cy="554280"/>
      </dsp:txXfrm>
    </dsp:sp>
    <dsp:sp modelId="{7299509D-1840-6642-96BC-8B60CFB240D7}">
      <dsp:nvSpPr>
        <dsp:cNvPr id="0" name=""/>
        <dsp:cNvSpPr/>
      </dsp:nvSpPr>
      <dsp:spPr>
        <a:xfrm>
          <a:off x="0" y="978181"/>
          <a:ext cx="8135816" cy="6142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Total vs Partial LOF</a:t>
          </a:r>
        </a:p>
      </dsp:txBody>
      <dsp:txXfrm>
        <a:off x="29985" y="1008166"/>
        <a:ext cx="8075846" cy="554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52DC3-2CA8-6741-BEA0-E13AD956DBAF}">
      <dsp:nvSpPr>
        <dsp:cNvPr id="0" name=""/>
        <dsp:cNvSpPr/>
      </dsp:nvSpPr>
      <dsp:spPr>
        <a:xfrm>
          <a:off x="0" y="71356"/>
          <a:ext cx="4303295" cy="9981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BXD RI panel help bridge gap.</a:t>
          </a:r>
        </a:p>
      </dsp:txBody>
      <dsp:txXfrm>
        <a:off x="48726" y="120082"/>
        <a:ext cx="4205843" cy="900704"/>
      </dsp:txXfrm>
    </dsp:sp>
    <dsp:sp modelId="{6664A49A-4DBF-DF4F-99F4-049DB6859607}">
      <dsp:nvSpPr>
        <dsp:cNvPr id="0" name=""/>
        <dsp:cNvSpPr/>
      </dsp:nvSpPr>
      <dsp:spPr>
        <a:xfrm>
          <a:off x="0" y="1141512"/>
          <a:ext cx="4303295" cy="9981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Largest genetic reference population.</a:t>
          </a:r>
        </a:p>
      </dsp:txBody>
      <dsp:txXfrm>
        <a:off x="48726" y="1190238"/>
        <a:ext cx="4205843" cy="900704"/>
      </dsp:txXfrm>
    </dsp:sp>
    <dsp:sp modelId="{6E647B56-01EE-BC49-95A6-B55296A950F5}">
      <dsp:nvSpPr>
        <dsp:cNvPr id="0" name=""/>
        <dsp:cNvSpPr/>
      </dsp:nvSpPr>
      <dsp:spPr>
        <a:xfrm>
          <a:off x="0" y="2211669"/>
          <a:ext cx="4303295" cy="9981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~160 isogenic strains</a:t>
          </a:r>
        </a:p>
      </dsp:txBody>
      <dsp:txXfrm>
        <a:off x="48726" y="2260395"/>
        <a:ext cx="4205843" cy="900704"/>
      </dsp:txXfrm>
    </dsp:sp>
    <dsp:sp modelId="{DB1C49DC-032A-B947-8FE7-52E5DC187226}">
      <dsp:nvSpPr>
        <dsp:cNvPr id="0" name=""/>
        <dsp:cNvSpPr/>
      </dsp:nvSpPr>
      <dsp:spPr>
        <a:xfrm>
          <a:off x="0" y="3281825"/>
          <a:ext cx="4303295" cy="9981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Common in systems genetics</a:t>
          </a:r>
        </a:p>
      </dsp:txBody>
      <dsp:txXfrm>
        <a:off x="48726" y="3330551"/>
        <a:ext cx="4205843" cy="9007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F404B-B0A7-44DA-826A-B0271AD64053}">
      <dsp:nvSpPr>
        <dsp:cNvPr id="0" name=""/>
        <dsp:cNvSpPr/>
      </dsp:nvSpPr>
      <dsp:spPr>
        <a:xfrm>
          <a:off x="0" y="531"/>
          <a:ext cx="4672263"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5CE8C-25A3-4CCE-98FA-9D9D03E7E61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1E6D2B-5122-4552-AECC-B01DAD272599}">
      <dsp:nvSpPr>
        <dsp:cNvPr id="0" name=""/>
        <dsp:cNvSpPr/>
      </dsp:nvSpPr>
      <dsp:spPr>
        <a:xfrm>
          <a:off x="1435590" y="531"/>
          <a:ext cx="3236672"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Tas1r2 encodes GPCR sweet taste receptor</a:t>
          </a:r>
        </a:p>
      </dsp:txBody>
      <dsp:txXfrm>
        <a:off x="1435590" y="531"/>
        <a:ext cx="3236672" cy="1242935"/>
      </dsp:txXfrm>
    </dsp:sp>
    <dsp:sp modelId="{77D02927-F0A7-47A4-9313-3E91857C2107}">
      <dsp:nvSpPr>
        <dsp:cNvPr id="0" name=""/>
        <dsp:cNvSpPr/>
      </dsp:nvSpPr>
      <dsp:spPr>
        <a:xfrm>
          <a:off x="0" y="1554201"/>
          <a:ext cx="4672263"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33402-0CE9-4231-8512-040E470E4EE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9F4C1-1F5A-4F1A-827B-0B472CCC46F2}">
      <dsp:nvSpPr>
        <dsp:cNvPr id="0" name=""/>
        <dsp:cNvSpPr/>
      </dsp:nvSpPr>
      <dsp:spPr>
        <a:xfrm>
          <a:off x="1435590" y="1554201"/>
          <a:ext cx="3236672"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Metabolic associations observed in human SNP carriers</a:t>
          </a:r>
        </a:p>
      </dsp:txBody>
      <dsp:txXfrm>
        <a:off x="1435590" y="1554201"/>
        <a:ext cx="3236672" cy="1242935"/>
      </dsp:txXfrm>
    </dsp:sp>
    <dsp:sp modelId="{976210C6-2EC8-4014-BAD3-45FF4B2D36E2}">
      <dsp:nvSpPr>
        <dsp:cNvPr id="0" name=""/>
        <dsp:cNvSpPr/>
      </dsp:nvSpPr>
      <dsp:spPr>
        <a:xfrm>
          <a:off x="0" y="3107870"/>
          <a:ext cx="4672263"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7433F-CB9B-449C-9C4E-B0E262A1C37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9485EC-BF8C-4DF2-84A3-FE124E43FF5A}">
      <dsp:nvSpPr>
        <dsp:cNvPr id="0" name=""/>
        <dsp:cNvSpPr/>
      </dsp:nvSpPr>
      <dsp:spPr>
        <a:xfrm>
          <a:off x="1435590" y="3107870"/>
          <a:ext cx="3236672"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Mouse model observations have similar phenotypes</a:t>
          </a:r>
        </a:p>
      </dsp:txBody>
      <dsp:txXfrm>
        <a:off x="1435590" y="3107870"/>
        <a:ext cx="3236672"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00EC8-7E50-5640-AC6F-81B9DE48D498}">
      <dsp:nvSpPr>
        <dsp:cNvPr id="0" name=""/>
        <dsp:cNvSpPr/>
      </dsp:nvSpPr>
      <dsp:spPr>
        <a:xfrm>
          <a:off x="0" y="510969"/>
          <a:ext cx="4315559" cy="1352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Previous study’s integration</a:t>
          </a:r>
        </a:p>
      </dsp:txBody>
      <dsp:txXfrm>
        <a:off x="66025" y="576994"/>
        <a:ext cx="4183509" cy="1220470"/>
      </dsp:txXfrm>
    </dsp:sp>
    <dsp:sp modelId="{44D02D00-8CF6-044A-B773-B45E474014A6}">
      <dsp:nvSpPr>
        <dsp:cNvPr id="0" name=""/>
        <dsp:cNvSpPr/>
      </dsp:nvSpPr>
      <dsp:spPr>
        <a:xfrm>
          <a:off x="0" y="1961409"/>
          <a:ext cx="4315559" cy="1352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BXD representative of human population</a:t>
          </a:r>
        </a:p>
      </dsp:txBody>
      <dsp:txXfrm>
        <a:off x="66025" y="2027434"/>
        <a:ext cx="4183509" cy="12204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364A2-21A6-A74F-B1FF-883C3C89D7D9}">
      <dsp:nvSpPr>
        <dsp:cNvPr id="0" name=""/>
        <dsp:cNvSpPr/>
      </dsp:nvSpPr>
      <dsp:spPr>
        <a:xfrm>
          <a:off x="0" y="18320"/>
          <a:ext cx="6666833" cy="263951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Explore pathways in metabolically relevant tissues to Tas1r2.</a:t>
          </a:r>
        </a:p>
      </dsp:txBody>
      <dsp:txXfrm>
        <a:off x="128851" y="147171"/>
        <a:ext cx="6409131" cy="2381817"/>
      </dsp:txXfrm>
    </dsp:sp>
    <dsp:sp modelId="{2873FB8F-480D-7E46-AA40-021FA1B920E6}">
      <dsp:nvSpPr>
        <dsp:cNvPr id="0" name=""/>
        <dsp:cNvSpPr/>
      </dsp:nvSpPr>
      <dsp:spPr>
        <a:xfrm>
          <a:off x="0" y="2796080"/>
          <a:ext cx="6666833" cy="2639519"/>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Provide foundational logic for hypothesis generation.</a:t>
          </a:r>
        </a:p>
      </dsp:txBody>
      <dsp:txXfrm>
        <a:off x="128851" y="2924931"/>
        <a:ext cx="6409131" cy="2381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CB85D-0E0B-194D-80F8-0703BE7A5018}">
      <dsp:nvSpPr>
        <dsp:cNvPr id="0" name=""/>
        <dsp:cNvSpPr/>
      </dsp:nvSpPr>
      <dsp:spPr>
        <a:xfrm>
          <a:off x="0" y="1134"/>
          <a:ext cx="6689651"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Transcriptomics</a:t>
          </a:r>
        </a:p>
      </dsp:txBody>
      <dsp:txXfrm>
        <a:off x="27586" y="28720"/>
        <a:ext cx="6634479" cy="509938"/>
      </dsp:txXfrm>
    </dsp:sp>
    <dsp:sp modelId="{C3A6F8DA-0646-4C45-848B-A76F176EF256}">
      <dsp:nvSpPr>
        <dsp:cNvPr id="0" name=""/>
        <dsp:cNvSpPr/>
      </dsp:nvSpPr>
      <dsp:spPr>
        <a:xfrm>
          <a:off x="0" y="566244"/>
          <a:ext cx="668965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GeneNetwork.org</a:t>
          </a:r>
        </a:p>
      </dsp:txBody>
      <dsp:txXfrm>
        <a:off x="0" y="566244"/>
        <a:ext cx="6689651" cy="380880"/>
      </dsp:txXfrm>
    </dsp:sp>
    <dsp:sp modelId="{F93D93CF-2F5B-B741-BD01-E7F557295A15}">
      <dsp:nvSpPr>
        <dsp:cNvPr id="0" name=""/>
        <dsp:cNvSpPr/>
      </dsp:nvSpPr>
      <dsp:spPr>
        <a:xfrm>
          <a:off x="0" y="947124"/>
          <a:ext cx="6689651"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Statistics</a:t>
          </a:r>
        </a:p>
      </dsp:txBody>
      <dsp:txXfrm>
        <a:off x="27586" y="974710"/>
        <a:ext cx="6634479" cy="509938"/>
      </dsp:txXfrm>
    </dsp:sp>
    <dsp:sp modelId="{D431F9D9-C1B4-164C-90A8-31808E15D718}">
      <dsp:nvSpPr>
        <dsp:cNvPr id="0" name=""/>
        <dsp:cNvSpPr/>
      </dsp:nvSpPr>
      <dsp:spPr>
        <a:xfrm>
          <a:off x="0" y="1512234"/>
          <a:ext cx="668965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RStudio</a:t>
          </a:r>
        </a:p>
      </dsp:txBody>
      <dsp:txXfrm>
        <a:off x="0" y="1512234"/>
        <a:ext cx="6689651" cy="380880"/>
      </dsp:txXfrm>
    </dsp:sp>
    <dsp:sp modelId="{0EEA9BE5-8310-884C-81B0-E89BF2E60AA6}">
      <dsp:nvSpPr>
        <dsp:cNvPr id="0" name=""/>
        <dsp:cNvSpPr/>
      </dsp:nvSpPr>
      <dsp:spPr>
        <a:xfrm>
          <a:off x="0" y="1893114"/>
          <a:ext cx="6689651"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Overrepresentation Analysis</a:t>
          </a:r>
        </a:p>
      </dsp:txBody>
      <dsp:txXfrm>
        <a:off x="27586" y="1920700"/>
        <a:ext cx="6634479" cy="509938"/>
      </dsp:txXfrm>
    </dsp:sp>
    <dsp:sp modelId="{3279374A-99D3-3A48-A22E-66045AE29A4F}">
      <dsp:nvSpPr>
        <dsp:cNvPr id="0" name=""/>
        <dsp:cNvSpPr/>
      </dsp:nvSpPr>
      <dsp:spPr>
        <a:xfrm>
          <a:off x="0" y="2458223"/>
          <a:ext cx="668965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WebGestalt</a:t>
          </a:r>
        </a:p>
      </dsp:txBody>
      <dsp:txXfrm>
        <a:off x="0" y="2458223"/>
        <a:ext cx="6689651" cy="380880"/>
      </dsp:txXfrm>
    </dsp:sp>
    <dsp:sp modelId="{1B4681CA-AEB4-D042-97E9-B651ECB23B76}">
      <dsp:nvSpPr>
        <dsp:cNvPr id="0" name=""/>
        <dsp:cNvSpPr/>
      </dsp:nvSpPr>
      <dsp:spPr>
        <a:xfrm>
          <a:off x="0" y="2839104"/>
          <a:ext cx="6689651"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Gene Set Enrichment</a:t>
          </a:r>
        </a:p>
      </dsp:txBody>
      <dsp:txXfrm>
        <a:off x="27586" y="2866690"/>
        <a:ext cx="6634479" cy="509938"/>
      </dsp:txXfrm>
    </dsp:sp>
    <dsp:sp modelId="{14112252-2585-BA49-9725-8F2BBD87D61F}">
      <dsp:nvSpPr>
        <dsp:cNvPr id="0" name=""/>
        <dsp:cNvSpPr/>
      </dsp:nvSpPr>
      <dsp:spPr>
        <a:xfrm>
          <a:off x="0" y="3404214"/>
          <a:ext cx="668965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GeneTrail</a:t>
          </a:r>
        </a:p>
      </dsp:txBody>
      <dsp:txXfrm>
        <a:off x="0" y="3404214"/>
        <a:ext cx="6689651" cy="380880"/>
      </dsp:txXfrm>
    </dsp:sp>
    <dsp:sp modelId="{508EEDA6-01AE-754E-9B7A-C6410E579D3D}">
      <dsp:nvSpPr>
        <dsp:cNvPr id="0" name=""/>
        <dsp:cNvSpPr/>
      </dsp:nvSpPr>
      <dsp:spPr>
        <a:xfrm>
          <a:off x="0" y="3785094"/>
          <a:ext cx="6689651"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Brown adipose tissue (BAT), Heart, Liver</a:t>
          </a:r>
        </a:p>
      </dsp:txBody>
      <dsp:txXfrm>
        <a:off x="27586" y="3812680"/>
        <a:ext cx="6634479" cy="5099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CEB1D-9A97-864D-B7E2-4F2196162195}">
      <dsp:nvSpPr>
        <dsp:cNvPr id="0" name=""/>
        <dsp:cNvSpPr/>
      </dsp:nvSpPr>
      <dsp:spPr>
        <a:xfrm>
          <a:off x="0" y="14359"/>
          <a:ext cx="6666833" cy="17316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kern="1200"/>
            <a:t>Nutrient sensing and response</a:t>
          </a:r>
        </a:p>
      </dsp:txBody>
      <dsp:txXfrm>
        <a:off x="84530" y="98889"/>
        <a:ext cx="6497773" cy="1562540"/>
      </dsp:txXfrm>
    </dsp:sp>
    <dsp:sp modelId="{1954FE01-2F1D-DF4E-BDEC-AD5B97E67800}">
      <dsp:nvSpPr>
        <dsp:cNvPr id="0" name=""/>
        <dsp:cNvSpPr/>
      </dsp:nvSpPr>
      <dsp:spPr>
        <a:xfrm>
          <a:off x="0" y="1861159"/>
          <a:ext cx="6666833" cy="1731600"/>
        </a:xfrm>
        <a:prstGeom prst="round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kern="1200"/>
            <a:t>Exploratory analysis using genotype data</a:t>
          </a:r>
        </a:p>
      </dsp:txBody>
      <dsp:txXfrm>
        <a:off x="84530" y="1945689"/>
        <a:ext cx="6497773" cy="1562540"/>
      </dsp:txXfrm>
    </dsp:sp>
    <dsp:sp modelId="{DA2514AD-4643-9344-A9CE-49FBA1556A80}">
      <dsp:nvSpPr>
        <dsp:cNvPr id="0" name=""/>
        <dsp:cNvSpPr/>
      </dsp:nvSpPr>
      <dsp:spPr>
        <a:xfrm>
          <a:off x="0" y="3707960"/>
          <a:ext cx="6666833" cy="173160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kern="1200"/>
            <a:t>Tas1r2 expression in metabolically active tissues</a:t>
          </a:r>
        </a:p>
      </dsp:txBody>
      <dsp:txXfrm>
        <a:off x="84530" y="3792490"/>
        <a:ext cx="6497773" cy="1562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E213-7588-464E-9190-05E10B1D80FA}">
      <dsp:nvSpPr>
        <dsp:cNvPr id="0" name=""/>
        <dsp:cNvSpPr/>
      </dsp:nvSpPr>
      <dsp:spPr>
        <a:xfrm>
          <a:off x="0" y="42799"/>
          <a:ext cx="6666833" cy="1272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Excellent dynamic variation in gene expression across tissues</a:t>
          </a:r>
        </a:p>
      </dsp:txBody>
      <dsp:txXfrm>
        <a:off x="62141" y="104940"/>
        <a:ext cx="6542551" cy="1148678"/>
      </dsp:txXfrm>
    </dsp:sp>
    <dsp:sp modelId="{F31DE692-ACF6-084E-A090-971705E1A56C}">
      <dsp:nvSpPr>
        <dsp:cNvPr id="0" name=""/>
        <dsp:cNvSpPr/>
      </dsp:nvSpPr>
      <dsp:spPr>
        <a:xfrm>
          <a:off x="0" y="1407919"/>
          <a:ext cx="6666833" cy="127296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 ORA results passed FDR correction</a:t>
          </a:r>
        </a:p>
      </dsp:txBody>
      <dsp:txXfrm>
        <a:off x="62141" y="1470060"/>
        <a:ext cx="6542551" cy="1148678"/>
      </dsp:txXfrm>
    </dsp:sp>
    <dsp:sp modelId="{008CF7D8-174A-3A41-A778-950A476AF42D}">
      <dsp:nvSpPr>
        <dsp:cNvPr id="0" name=""/>
        <dsp:cNvSpPr/>
      </dsp:nvSpPr>
      <dsp:spPr>
        <a:xfrm>
          <a:off x="0" y="2773040"/>
          <a:ext cx="6666833" cy="127296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Tas1r2 gene-specific effects</a:t>
          </a:r>
        </a:p>
      </dsp:txBody>
      <dsp:txXfrm>
        <a:off x="62141" y="2835181"/>
        <a:ext cx="6542551" cy="1148678"/>
      </dsp:txXfrm>
    </dsp:sp>
    <dsp:sp modelId="{FE28785B-6056-A045-B696-4470B5012BC1}">
      <dsp:nvSpPr>
        <dsp:cNvPr id="0" name=""/>
        <dsp:cNvSpPr/>
      </dsp:nvSpPr>
      <dsp:spPr>
        <a:xfrm>
          <a:off x="0" y="4138160"/>
          <a:ext cx="6666833" cy="127296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GSEA results limited</a:t>
          </a:r>
        </a:p>
      </dsp:txBody>
      <dsp:txXfrm>
        <a:off x="62141" y="4200301"/>
        <a:ext cx="6542551" cy="11486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1DD61-D08B-6D4D-BC82-FB2B4C9F6B63}" type="datetimeFigureOut">
              <a:rPr lang="en-US" smtClean="0"/>
              <a:t>7/9/25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86C2D-4FD3-2C4A-A1C5-3DE1CBC8748A}" type="slidenum">
              <a:rPr lang="en-US" smtClean="0"/>
              <a:t>‹#›</a:t>
            </a:fld>
            <a:endParaRPr lang="en-US"/>
          </a:p>
        </p:txBody>
      </p:sp>
    </p:spTree>
    <p:extLst>
      <p:ext uri="{BB962C8B-B14F-4D97-AF65-F5344CB8AC3E}">
        <p14:creationId xmlns:p14="http://schemas.microsoft.com/office/powerpoint/2010/main" val="171997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86C2D-4FD3-2C4A-A1C5-3DE1CBC8748A}" type="slidenum">
              <a:rPr lang="en-US" smtClean="0"/>
              <a:t>2</a:t>
            </a:fld>
            <a:endParaRPr lang="en-US"/>
          </a:p>
        </p:txBody>
      </p:sp>
    </p:spTree>
    <p:extLst>
      <p:ext uri="{BB962C8B-B14F-4D97-AF65-F5344CB8AC3E}">
        <p14:creationId xmlns:p14="http://schemas.microsoft.com/office/powerpoint/2010/main" val="396894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a:solidFill>
                  <a:schemeClr val="tx1"/>
                </a:solidFill>
                <a:effectLst/>
                <a:latin typeface="+mn-lt"/>
                <a:ea typeface="+mn-ea"/>
                <a:cs typeface="+mn-cs"/>
              </a:rPr>
              <a:t>overrepresentation</a:t>
            </a:r>
            <a:r>
              <a:rPr lang="en-US" dirty="0"/>
              <a:t> analysis for each tissue was obtained via </a:t>
            </a:r>
            <a:r>
              <a:rPr lang="en-US" dirty="0" err="1"/>
              <a:t>WebGestalt</a:t>
            </a:r>
            <a:r>
              <a:rPr lang="en-US" dirty="0"/>
              <a:t>. It is describing each pathway that is associated with genes significantly correlated with Tas1r2. Unfortunately, none of these pathways past FDR adjustment.</a:t>
            </a:r>
          </a:p>
        </p:txBody>
      </p:sp>
      <p:sp>
        <p:nvSpPr>
          <p:cNvPr id="4" name="Slide Number Placeholder 3"/>
          <p:cNvSpPr>
            <a:spLocks noGrp="1"/>
          </p:cNvSpPr>
          <p:nvPr>
            <p:ph type="sldNum" sz="quarter" idx="5"/>
          </p:nvPr>
        </p:nvSpPr>
        <p:spPr/>
        <p:txBody>
          <a:bodyPr/>
          <a:lstStyle/>
          <a:p>
            <a:fld id="{1F786C2D-4FD3-2C4A-A1C5-3DE1CBC8748A}" type="slidenum">
              <a:rPr lang="en-US" smtClean="0"/>
              <a:t>11</a:t>
            </a:fld>
            <a:endParaRPr lang="en-US"/>
          </a:p>
        </p:txBody>
      </p:sp>
    </p:spTree>
    <p:extLst>
      <p:ext uri="{BB962C8B-B14F-4D97-AF65-F5344CB8AC3E}">
        <p14:creationId xmlns:p14="http://schemas.microsoft.com/office/powerpoint/2010/main" val="1657180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Due to Tas1r2 forming an obligate heterodimer with Tas1r3, correlation between Tas1r2 and Tas 1r3 expression were assessed via RStudio. There was no significant correlation found between the two genes in any of the analyzed tissues. This was done so ensure observed associations were specific to Tas1r2 and not Tas1r3.</a:t>
            </a:r>
            <a:endParaRPr lang="en-US" dirty="0"/>
          </a:p>
        </p:txBody>
      </p:sp>
      <p:sp>
        <p:nvSpPr>
          <p:cNvPr id="4" name="Slide Number Placeholder 3"/>
          <p:cNvSpPr>
            <a:spLocks noGrp="1"/>
          </p:cNvSpPr>
          <p:nvPr>
            <p:ph type="sldNum" sz="quarter" idx="5"/>
          </p:nvPr>
        </p:nvSpPr>
        <p:spPr/>
        <p:txBody>
          <a:bodyPr/>
          <a:lstStyle/>
          <a:p>
            <a:fld id="{1F786C2D-4FD3-2C4A-A1C5-3DE1CBC8748A}" type="slidenum">
              <a:rPr lang="en-US" smtClean="0"/>
              <a:t>12</a:t>
            </a:fld>
            <a:endParaRPr lang="en-US"/>
          </a:p>
        </p:txBody>
      </p:sp>
    </p:spTree>
    <p:extLst>
      <p:ext uri="{BB962C8B-B14F-4D97-AF65-F5344CB8AC3E}">
        <p14:creationId xmlns:p14="http://schemas.microsoft.com/office/powerpoint/2010/main" val="225952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boxplots for each analyzed tissue, testing the variability in Tas1r2 expression. Results show each tissue have significant differences between high and low expressing groups supporting patterns are likely due to Tas1r2 expression.</a:t>
            </a:r>
          </a:p>
          <a:p>
            <a:endParaRPr lang="en-US" dirty="0"/>
          </a:p>
        </p:txBody>
      </p:sp>
      <p:sp>
        <p:nvSpPr>
          <p:cNvPr id="4" name="Slide Number Placeholder 3"/>
          <p:cNvSpPr>
            <a:spLocks noGrp="1"/>
          </p:cNvSpPr>
          <p:nvPr>
            <p:ph type="sldNum" sz="quarter" idx="5"/>
          </p:nvPr>
        </p:nvSpPr>
        <p:spPr/>
        <p:txBody>
          <a:bodyPr/>
          <a:lstStyle/>
          <a:p>
            <a:fld id="{1F786C2D-4FD3-2C4A-A1C5-3DE1CBC8748A}" type="slidenum">
              <a:rPr lang="en-US" smtClean="0"/>
              <a:t>13</a:t>
            </a:fld>
            <a:endParaRPr lang="en-US"/>
          </a:p>
        </p:txBody>
      </p:sp>
    </p:spTree>
    <p:extLst>
      <p:ext uri="{BB962C8B-B14F-4D97-AF65-F5344CB8AC3E}">
        <p14:creationId xmlns:p14="http://schemas.microsoft.com/office/powerpoint/2010/main" val="409656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tests were run to look at expression variability in Tas1r3. Results show that none of the tissues have a significant differences between high and low expressing groups. This again reaffirms that any findings are likely due to Tas1r2 specifically and not Tas1r3.</a:t>
            </a:r>
          </a:p>
        </p:txBody>
      </p:sp>
      <p:sp>
        <p:nvSpPr>
          <p:cNvPr id="4" name="Slide Number Placeholder 3"/>
          <p:cNvSpPr>
            <a:spLocks noGrp="1"/>
          </p:cNvSpPr>
          <p:nvPr>
            <p:ph type="sldNum" sz="quarter" idx="5"/>
          </p:nvPr>
        </p:nvSpPr>
        <p:spPr/>
        <p:txBody>
          <a:bodyPr/>
          <a:lstStyle/>
          <a:p>
            <a:fld id="{1F786C2D-4FD3-2C4A-A1C5-3DE1CBC8748A}" type="slidenum">
              <a:rPr lang="en-US" smtClean="0"/>
              <a:t>14</a:t>
            </a:fld>
            <a:endParaRPr lang="en-US"/>
          </a:p>
        </p:txBody>
      </p:sp>
    </p:spTree>
    <p:extLst>
      <p:ext uri="{BB962C8B-B14F-4D97-AF65-F5344CB8AC3E}">
        <p14:creationId xmlns:p14="http://schemas.microsoft.com/office/powerpoint/2010/main" val="3354535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Set Enrichment Analysis was done for each tissue. Some of these results don’t align with understood biological functions, such as brown adipose tissue having the striated muscle contraction pathway being enriched. I would also like to note that there were no enriched pathways detected in the heart.</a:t>
            </a:r>
          </a:p>
        </p:txBody>
      </p:sp>
      <p:sp>
        <p:nvSpPr>
          <p:cNvPr id="4" name="Slide Number Placeholder 3"/>
          <p:cNvSpPr>
            <a:spLocks noGrp="1"/>
          </p:cNvSpPr>
          <p:nvPr>
            <p:ph type="sldNum" sz="quarter" idx="5"/>
          </p:nvPr>
        </p:nvSpPr>
        <p:spPr/>
        <p:txBody>
          <a:bodyPr/>
          <a:lstStyle/>
          <a:p>
            <a:fld id="{1F786C2D-4FD3-2C4A-A1C5-3DE1CBC8748A}" type="slidenum">
              <a:rPr lang="en-US" smtClean="0"/>
              <a:t>15</a:t>
            </a:fld>
            <a:endParaRPr lang="en-US"/>
          </a:p>
        </p:txBody>
      </p:sp>
    </p:spTree>
    <p:extLst>
      <p:ext uri="{BB962C8B-B14F-4D97-AF65-F5344CB8AC3E}">
        <p14:creationId xmlns:p14="http://schemas.microsoft.com/office/powerpoint/2010/main" val="121390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lack of GSEA identified pathways for the heart, overrepresentation analysis was performed on the stratified BXD mice for both the high expressing Tas1r2 group and low expressing Tas1r2 group. These results are more indicative of what is expected, such as GPCR and oxidative damage response pathways being affected in the high group and the pentose phosphate pathway being affected in the low group.</a:t>
            </a:r>
          </a:p>
        </p:txBody>
      </p:sp>
      <p:sp>
        <p:nvSpPr>
          <p:cNvPr id="4" name="Slide Number Placeholder 3"/>
          <p:cNvSpPr>
            <a:spLocks noGrp="1"/>
          </p:cNvSpPr>
          <p:nvPr>
            <p:ph type="sldNum" sz="quarter" idx="5"/>
          </p:nvPr>
        </p:nvSpPr>
        <p:spPr/>
        <p:txBody>
          <a:bodyPr/>
          <a:lstStyle/>
          <a:p>
            <a:fld id="{1F786C2D-4FD3-2C4A-A1C5-3DE1CBC8748A}" type="slidenum">
              <a:rPr lang="en-US" smtClean="0"/>
              <a:t>16</a:t>
            </a:fld>
            <a:endParaRPr lang="en-US"/>
          </a:p>
        </p:txBody>
      </p:sp>
    </p:spTree>
    <p:extLst>
      <p:ext uri="{BB962C8B-B14F-4D97-AF65-F5344CB8AC3E}">
        <p14:creationId xmlns:p14="http://schemas.microsoft.com/office/powerpoint/2010/main" val="3153399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lack of FDR adjusted significance, heat maps for each tissue were created to visualize the top 30 differentially expressed genes. These heat maps may give insight as to why less than ideal results were obtained.</a:t>
            </a:r>
          </a:p>
        </p:txBody>
      </p:sp>
      <p:sp>
        <p:nvSpPr>
          <p:cNvPr id="4" name="Slide Number Placeholder 3"/>
          <p:cNvSpPr>
            <a:spLocks noGrp="1"/>
          </p:cNvSpPr>
          <p:nvPr>
            <p:ph type="sldNum" sz="quarter" idx="5"/>
          </p:nvPr>
        </p:nvSpPr>
        <p:spPr/>
        <p:txBody>
          <a:bodyPr/>
          <a:lstStyle/>
          <a:p>
            <a:fld id="{1F786C2D-4FD3-2C4A-A1C5-3DE1CBC8748A}" type="slidenum">
              <a:rPr lang="en-US" smtClean="0"/>
              <a:t>17</a:t>
            </a:fld>
            <a:endParaRPr lang="en-US"/>
          </a:p>
        </p:txBody>
      </p:sp>
    </p:spTree>
    <p:extLst>
      <p:ext uri="{BB962C8B-B14F-4D97-AF65-F5344CB8AC3E}">
        <p14:creationId xmlns:p14="http://schemas.microsoft.com/office/powerpoint/2010/main" val="925835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metabolic homeostasis depends on a cell being able to sense and respond to nutrients in the body. Tas1r2, although primarily associated with gustatory perception, evidence suggests roles in peripheral metabolic regulation.</a:t>
            </a:r>
          </a:p>
          <a:p>
            <a:endParaRPr lang="en-US" dirty="0"/>
          </a:p>
          <a:p>
            <a:r>
              <a:rPr lang="en-US" dirty="0"/>
              <a:t>Since there is no phenotypic data and with the sole reliance on publicly available genetic expression data, these analyses should only be considered exploratory.</a:t>
            </a:r>
          </a:p>
          <a:p>
            <a:endParaRPr lang="en-US" dirty="0"/>
          </a:p>
          <a:p>
            <a:r>
              <a:rPr lang="en-US" dirty="0"/>
              <a:t>This aligns with this study’s goals to identify pathways from potential transcriptomic patterns associated with Tas1r2 expression.</a:t>
            </a:r>
          </a:p>
        </p:txBody>
      </p:sp>
      <p:sp>
        <p:nvSpPr>
          <p:cNvPr id="4" name="Slide Number Placeholder 3"/>
          <p:cNvSpPr>
            <a:spLocks noGrp="1"/>
          </p:cNvSpPr>
          <p:nvPr>
            <p:ph type="sldNum" sz="quarter" idx="5"/>
          </p:nvPr>
        </p:nvSpPr>
        <p:spPr/>
        <p:txBody>
          <a:bodyPr/>
          <a:lstStyle/>
          <a:p>
            <a:fld id="{1F786C2D-4FD3-2C4A-A1C5-3DE1CBC8748A}" type="slidenum">
              <a:rPr lang="en-US" smtClean="0"/>
              <a:t>18</a:t>
            </a:fld>
            <a:endParaRPr lang="en-US"/>
          </a:p>
        </p:txBody>
      </p:sp>
    </p:spTree>
    <p:extLst>
      <p:ext uri="{BB962C8B-B14F-4D97-AF65-F5344CB8AC3E}">
        <p14:creationId xmlns:p14="http://schemas.microsoft.com/office/powerpoint/2010/main" val="152527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tissue analyzed present a wide dynamic range of gene expression across BXD mouse strains. Fold range was around 5 for both brown adipose tissue and liver, while heart fold range was around 10.</a:t>
            </a:r>
          </a:p>
          <a:p>
            <a:endParaRPr lang="en-US" dirty="0"/>
          </a:p>
          <a:p>
            <a:r>
              <a:rPr lang="en-US" dirty="0"/>
              <a:t>Despite these high fold ranges, no overrepresentation analyses passed FDR correction. This suggests that the signal-to-noise ratio may be insufficient to detect meaningful enrichment, especially under strict multiple testing correction.</a:t>
            </a:r>
          </a:p>
          <a:p>
            <a:endParaRPr lang="en-US" dirty="0"/>
          </a:p>
          <a:p>
            <a:r>
              <a:rPr lang="en-US" dirty="0"/>
              <a:t>With Tas1r2 being an obligate heterodimer with Tas1r3, concerns regarding gene-specific effects arise. Between Tas1r2 and Tas1r3 correlation, along with testing for significant differences in high and low expressing groups, these concerns are remediated.</a:t>
            </a:r>
          </a:p>
          <a:p>
            <a:endParaRPr lang="en-US" dirty="0"/>
          </a:p>
          <a:p>
            <a:r>
              <a:rPr lang="en-US" dirty="0"/>
              <a:t>A final key observation is that GSEA results were either limited or not present.</a:t>
            </a:r>
          </a:p>
        </p:txBody>
      </p:sp>
      <p:sp>
        <p:nvSpPr>
          <p:cNvPr id="4" name="Slide Number Placeholder 3"/>
          <p:cNvSpPr>
            <a:spLocks noGrp="1"/>
          </p:cNvSpPr>
          <p:nvPr>
            <p:ph type="sldNum" sz="quarter" idx="5"/>
          </p:nvPr>
        </p:nvSpPr>
        <p:spPr/>
        <p:txBody>
          <a:bodyPr/>
          <a:lstStyle/>
          <a:p>
            <a:fld id="{1F786C2D-4FD3-2C4A-A1C5-3DE1CBC8748A}" type="slidenum">
              <a:rPr lang="en-US" smtClean="0"/>
              <a:t>19</a:t>
            </a:fld>
            <a:endParaRPr lang="en-US"/>
          </a:p>
        </p:txBody>
      </p:sp>
    </p:spTree>
    <p:extLst>
      <p:ext uri="{BB962C8B-B14F-4D97-AF65-F5344CB8AC3E}">
        <p14:creationId xmlns:p14="http://schemas.microsoft.com/office/powerpoint/2010/main" val="4152904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analytical limitation occurs due to gene set enrichment analysis, which assesses whether predefined gene sets are overrepresented in either high or low expressing groups. Enrichment score in GSEA is highly sensitive to the distribution of gene rankings. If the list is relatively symmetric, the enrichment score will remain near zero, potentially missing enriched pathways. This is especially true regarding the heart data set.</a:t>
            </a:r>
          </a:p>
          <a:p>
            <a:endParaRPr lang="en-US" dirty="0"/>
          </a:p>
          <a:p>
            <a:r>
              <a:rPr lang="en-US" dirty="0"/>
              <a:t>There was also low separability of gene expression between the 2 groups, indicating potentially low effect sizes or noise inherent to the dataset.</a:t>
            </a:r>
          </a:p>
        </p:txBody>
      </p:sp>
      <p:sp>
        <p:nvSpPr>
          <p:cNvPr id="4" name="Slide Number Placeholder 3"/>
          <p:cNvSpPr>
            <a:spLocks noGrp="1"/>
          </p:cNvSpPr>
          <p:nvPr>
            <p:ph type="sldNum" sz="quarter" idx="5"/>
          </p:nvPr>
        </p:nvSpPr>
        <p:spPr/>
        <p:txBody>
          <a:bodyPr/>
          <a:lstStyle/>
          <a:p>
            <a:fld id="{1F786C2D-4FD3-2C4A-A1C5-3DE1CBC8748A}" type="slidenum">
              <a:rPr lang="en-US" smtClean="0"/>
              <a:t>20</a:t>
            </a:fld>
            <a:endParaRPr lang="en-US"/>
          </a:p>
        </p:txBody>
      </p:sp>
    </p:spTree>
    <p:extLst>
      <p:ext uri="{BB962C8B-B14F-4D97-AF65-F5344CB8AC3E}">
        <p14:creationId xmlns:p14="http://schemas.microsoft.com/office/powerpoint/2010/main" val="213472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Laboratory-generated mouse models and single nucleotide polymorphisms – referred to as (SNPs) are two of the most commonly used approaches when studying gene loss-of-function, which is indicated here as (LOF).</a:t>
            </a:r>
          </a:p>
          <a:p>
            <a:endParaRPr lang="en-US" dirty="0"/>
          </a:p>
          <a:p>
            <a:r>
              <a:rPr lang="en-US" dirty="0"/>
              <a:t>Loss-of-function via laboratory-generated knock-out mouse models induces complete gene inactivation, which can be useful in helping researchers more fully understand gene function and promotes an environment to model human conditions [3,4].</a:t>
            </a:r>
          </a:p>
          <a:p>
            <a:endParaRPr lang="en-US" dirty="0"/>
          </a:p>
          <a:p>
            <a:r>
              <a:rPr lang="en-US" dirty="0"/>
              <a:t>On the other hand, when humans experience loss-of-function, it is induced by single nucleotide polymorphisms that often cause only partial function impairment. This can give insights into gene redundancy, evolutionary adaption, and population-level variability [1,2].</a:t>
            </a:r>
          </a:p>
        </p:txBody>
      </p:sp>
      <p:sp>
        <p:nvSpPr>
          <p:cNvPr id="4" name="Slide Number Placeholder 3"/>
          <p:cNvSpPr>
            <a:spLocks noGrp="1"/>
          </p:cNvSpPr>
          <p:nvPr>
            <p:ph type="sldNum" sz="quarter" idx="5"/>
          </p:nvPr>
        </p:nvSpPr>
        <p:spPr/>
        <p:txBody>
          <a:bodyPr/>
          <a:lstStyle/>
          <a:p>
            <a:fld id="{1F786C2D-4FD3-2C4A-A1C5-3DE1CBC8748A}" type="slidenum">
              <a:rPr lang="en-US" smtClean="0"/>
              <a:t>3</a:t>
            </a:fld>
            <a:endParaRPr lang="en-US"/>
          </a:p>
        </p:txBody>
      </p:sp>
    </p:spTree>
    <p:extLst>
      <p:ext uri="{BB962C8B-B14F-4D97-AF65-F5344CB8AC3E}">
        <p14:creationId xmlns:p14="http://schemas.microsoft.com/office/powerpoint/2010/main" val="231767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integration of phenotypic and other </a:t>
            </a:r>
            <a:r>
              <a:rPr lang="en-US" dirty="0" err="1"/>
              <a:t>omic</a:t>
            </a:r>
            <a:r>
              <a:rPr lang="en-US" dirty="0"/>
              <a:t> analyses is required to provide meaningful biological interpretations. Applying other statistical and machine learning models may give more evidence to these interpretations.</a:t>
            </a:r>
          </a:p>
        </p:txBody>
      </p:sp>
      <p:sp>
        <p:nvSpPr>
          <p:cNvPr id="4" name="Slide Number Placeholder 3"/>
          <p:cNvSpPr>
            <a:spLocks noGrp="1"/>
          </p:cNvSpPr>
          <p:nvPr>
            <p:ph type="sldNum" sz="quarter" idx="5"/>
          </p:nvPr>
        </p:nvSpPr>
        <p:spPr/>
        <p:txBody>
          <a:bodyPr/>
          <a:lstStyle/>
          <a:p>
            <a:fld id="{1F786C2D-4FD3-2C4A-A1C5-3DE1CBC8748A}" type="slidenum">
              <a:rPr lang="en-US" smtClean="0"/>
              <a:t>21</a:t>
            </a:fld>
            <a:endParaRPr lang="en-US"/>
          </a:p>
        </p:txBody>
      </p:sp>
    </p:spTree>
    <p:extLst>
      <p:ext uri="{BB962C8B-B14F-4D97-AF65-F5344CB8AC3E}">
        <p14:creationId xmlns:p14="http://schemas.microsoft.com/office/powerpoint/2010/main" val="2162698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29B36-4195-7EE0-7D8B-83AEAACCA9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B31CA-794A-A869-737B-42436FB26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021EB-597E-FDC9-17D5-3A6E1DC93E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BXD mouse panel is representative of human populations due to it mimicking human genetic diversity. With Tas1r2 being associated with nutrient sensing and energy regulation [24], future work may facilitate interventions for obesity, diabetes, and cardiometabolic disease in humans.</a:t>
            </a:r>
          </a:p>
          <a:p>
            <a:endParaRPr lang="en-US" dirty="0"/>
          </a:p>
        </p:txBody>
      </p:sp>
      <p:sp>
        <p:nvSpPr>
          <p:cNvPr id="4" name="Slide Number Placeholder 3">
            <a:extLst>
              <a:ext uri="{FF2B5EF4-FFF2-40B4-BE49-F238E27FC236}">
                <a16:creationId xmlns:a16="http://schemas.microsoft.com/office/drawing/2014/main" id="{E832B0BA-0104-AC93-4DE1-F649137C730C}"/>
              </a:ext>
            </a:extLst>
          </p:cNvPr>
          <p:cNvSpPr>
            <a:spLocks noGrp="1"/>
          </p:cNvSpPr>
          <p:nvPr>
            <p:ph type="sldNum" sz="quarter" idx="5"/>
          </p:nvPr>
        </p:nvSpPr>
        <p:spPr/>
        <p:txBody>
          <a:bodyPr/>
          <a:lstStyle/>
          <a:p>
            <a:fld id="{1F786C2D-4FD3-2C4A-A1C5-3DE1CBC8748A}" type="slidenum">
              <a:rPr lang="en-US" smtClean="0"/>
              <a:t>22</a:t>
            </a:fld>
            <a:endParaRPr lang="en-US"/>
          </a:p>
        </p:txBody>
      </p:sp>
    </p:spTree>
    <p:extLst>
      <p:ext uri="{BB962C8B-B14F-4D97-AF65-F5344CB8AC3E}">
        <p14:creationId xmlns:p14="http://schemas.microsoft.com/office/powerpoint/2010/main" val="180773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differences in how loss-of-function is brought about, translating and interpreting results between knock-out mouse models and human SNP carriers is very difficult. Often times, mouse models can not fully address observations seen in these human carriers.</a:t>
            </a:r>
          </a:p>
          <a:p>
            <a:endParaRPr lang="en-US" dirty="0"/>
          </a:p>
          <a:p>
            <a:r>
              <a:rPr lang="en-US" dirty="0"/>
              <a:t>Another issue is that partial and complete loss-of-function introduces distinct phenotypic outcomes, species-specific differences in gene regulation, genomic context, and compensatory mechanisms. This makes comparisons more complicated [4].</a:t>
            </a:r>
          </a:p>
          <a:p>
            <a:endParaRPr lang="en-US" dirty="0"/>
          </a:p>
          <a:p>
            <a:r>
              <a:rPr lang="en-US" dirty="0"/>
              <a:t>The way these populations are created also differ between the two methods. Humans are observed within outbred populations, whereas mouse models are typically observed within inbred populations. These anomalies highlight the need to integrate both genetically diverse and graded functional loss mouse models.</a:t>
            </a:r>
          </a:p>
        </p:txBody>
      </p:sp>
      <p:sp>
        <p:nvSpPr>
          <p:cNvPr id="4" name="Slide Number Placeholder 3"/>
          <p:cNvSpPr>
            <a:spLocks noGrp="1"/>
          </p:cNvSpPr>
          <p:nvPr>
            <p:ph type="sldNum" sz="quarter" idx="5"/>
          </p:nvPr>
        </p:nvSpPr>
        <p:spPr/>
        <p:txBody>
          <a:bodyPr/>
          <a:lstStyle/>
          <a:p>
            <a:fld id="{1F786C2D-4FD3-2C4A-A1C5-3DE1CBC8748A}" type="slidenum">
              <a:rPr lang="en-US" smtClean="0"/>
              <a:t>4</a:t>
            </a:fld>
            <a:endParaRPr lang="en-US"/>
          </a:p>
        </p:txBody>
      </p:sp>
    </p:spTree>
    <p:extLst>
      <p:ext uri="{BB962C8B-B14F-4D97-AF65-F5344CB8AC3E}">
        <p14:creationId xmlns:p14="http://schemas.microsoft.com/office/powerpoint/2010/main" val="39940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need to integrate both genetically diverse and graded functional loss mouse models can be addressed by the BXD recombinant inbred panel. BXD mice are derived from 2 mouse strains (C57BL/6J and DBA/2J) and it is the largest and most extensively characterized genetic reference population. With around 160 isogenic strains, the BXD recombinant inbred panel has a broad range of naturally occurring genetic variation and preserves experimental reproducibility [5]. Unlike traditional recombinant inbred panels, BXD strains exhibit increased recombination events, leading to more genetic diversity, which makes it an improved representative model of human populations [5,6].</a:t>
            </a:r>
          </a:p>
          <a:p>
            <a:endParaRPr lang="en-US" dirty="0"/>
          </a:p>
          <a:p>
            <a:r>
              <a:rPr lang="en-US" dirty="0"/>
              <a:t>Using BXD mice is common in systems genetics studies of complex traits; metabolism, behavior, and molecular regulation are good examples of this [7]. Public databases, such as </a:t>
            </a:r>
            <a:r>
              <a:rPr lang="en-US" dirty="0" err="1"/>
              <a:t>GeneNetwork.org</a:t>
            </a:r>
            <a:r>
              <a:rPr lang="en-US" dirty="0"/>
              <a:t>, utilize this panel to facilitate quantitative trait locus mapping and genome-wide-association studies. This enables researchers to identify genetic determinants of metabolic and other complex disorders [6].</a:t>
            </a:r>
          </a:p>
          <a:p>
            <a:endParaRPr lang="en-US" dirty="0"/>
          </a:p>
          <a:p>
            <a:r>
              <a:rPr lang="en-US" sz="1200" kern="1200" dirty="0">
                <a:solidFill>
                  <a:schemeClr val="tx1"/>
                </a:solidFill>
                <a:effectLst/>
                <a:latin typeface="+mn-lt"/>
                <a:ea typeface="+mn-ea"/>
                <a:cs typeface="+mn-cs"/>
              </a:rPr>
              <a:t>Having genetic diversity similar to human populations while retaining experimental control of traditional recombinant inbred mouse models, the BXD panel enables paralleling the graded loss-of-function effects often seen in human SNP carriers by investigating gene function across expression levels [6,8,9].</a:t>
            </a:r>
            <a:r>
              <a:rPr lang="en-US" dirty="0">
                <a:effectLst/>
              </a:rPr>
              <a:t> </a:t>
            </a:r>
            <a:endParaRPr lang="en-US" dirty="0"/>
          </a:p>
        </p:txBody>
      </p:sp>
      <p:sp>
        <p:nvSpPr>
          <p:cNvPr id="4" name="Slide Number Placeholder 3"/>
          <p:cNvSpPr>
            <a:spLocks noGrp="1"/>
          </p:cNvSpPr>
          <p:nvPr>
            <p:ph type="sldNum" sz="quarter" idx="5"/>
          </p:nvPr>
        </p:nvSpPr>
        <p:spPr/>
        <p:txBody>
          <a:bodyPr/>
          <a:lstStyle/>
          <a:p>
            <a:fld id="{1F786C2D-4FD3-2C4A-A1C5-3DE1CBC8748A}" type="slidenum">
              <a:rPr lang="en-US" smtClean="0"/>
              <a:t>5</a:t>
            </a:fld>
            <a:endParaRPr lang="en-US"/>
          </a:p>
        </p:txBody>
      </p:sp>
    </p:spTree>
    <p:extLst>
      <p:ext uri="{BB962C8B-B14F-4D97-AF65-F5344CB8AC3E}">
        <p14:creationId xmlns:p14="http://schemas.microsoft.com/office/powerpoint/2010/main" val="347328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Tas1r2 is a gene of interest that encodes the G-protein-coupled receptor involved in taste sensing on the tongue [10] and in peripheral nutrient metabolism [11]. Partial loss of function is a result of receptor complex membrane instability [19]. There are a number of metabolic associations [16-18] observed in human Tas1r2 SNP carriers.</a:t>
            </a:r>
          </a:p>
          <a:p>
            <a:endParaRPr lang="en-US" dirty="0"/>
          </a:p>
          <a:p>
            <a:r>
              <a:rPr lang="en-US" dirty="0"/>
              <a:t>Carriers have been observed to have reduced glucose excursions during an oral glucose challenge [19], which is also seen in whole body knock-out mice. The effects of the Tas1r2 polymorphism on glucose metabolism are further strengthened in two independent studies that had individuals with partial loss-of-function displaying lower glycosylated hemoglobin, an essential measure of glucose homeostasis [20,21].</a:t>
            </a:r>
          </a:p>
          <a:p>
            <a:endParaRPr lang="en-US" dirty="0"/>
          </a:p>
          <a:p>
            <a:r>
              <a:rPr lang="en-US" dirty="0"/>
              <a:t>Significant impacts in insulin secretion [12-14] and GLP-2 induced intestinal glucose absorption [15] have also been shown from whole-body knockout studies of Tas1r2.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Carriers have also shown improved muscle mass, mitochondrial functions, and endurance following an exercise training intervention [20]. Utilizing muscle-specific Tas1r2 deletion on a traditional recombinant inbred panel, findings similar to human carriers were seen [22].</a:t>
            </a:r>
          </a:p>
        </p:txBody>
      </p:sp>
      <p:sp>
        <p:nvSpPr>
          <p:cNvPr id="4" name="Slide Number Placeholder 3"/>
          <p:cNvSpPr>
            <a:spLocks noGrp="1"/>
          </p:cNvSpPr>
          <p:nvPr>
            <p:ph type="sldNum" sz="quarter" idx="5"/>
          </p:nvPr>
        </p:nvSpPr>
        <p:spPr/>
        <p:txBody>
          <a:bodyPr/>
          <a:lstStyle/>
          <a:p>
            <a:fld id="{1F786C2D-4FD3-2C4A-A1C5-3DE1CBC8748A}" type="slidenum">
              <a:rPr lang="en-US" smtClean="0"/>
              <a:t>6</a:t>
            </a:fld>
            <a:endParaRPr lang="en-US"/>
          </a:p>
        </p:txBody>
      </p:sp>
    </p:spTree>
    <p:extLst>
      <p:ext uri="{BB962C8B-B14F-4D97-AF65-F5344CB8AC3E}">
        <p14:creationId xmlns:p14="http://schemas.microsoft.com/office/powerpoint/2010/main" val="117853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previous study [23] has demonstrated the utility of integrating the BXD panel to bridge the gap between clonal knockout models’ outcomes and human loss-of-function SNPs for the Tas1r2 gene within the muscle. Here we have a graphical abstract of the study, which was provided to me by Dr. Kendall King. This study was shown to have similar outcomes, such as oxidative phosphorylation and protein synthesis, between the BXD panel and the clonal knockout panel. This is a wonderful example of how BXD mice can be used as a representative model for human populations.</a:t>
            </a:r>
          </a:p>
        </p:txBody>
      </p:sp>
      <p:sp>
        <p:nvSpPr>
          <p:cNvPr id="4" name="Slide Number Placeholder 3"/>
          <p:cNvSpPr>
            <a:spLocks noGrp="1"/>
          </p:cNvSpPr>
          <p:nvPr>
            <p:ph type="sldNum" sz="quarter" idx="5"/>
          </p:nvPr>
        </p:nvSpPr>
        <p:spPr/>
        <p:txBody>
          <a:bodyPr/>
          <a:lstStyle/>
          <a:p>
            <a:fld id="{1F786C2D-4FD3-2C4A-A1C5-3DE1CBC8748A}" type="slidenum">
              <a:rPr lang="en-US" smtClean="0"/>
              <a:t>7</a:t>
            </a:fld>
            <a:endParaRPr lang="en-US"/>
          </a:p>
        </p:txBody>
      </p:sp>
    </p:spTree>
    <p:extLst>
      <p:ext uri="{BB962C8B-B14F-4D97-AF65-F5344CB8AC3E}">
        <p14:creationId xmlns:p14="http://schemas.microsoft.com/office/powerpoint/2010/main" val="159505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we are exploring metabolically relevant tissues and identifying any affected pathways between high and low expression of Tas1r2 in BXD mice. This will provide the foundational logic for hypothesis generation to be used in future research using traditional recombinant inbred panels. The future research to be done will obtain phenotypic data, which outcomes will be viewed against this study’s findings to provide meaningful biological interpretations.</a:t>
            </a:r>
          </a:p>
        </p:txBody>
      </p:sp>
      <p:sp>
        <p:nvSpPr>
          <p:cNvPr id="4" name="Slide Number Placeholder 3"/>
          <p:cNvSpPr>
            <a:spLocks noGrp="1"/>
          </p:cNvSpPr>
          <p:nvPr>
            <p:ph type="sldNum" sz="quarter" idx="5"/>
          </p:nvPr>
        </p:nvSpPr>
        <p:spPr/>
        <p:txBody>
          <a:bodyPr/>
          <a:lstStyle/>
          <a:p>
            <a:fld id="{1F786C2D-4FD3-2C4A-A1C5-3DE1CBC8748A}" type="slidenum">
              <a:rPr lang="en-US" smtClean="0"/>
              <a:t>8</a:t>
            </a:fld>
            <a:endParaRPr lang="en-US"/>
          </a:p>
        </p:txBody>
      </p:sp>
    </p:spTree>
    <p:extLst>
      <p:ext uri="{BB962C8B-B14F-4D97-AF65-F5344CB8AC3E}">
        <p14:creationId xmlns:p14="http://schemas.microsoft.com/office/powerpoint/2010/main" val="76392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Transcriptomics, statistics, overrepresentation analysis, and gene set enrichment analysis were performed on a specific Tas1r2 probe that was selected for their lack of cross-hybridization, normal expression distribution, and broad dynamic range across mouse strains on brown adipose tissue, heart, and liver. </a:t>
            </a:r>
          </a:p>
          <a:p>
            <a:endParaRPr lang="en-US" dirty="0"/>
          </a:p>
          <a:p>
            <a:r>
              <a:rPr lang="en-US" dirty="0"/>
              <a:t>Transcriptomics was performed via </a:t>
            </a:r>
            <a:r>
              <a:rPr lang="en-US" dirty="0" err="1"/>
              <a:t>GeneNetwork</a:t>
            </a:r>
            <a:r>
              <a:rPr lang="en-US" dirty="0"/>
              <a:t>. Data was from the EPFL/LISP BXD mouse cohort at the exon level, which consists of 29-week-old male BXD mice. Each tissue had its own microarray data that needed cleaned and prepped prior to analysis.</a:t>
            </a:r>
          </a:p>
          <a:p>
            <a:endParaRPr lang="en-US" dirty="0"/>
          </a:p>
          <a:p>
            <a:r>
              <a:rPr lang="en-US" dirty="0"/>
              <a:t>Statistics were performed in </a:t>
            </a:r>
            <a:r>
              <a:rPr lang="en-US" dirty="0" err="1"/>
              <a:t>Rstudio</a:t>
            </a:r>
            <a:r>
              <a:rPr lang="en-US" dirty="0"/>
              <a:t>. Pearson’s correlation analysis identified genes significantly associated with Tas1r2. T-tests were also run between BXD high Tas1r2 expression and BXD low Tas1r2 expression. High and low expression was determined by stratifying the top and bottom quartiles of BXD strains.</a:t>
            </a:r>
          </a:p>
          <a:p>
            <a:endParaRPr lang="en-US" dirty="0"/>
          </a:p>
          <a:p>
            <a:r>
              <a:rPr lang="en-US" dirty="0"/>
              <a:t>Overrepresentation analysis was performed using the WEB-based Gene </a:t>
            </a:r>
            <a:r>
              <a:rPr lang="en-US" dirty="0" err="1"/>
              <a:t>SeT</a:t>
            </a:r>
            <a:r>
              <a:rPr lang="en-US" dirty="0"/>
              <a:t> </a:t>
            </a:r>
            <a:r>
              <a:rPr lang="en-US" dirty="0" err="1"/>
              <a:t>AnaLysis</a:t>
            </a:r>
            <a:r>
              <a:rPr lang="en-US" dirty="0"/>
              <a:t> Toolkit, also known as </a:t>
            </a:r>
            <a:r>
              <a:rPr lang="en-US" dirty="0" err="1"/>
              <a:t>WebGestalt</a:t>
            </a:r>
            <a:r>
              <a:rPr lang="en-US" dirty="0"/>
              <a:t>. Overrepresentation analysis was applied to </a:t>
            </a:r>
            <a:r>
              <a:rPr lang="en-US" dirty="0" err="1"/>
              <a:t>WikiPathways</a:t>
            </a:r>
            <a:r>
              <a:rPr lang="en-US" dirty="0"/>
              <a:t> to identify functionally enriched gene sets within significantly correlated genes.</a:t>
            </a:r>
          </a:p>
          <a:p>
            <a:endParaRPr lang="en-US" dirty="0"/>
          </a:p>
          <a:p>
            <a:r>
              <a:rPr lang="en-US" dirty="0"/>
              <a:t>After splitting the BXD strains into high and low groups, data were entered into </a:t>
            </a:r>
            <a:r>
              <a:rPr lang="en-US" dirty="0" err="1"/>
              <a:t>GeneTrail</a:t>
            </a:r>
            <a:r>
              <a:rPr lang="en-US" dirty="0"/>
              <a:t> for gene set enrichment analysis. Gene set enrichment analysis were also applied to </a:t>
            </a:r>
            <a:r>
              <a:rPr lang="en-US" dirty="0" err="1"/>
              <a:t>WikiPathways</a:t>
            </a:r>
            <a:r>
              <a:rPr lang="en-US" dirty="0"/>
              <a:t> for the same purpose.</a:t>
            </a:r>
          </a:p>
        </p:txBody>
      </p:sp>
      <p:sp>
        <p:nvSpPr>
          <p:cNvPr id="4" name="Slide Number Placeholder 3"/>
          <p:cNvSpPr>
            <a:spLocks noGrp="1"/>
          </p:cNvSpPr>
          <p:nvPr>
            <p:ph type="sldNum" sz="quarter" idx="5"/>
          </p:nvPr>
        </p:nvSpPr>
        <p:spPr/>
        <p:txBody>
          <a:bodyPr/>
          <a:lstStyle/>
          <a:p>
            <a:fld id="{1F786C2D-4FD3-2C4A-A1C5-3DE1CBC8748A}" type="slidenum">
              <a:rPr lang="en-US" smtClean="0"/>
              <a:t>9</a:t>
            </a:fld>
            <a:endParaRPr lang="en-US"/>
          </a:p>
        </p:txBody>
      </p:sp>
    </p:spTree>
    <p:extLst>
      <p:ext uri="{BB962C8B-B14F-4D97-AF65-F5344CB8AC3E}">
        <p14:creationId xmlns:p14="http://schemas.microsoft.com/office/powerpoint/2010/main" val="194360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QQ-Plots describing each tissue’s normal distribution, obtained from </a:t>
            </a:r>
            <a:r>
              <a:rPr lang="en-US" dirty="0" err="1"/>
              <a:t>GeneNetwork.org</a:t>
            </a:r>
            <a:r>
              <a:rPr lang="en-US" dirty="0"/>
              <a:t>. Brown adipose tissue may be on the edge of normal distribution; however, we felt that it would suffice for this study.</a:t>
            </a:r>
          </a:p>
        </p:txBody>
      </p:sp>
      <p:sp>
        <p:nvSpPr>
          <p:cNvPr id="4" name="Slide Number Placeholder 3"/>
          <p:cNvSpPr>
            <a:spLocks noGrp="1"/>
          </p:cNvSpPr>
          <p:nvPr>
            <p:ph type="sldNum" sz="quarter" idx="5"/>
          </p:nvPr>
        </p:nvSpPr>
        <p:spPr/>
        <p:txBody>
          <a:bodyPr/>
          <a:lstStyle/>
          <a:p>
            <a:fld id="{1F786C2D-4FD3-2C4A-A1C5-3DE1CBC8748A}" type="slidenum">
              <a:rPr lang="en-US" smtClean="0"/>
              <a:t>10</a:t>
            </a:fld>
            <a:endParaRPr lang="en-US"/>
          </a:p>
        </p:txBody>
      </p:sp>
    </p:spTree>
    <p:extLst>
      <p:ext uri="{BB962C8B-B14F-4D97-AF65-F5344CB8AC3E}">
        <p14:creationId xmlns:p14="http://schemas.microsoft.com/office/powerpoint/2010/main" val="229158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79A7-DF31-AD56-3213-CE62B6F73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DF3A6-E222-C786-2DC9-42AF5CF85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DFB242-6FC3-21CD-5005-4E1DA997A3F9}"/>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F2F4B72F-517A-CEA3-24B3-6890E4350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1AA8F-F336-DF52-91BC-4EB037E574C1}"/>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362392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CADE-60E2-E334-F625-F4AEEBFFA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D8AFB0-9C72-3F3B-0ABD-17E343336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51EE0-C183-A5C0-1335-C84EDAD82EA3}"/>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85FCA7C3-6405-00CA-BF96-7D8D1F522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DF032-ED50-22F9-D856-16D021482771}"/>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28952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9D36B-C3B9-048E-28F6-4B9555345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F7409-D2C4-2879-C702-6DD6B0602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C3277-F019-9B41-4617-532398C3D76A}"/>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9D2DC048-44FF-0E49-3E93-28B97C90E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D0158-E7E2-0F9B-685E-5CF5155FB4BA}"/>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337905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6D57-3F87-A3D3-E4F5-7050252F2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80EE9-BFA7-8F2D-B50F-5B19FB74E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68F27-8B0B-5B17-8EB5-A5D23EB9B0B8}"/>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11C667FD-B14A-970A-25BF-01C6DC75E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0B210-D27B-B24B-258F-67A801F96DE6}"/>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19803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A1EB-69CC-0845-2CE7-CE201A497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F55848-874E-E351-C190-0202907553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10886-D22F-F36F-C7B3-FBF2459CB9D6}"/>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B029FC78-69C8-93E2-A32A-CF5413874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DBDED-6DB9-70EA-346E-A343F5AC89F2}"/>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365177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4708-E4B1-A83E-00AA-C5A35D4EE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69143C-B00A-A112-21A3-40E7DB0E0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CE8EE-4F57-8985-A058-8535D5DD4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C04638-968E-8F76-FE8E-9083B58B8F53}"/>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6" name="Footer Placeholder 5">
            <a:extLst>
              <a:ext uri="{FF2B5EF4-FFF2-40B4-BE49-F238E27FC236}">
                <a16:creationId xmlns:a16="http://schemas.microsoft.com/office/drawing/2014/main" id="{1C00BC09-F155-EC2F-17EB-4260C98C4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83CDE-B2A3-5E4C-2497-6A9ED961AE40}"/>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20385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C9B4-ECDB-58D6-0EEB-E3F76FE817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FAD8D-D668-DAEE-C8AC-FFF2C946B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A4704-D168-6664-6C99-10AEF3A5B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0D1285-1CCE-3D3C-A4D6-61337847E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136D6-6111-93DE-670B-66E2361B06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145FE-C62C-2649-271B-913E8AA43957}"/>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8" name="Footer Placeholder 7">
            <a:extLst>
              <a:ext uri="{FF2B5EF4-FFF2-40B4-BE49-F238E27FC236}">
                <a16:creationId xmlns:a16="http://schemas.microsoft.com/office/drawing/2014/main" id="{B269FB75-65BA-4AAC-FF08-F882F571D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2AB40-A8DD-28C4-BEDB-5B892898C74E}"/>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312411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DA60-1EA5-2A5E-3193-73246642CA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E7E723-D341-9FBC-0FC0-CA08AA9C4436}"/>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4" name="Footer Placeholder 3">
            <a:extLst>
              <a:ext uri="{FF2B5EF4-FFF2-40B4-BE49-F238E27FC236}">
                <a16:creationId xmlns:a16="http://schemas.microsoft.com/office/drawing/2014/main" id="{E6F2FFD2-BD20-DC8F-0805-419E0F344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6EBBF-D07D-A0A1-54E5-DA6F1AF5BCA1}"/>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175199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FB3D1-3F9A-0FE0-F420-4FD96EA7EE06}"/>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3" name="Footer Placeholder 2">
            <a:extLst>
              <a:ext uri="{FF2B5EF4-FFF2-40B4-BE49-F238E27FC236}">
                <a16:creationId xmlns:a16="http://schemas.microsoft.com/office/drawing/2014/main" id="{29DA36F5-3AA4-E11E-E0E1-D36DDE638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FACC6-8C9E-17D4-F617-DE7F7A811082}"/>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272621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7E86-E6CE-41F2-852E-05B036D25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0A1E14-651B-63CE-56F9-20DE06F66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0CD2A-818F-FBB4-4139-C46E0CB59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F07DE-918E-E23E-2CCE-8DDDAE07665F}"/>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6" name="Footer Placeholder 5">
            <a:extLst>
              <a:ext uri="{FF2B5EF4-FFF2-40B4-BE49-F238E27FC236}">
                <a16:creationId xmlns:a16="http://schemas.microsoft.com/office/drawing/2014/main" id="{6305CAC3-D24D-060F-3552-95028429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61A3F-06A4-88CB-C349-6C5C743C7E5B}"/>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202888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6635-E12B-824C-DBDF-0225445AD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E7BC2-7AF4-ACC8-4DB7-C6116C5D8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A0A95-3E03-26F9-FAED-0CA9F457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4B4CA-C8DA-0FF0-7285-D3D9BD9A4FA4}"/>
              </a:ext>
            </a:extLst>
          </p:cNvPr>
          <p:cNvSpPr>
            <a:spLocks noGrp="1"/>
          </p:cNvSpPr>
          <p:nvPr>
            <p:ph type="dt" sz="half" idx="10"/>
          </p:nvPr>
        </p:nvSpPr>
        <p:spPr/>
        <p:txBody>
          <a:bodyPr/>
          <a:lstStyle/>
          <a:p>
            <a:fld id="{753DB57E-B3AD-8B43-B4F0-D647C9CB8D30}" type="datetimeFigureOut">
              <a:rPr lang="en-US" smtClean="0"/>
              <a:t>7/9/25</a:t>
            </a:fld>
            <a:endParaRPr lang="en-US"/>
          </a:p>
        </p:txBody>
      </p:sp>
      <p:sp>
        <p:nvSpPr>
          <p:cNvPr id="6" name="Footer Placeholder 5">
            <a:extLst>
              <a:ext uri="{FF2B5EF4-FFF2-40B4-BE49-F238E27FC236}">
                <a16:creationId xmlns:a16="http://schemas.microsoft.com/office/drawing/2014/main" id="{CCABF3C6-7AC3-6D5B-6E2D-9D0BAE228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3BECD-EE7A-D042-8E18-9E19B77F6E44}"/>
              </a:ext>
            </a:extLst>
          </p:cNvPr>
          <p:cNvSpPr>
            <a:spLocks noGrp="1"/>
          </p:cNvSpPr>
          <p:nvPr>
            <p:ph type="sldNum" sz="quarter" idx="12"/>
          </p:nvPr>
        </p:nvSpPr>
        <p:spPr/>
        <p:txBody>
          <a:bodyPr/>
          <a:lstStyle/>
          <a:p>
            <a:fld id="{BA48172C-D6F1-1F41-800A-800CAF20F693}" type="slidenum">
              <a:rPr lang="en-US" smtClean="0"/>
              <a:t>‹#›</a:t>
            </a:fld>
            <a:endParaRPr lang="en-US"/>
          </a:p>
        </p:txBody>
      </p:sp>
    </p:spTree>
    <p:extLst>
      <p:ext uri="{BB962C8B-B14F-4D97-AF65-F5344CB8AC3E}">
        <p14:creationId xmlns:p14="http://schemas.microsoft.com/office/powerpoint/2010/main" val="21419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47D35-E809-E1EA-84EF-A123E4E58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8B3434-ED5F-3AAC-2CFA-328128C59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A70AD-CBE5-2307-6C3B-4D23674EA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3DB57E-B3AD-8B43-B4F0-D647C9CB8D30}" type="datetimeFigureOut">
              <a:rPr lang="en-US" smtClean="0"/>
              <a:t>7/9/25</a:t>
            </a:fld>
            <a:endParaRPr lang="en-US"/>
          </a:p>
        </p:txBody>
      </p:sp>
      <p:sp>
        <p:nvSpPr>
          <p:cNvPr id="5" name="Footer Placeholder 4">
            <a:extLst>
              <a:ext uri="{FF2B5EF4-FFF2-40B4-BE49-F238E27FC236}">
                <a16:creationId xmlns:a16="http://schemas.microsoft.com/office/drawing/2014/main" id="{91143D87-6056-3CAB-C685-A1E0B3BCE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97C321-49A8-2A90-2B7B-62DB64C34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48172C-D6F1-1F41-800A-800CAF20F693}" type="slidenum">
              <a:rPr lang="en-US" smtClean="0"/>
              <a:t>‹#›</a:t>
            </a:fld>
            <a:endParaRPr lang="en-US"/>
          </a:p>
        </p:txBody>
      </p:sp>
    </p:spTree>
    <p:extLst>
      <p:ext uri="{BB962C8B-B14F-4D97-AF65-F5344CB8AC3E}">
        <p14:creationId xmlns:p14="http://schemas.microsoft.com/office/powerpoint/2010/main" val="301642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3390/nu171119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5.png"/><Relationship Id="rId4" Type="http://schemas.openxmlformats.org/officeDocument/2006/relationships/diagramLayout" Target="../diagrams/layout7.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DFC53-ABE6-325A-2384-5917F408E35B}"/>
              </a:ext>
            </a:extLst>
          </p:cNvPr>
          <p:cNvSpPr>
            <a:spLocks noGrp="1"/>
          </p:cNvSpPr>
          <p:nvPr>
            <p:ph type="ctrTitle"/>
          </p:nvPr>
        </p:nvSpPr>
        <p:spPr>
          <a:xfrm>
            <a:off x="838200" y="451381"/>
            <a:ext cx="10512552" cy="4066540"/>
          </a:xfrm>
        </p:spPr>
        <p:txBody>
          <a:bodyPr anchor="b">
            <a:normAutofit/>
          </a:bodyPr>
          <a:lstStyle/>
          <a:p>
            <a:pPr algn="l"/>
            <a:r>
              <a:rPr lang="en-US" sz="6600"/>
              <a:t>BXD Mice and TAS1R2 Sweet Taste Receptor Expression: A Hypothesis Generating Study</a:t>
            </a:r>
          </a:p>
        </p:txBody>
      </p:sp>
      <p:sp>
        <p:nvSpPr>
          <p:cNvPr id="3" name="Subtitle 2">
            <a:extLst>
              <a:ext uri="{FF2B5EF4-FFF2-40B4-BE49-F238E27FC236}">
                <a16:creationId xmlns:a16="http://schemas.microsoft.com/office/drawing/2014/main" id="{A643D50B-E06E-FE35-B8E5-6C60340BF156}"/>
              </a:ext>
            </a:extLst>
          </p:cNvPr>
          <p:cNvSpPr>
            <a:spLocks noGrp="1"/>
          </p:cNvSpPr>
          <p:nvPr>
            <p:ph type="subTitle" idx="1"/>
          </p:nvPr>
        </p:nvSpPr>
        <p:spPr>
          <a:xfrm>
            <a:off x="838199" y="4983276"/>
            <a:ext cx="10512552" cy="1126680"/>
          </a:xfrm>
        </p:spPr>
        <p:txBody>
          <a:bodyPr>
            <a:normAutofit/>
          </a:bodyPr>
          <a:lstStyle/>
          <a:p>
            <a:pPr algn="l"/>
            <a:r>
              <a:rPr lang="en-US" dirty="0"/>
              <a:t>Presenter: Ian Brown</a:t>
            </a:r>
            <a:endParaRPr lang="en-US"/>
          </a:p>
          <a:p>
            <a:pPr algn="l"/>
            <a:r>
              <a:rPr lang="en-US" dirty="0"/>
              <a:t>Contributors: Dr. Kendall King and Dr. George Kyriazis </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7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7FAA4-8BA2-E2D2-F4AA-4AC8C09D4557}"/>
              </a:ext>
            </a:extLst>
          </p:cNvPr>
          <p:cNvSpPr>
            <a:spLocks noGrp="1"/>
          </p:cNvSpPr>
          <p:nvPr>
            <p:ph type="title"/>
          </p:nvPr>
        </p:nvSpPr>
        <p:spPr>
          <a:xfrm>
            <a:off x="839725" y="0"/>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QQ-Plots</a:t>
            </a:r>
          </a:p>
        </p:txBody>
      </p:sp>
      <p:pic>
        <p:nvPicPr>
          <p:cNvPr id="5" name="Picture 4" descr="A graph of a line graph&#10;&#10;AI-generated content may be incorrect.">
            <a:extLst>
              <a:ext uri="{FF2B5EF4-FFF2-40B4-BE49-F238E27FC236}">
                <a16:creationId xmlns:a16="http://schemas.microsoft.com/office/drawing/2014/main" id="{1848B445-F7FB-E235-EAB4-EE5EECC8FD99}"/>
              </a:ext>
            </a:extLst>
          </p:cNvPr>
          <p:cNvPicPr>
            <a:picLocks noChangeAspect="1"/>
          </p:cNvPicPr>
          <p:nvPr/>
        </p:nvPicPr>
        <p:blipFill>
          <a:blip r:embed="rId3"/>
          <a:stretch>
            <a:fillRect/>
          </a:stretch>
        </p:blipFill>
        <p:spPr>
          <a:xfrm>
            <a:off x="195624" y="2718760"/>
            <a:ext cx="3797536" cy="2534857"/>
          </a:xfrm>
          <a:prstGeom prst="rect">
            <a:avLst/>
          </a:prstGeom>
        </p:spPr>
      </p:pic>
      <p:pic>
        <p:nvPicPr>
          <p:cNvPr id="9" name="Picture 8" descr="A graph showing a line graph&#10;&#10;AI-generated content may be incorrect.">
            <a:extLst>
              <a:ext uri="{FF2B5EF4-FFF2-40B4-BE49-F238E27FC236}">
                <a16:creationId xmlns:a16="http://schemas.microsoft.com/office/drawing/2014/main" id="{73680249-287C-D87F-6CA3-A51B90AB6304}"/>
              </a:ext>
            </a:extLst>
          </p:cNvPr>
          <p:cNvPicPr>
            <a:picLocks noChangeAspect="1"/>
          </p:cNvPicPr>
          <p:nvPr/>
        </p:nvPicPr>
        <p:blipFill>
          <a:blip r:embed="rId4"/>
          <a:stretch>
            <a:fillRect/>
          </a:stretch>
        </p:blipFill>
        <p:spPr>
          <a:xfrm>
            <a:off x="8201890" y="2718760"/>
            <a:ext cx="3797536" cy="2534857"/>
          </a:xfrm>
          <a:prstGeom prst="rect">
            <a:avLst/>
          </a:prstGeom>
        </p:spPr>
      </p:pic>
      <p:pic>
        <p:nvPicPr>
          <p:cNvPr id="7" name="Picture 6" descr="A graph of a graph with blue dots&#10;&#10;AI-generated content may be incorrect.">
            <a:extLst>
              <a:ext uri="{FF2B5EF4-FFF2-40B4-BE49-F238E27FC236}">
                <a16:creationId xmlns:a16="http://schemas.microsoft.com/office/drawing/2014/main" id="{3F6DEC63-71D2-6D48-4B88-6292F36BBD49}"/>
              </a:ext>
            </a:extLst>
          </p:cNvPr>
          <p:cNvPicPr>
            <a:picLocks noChangeAspect="1"/>
          </p:cNvPicPr>
          <p:nvPr/>
        </p:nvPicPr>
        <p:blipFill>
          <a:blip r:embed="rId5"/>
          <a:stretch>
            <a:fillRect/>
          </a:stretch>
        </p:blipFill>
        <p:spPr>
          <a:xfrm>
            <a:off x="4197232" y="2718760"/>
            <a:ext cx="3797536" cy="2534857"/>
          </a:xfrm>
          <a:prstGeom prst="rect">
            <a:avLst/>
          </a:prstGeom>
        </p:spPr>
      </p:pic>
      <p:sp>
        <p:nvSpPr>
          <p:cNvPr id="10" name="TextBox 9">
            <a:extLst>
              <a:ext uri="{FF2B5EF4-FFF2-40B4-BE49-F238E27FC236}">
                <a16:creationId xmlns:a16="http://schemas.microsoft.com/office/drawing/2014/main" id="{5670DBDE-F2AC-4C9A-7E2E-F9E16EC12229}"/>
              </a:ext>
            </a:extLst>
          </p:cNvPr>
          <p:cNvSpPr txBox="1"/>
          <p:nvPr/>
        </p:nvSpPr>
        <p:spPr>
          <a:xfrm>
            <a:off x="1543407" y="5960403"/>
            <a:ext cx="1101969" cy="646331"/>
          </a:xfrm>
          <a:prstGeom prst="rect">
            <a:avLst/>
          </a:prstGeom>
          <a:noFill/>
        </p:spPr>
        <p:txBody>
          <a:bodyPr wrap="square" rtlCol="0">
            <a:spAutoFit/>
          </a:bodyPr>
          <a:lstStyle/>
          <a:p>
            <a:pPr algn="ctr"/>
            <a:r>
              <a:rPr lang="en-US" sz="3600" dirty="0"/>
              <a:t>BAT</a:t>
            </a:r>
          </a:p>
        </p:txBody>
      </p:sp>
      <p:sp>
        <p:nvSpPr>
          <p:cNvPr id="11" name="TextBox 10">
            <a:extLst>
              <a:ext uri="{FF2B5EF4-FFF2-40B4-BE49-F238E27FC236}">
                <a16:creationId xmlns:a16="http://schemas.microsoft.com/office/drawing/2014/main" id="{F7351D8A-F488-0AB7-7C68-4ACF2D11B1BD}"/>
              </a:ext>
            </a:extLst>
          </p:cNvPr>
          <p:cNvSpPr txBox="1"/>
          <p:nvPr/>
        </p:nvSpPr>
        <p:spPr>
          <a:xfrm>
            <a:off x="5345867" y="5960403"/>
            <a:ext cx="1497216" cy="646331"/>
          </a:xfrm>
          <a:prstGeom prst="rect">
            <a:avLst/>
          </a:prstGeom>
          <a:noFill/>
        </p:spPr>
        <p:txBody>
          <a:bodyPr wrap="square" rtlCol="0">
            <a:spAutoFit/>
          </a:bodyPr>
          <a:lstStyle/>
          <a:p>
            <a:pPr algn="ctr"/>
            <a:r>
              <a:rPr lang="en-US" sz="3600" dirty="0"/>
              <a:t>Heart</a:t>
            </a:r>
          </a:p>
        </p:txBody>
      </p:sp>
      <p:sp>
        <p:nvSpPr>
          <p:cNvPr id="12" name="TextBox 11">
            <a:extLst>
              <a:ext uri="{FF2B5EF4-FFF2-40B4-BE49-F238E27FC236}">
                <a16:creationId xmlns:a16="http://schemas.microsoft.com/office/drawing/2014/main" id="{F3E1E42F-4345-E262-2DDA-DDE9B30CB2B0}"/>
              </a:ext>
            </a:extLst>
          </p:cNvPr>
          <p:cNvSpPr txBox="1"/>
          <p:nvPr/>
        </p:nvSpPr>
        <p:spPr>
          <a:xfrm>
            <a:off x="9448544" y="5963846"/>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358460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155C93-6E75-796E-6655-CB383791335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5D47E-E2F5-DE1A-D99E-1C2F17D427F6}"/>
              </a:ext>
            </a:extLst>
          </p:cNvPr>
          <p:cNvSpPr>
            <a:spLocks noGrp="1"/>
          </p:cNvSpPr>
          <p:nvPr>
            <p:ph type="title"/>
          </p:nvPr>
        </p:nvSpPr>
        <p:spPr>
          <a:xfrm>
            <a:off x="836675" y="0"/>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Overrepresentation Analysis</a:t>
            </a:r>
          </a:p>
        </p:txBody>
      </p:sp>
      <p:pic>
        <p:nvPicPr>
          <p:cNvPr id="5" name="Picture 4" descr="A graph with blue bars&#10;&#10;AI-generated content may be incorrect.">
            <a:extLst>
              <a:ext uri="{FF2B5EF4-FFF2-40B4-BE49-F238E27FC236}">
                <a16:creationId xmlns:a16="http://schemas.microsoft.com/office/drawing/2014/main" id="{0A753890-4FA0-2BC9-7988-0EC337FD8F3F}"/>
              </a:ext>
            </a:extLst>
          </p:cNvPr>
          <p:cNvPicPr>
            <a:picLocks noChangeAspect="1"/>
          </p:cNvPicPr>
          <p:nvPr/>
        </p:nvPicPr>
        <p:blipFill>
          <a:blip r:embed="rId3"/>
          <a:stretch>
            <a:fillRect/>
          </a:stretch>
        </p:blipFill>
        <p:spPr>
          <a:xfrm>
            <a:off x="297107" y="2871811"/>
            <a:ext cx="3797536" cy="2534857"/>
          </a:xfrm>
          <a:prstGeom prst="rect">
            <a:avLst/>
          </a:prstGeom>
        </p:spPr>
      </p:pic>
      <p:pic>
        <p:nvPicPr>
          <p:cNvPr id="9" name="Picture 8" descr="A graph with blue bars&#10;&#10;AI-generated content may be incorrect.">
            <a:extLst>
              <a:ext uri="{FF2B5EF4-FFF2-40B4-BE49-F238E27FC236}">
                <a16:creationId xmlns:a16="http://schemas.microsoft.com/office/drawing/2014/main" id="{708AD232-54FF-FFFF-956E-CB6A744A04DF}"/>
              </a:ext>
            </a:extLst>
          </p:cNvPr>
          <p:cNvPicPr>
            <a:picLocks noChangeAspect="1"/>
          </p:cNvPicPr>
          <p:nvPr/>
        </p:nvPicPr>
        <p:blipFill>
          <a:blip r:embed="rId4"/>
          <a:stretch>
            <a:fillRect/>
          </a:stretch>
        </p:blipFill>
        <p:spPr>
          <a:xfrm>
            <a:off x="8391415" y="2871809"/>
            <a:ext cx="3797536" cy="2534857"/>
          </a:xfrm>
          <a:prstGeom prst="rect">
            <a:avLst/>
          </a:prstGeom>
        </p:spPr>
      </p:pic>
      <p:pic>
        <p:nvPicPr>
          <p:cNvPr id="7" name="Picture 6" descr="A graph with blue bars&#10;&#10;AI-generated content may be incorrect.">
            <a:extLst>
              <a:ext uri="{FF2B5EF4-FFF2-40B4-BE49-F238E27FC236}">
                <a16:creationId xmlns:a16="http://schemas.microsoft.com/office/drawing/2014/main" id="{9950329D-8353-246B-5864-2AC3AD22240E}"/>
              </a:ext>
            </a:extLst>
          </p:cNvPr>
          <p:cNvPicPr>
            <a:picLocks noChangeAspect="1"/>
          </p:cNvPicPr>
          <p:nvPr/>
        </p:nvPicPr>
        <p:blipFill>
          <a:blip r:embed="rId5"/>
          <a:stretch>
            <a:fillRect/>
          </a:stretch>
        </p:blipFill>
        <p:spPr>
          <a:xfrm>
            <a:off x="4344261" y="2911498"/>
            <a:ext cx="3797536" cy="2534857"/>
          </a:xfrm>
          <a:prstGeom prst="rect">
            <a:avLst/>
          </a:prstGeom>
        </p:spPr>
      </p:pic>
      <p:sp>
        <p:nvSpPr>
          <p:cNvPr id="10" name="TextBox 9">
            <a:extLst>
              <a:ext uri="{FF2B5EF4-FFF2-40B4-BE49-F238E27FC236}">
                <a16:creationId xmlns:a16="http://schemas.microsoft.com/office/drawing/2014/main" id="{AA784920-E393-C9F1-D9B4-AFCFB856010E}"/>
              </a:ext>
            </a:extLst>
          </p:cNvPr>
          <p:cNvSpPr txBox="1"/>
          <p:nvPr/>
        </p:nvSpPr>
        <p:spPr>
          <a:xfrm>
            <a:off x="1543407" y="5960403"/>
            <a:ext cx="1101969" cy="646331"/>
          </a:xfrm>
          <a:prstGeom prst="rect">
            <a:avLst/>
          </a:prstGeom>
          <a:noFill/>
        </p:spPr>
        <p:txBody>
          <a:bodyPr wrap="square" rtlCol="0">
            <a:spAutoFit/>
          </a:bodyPr>
          <a:lstStyle/>
          <a:p>
            <a:pPr algn="ctr"/>
            <a:r>
              <a:rPr lang="en-US" sz="3600" dirty="0"/>
              <a:t>BAT</a:t>
            </a:r>
          </a:p>
        </p:txBody>
      </p:sp>
      <p:sp>
        <p:nvSpPr>
          <p:cNvPr id="11" name="TextBox 10">
            <a:extLst>
              <a:ext uri="{FF2B5EF4-FFF2-40B4-BE49-F238E27FC236}">
                <a16:creationId xmlns:a16="http://schemas.microsoft.com/office/drawing/2014/main" id="{00627281-453C-FEE2-32F8-5FEB9CBCE0C1}"/>
              </a:ext>
            </a:extLst>
          </p:cNvPr>
          <p:cNvSpPr txBox="1"/>
          <p:nvPr/>
        </p:nvSpPr>
        <p:spPr>
          <a:xfrm>
            <a:off x="5345867" y="5960403"/>
            <a:ext cx="1497216" cy="646331"/>
          </a:xfrm>
          <a:prstGeom prst="rect">
            <a:avLst/>
          </a:prstGeom>
          <a:noFill/>
        </p:spPr>
        <p:txBody>
          <a:bodyPr wrap="square" rtlCol="0">
            <a:spAutoFit/>
          </a:bodyPr>
          <a:lstStyle/>
          <a:p>
            <a:pPr algn="ctr"/>
            <a:r>
              <a:rPr lang="en-US" sz="3600" dirty="0"/>
              <a:t>Heart</a:t>
            </a:r>
          </a:p>
        </p:txBody>
      </p:sp>
      <p:sp>
        <p:nvSpPr>
          <p:cNvPr id="12" name="TextBox 11">
            <a:extLst>
              <a:ext uri="{FF2B5EF4-FFF2-40B4-BE49-F238E27FC236}">
                <a16:creationId xmlns:a16="http://schemas.microsoft.com/office/drawing/2014/main" id="{E2AF74D4-AA70-8CD4-EE1D-E35C109B0231}"/>
              </a:ext>
            </a:extLst>
          </p:cNvPr>
          <p:cNvSpPr txBox="1"/>
          <p:nvPr/>
        </p:nvSpPr>
        <p:spPr>
          <a:xfrm>
            <a:off x="9448544" y="5963846"/>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245042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077116-C9AD-D394-C3A5-34E3EECCA8C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A368-196F-8035-0DC5-3556B4965ACB}"/>
              </a:ext>
            </a:extLst>
          </p:cNvPr>
          <p:cNvSpPr>
            <a:spLocks noGrp="1"/>
          </p:cNvSpPr>
          <p:nvPr>
            <p:ph type="title"/>
          </p:nvPr>
        </p:nvSpPr>
        <p:spPr>
          <a:xfrm>
            <a:off x="838200" y="117648"/>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a:t>
            </a:r>
            <a:r>
              <a:rPr lang="en-US" sz="5200" dirty="0"/>
              <a:t>Tas1r2 and Tas1r3 Correlations</a:t>
            </a:r>
            <a:endParaRPr lang="en-US" sz="5200" kern="1200" dirty="0">
              <a:solidFill>
                <a:schemeClr val="tx1"/>
              </a:solidFill>
              <a:latin typeface="+mj-lt"/>
              <a:ea typeface="+mj-ea"/>
              <a:cs typeface="+mj-cs"/>
            </a:endParaRPr>
          </a:p>
        </p:txBody>
      </p:sp>
      <p:pic>
        <p:nvPicPr>
          <p:cNvPr id="5" name="Picture 4" descr="A graph with a red line and blue dots&#10;&#10;AI-generated content may be incorrect.">
            <a:extLst>
              <a:ext uri="{FF2B5EF4-FFF2-40B4-BE49-F238E27FC236}">
                <a16:creationId xmlns:a16="http://schemas.microsoft.com/office/drawing/2014/main" id="{3B512F78-4CB4-5A85-FC5C-BFA8288B96F5}"/>
              </a:ext>
            </a:extLst>
          </p:cNvPr>
          <p:cNvPicPr>
            <a:picLocks noChangeAspect="1"/>
          </p:cNvPicPr>
          <p:nvPr/>
        </p:nvPicPr>
        <p:blipFill>
          <a:blip r:embed="rId3"/>
          <a:stretch>
            <a:fillRect/>
          </a:stretch>
        </p:blipFill>
        <p:spPr>
          <a:xfrm>
            <a:off x="194099" y="2836408"/>
            <a:ext cx="3797536" cy="2534857"/>
          </a:xfrm>
          <a:prstGeom prst="rect">
            <a:avLst/>
          </a:prstGeom>
        </p:spPr>
      </p:pic>
      <p:pic>
        <p:nvPicPr>
          <p:cNvPr id="7" name="Picture 6" descr="A graph with blue dots and red line&#10;&#10;AI-generated content may be incorrect.">
            <a:extLst>
              <a:ext uri="{FF2B5EF4-FFF2-40B4-BE49-F238E27FC236}">
                <a16:creationId xmlns:a16="http://schemas.microsoft.com/office/drawing/2014/main" id="{ED17BDA1-CE76-567B-6102-2D8BC9949D9F}"/>
              </a:ext>
            </a:extLst>
          </p:cNvPr>
          <p:cNvPicPr>
            <a:picLocks noChangeAspect="1"/>
          </p:cNvPicPr>
          <p:nvPr/>
        </p:nvPicPr>
        <p:blipFill>
          <a:blip r:embed="rId4"/>
          <a:stretch>
            <a:fillRect/>
          </a:stretch>
        </p:blipFill>
        <p:spPr>
          <a:xfrm>
            <a:off x="4193386" y="2836408"/>
            <a:ext cx="3797536" cy="2534857"/>
          </a:xfrm>
          <a:prstGeom prst="rect">
            <a:avLst/>
          </a:prstGeom>
        </p:spPr>
      </p:pic>
      <p:pic>
        <p:nvPicPr>
          <p:cNvPr id="9" name="Picture 8" descr="A graph with a red line and blue dots&#10;&#10;AI-generated content may be incorrect.">
            <a:extLst>
              <a:ext uri="{FF2B5EF4-FFF2-40B4-BE49-F238E27FC236}">
                <a16:creationId xmlns:a16="http://schemas.microsoft.com/office/drawing/2014/main" id="{2BEFA50B-E4D5-4C67-4AEC-A3CC5CA6D804}"/>
              </a:ext>
            </a:extLst>
          </p:cNvPr>
          <p:cNvPicPr>
            <a:picLocks noChangeAspect="1"/>
          </p:cNvPicPr>
          <p:nvPr/>
        </p:nvPicPr>
        <p:blipFill>
          <a:blip r:embed="rId5"/>
          <a:stretch>
            <a:fillRect/>
          </a:stretch>
        </p:blipFill>
        <p:spPr>
          <a:xfrm>
            <a:off x="8192673" y="2836408"/>
            <a:ext cx="3797536" cy="2534857"/>
          </a:xfrm>
          <a:prstGeom prst="rect">
            <a:avLst/>
          </a:prstGeom>
        </p:spPr>
      </p:pic>
      <p:sp>
        <p:nvSpPr>
          <p:cNvPr id="10" name="TextBox 9">
            <a:extLst>
              <a:ext uri="{FF2B5EF4-FFF2-40B4-BE49-F238E27FC236}">
                <a16:creationId xmlns:a16="http://schemas.microsoft.com/office/drawing/2014/main" id="{FE824AE0-D552-89A6-0789-FE266DF73603}"/>
              </a:ext>
            </a:extLst>
          </p:cNvPr>
          <p:cNvSpPr txBox="1"/>
          <p:nvPr/>
        </p:nvSpPr>
        <p:spPr>
          <a:xfrm>
            <a:off x="1543407" y="5960403"/>
            <a:ext cx="1101969" cy="646331"/>
          </a:xfrm>
          <a:prstGeom prst="rect">
            <a:avLst/>
          </a:prstGeom>
          <a:noFill/>
        </p:spPr>
        <p:txBody>
          <a:bodyPr wrap="square" rtlCol="0">
            <a:spAutoFit/>
          </a:bodyPr>
          <a:lstStyle/>
          <a:p>
            <a:pPr algn="ctr"/>
            <a:r>
              <a:rPr lang="en-US" sz="3600" dirty="0"/>
              <a:t>BAT</a:t>
            </a:r>
          </a:p>
        </p:txBody>
      </p:sp>
      <p:sp>
        <p:nvSpPr>
          <p:cNvPr id="11" name="TextBox 10">
            <a:extLst>
              <a:ext uri="{FF2B5EF4-FFF2-40B4-BE49-F238E27FC236}">
                <a16:creationId xmlns:a16="http://schemas.microsoft.com/office/drawing/2014/main" id="{3C669EEB-4C0B-94A2-F8EF-8E32304743B9}"/>
              </a:ext>
            </a:extLst>
          </p:cNvPr>
          <p:cNvSpPr txBox="1"/>
          <p:nvPr/>
        </p:nvSpPr>
        <p:spPr>
          <a:xfrm>
            <a:off x="5345867" y="5960403"/>
            <a:ext cx="1497216" cy="646331"/>
          </a:xfrm>
          <a:prstGeom prst="rect">
            <a:avLst/>
          </a:prstGeom>
          <a:noFill/>
        </p:spPr>
        <p:txBody>
          <a:bodyPr wrap="square" rtlCol="0">
            <a:spAutoFit/>
          </a:bodyPr>
          <a:lstStyle/>
          <a:p>
            <a:pPr algn="ctr"/>
            <a:r>
              <a:rPr lang="en-US" sz="3600" dirty="0"/>
              <a:t>Heart</a:t>
            </a:r>
          </a:p>
        </p:txBody>
      </p:sp>
      <p:sp>
        <p:nvSpPr>
          <p:cNvPr id="12" name="TextBox 11">
            <a:extLst>
              <a:ext uri="{FF2B5EF4-FFF2-40B4-BE49-F238E27FC236}">
                <a16:creationId xmlns:a16="http://schemas.microsoft.com/office/drawing/2014/main" id="{D7D0CD25-DCC5-93DF-3EF5-ACF6CBB97D0F}"/>
              </a:ext>
            </a:extLst>
          </p:cNvPr>
          <p:cNvSpPr txBox="1"/>
          <p:nvPr/>
        </p:nvSpPr>
        <p:spPr>
          <a:xfrm>
            <a:off x="9344366" y="5965483"/>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288087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F3323-4ED2-9B68-8934-039EA9BCC140}"/>
              </a:ext>
            </a:extLst>
          </p:cNvPr>
          <p:cNvSpPr>
            <a:spLocks noGrp="1"/>
          </p:cNvSpPr>
          <p:nvPr>
            <p:ph type="title"/>
          </p:nvPr>
        </p:nvSpPr>
        <p:spPr>
          <a:xfrm>
            <a:off x="935649" y="247823"/>
            <a:ext cx="10515600" cy="2057043"/>
          </a:xfrm>
        </p:spPr>
        <p:txBody>
          <a:bodyPr vert="horz" lIns="91440" tIns="45720" rIns="91440" bIns="45720" rtlCol="0" anchor="ctr">
            <a:normAutofit/>
          </a:bodyPr>
          <a:lstStyle/>
          <a:p>
            <a:r>
              <a:rPr lang="en-US" sz="5200" kern="1200">
                <a:solidFill>
                  <a:schemeClr val="tx1"/>
                </a:solidFill>
                <a:latin typeface="+mj-lt"/>
                <a:ea typeface="+mj-ea"/>
                <a:cs typeface="+mj-cs"/>
              </a:rPr>
              <a:t>Results – Tas1r2 t-tests</a:t>
            </a:r>
          </a:p>
        </p:txBody>
      </p:sp>
      <p:pic>
        <p:nvPicPr>
          <p:cNvPr id="9" name="Picture 8" descr="A graph with lines and dots&#10;&#10;AI-generated content may be incorrect.">
            <a:extLst>
              <a:ext uri="{FF2B5EF4-FFF2-40B4-BE49-F238E27FC236}">
                <a16:creationId xmlns:a16="http://schemas.microsoft.com/office/drawing/2014/main" id="{CE5EA215-CAA2-841A-A3D6-B1B9C6990C1B}"/>
              </a:ext>
            </a:extLst>
          </p:cNvPr>
          <p:cNvPicPr>
            <a:picLocks noChangeAspect="1"/>
          </p:cNvPicPr>
          <p:nvPr/>
        </p:nvPicPr>
        <p:blipFill>
          <a:blip r:embed="rId3"/>
          <a:stretch>
            <a:fillRect/>
          </a:stretch>
        </p:blipFill>
        <p:spPr>
          <a:xfrm>
            <a:off x="8288617" y="2966583"/>
            <a:ext cx="3797536" cy="2534857"/>
          </a:xfrm>
          <a:prstGeom prst="rect">
            <a:avLst/>
          </a:prstGeom>
        </p:spPr>
      </p:pic>
      <p:pic>
        <p:nvPicPr>
          <p:cNvPr id="7" name="Picture 6" descr="A graph with lines and dots&#10;&#10;AI-generated content may be incorrect.">
            <a:extLst>
              <a:ext uri="{FF2B5EF4-FFF2-40B4-BE49-F238E27FC236}">
                <a16:creationId xmlns:a16="http://schemas.microsoft.com/office/drawing/2014/main" id="{E35868AD-ED3D-B9A6-FFC7-BAC7CCD8A651}"/>
              </a:ext>
            </a:extLst>
          </p:cNvPr>
          <p:cNvPicPr>
            <a:picLocks noChangeAspect="1"/>
          </p:cNvPicPr>
          <p:nvPr/>
        </p:nvPicPr>
        <p:blipFill>
          <a:blip r:embed="rId4"/>
          <a:stretch>
            <a:fillRect/>
          </a:stretch>
        </p:blipFill>
        <p:spPr>
          <a:xfrm>
            <a:off x="4290835" y="2966583"/>
            <a:ext cx="3797536" cy="2534857"/>
          </a:xfrm>
          <a:prstGeom prst="rect">
            <a:avLst/>
          </a:prstGeom>
        </p:spPr>
      </p:pic>
      <p:pic>
        <p:nvPicPr>
          <p:cNvPr id="5" name="Picture 4" descr="A graph with green and orange lines&#10;&#10;AI-generated content may be incorrect.">
            <a:extLst>
              <a:ext uri="{FF2B5EF4-FFF2-40B4-BE49-F238E27FC236}">
                <a16:creationId xmlns:a16="http://schemas.microsoft.com/office/drawing/2014/main" id="{26048DEC-C5FE-A763-C677-E6753AE5D96C}"/>
              </a:ext>
            </a:extLst>
          </p:cNvPr>
          <p:cNvPicPr>
            <a:picLocks noChangeAspect="1"/>
          </p:cNvPicPr>
          <p:nvPr/>
        </p:nvPicPr>
        <p:blipFill>
          <a:blip r:embed="rId5"/>
          <a:stretch>
            <a:fillRect/>
          </a:stretch>
        </p:blipFill>
        <p:spPr>
          <a:xfrm>
            <a:off x="293052" y="2966583"/>
            <a:ext cx="3797536" cy="2534857"/>
          </a:xfrm>
          <a:prstGeom prst="rect">
            <a:avLst/>
          </a:prstGeom>
        </p:spPr>
      </p:pic>
      <p:sp>
        <p:nvSpPr>
          <p:cNvPr id="10" name="TextBox 9">
            <a:extLst>
              <a:ext uri="{FF2B5EF4-FFF2-40B4-BE49-F238E27FC236}">
                <a16:creationId xmlns:a16="http://schemas.microsoft.com/office/drawing/2014/main" id="{480C3B6D-7504-1706-B630-7D0ACD80A488}"/>
              </a:ext>
            </a:extLst>
          </p:cNvPr>
          <p:cNvSpPr txBox="1"/>
          <p:nvPr/>
        </p:nvSpPr>
        <p:spPr>
          <a:xfrm>
            <a:off x="1543407" y="5960403"/>
            <a:ext cx="1101969" cy="646331"/>
          </a:xfrm>
          <a:prstGeom prst="rect">
            <a:avLst/>
          </a:prstGeom>
          <a:noFill/>
        </p:spPr>
        <p:txBody>
          <a:bodyPr wrap="square" rtlCol="0">
            <a:spAutoFit/>
          </a:bodyPr>
          <a:lstStyle/>
          <a:p>
            <a:pPr algn="ctr"/>
            <a:r>
              <a:rPr lang="en-US" sz="3600" dirty="0"/>
              <a:t>BAT</a:t>
            </a:r>
          </a:p>
        </p:txBody>
      </p:sp>
      <p:sp>
        <p:nvSpPr>
          <p:cNvPr id="11" name="TextBox 10">
            <a:extLst>
              <a:ext uri="{FF2B5EF4-FFF2-40B4-BE49-F238E27FC236}">
                <a16:creationId xmlns:a16="http://schemas.microsoft.com/office/drawing/2014/main" id="{742430D4-6222-3690-3E14-8A239E6F8C0C}"/>
              </a:ext>
            </a:extLst>
          </p:cNvPr>
          <p:cNvSpPr txBox="1"/>
          <p:nvPr/>
        </p:nvSpPr>
        <p:spPr>
          <a:xfrm>
            <a:off x="5345867" y="5960403"/>
            <a:ext cx="1497216" cy="646331"/>
          </a:xfrm>
          <a:prstGeom prst="rect">
            <a:avLst/>
          </a:prstGeom>
          <a:noFill/>
        </p:spPr>
        <p:txBody>
          <a:bodyPr wrap="square" rtlCol="0">
            <a:spAutoFit/>
          </a:bodyPr>
          <a:lstStyle/>
          <a:p>
            <a:pPr algn="ctr"/>
            <a:r>
              <a:rPr lang="en-US" sz="3600" dirty="0"/>
              <a:t>Heart</a:t>
            </a:r>
          </a:p>
        </p:txBody>
      </p:sp>
      <p:sp>
        <p:nvSpPr>
          <p:cNvPr id="12" name="TextBox 11">
            <a:extLst>
              <a:ext uri="{FF2B5EF4-FFF2-40B4-BE49-F238E27FC236}">
                <a16:creationId xmlns:a16="http://schemas.microsoft.com/office/drawing/2014/main" id="{B7938F81-6C6D-9B9A-5D83-6F616E1E6813}"/>
              </a:ext>
            </a:extLst>
          </p:cNvPr>
          <p:cNvSpPr txBox="1"/>
          <p:nvPr/>
        </p:nvSpPr>
        <p:spPr>
          <a:xfrm>
            <a:off x="9448544" y="5963846"/>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78309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6AAB5C-9366-35F2-8B81-3C21EC14CF0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23D6B-ECCB-571F-A5E9-28371AB499D6}"/>
              </a:ext>
            </a:extLst>
          </p:cNvPr>
          <p:cNvSpPr>
            <a:spLocks noGrp="1"/>
          </p:cNvSpPr>
          <p:nvPr>
            <p:ph type="title"/>
          </p:nvPr>
        </p:nvSpPr>
        <p:spPr>
          <a:xfrm>
            <a:off x="836675" y="247823"/>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Tas1r3 t-tests</a:t>
            </a:r>
          </a:p>
        </p:txBody>
      </p:sp>
      <p:pic>
        <p:nvPicPr>
          <p:cNvPr id="4" name="Picture 3" descr="A green and orange boxes with black dots&#10;&#10;AI-generated content may be incorrect.">
            <a:extLst>
              <a:ext uri="{FF2B5EF4-FFF2-40B4-BE49-F238E27FC236}">
                <a16:creationId xmlns:a16="http://schemas.microsoft.com/office/drawing/2014/main" id="{D44FB31F-702C-6AF5-9D1E-E630D4C3F132}"/>
              </a:ext>
            </a:extLst>
          </p:cNvPr>
          <p:cNvPicPr>
            <a:picLocks noChangeAspect="1"/>
          </p:cNvPicPr>
          <p:nvPr/>
        </p:nvPicPr>
        <p:blipFill>
          <a:blip r:embed="rId3"/>
          <a:stretch>
            <a:fillRect/>
          </a:stretch>
        </p:blipFill>
        <p:spPr>
          <a:xfrm>
            <a:off x="147207" y="3070432"/>
            <a:ext cx="3797536" cy="2534857"/>
          </a:xfrm>
          <a:prstGeom prst="rect">
            <a:avLst/>
          </a:prstGeom>
        </p:spPr>
      </p:pic>
      <p:pic>
        <p:nvPicPr>
          <p:cNvPr id="6" name="Picture 5" descr="A graph showing a green and orange box&#10;&#10;AI-generated content may be incorrect.">
            <a:extLst>
              <a:ext uri="{FF2B5EF4-FFF2-40B4-BE49-F238E27FC236}">
                <a16:creationId xmlns:a16="http://schemas.microsoft.com/office/drawing/2014/main" id="{5D568298-A6F3-C326-CCEF-F788E426E860}"/>
              </a:ext>
            </a:extLst>
          </p:cNvPr>
          <p:cNvPicPr>
            <a:picLocks noChangeAspect="1"/>
          </p:cNvPicPr>
          <p:nvPr/>
        </p:nvPicPr>
        <p:blipFill>
          <a:blip r:embed="rId4"/>
          <a:stretch>
            <a:fillRect/>
          </a:stretch>
        </p:blipFill>
        <p:spPr>
          <a:xfrm>
            <a:off x="4146494" y="3070432"/>
            <a:ext cx="3797536" cy="2534857"/>
          </a:xfrm>
          <a:prstGeom prst="rect">
            <a:avLst/>
          </a:prstGeom>
        </p:spPr>
      </p:pic>
      <p:pic>
        <p:nvPicPr>
          <p:cNvPr id="8" name="Picture 7" descr="A green and orange boxes with black lines&#10;&#10;AI-generated content may be incorrect.">
            <a:extLst>
              <a:ext uri="{FF2B5EF4-FFF2-40B4-BE49-F238E27FC236}">
                <a16:creationId xmlns:a16="http://schemas.microsoft.com/office/drawing/2014/main" id="{E0515316-478A-2FE4-622B-F1C5143F622B}"/>
              </a:ext>
            </a:extLst>
          </p:cNvPr>
          <p:cNvPicPr>
            <a:picLocks noChangeAspect="1"/>
          </p:cNvPicPr>
          <p:nvPr/>
        </p:nvPicPr>
        <p:blipFill>
          <a:blip r:embed="rId5"/>
          <a:stretch>
            <a:fillRect/>
          </a:stretch>
        </p:blipFill>
        <p:spPr>
          <a:xfrm>
            <a:off x="8145781" y="3070432"/>
            <a:ext cx="3797536" cy="2534857"/>
          </a:xfrm>
          <a:prstGeom prst="rect">
            <a:avLst/>
          </a:prstGeom>
        </p:spPr>
      </p:pic>
      <p:sp>
        <p:nvSpPr>
          <p:cNvPr id="9" name="TextBox 8">
            <a:extLst>
              <a:ext uri="{FF2B5EF4-FFF2-40B4-BE49-F238E27FC236}">
                <a16:creationId xmlns:a16="http://schemas.microsoft.com/office/drawing/2014/main" id="{CBDE18F9-0984-3033-622B-4C163572117F}"/>
              </a:ext>
            </a:extLst>
          </p:cNvPr>
          <p:cNvSpPr txBox="1"/>
          <p:nvPr/>
        </p:nvSpPr>
        <p:spPr>
          <a:xfrm>
            <a:off x="1543407" y="5960403"/>
            <a:ext cx="1101969" cy="646331"/>
          </a:xfrm>
          <a:prstGeom prst="rect">
            <a:avLst/>
          </a:prstGeom>
          <a:noFill/>
        </p:spPr>
        <p:txBody>
          <a:bodyPr wrap="square" rtlCol="0">
            <a:spAutoFit/>
          </a:bodyPr>
          <a:lstStyle/>
          <a:p>
            <a:pPr algn="ctr"/>
            <a:r>
              <a:rPr lang="en-US" sz="3600" dirty="0"/>
              <a:t>BAT</a:t>
            </a:r>
          </a:p>
        </p:txBody>
      </p:sp>
      <p:sp>
        <p:nvSpPr>
          <p:cNvPr id="10" name="TextBox 9">
            <a:extLst>
              <a:ext uri="{FF2B5EF4-FFF2-40B4-BE49-F238E27FC236}">
                <a16:creationId xmlns:a16="http://schemas.microsoft.com/office/drawing/2014/main" id="{2C15E436-0FF6-A1F2-E9C0-42E19C3E72A9}"/>
              </a:ext>
            </a:extLst>
          </p:cNvPr>
          <p:cNvSpPr txBox="1"/>
          <p:nvPr/>
        </p:nvSpPr>
        <p:spPr>
          <a:xfrm>
            <a:off x="5345867" y="5960403"/>
            <a:ext cx="1497216" cy="646331"/>
          </a:xfrm>
          <a:prstGeom prst="rect">
            <a:avLst/>
          </a:prstGeom>
          <a:noFill/>
        </p:spPr>
        <p:txBody>
          <a:bodyPr wrap="square" rtlCol="0">
            <a:spAutoFit/>
          </a:bodyPr>
          <a:lstStyle/>
          <a:p>
            <a:pPr algn="ctr"/>
            <a:r>
              <a:rPr lang="en-US" sz="3600" dirty="0"/>
              <a:t>Heart</a:t>
            </a:r>
          </a:p>
        </p:txBody>
      </p:sp>
      <p:sp>
        <p:nvSpPr>
          <p:cNvPr id="11" name="TextBox 10">
            <a:extLst>
              <a:ext uri="{FF2B5EF4-FFF2-40B4-BE49-F238E27FC236}">
                <a16:creationId xmlns:a16="http://schemas.microsoft.com/office/drawing/2014/main" id="{16920BB8-8400-5626-B6CA-C209024ADA9D}"/>
              </a:ext>
            </a:extLst>
          </p:cNvPr>
          <p:cNvSpPr txBox="1"/>
          <p:nvPr/>
        </p:nvSpPr>
        <p:spPr>
          <a:xfrm>
            <a:off x="9448544" y="5963846"/>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94342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841280-F1FB-8BD1-0B0F-3437EDFF51E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9FB8-B914-D45F-81F8-E717BB932558}"/>
              </a:ext>
            </a:extLst>
          </p:cNvPr>
          <p:cNvSpPr>
            <a:spLocks noGrp="1"/>
          </p:cNvSpPr>
          <p:nvPr>
            <p:ph type="title"/>
          </p:nvPr>
        </p:nvSpPr>
        <p:spPr>
          <a:xfrm>
            <a:off x="907750" y="0"/>
            <a:ext cx="10178934" cy="1328730"/>
          </a:xfrm>
        </p:spPr>
        <p:txBody>
          <a:bodyPr vert="horz" lIns="91440" tIns="45720" rIns="91440" bIns="45720" rtlCol="0" anchor="b">
            <a:normAutofit/>
          </a:bodyPr>
          <a:lstStyle/>
          <a:p>
            <a:pPr algn="ctr"/>
            <a:r>
              <a:rPr lang="en-US" sz="4800" kern="1200">
                <a:solidFill>
                  <a:schemeClr val="tx1"/>
                </a:solidFill>
                <a:latin typeface="+mj-lt"/>
                <a:ea typeface="+mj-ea"/>
                <a:cs typeface="+mj-cs"/>
              </a:rPr>
              <a:t>Results – Gene Set Enrichment Analysis</a:t>
            </a:r>
          </a:p>
        </p:txBody>
      </p:sp>
      <p:pic>
        <p:nvPicPr>
          <p:cNvPr id="5" name="Content Placeholder 4" descr="A graph of a bar graph&#10;&#10;AI-generated content may be incorrect.">
            <a:extLst>
              <a:ext uri="{FF2B5EF4-FFF2-40B4-BE49-F238E27FC236}">
                <a16:creationId xmlns:a16="http://schemas.microsoft.com/office/drawing/2014/main" id="{9DD49BC7-6CD5-3260-AE11-F74B797C4E5F}"/>
              </a:ext>
            </a:extLst>
          </p:cNvPr>
          <p:cNvPicPr>
            <a:picLocks noGrp="1" noChangeAspect="1"/>
          </p:cNvPicPr>
          <p:nvPr>
            <p:ph idx="1"/>
          </p:nvPr>
        </p:nvPicPr>
        <p:blipFill>
          <a:blip r:embed="rId3"/>
          <a:srcRect l="428" r="3" b="3"/>
          <a:stretch>
            <a:fillRect/>
          </a:stretch>
        </p:blipFill>
        <p:spPr>
          <a:xfrm>
            <a:off x="104810" y="1818004"/>
            <a:ext cx="5803323" cy="3890357"/>
          </a:xfrm>
          <a:prstGeom prst="rect">
            <a:avLst/>
          </a:prstGeom>
        </p:spPr>
      </p:pic>
      <p:pic>
        <p:nvPicPr>
          <p:cNvPr id="7" name="Picture 6" descr="A graph of a bar graph&#10;&#10;AI-generated content may be incorrect.">
            <a:extLst>
              <a:ext uri="{FF2B5EF4-FFF2-40B4-BE49-F238E27FC236}">
                <a16:creationId xmlns:a16="http://schemas.microsoft.com/office/drawing/2014/main" id="{153D4D25-62BC-723D-063A-A0963D49DC87}"/>
              </a:ext>
            </a:extLst>
          </p:cNvPr>
          <p:cNvPicPr>
            <a:picLocks noChangeAspect="1"/>
          </p:cNvPicPr>
          <p:nvPr/>
        </p:nvPicPr>
        <p:blipFill>
          <a:blip r:embed="rId4"/>
          <a:srcRect l="428" r="3" b="3"/>
          <a:stretch>
            <a:fillRect/>
          </a:stretch>
        </p:blipFill>
        <p:spPr>
          <a:xfrm>
            <a:off x="6096000" y="1818005"/>
            <a:ext cx="5803323" cy="3890357"/>
          </a:xfrm>
          <a:prstGeom prst="rect">
            <a:avLst/>
          </a:prstGeom>
        </p:spPr>
      </p:pic>
      <p:sp>
        <p:nvSpPr>
          <p:cNvPr id="9" name="TextBox 8">
            <a:extLst>
              <a:ext uri="{FF2B5EF4-FFF2-40B4-BE49-F238E27FC236}">
                <a16:creationId xmlns:a16="http://schemas.microsoft.com/office/drawing/2014/main" id="{207013FE-126D-98FB-2107-21B96683972D}"/>
              </a:ext>
            </a:extLst>
          </p:cNvPr>
          <p:cNvSpPr txBox="1"/>
          <p:nvPr/>
        </p:nvSpPr>
        <p:spPr>
          <a:xfrm>
            <a:off x="2455486" y="5960015"/>
            <a:ext cx="1101969" cy="646331"/>
          </a:xfrm>
          <a:prstGeom prst="rect">
            <a:avLst/>
          </a:prstGeom>
          <a:noFill/>
        </p:spPr>
        <p:txBody>
          <a:bodyPr wrap="square" rtlCol="0">
            <a:spAutoFit/>
          </a:bodyPr>
          <a:lstStyle/>
          <a:p>
            <a:pPr algn="ctr"/>
            <a:r>
              <a:rPr lang="en-US" sz="3600" dirty="0"/>
              <a:t>BAT</a:t>
            </a:r>
          </a:p>
        </p:txBody>
      </p:sp>
      <p:sp>
        <p:nvSpPr>
          <p:cNvPr id="10" name="TextBox 9">
            <a:extLst>
              <a:ext uri="{FF2B5EF4-FFF2-40B4-BE49-F238E27FC236}">
                <a16:creationId xmlns:a16="http://schemas.microsoft.com/office/drawing/2014/main" id="{AEA5C7EB-AEC6-2212-1D7C-2EE7B5D6AA54}"/>
              </a:ext>
            </a:extLst>
          </p:cNvPr>
          <p:cNvSpPr txBox="1"/>
          <p:nvPr/>
        </p:nvSpPr>
        <p:spPr>
          <a:xfrm>
            <a:off x="8346575" y="5960015"/>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180453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57977-EB9D-DF23-3D66-32765CC40442}"/>
              </a:ext>
            </a:extLst>
          </p:cNvPr>
          <p:cNvSpPr>
            <a:spLocks noGrp="1"/>
          </p:cNvSpPr>
          <p:nvPr>
            <p:ph type="title"/>
          </p:nvPr>
        </p:nvSpPr>
        <p:spPr>
          <a:xfrm>
            <a:off x="751695" y="0"/>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Heart H</a:t>
            </a:r>
            <a:r>
              <a:rPr lang="en-US" sz="5200" kern="1200" baseline="-25000" dirty="0">
                <a:solidFill>
                  <a:schemeClr val="tx1"/>
                </a:solidFill>
                <a:latin typeface="+mj-lt"/>
                <a:ea typeface="+mj-ea"/>
                <a:cs typeface="+mj-cs"/>
              </a:rPr>
              <a:t>Tas1r2</a:t>
            </a:r>
            <a:r>
              <a:rPr lang="en-US" sz="5200" kern="1200" dirty="0">
                <a:solidFill>
                  <a:schemeClr val="tx1"/>
                </a:solidFill>
                <a:latin typeface="+mj-lt"/>
                <a:ea typeface="+mj-ea"/>
                <a:cs typeface="+mj-cs"/>
              </a:rPr>
              <a:t> and L</a:t>
            </a:r>
            <a:r>
              <a:rPr lang="en-US" sz="5200" kern="1200" baseline="-25000" dirty="0">
                <a:solidFill>
                  <a:schemeClr val="tx1"/>
                </a:solidFill>
                <a:latin typeface="+mj-lt"/>
                <a:ea typeface="+mj-ea"/>
                <a:cs typeface="+mj-cs"/>
              </a:rPr>
              <a:t>Tas1r2</a:t>
            </a:r>
            <a:r>
              <a:rPr lang="en-US" sz="5200" kern="1200" dirty="0">
                <a:solidFill>
                  <a:schemeClr val="tx1"/>
                </a:solidFill>
                <a:latin typeface="+mj-lt"/>
                <a:ea typeface="+mj-ea"/>
                <a:cs typeface="+mj-cs"/>
              </a:rPr>
              <a:t> ORA</a:t>
            </a:r>
          </a:p>
        </p:txBody>
      </p:sp>
      <p:pic>
        <p:nvPicPr>
          <p:cNvPr id="5" name="Picture 4" descr="A graph of a number of patients&#10;&#10;AI-generated content may be incorrect.">
            <a:extLst>
              <a:ext uri="{FF2B5EF4-FFF2-40B4-BE49-F238E27FC236}">
                <a16:creationId xmlns:a16="http://schemas.microsoft.com/office/drawing/2014/main" id="{5199D5D5-1703-27D2-5A8C-99A2D0B09627}"/>
              </a:ext>
            </a:extLst>
          </p:cNvPr>
          <p:cNvPicPr>
            <a:picLocks noChangeAspect="1"/>
          </p:cNvPicPr>
          <p:nvPr/>
        </p:nvPicPr>
        <p:blipFill>
          <a:blip r:embed="rId3"/>
          <a:stretch>
            <a:fillRect/>
          </a:stretch>
        </p:blipFill>
        <p:spPr>
          <a:xfrm>
            <a:off x="6096000" y="2024354"/>
            <a:ext cx="5828261" cy="3890367"/>
          </a:xfrm>
          <a:prstGeom prst="rect">
            <a:avLst/>
          </a:prstGeom>
        </p:spPr>
      </p:pic>
      <p:pic>
        <p:nvPicPr>
          <p:cNvPr id="7" name="Picture 6" descr="A graph of blue and white bars&#10;&#10;AI-generated content may be incorrect.">
            <a:extLst>
              <a:ext uri="{FF2B5EF4-FFF2-40B4-BE49-F238E27FC236}">
                <a16:creationId xmlns:a16="http://schemas.microsoft.com/office/drawing/2014/main" id="{56DA4E76-6832-ECBC-C69E-816463FF1232}"/>
              </a:ext>
            </a:extLst>
          </p:cNvPr>
          <p:cNvPicPr>
            <a:picLocks noChangeAspect="1"/>
          </p:cNvPicPr>
          <p:nvPr/>
        </p:nvPicPr>
        <p:blipFill>
          <a:blip r:embed="rId4"/>
          <a:stretch>
            <a:fillRect/>
          </a:stretch>
        </p:blipFill>
        <p:spPr>
          <a:xfrm>
            <a:off x="179709" y="2024354"/>
            <a:ext cx="5828261" cy="3890367"/>
          </a:xfrm>
          <a:prstGeom prst="rect">
            <a:avLst/>
          </a:prstGeom>
        </p:spPr>
      </p:pic>
      <p:sp>
        <p:nvSpPr>
          <p:cNvPr id="8" name="TextBox 7">
            <a:extLst>
              <a:ext uri="{FF2B5EF4-FFF2-40B4-BE49-F238E27FC236}">
                <a16:creationId xmlns:a16="http://schemas.microsoft.com/office/drawing/2014/main" id="{D9A4F0D0-4AAE-EA5B-7B28-51DAE9B624AD}"/>
              </a:ext>
            </a:extLst>
          </p:cNvPr>
          <p:cNvSpPr txBox="1"/>
          <p:nvPr/>
        </p:nvSpPr>
        <p:spPr>
          <a:xfrm>
            <a:off x="2398869" y="5960015"/>
            <a:ext cx="1389940" cy="646331"/>
          </a:xfrm>
          <a:prstGeom prst="rect">
            <a:avLst/>
          </a:prstGeom>
          <a:noFill/>
        </p:spPr>
        <p:txBody>
          <a:bodyPr wrap="square" rtlCol="0">
            <a:spAutoFit/>
          </a:bodyPr>
          <a:lstStyle/>
          <a:p>
            <a:pPr algn="ctr"/>
            <a:r>
              <a:rPr lang="en-US" sz="3600" dirty="0"/>
              <a:t>H</a:t>
            </a:r>
            <a:r>
              <a:rPr lang="en-US" sz="3600" baseline="-25000" dirty="0"/>
              <a:t>Tas1r2</a:t>
            </a:r>
            <a:endParaRPr lang="en-US" sz="3600" dirty="0"/>
          </a:p>
        </p:txBody>
      </p:sp>
      <p:sp>
        <p:nvSpPr>
          <p:cNvPr id="9" name="TextBox 8">
            <a:extLst>
              <a:ext uri="{FF2B5EF4-FFF2-40B4-BE49-F238E27FC236}">
                <a16:creationId xmlns:a16="http://schemas.microsoft.com/office/drawing/2014/main" id="{1A3D84E1-B55F-A05A-B4D2-7E4CA5B06E12}"/>
              </a:ext>
            </a:extLst>
          </p:cNvPr>
          <p:cNvSpPr txBox="1"/>
          <p:nvPr/>
        </p:nvSpPr>
        <p:spPr>
          <a:xfrm>
            <a:off x="8358016" y="5960015"/>
            <a:ext cx="1304227" cy="646331"/>
          </a:xfrm>
          <a:prstGeom prst="rect">
            <a:avLst/>
          </a:prstGeom>
          <a:noFill/>
        </p:spPr>
        <p:txBody>
          <a:bodyPr wrap="square" rtlCol="0">
            <a:spAutoFit/>
          </a:bodyPr>
          <a:lstStyle/>
          <a:p>
            <a:pPr algn="ctr"/>
            <a:r>
              <a:rPr lang="en-US" sz="3600" dirty="0"/>
              <a:t>L</a:t>
            </a:r>
            <a:r>
              <a:rPr lang="en-US" sz="3600" baseline="-25000" dirty="0"/>
              <a:t>Tas1r2</a:t>
            </a:r>
            <a:endParaRPr lang="en-US" sz="3600" dirty="0"/>
          </a:p>
        </p:txBody>
      </p:sp>
    </p:spTree>
    <p:extLst>
      <p:ext uri="{BB962C8B-B14F-4D97-AF65-F5344CB8AC3E}">
        <p14:creationId xmlns:p14="http://schemas.microsoft.com/office/powerpoint/2010/main" val="147943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1F77-3150-262C-026C-4AA7535445D1}"/>
              </a:ext>
            </a:extLst>
          </p:cNvPr>
          <p:cNvSpPr>
            <a:spLocks noGrp="1"/>
          </p:cNvSpPr>
          <p:nvPr>
            <p:ph type="title"/>
          </p:nvPr>
        </p:nvSpPr>
        <p:spPr>
          <a:xfrm>
            <a:off x="834352" y="171708"/>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Results – Heatmaps</a:t>
            </a:r>
          </a:p>
        </p:txBody>
      </p:sp>
      <p:pic>
        <p:nvPicPr>
          <p:cNvPr id="7" name="Picture 6" descr="A chart of a group&#10;&#10;AI-generated content may be incorrect.">
            <a:extLst>
              <a:ext uri="{FF2B5EF4-FFF2-40B4-BE49-F238E27FC236}">
                <a16:creationId xmlns:a16="http://schemas.microsoft.com/office/drawing/2014/main" id="{B6CDB2B8-AB0E-67B8-30FA-21E15FBCAC1A}"/>
              </a:ext>
            </a:extLst>
          </p:cNvPr>
          <p:cNvPicPr>
            <a:picLocks noChangeAspect="1"/>
          </p:cNvPicPr>
          <p:nvPr/>
        </p:nvPicPr>
        <p:blipFill>
          <a:blip r:embed="rId3"/>
          <a:stretch>
            <a:fillRect/>
          </a:stretch>
        </p:blipFill>
        <p:spPr>
          <a:xfrm>
            <a:off x="4334724" y="2228751"/>
            <a:ext cx="3514855" cy="3514855"/>
          </a:xfrm>
          <a:prstGeom prst="rect">
            <a:avLst/>
          </a:prstGeom>
        </p:spPr>
      </p:pic>
      <p:pic>
        <p:nvPicPr>
          <p:cNvPr id="9" name="Picture 8" descr="A chart of a group&#10;&#10;AI-generated content may be incorrect.">
            <a:extLst>
              <a:ext uri="{FF2B5EF4-FFF2-40B4-BE49-F238E27FC236}">
                <a16:creationId xmlns:a16="http://schemas.microsoft.com/office/drawing/2014/main" id="{D2C61D79-D081-F2CC-5320-767964999401}"/>
              </a:ext>
            </a:extLst>
          </p:cNvPr>
          <p:cNvPicPr>
            <a:picLocks noChangeAspect="1"/>
          </p:cNvPicPr>
          <p:nvPr/>
        </p:nvPicPr>
        <p:blipFill>
          <a:blip r:embed="rId4"/>
          <a:stretch>
            <a:fillRect/>
          </a:stretch>
        </p:blipFill>
        <p:spPr>
          <a:xfrm>
            <a:off x="8334012" y="2228749"/>
            <a:ext cx="3514855" cy="3514855"/>
          </a:xfrm>
          <a:prstGeom prst="rect">
            <a:avLst/>
          </a:prstGeom>
        </p:spPr>
      </p:pic>
      <p:pic>
        <p:nvPicPr>
          <p:cNvPr id="5" name="Picture 4" descr="A diagram of a group&#10;&#10;AI-generated content may be incorrect.">
            <a:extLst>
              <a:ext uri="{FF2B5EF4-FFF2-40B4-BE49-F238E27FC236}">
                <a16:creationId xmlns:a16="http://schemas.microsoft.com/office/drawing/2014/main" id="{E99F5017-7786-DF44-9F8A-246DEED4469D}"/>
              </a:ext>
            </a:extLst>
          </p:cNvPr>
          <p:cNvPicPr>
            <a:picLocks noChangeAspect="1"/>
          </p:cNvPicPr>
          <p:nvPr/>
        </p:nvPicPr>
        <p:blipFill>
          <a:blip r:embed="rId5"/>
          <a:stretch>
            <a:fillRect/>
          </a:stretch>
        </p:blipFill>
        <p:spPr>
          <a:xfrm>
            <a:off x="335436" y="2228750"/>
            <a:ext cx="3514855" cy="3514855"/>
          </a:xfrm>
          <a:prstGeom prst="rect">
            <a:avLst/>
          </a:prstGeom>
        </p:spPr>
      </p:pic>
      <p:sp>
        <p:nvSpPr>
          <p:cNvPr id="10" name="TextBox 9">
            <a:extLst>
              <a:ext uri="{FF2B5EF4-FFF2-40B4-BE49-F238E27FC236}">
                <a16:creationId xmlns:a16="http://schemas.microsoft.com/office/drawing/2014/main" id="{31FC1900-661D-DE21-C93A-F4D251257305}"/>
              </a:ext>
            </a:extLst>
          </p:cNvPr>
          <p:cNvSpPr txBox="1"/>
          <p:nvPr/>
        </p:nvSpPr>
        <p:spPr>
          <a:xfrm>
            <a:off x="1238607" y="5960403"/>
            <a:ext cx="1101969" cy="646331"/>
          </a:xfrm>
          <a:prstGeom prst="rect">
            <a:avLst/>
          </a:prstGeom>
          <a:noFill/>
        </p:spPr>
        <p:txBody>
          <a:bodyPr wrap="square" rtlCol="0">
            <a:spAutoFit/>
          </a:bodyPr>
          <a:lstStyle/>
          <a:p>
            <a:pPr algn="ctr"/>
            <a:r>
              <a:rPr lang="en-US" sz="3600" dirty="0"/>
              <a:t>BAT</a:t>
            </a:r>
          </a:p>
        </p:txBody>
      </p:sp>
      <p:sp>
        <p:nvSpPr>
          <p:cNvPr id="11" name="TextBox 10">
            <a:extLst>
              <a:ext uri="{FF2B5EF4-FFF2-40B4-BE49-F238E27FC236}">
                <a16:creationId xmlns:a16="http://schemas.microsoft.com/office/drawing/2014/main" id="{2C51A805-B26F-9816-3A10-51A5C2E4B388}"/>
              </a:ext>
            </a:extLst>
          </p:cNvPr>
          <p:cNvSpPr txBox="1"/>
          <p:nvPr/>
        </p:nvSpPr>
        <p:spPr>
          <a:xfrm>
            <a:off x="5145952" y="5977637"/>
            <a:ext cx="1497216" cy="646331"/>
          </a:xfrm>
          <a:prstGeom prst="rect">
            <a:avLst/>
          </a:prstGeom>
          <a:noFill/>
        </p:spPr>
        <p:txBody>
          <a:bodyPr wrap="square" rtlCol="0">
            <a:spAutoFit/>
          </a:bodyPr>
          <a:lstStyle/>
          <a:p>
            <a:pPr algn="ctr"/>
            <a:r>
              <a:rPr lang="en-US" sz="3600" dirty="0"/>
              <a:t>Heart</a:t>
            </a:r>
          </a:p>
        </p:txBody>
      </p:sp>
      <p:sp>
        <p:nvSpPr>
          <p:cNvPr id="12" name="TextBox 11">
            <a:extLst>
              <a:ext uri="{FF2B5EF4-FFF2-40B4-BE49-F238E27FC236}">
                <a16:creationId xmlns:a16="http://schemas.microsoft.com/office/drawing/2014/main" id="{B8C45F61-658B-C8AF-4E02-CB5FF2B8CF91}"/>
              </a:ext>
            </a:extLst>
          </p:cNvPr>
          <p:cNvSpPr txBox="1"/>
          <p:nvPr/>
        </p:nvSpPr>
        <p:spPr>
          <a:xfrm>
            <a:off x="9237528" y="5960403"/>
            <a:ext cx="1304227" cy="646331"/>
          </a:xfrm>
          <a:prstGeom prst="rect">
            <a:avLst/>
          </a:prstGeom>
          <a:noFill/>
        </p:spPr>
        <p:txBody>
          <a:bodyPr wrap="square" rtlCol="0">
            <a:spAutoFit/>
          </a:bodyPr>
          <a:lstStyle/>
          <a:p>
            <a:pPr algn="ctr"/>
            <a:r>
              <a:rPr lang="en-US" sz="3600" dirty="0"/>
              <a:t>Liver</a:t>
            </a:r>
          </a:p>
        </p:txBody>
      </p:sp>
    </p:spTree>
    <p:extLst>
      <p:ext uri="{BB962C8B-B14F-4D97-AF65-F5344CB8AC3E}">
        <p14:creationId xmlns:p14="http://schemas.microsoft.com/office/powerpoint/2010/main" val="54729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BD6AD-3024-A4AD-7E34-39F29F85441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Discussion</a:t>
            </a:r>
          </a:p>
        </p:txBody>
      </p:sp>
      <p:graphicFrame>
        <p:nvGraphicFramePr>
          <p:cNvPr id="5" name="Content Placeholder 2">
            <a:extLst>
              <a:ext uri="{FF2B5EF4-FFF2-40B4-BE49-F238E27FC236}">
                <a16:creationId xmlns:a16="http://schemas.microsoft.com/office/drawing/2014/main" id="{E53CF1CC-DF65-DA41-1B2D-48303AE4A963}"/>
              </a:ext>
            </a:extLst>
          </p:cNvPr>
          <p:cNvGraphicFramePr>
            <a:graphicFrameLocks noGrp="1"/>
          </p:cNvGraphicFramePr>
          <p:nvPr>
            <p:ph idx="1"/>
            <p:extLst>
              <p:ext uri="{D42A27DB-BD31-4B8C-83A1-F6EECF244321}">
                <p14:modId xmlns:p14="http://schemas.microsoft.com/office/powerpoint/2010/main" val="25338444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858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3227B-FBD3-DB86-9CCD-B036D51B704F}"/>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Key Observations</a:t>
            </a:r>
          </a:p>
        </p:txBody>
      </p:sp>
      <p:graphicFrame>
        <p:nvGraphicFramePr>
          <p:cNvPr id="5" name="Content Placeholder 2">
            <a:extLst>
              <a:ext uri="{FF2B5EF4-FFF2-40B4-BE49-F238E27FC236}">
                <a16:creationId xmlns:a16="http://schemas.microsoft.com/office/drawing/2014/main" id="{47881BE7-ED48-0EFE-CBFB-971395DD2012}"/>
              </a:ext>
            </a:extLst>
          </p:cNvPr>
          <p:cNvGraphicFramePr>
            <a:graphicFrameLocks noGrp="1"/>
          </p:cNvGraphicFramePr>
          <p:nvPr>
            <p:ph idx="1"/>
            <p:extLst>
              <p:ext uri="{D42A27DB-BD31-4B8C-83A1-F6EECF244321}">
                <p14:modId xmlns:p14="http://schemas.microsoft.com/office/powerpoint/2010/main" val="285872057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59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07167-09FA-91C4-30AD-A4EF8A08BBB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Outline</a:t>
            </a:r>
          </a:p>
        </p:txBody>
      </p:sp>
      <p:graphicFrame>
        <p:nvGraphicFramePr>
          <p:cNvPr id="5" name="Content Placeholder 2">
            <a:extLst>
              <a:ext uri="{FF2B5EF4-FFF2-40B4-BE49-F238E27FC236}">
                <a16:creationId xmlns:a16="http://schemas.microsoft.com/office/drawing/2014/main" id="{6F7A8192-2229-4523-BF8E-14A84A1F6BC5}"/>
              </a:ext>
            </a:extLst>
          </p:cNvPr>
          <p:cNvGraphicFramePr>
            <a:graphicFrameLocks noGrp="1"/>
          </p:cNvGraphicFramePr>
          <p:nvPr>
            <p:ph idx="1"/>
            <p:extLst>
              <p:ext uri="{D42A27DB-BD31-4B8C-83A1-F6EECF244321}">
                <p14:modId xmlns:p14="http://schemas.microsoft.com/office/powerpoint/2010/main" val="18091785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79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80D60-7D90-C3BE-4ABA-38A7AA6191A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Analytical Limitations</a:t>
            </a:r>
          </a:p>
        </p:txBody>
      </p:sp>
      <p:graphicFrame>
        <p:nvGraphicFramePr>
          <p:cNvPr id="5" name="Content Placeholder 2">
            <a:extLst>
              <a:ext uri="{FF2B5EF4-FFF2-40B4-BE49-F238E27FC236}">
                <a16:creationId xmlns:a16="http://schemas.microsoft.com/office/drawing/2014/main" id="{EA3FDB8D-ABA2-5BFF-BD6D-5B9AD6B2DE34}"/>
              </a:ext>
            </a:extLst>
          </p:cNvPr>
          <p:cNvGraphicFramePr>
            <a:graphicFrameLocks noGrp="1"/>
          </p:cNvGraphicFramePr>
          <p:nvPr>
            <p:ph idx="1"/>
            <p:extLst>
              <p:ext uri="{D42A27DB-BD31-4B8C-83A1-F6EECF244321}">
                <p14:modId xmlns:p14="http://schemas.microsoft.com/office/powerpoint/2010/main" val="17864289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25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7D1D2-97B6-9F1E-6702-C0029AC9C30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Future Direction</a:t>
            </a:r>
          </a:p>
        </p:txBody>
      </p:sp>
      <p:graphicFrame>
        <p:nvGraphicFramePr>
          <p:cNvPr id="5" name="Content Placeholder 2">
            <a:extLst>
              <a:ext uri="{FF2B5EF4-FFF2-40B4-BE49-F238E27FC236}">
                <a16:creationId xmlns:a16="http://schemas.microsoft.com/office/drawing/2014/main" id="{E0B34AD1-7EC3-2640-1B52-A91209977AC7}"/>
              </a:ext>
            </a:extLst>
          </p:cNvPr>
          <p:cNvGraphicFramePr>
            <a:graphicFrameLocks noGrp="1"/>
          </p:cNvGraphicFramePr>
          <p:nvPr>
            <p:ph idx="1"/>
            <p:extLst>
              <p:ext uri="{D42A27DB-BD31-4B8C-83A1-F6EECF244321}">
                <p14:modId xmlns:p14="http://schemas.microsoft.com/office/powerpoint/2010/main" val="17249927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779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DB025A-2195-28AD-6E68-E101D9B4BE0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05E82-FEE0-0879-274D-23F3FFA89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1E37F-C061-525A-B802-0FAC149A0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E3A4AF-9ED3-6868-5D1F-F52F6B967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57E478-92B1-DDF8-960F-F3A40A07B6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6F4E3BD4-C264-B5F3-C2CB-20E4C3B3F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1E746430-4AA9-F65B-D41B-C495DB086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62D76-FBC6-5826-0BBB-383940C282A9}"/>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Public Health Relevance</a:t>
            </a:r>
          </a:p>
        </p:txBody>
      </p:sp>
      <p:graphicFrame>
        <p:nvGraphicFramePr>
          <p:cNvPr id="5" name="Content Placeholder 2">
            <a:extLst>
              <a:ext uri="{FF2B5EF4-FFF2-40B4-BE49-F238E27FC236}">
                <a16:creationId xmlns:a16="http://schemas.microsoft.com/office/drawing/2014/main" id="{B0CDA471-B0BF-E734-A8ED-D4B4893F7AF9}"/>
              </a:ext>
            </a:extLst>
          </p:cNvPr>
          <p:cNvGraphicFramePr>
            <a:graphicFrameLocks noGrp="1"/>
          </p:cNvGraphicFramePr>
          <p:nvPr>
            <p:ph idx="1"/>
            <p:extLst>
              <p:ext uri="{D42A27DB-BD31-4B8C-83A1-F6EECF244321}">
                <p14:modId xmlns:p14="http://schemas.microsoft.com/office/powerpoint/2010/main" val="378305753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C8D7492-46FE-A32F-DA09-78C51BC13E61}"/>
              </a:ext>
            </a:extLst>
          </p:cNvPr>
          <p:cNvSpPr txBox="1"/>
          <p:nvPr/>
        </p:nvSpPr>
        <p:spPr>
          <a:xfrm>
            <a:off x="4712677" y="6518031"/>
            <a:ext cx="2564356" cy="276999"/>
          </a:xfrm>
          <a:prstGeom prst="rect">
            <a:avLst/>
          </a:prstGeom>
          <a:noFill/>
        </p:spPr>
        <p:txBody>
          <a:bodyPr wrap="none" rtlCol="0">
            <a:spAutoFit/>
          </a:bodyPr>
          <a:lstStyle/>
          <a:p>
            <a:r>
              <a:rPr lang="en-US" sz="1200" dirty="0">
                <a:solidFill>
                  <a:schemeClr val="bg1">
                    <a:lumMod val="65000"/>
                  </a:schemeClr>
                </a:solidFill>
              </a:rPr>
              <a:t>The cell biology of taste (Chaudhari)</a:t>
            </a:r>
          </a:p>
        </p:txBody>
      </p:sp>
    </p:spTree>
    <p:extLst>
      <p:ext uri="{BB962C8B-B14F-4D97-AF65-F5344CB8AC3E}">
        <p14:creationId xmlns:p14="http://schemas.microsoft.com/office/powerpoint/2010/main" val="19971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5EFF-5F94-04A0-A8DA-37D30FEABEAA}"/>
              </a:ext>
            </a:extLst>
          </p:cNvPr>
          <p:cNvSpPr>
            <a:spLocks noGrp="1"/>
          </p:cNvSpPr>
          <p:nvPr>
            <p:ph type="title"/>
          </p:nvPr>
        </p:nvSpPr>
        <p:spPr>
          <a:xfrm>
            <a:off x="838200" y="24544"/>
            <a:ext cx="10515600" cy="662782"/>
          </a:xfrm>
        </p:spPr>
        <p:txBody>
          <a:bodyPr/>
          <a:lstStyle/>
          <a:p>
            <a:r>
              <a:rPr lang="en-US" sz="3200" dirty="0"/>
              <a:t>References</a:t>
            </a:r>
            <a:endParaRPr lang="en-US" dirty="0"/>
          </a:p>
        </p:txBody>
      </p:sp>
      <p:sp>
        <p:nvSpPr>
          <p:cNvPr id="3" name="Content Placeholder 2">
            <a:extLst>
              <a:ext uri="{FF2B5EF4-FFF2-40B4-BE49-F238E27FC236}">
                <a16:creationId xmlns:a16="http://schemas.microsoft.com/office/drawing/2014/main" id="{0CBB6B41-C74F-4F6B-2B47-A79809DE45EB}"/>
              </a:ext>
            </a:extLst>
          </p:cNvPr>
          <p:cNvSpPr>
            <a:spLocks noGrp="1"/>
          </p:cNvSpPr>
          <p:nvPr>
            <p:ph idx="1"/>
          </p:nvPr>
        </p:nvSpPr>
        <p:spPr>
          <a:xfrm>
            <a:off x="838200" y="681036"/>
            <a:ext cx="10515600" cy="4351338"/>
          </a:xfrm>
        </p:spPr>
        <p:txBody>
          <a:bodyPr>
            <a:normAutofit fontScale="25000" lnSpcReduction="20000"/>
          </a:bodyPr>
          <a:lstStyle/>
          <a:p>
            <a:pPr marL="514350" lvl="0" indent="-514350">
              <a:buFont typeface="+mj-lt"/>
              <a:buAutoNum type="arabicPeriod"/>
            </a:pPr>
            <a:r>
              <a:rPr lang="en-US" dirty="0"/>
              <a:t>MacArthur, D.G.; Balasubramanian, S.; Frankish, A.; Huang, N.; Morris, J.; Walter, K.; </a:t>
            </a:r>
            <a:r>
              <a:rPr lang="en-US" dirty="0" err="1"/>
              <a:t>Jostins</a:t>
            </a:r>
            <a:r>
              <a:rPr lang="en-US" dirty="0"/>
              <a:t>, L.; Habegger, L.; Pickrell, J.K.; Montgomery, S.B.; et al. A systematic survey of loss-of-function variants in human protein-coding genes. Science 2012, 335, 823-828, doi:10.1126/science.1215040.</a:t>
            </a:r>
          </a:p>
          <a:p>
            <a:pPr marL="514350" lvl="0" indent="-514350">
              <a:buFont typeface="+mj-lt"/>
              <a:buAutoNum type="arabicPeriod"/>
            </a:pPr>
            <a:r>
              <a:rPr lang="en-US" dirty="0"/>
              <a:t>Monroe, J.G.; McKay, J.K.; Weigel, D.; Flood, P.J. The population genomics of adaptive loss of function. Heredity (Edinb) 2021, 126, 383-395, doi:10.1038/s41437-021-00403-2.</a:t>
            </a:r>
          </a:p>
          <a:p>
            <a:pPr marL="514350" lvl="0" indent="-514350">
              <a:buFont typeface="+mj-lt"/>
              <a:buAutoNum type="arabicPeriod"/>
            </a:pPr>
            <a:r>
              <a:rPr lang="en-US" dirty="0"/>
              <a:t>Doyle, A.; McGarry, M.P.; Lee, N.A.; Lee, J.J. The construction of transgenic and gene knockout/</a:t>
            </a:r>
            <a:r>
              <a:rPr lang="en-US" dirty="0" err="1"/>
              <a:t>knockin</a:t>
            </a:r>
            <a:r>
              <a:rPr lang="en-US" dirty="0"/>
              <a:t> mouse models of human disease. Transgenic Research 2012, 21, 327-349, doi:10.1007/s11248-011-9537-3.</a:t>
            </a:r>
          </a:p>
          <a:p>
            <a:pPr marL="514350" lvl="0" indent="-514350">
              <a:buFont typeface="+mj-lt"/>
              <a:buAutoNum type="arabicPeriod"/>
            </a:pPr>
            <a:r>
              <a:rPr lang="en-US" dirty="0" err="1"/>
              <a:t>Sareila</a:t>
            </a:r>
            <a:r>
              <a:rPr lang="en-US" dirty="0"/>
              <a:t>, O.; Hagert, C.; </a:t>
            </a:r>
            <a:r>
              <a:rPr lang="en-US" dirty="0" err="1"/>
              <a:t>Rantakari</a:t>
            </a:r>
            <a:r>
              <a:rPr lang="en-US" dirty="0"/>
              <a:t>, P.; Poutanen, M.; Holmdahl, R. Direct Comparison of a Natural Loss-Of-Function Single Nucleotide Polymorphism with a Targeted Deletion in the Ncf1 Gene Reveals Different Phenotypes. PLOS ONE 2015, 10, e0141974, doi:10.1371/journal.pone.0141974.</a:t>
            </a:r>
          </a:p>
          <a:p>
            <a:pPr marL="514350" lvl="0" indent="-514350">
              <a:buFont typeface="+mj-lt"/>
              <a:buAutoNum type="arabicPeriod"/>
            </a:pPr>
            <a:r>
              <a:rPr lang="en-US" dirty="0"/>
              <a:t>Peirce, J.L.; Lu, L.; Gu, J.; Silver, L.M.; Williams, R.W. A new set of BXD recombinant inbred lines from advanced intercross populations in mice. BMC Genetics 2004, 5, 7, doi:10.1186/1471-2156-5-7.</a:t>
            </a:r>
          </a:p>
          <a:p>
            <a:pPr marL="514350" lvl="0" indent="-514350">
              <a:buFont typeface="+mj-lt"/>
              <a:buAutoNum type="arabicPeriod"/>
            </a:pPr>
            <a:r>
              <a:rPr lang="en-US" dirty="0"/>
              <a:t>Ashbrook, D.G.; Arends, D.; Prins, P.; Mulligan, M.K.; Roy, S.; Williams, E.G.; Lutz, C.M.; Valenzuela, A.; Bohl, C.J.; Ingels, J.F.; et al. A platform for experimental precision medicine: The extended BXD mouse family. Cell Syst 2021, 12, 235-247 e239, doi:10.1016/j.cels.2020.12.002.</a:t>
            </a:r>
          </a:p>
          <a:p>
            <a:pPr marL="514350" lvl="0" indent="-514350">
              <a:buFont typeface="+mj-lt"/>
              <a:buAutoNum type="arabicPeriod"/>
            </a:pPr>
            <a:r>
              <a:rPr lang="en-US" dirty="0" err="1"/>
              <a:t>Andreux</a:t>
            </a:r>
            <a:r>
              <a:rPr lang="en-US" dirty="0"/>
              <a:t>, Pénélope A.; Williams, Evan G.; </a:t>
            </a:r>
            <a:r>
              <a:rPr lang="en-US" dirty="0" err="1"/>
              <a:t>Koutnikova</a:t>
            </a:r>
            <a:r>
              <a:rPr lang="en-US" dirty="0"/>
              <a:t>, H.; Houtkooper, </a:t>
            </a:r>
            <a:r>
              <a:rPr lang="en-US" dirty="0" err="1"/>
              <a:t>Riekelt</a:t>
            </a:r>
            <a:r>
              <a:rPr lang="en-US" dirty="0"/>
              <a:t> H.; Champy, M.-F.; Henry, H.; </a:t>
            </a:r>
            <a:r>
              <a:rPr lang="en-US" dirty="0" err="1"/>
              <a:t>Schoonjans</a:t>
            </a:r>
            <a:r>
              <a:rPr lang="en-US" dirty="0"/>
              <a:t>, K.; Williams, Robert W.; </a:t>
            </a:r>
            <a:r>
              <a:rPr lang="en-US" dirty="0" err="1"/>
              <a:t>Auwerx</a:t>
            </a:r>
            <a:r>
              <a:rPr lang="en-US" dirty="0"/>
              <a:t>, J. Systems Genetics of Metabolism: The Use of the BXD Murine Reference Panel for </a:t>
            </a:r>
            <a:r>
              <a:rPr lang="en-US" dirty="0" err="1"/>
              <a:t>Multiscalar</a:t>
            </a:r>
            <a:r>
              <a:rPr lang="en-US" dirty="0"/>
              <a:t> Integration of Traits. Cell 2012, 150, 1287-1299.</a:t>
            </a:r>
          </a:p>
          <a:p>
            <a:pPr marL="514350" lvl="0" indent="-514350">
              <a:buFont typeface="+mj-lt"/>
              <a:buAutoNum type="arabicPeriod"/>
            </a:pPr>
            <a:r>
              <a:rPr lang="en-US" dirty="0" err="1"/>
              <a:t>Molenhuis</a:t>
            </a:r>
            <a:r>
              <a:rPr lang="en-US" dirty="0"/>
              <a:t>, R.T.; Bruining, H.; Brandt, M.J.V.; van </a:t>
            </a:r>
            <a:r>
              <a:rPr lang="en-US" dirty="0" err="1"/>
              <a:t>Soldt</a:t>
            </a:r>
            <a:r>
              <a:rPr lang="en-US" dirty="0"/>
              <a:t>, P.E.; Abu-</a:t>
            </a:r>
            <a:r>
              <a:rPr lang="en-US" dirty="0" err="1"/>
              <a:t>Toamih</a:t>
            </a:r>
            <a:r>
              <a:rPr lang="en-US" dirty="0"/>
              <a:t> </a:t>
            </a:r>
            <a:r>
              <a:rPr lang="en-US" dirty="0" err="1"/>
              <a:t>Atamni</a:t>
            </a:r>
            <a:r>
              <a:rPr lang="en-US" dirty="0"/>
              <a:t>, H.J.; Burbach, J.P.H.; Iraqi, F.A.; Mott, R.F.; Kas, M.J.H. Modeling the quantitative nature of neurodevelopmental disorders using Collaborative Cross mice. Molecular Autism 2018, 9, 63, doi:10.1186/s13229-018-0252-2.</a:t>
            </a:r>
          </a:p>
          <a:p>
            <a:pPr marL="514350" lvl="0" indent="-514350">
              <a:buFont typeface="+mj-lt"/>
              <a:buAutoNum type="arabicPeriod"/>
            </a:pPr>
            <a:r>
              <a:rPr lang="en-US" dirty="0"/>
              <a:t>Voy, B.H. Systems Genetics: a Powerful Approach for Gene-Environment Interactions. The Journal of Nutrition 2011, 141, 515-519.</a:t>
            </a:r>
          </a:p>
          <a:p>
            <a:pPr marL="514350" lvl="0" indent="-514350">
              <a:buFont typeface="+mj-lt"/>
              <a:buAutoNum type="arabicPeriod"/>
            </a:pPr>
            <a:r>
              <a:rPr lang="en-US" dirty="0"/>
              <a:t>Nelson, G.; Hoon, M.A.; Chandrashekar, J.; Zhang, Y.; Ryba, N.J.; Zuker, C.S. Mammalian sweet taste receptors. Cell 2001, 106, 381-390.</a:t>
            </a:r>
          </a:p>
          <a:p>
            <a:pPr marL="514350" lvl="0" indent="-514350">
              <a:buFont typeface="+mj-lt"/>
              <a:buAutoNum type="arabicPeriod"/>
            </a:pPr>
            <a:r>
              <a:rPr lang="en-US" dirty="0"/>
              <a:t>Calvo, S.S.; Egan, J.M. The endocrinology of taste receptors. Nat Rev Endocrinol 2015, 11, 213-227, doi:10.1038/nrendo.2015.7.</a:t>
            </a:r>
          </a:p>
          <a:p>
            <a:pPr marL="514350" lvl="0" indent="-514350">
              <a:buFont typeface="+mj-lt"/>
              <a:buAutoNum type="arabicPeriod"/>
            </a:pPr>
            <a:r>
              <a:rPr lang="en-US" dirty="0"/>
              <a:t>Kyriazis, G.A.; Smith, K.R.; </a:t>
            </a:r>
            <a:r>
              <a:rPr lang="en-US" dirty="0" err="1"/>
              <a:t>Tyrberg</a:t>
            </a:r>
            <a:r>
              <a:rPr lang="en-US" dirty="0"/>
              <a:t>, B.; Hussain, T.; Pratley, R.E. Sweet taste receptors regulate basal insulin secretion and contribute to compensatory insulin hypersecretion during the development of diabetes in male mice. Endocrinology 2014, 155, 2112-2121, doi:10.1210/en.2013-2015.</a:t>
            </a:r>
          </a:p>
          <a:p>
            <a:pPr marL="514350" lvl="0" indent="-514350">
              <a:buFont typeface="+mj-lt"/>
              <a:buAutoNum type="arabicPeriod"/>
            </a:pPr>
            <a:r>
              <a:rPr lang="en-US" dirty="0"/>
              <a:t>Kyriazis, G.A.; </a:t>
            </a:r>
            <a:r>
              <a:rPr lang="en-US" dirty="0" err="1"/>
              <a:t>Soundarapandian</a:t>
            </a:r>
            <a:r>
              <a:rPr lang="en-US" dirty="0"/>
              <a:t>, M.M.; </a:t>
            </a:r>
            <a:r>
              <a:rPr lang="en-US" dirty="0" err="1"/>
              <a:t>Tyrberg</a:t>
            </a:r>
            <a:r>
              <a:rPr lang="en-US" dirty="0"/>
              <a:t>, B. Sweet taste receptor signaling in beta cells mediates fructose-induced potentiation of glucose-stimulated insulin secretion. </a:t>
            </a:r>
            <a:r>
              <a:rPr lang="en-US" dirty="0" err="1"/>
              <a:t>Proc.Natl.Acad.Sci.U.S.A</a:t>
            </a:r>
            <a:r>
              <a:rPr lang="en-US" dirty="0"/>
              <a:t> 2012, 109, E524-E532, doi:1115183109 [</a:t>
            </a:r>
            <a:r>
              <a:rPr lang="en-US" dirty="0" err="1"/>
              <a:t>pii</a:t>
            </a:r>
            <a:r>
              <a:rPr lang="en-US" dirty="0"/>
              <a:t>];10.1073/pnas.1115183109 [</a:t>
            </a:r>
            <a:r>
              <a:rPr lang="en-US" dirty="0" err="1"/>
              <a:t>doi</a:t>
            </a:r>
            <a:r>
              <a:rPr lang="en-US" dirty="0"/>
              <a:t>].</a:t>
            </a:r>
          </a:p>
          <a:p>
            <a:pPr marL="514350" lvl="0" indent="-514350">
              <a:buFont typeface="+mj-lt"/>
              <a:buAutoNum type="arabicPeriod"/>
            </a:pPr>
            <a:r>
              <a:rPr lang="en-US" dirty="0"/>
              <a:t>Serrano, J.; Meshram, N.N.; </a:t>
            </a:r>
            <a:r>
              <a:rPr lang="en-US" dirty="0" err="1"/>
              <a:t>Soundarapandian</a:t>
            </a:r>
            <a:r>
              <a:rPr lang="en-US" dirty="0"/>
              <a:t>, M.M.; Smith, K.R.; Mason, C.; Brown, I.S.; </a:t>
            </a:r>
            <a:r>
              <a:rPr lang="en-US" dirty="0" err="1"/>
              <a:t>Tyrberg</a:t>
            </a:r>
            <a:r>
              <a:rPr lang="en-US" dirty="0"/>
              <a:t>, B.; Kyriazis, G.A. Saccharin Stimulates Insulin Secretion Dependent on Sweet Taste Receptor-Induced Activation of PLC Signaling Axis. Biomedicines 2022, 10, doi:10.3390/biomedicines10010120.</a:t>
            </a:r>
          </a:p>
          <a:p>
            <a:pPr marL="514350" lvl="0" indent="-514350">
              <a:buFont typeface="+mj-lt"/>
              <a:buAutoNum type="arabicPeriod"/>
            </a:pPr>
            <a:r>
              <a:rPr lang="en-US" dirty="0"/>
              <a:t>Smith, K.; Karimian Azari, E.; </a:t>
            </a:r>
            <a:r>
              <a:rPr lang="en-US" dirty="0" err="1"/>
              <a:t>LaMoia</a:t>
            </a:r>
            <a:r>
              <a:rPr lang="en-US" dirty="0"/>
              <a:t>, T.E.; Hussain, T.; </a:t>
            </a:r>
            <a:r>
              <a:rPr lang="en-US" dirty="0" err="1"/>
              <a:t>Vargova</a:t>
            </a:r>
            <a:r>
              <a:rPr lang="en-US" dirty="0"/>
              <a:t>, V.; Karolyi, K.; Veldhuis, P.P.; </a:t>
            </a:r>
            <a:r>
              <a:rPr lang="en-US" dirty="0" err="1"/>
              <a:t>Arnoletti</a:t>
            </a:r>
            <a:r>
              <a:rPr lang="en-US" dirty="0"/>
              <a:t>, J.P.; de la Fuente, S.G.; Pratley, R.E.; et al. T1R2 receptor-mediated glucose sensing in the upper intestine potentiates glucose absorption through activation of local regulatory pathways. Mol </a:t>
            </a:r>
            <a:r>
              <a:rPr lang="en-US" dirty="0" err="1"/>
              <a:t>Metab</a:t>
            </a:r>
            <a:r>
              <a:rPr lang="en-US" dirty="0"/>
              <a:t> 2018, 17, 98-111, doi:10.1016/j.molmet.2018.08.009.</a:t>
            </a:r>
          </a:p>
          <a:p>
            <a:pPr marL="514350" lvl="0" indent="-514350">
              <a:buFont typeface="+mj-lt"/>
              <a:buAutoNum type="arabicPeriod"/>
            </a:pPr>
            <a:r>
              <a:rPr lang="en-US" dirty="0"/>
              <a:t>Eny, K.M.; Wolever, T.M.; Corey, P.N.; El-</a:t>
            </a:r>
            <a:r>
              <a:rPr lang="en-US" dirty="0" err="1"/>
              <a:t>Sohemy</a:t>
            </a:r>
            <a:r>
              <a:rPr lang="en-US" dirty="0"/>
              <a:t>, A. Genetic variation in TAS1R2 (Ile191Val) is associated with consumption of sugars in overweight and obese individuals in 2 distinct populations. Am J Clin </a:t>
            </a:r>
            <a:r>
              <a:rPr lang="en-US" dirty="0" err="1"/>
              <a:t>Nutr</a:t>
            </a:r>
            <a:r>
              <a:rPr lang="en-US" dirty="0"/>
              <a:t> 2010, 92, 1501-1510, doi:10.3945/ajcn.2010.29836.</a:t>
            </a:r>
          </a:p>
          <a:p>
            <a:pPr marL="514350" lvl="0" indent="-514350">
              <a:buFont typeface="+mj-lt"/>
              <a:buAutoNum type="arabicPeriod"/>
            </a:pPr>
            <a:r>
              <a:rPr lang="en-US" dirty="0"/>
              <a:t>Melo, S.V.; Agnes, G.; Vitolo, M.R.; </a:t>
            </a:r>
            <a:r>
              <a:rPr lang="en-US" dirty="0" err="1"/>
              <a:t>Mattevi</a:t>
            </a:r>
            <a:r>
              <a:rPr lang="en-US" dirty="0"/>
              <a:t>, V.S.; Campagnolo, P.D.B.; Almeida, S. Evaluation of the association between the TAS1R2 and TAS1R3 variants and food intake and nutritional status in children. Genet Mol Biol 2017, 40, 415-420, doi:10.1590/1678-4685-GMB-2016-0205.</a:t>
            </a:r>
          </a:p>
          <a:p>
            <a:pPr marL="514350" lvl="0" indent="-514350">
              <a:buFont typeface="+mj-lt"/>
              <a:buAutoNum type="arabicPeriod"/>
            </a:pPr>
            <a:r>
              <a:rPr lang="en-US" dirty="0"/>
              <a:t>Ramos-Lopez, O.; Panduro, A.; Martinez-Lopez, E.; Roman, S. Sweet Taste Receptor TAS1R2 Polymorphism (Val191Val) Is Associated with a Higher Carbohydrate Intake and Hypertriglyceridemia among the Population of West Mexico. Nutrients 2016, 8, 101, doi:10.3390/nu8020101.</a:t>
            </a:r>
          </a:p>
          <a:p>
            <a:pPr marL="514350" lvl="0" indent="-514350">
              <a:buFont typeface="+mj-lt"/>
              <a:buAutoNum type="arabicPeriod"/>
            </a:pPr>
            <a:r>
              <a:rPr lang="en-US" dirty="0"/>
              <a:t>Serrano, J.; </a:t>
            </a:r>
            <a:r>
              <a:rPr lang="en-US" dirty="0" err="1"/>
              <a:t>Seflova</a:t>
            </a:r>
            <a:r>
              <a:rPr lang="en-US" dirty="0"/>
              <a:t>, J.; Park, J.; </a:t>
            </a:r>
            <a:r>
              <a:rPr lang="en-US" dirty="0" err="1"/>
              <a:t>Pribadi</a:t>
            </a:r>
            <a:r>
              <a:rPr lang="en-US" dirty="0"/>
              <a:t>, M.; </a:t>
            </a:r>
            <a:r>
              <a:rPr lang="en-US" dirty="0" err="1"/>
              <a:t>Sanematsu</a:t>
            </a:r>
            <a:r>
              <a:rPr lang="en-US" dirty="0"/>
              <a:t>, K.; Shigemura, N.; Serna, V.; Yi, F.; Mari, A.; Procko, E.; et al. The Ile191Val is a partial loss-of-function variant of the TAS1R2 sweet-taste receptor and is associated with reduced glucose excursions in humans. Mol </a:t>
            </a:r>
            <a:r>
              <a:rPr lang="en-US" dirty="0" err="1"/>
              <a:t>Metab</a:t>
            </a:r>
            <a:r>
              <a:rPr lang="en-US" dirty="0"/>
              <a:t> 2021, 54, 101339, doi:10.1016/j.molmet.2021.101339.</a:t>
            </a:r>
          </a:p>
          <a:p>
            <a:pPr marL="514350" lvl="0" indent="-514350">
              <a:buFont typeface="+mj-lt"/>
              <a:buAutoNum type="arabicPeriod"/>
            </a:pPr>
            <a:r>
              <a:rPr lang="en-US" dirty="0"/>
              <a:t>Serrano, J.; Kondo, S.; Link, G.M.; Brown, I.S.; Pratley, R.E.; Baskin, K.K.; Goodpaster, B.H.; Coen, P.M.; Kyriazis, G.A. A partial loss-of-function variant (Ile191Val) of the TAS1R2 glucose receptor is associated with enhanced responses to exercise training in older adults with obesity: A translational study. Metabolism 2024, 156045, doi:10.1016/j.metabol.2024.156045.</a:t>
            </a:r>
          </a:p>
          <a:p>
            <a:pPr marL="514350" lvl="0" indent="-514350">
              <a:buFont typeface="+mj-lt"/>
              <a:buAutoNum type="arabicPeriod"/>
            </a:pPr>
            <a:r>
              <a:rPr lang="en-US" dirty="0"/>
              <a:t>Serrano, J.; Yi, F.; Smith, J.; Pratley, R.E.; Kyriazis, G.A. The Ile191Val Variant of the TAS1R2 Subunit of Sweet Taste Receptors Is Associated With Reduced HbA1c in a Human Cohort With Variable Levels of Glucose Homeostasis. Front </a:t>
            </a:r>
            <a:r>
              <a:rPr lang="en-US" dirty="0" err="1"/>
              <a:t>Nutr</a:t>
            </a:r>
            <a:r>
              <a:rPr lang="en-US" dirty="0"/>
              <a:t> 2022, 9, 896205, doi:10.3389/fnut.2022.896205.</a:t>
            </a:r>
          </a:p>
          <a:p>
            <a:pPr marL="514350" lvl="0" indent="-514350">
              <a:buFont typeface="+mj-lt"/>
              <a:buAutoNum type="arabicPeriod"/>
            </a:pPr>
            <a:r>
              <a:rPr lang="en-US" dirty="0"/>
              <a:t>Serrano, J.; Boyd, J.; Brown, I.S.; Mason, C.; Smith, K.R.; Karolyi, K.; Maurya, S.K.; Meshram, N.N.; Serna, V.; Link, G.M.; et al. The TAS1R2 G-protein-coupled receptor is an ambient glucose sensor in skeletal muscle that regulates NAD homeostasis and mitochondrial capacity. Nat Commun 2024, 15, 4915, doi:10.1038/s41467-024-49100-8.</a:t>
            </a:r>
          </a:p>
          <a:p>
            <a:pPr marL="514350" lvl="0" indent="-514350">
              <a:buFont typeface="+mj-lt"/>
              <a:buAutoNum type="arabicPeriod"/>
            </a:pPr>
            <a:r>
              <a:rPr lang="en-US" dirty="0"/>
              <a:t>King, K., Serrano, J., Meshram, N. N., Saadi, M., Moreira, L., Papachristou, E. G., &amp; Kyriazis, G. A. (2025). Low TAS1R2 sweet taste receptor expression in skeletal muscle of genetically diverse </a:t>
            </a:r>
            <a:r>
              <a:rPr lang="en-US" dirty="0" err="1"/>
              <a:t>bxd</a:t>
            </a:r>
            <a:r>
              <a:rPr lang="en-US" dirty="0"/>
              <a:t> mice mirrors transcriptomic signatures of loss-of-function mice. </a:t>
            </a:r>
            <a:r>
              <a:rPr lang="en-US" i="1" dirty="0"/>
              <a:t>Nutrients</a:t>
            </a:r>
            <a:r>
              <a:rPr lang="en-US" dirty="0"/>
              <a:t>, </a:t>
            </a:r>
            <a:r>
              <a:rPr lang="en-US" i="1" dirty="0"/>
              <a:t>17</a:t>
            </a:r>
            <a:r>
              <a:rPr lang="en-US" dirty="0"/>
              <a:t>(11), 1918. </a:t>
            </a:r>
            <a:r>
              <a:rPr lang="en-US" u="sng" dirty="0">
                <a:hlinkClick r:id="rId2"/>
              </a:rPr>
              <a:t>https://doi.org/10.3390/nu17111918</a:t>
            </a:r>
            <a:r>
              <a:rPr lang="en-US" dirty="0"/>
              <a:t>.</a:t>
            </a:r>
          </a:p>
          <a:p>
            <a:pPr marL="514350" lvl="0" indent="-514350">
              <a:buFont typeface="+mj-lt"/>
              <a:buAutoNum type="arabicPeriod"/>
            </a:pPr>
            <a:r>
              <a:rPr lang="en-US" dirty="0"/>
              <a:t>Chaudhari, N., &amp; Roper, S. D. (2010). The cell biology of taste. </a:t>
            </a:r>
            <a:r>
              <a:rPr lang="en-US" i="1" dirty="0"/>
              <a:t>Journal of Cell Biology</a:t>
            </a:r>
            <a:r>
              <a:rPr lang="en-US" dirty="0"/>
              <a:t>, 190(3), 285–296. https://</a:t>
            </a:r>
            <a:r>
              <a:rPr lang="en-US" dirty="0" err="1"/>
              <a:t>doi.org</a:t>
            </a:r>
            <a:r>
              <a:rPr lang="en-US" dirty="0"/>
              <a:t>/10.1083/jcb.201003144</a:t>
            </a:r>
          </a:p>
          <a:p>
            <a:pPr marL="514350" indent="-514350">
              <a:buFont typeface="+mj-lt"/>
              <a:buAutoNum type="arabicPeriod"/>
            </a:pPr>
            <a:endParaRPr lang="en-US" dirty="0"/>
          </a:p>
        </p:txBody>
      </p:sp>
    </p:spTree>
    <p:extLst>
      <p:ext uri="{BB962C8B-B14F-4D97-AF65-F5344CB8AC3E}">
        <p14:creationId xmlns:p14="http://schemas.microsoft.com/office/powerpoint/2010/main" val="8840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A2E3-5D6E-F100-89B7-1E1D99CA4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7C6B4-100C-A913-2511-1826DD33DC35}"/>
              </a:ext>
            </a:extLst>
          </p:cNvPr>
          <p:cNvSpPr>
            <a:spLocks noGrp="1"/>
          </p:cNvSpPr>
          <p:nvPr>
            <p:ph type="title"/>
          </p:nvPr>
        </p:nvSpPr>
        <p:spPr/>
        <p:txBody>
          <a:bodyPr/>
          <a:lstStyle/>
          <a:p>
            <a:r>
              <a:rPr lang="en-US" dirty="0"/>
              <a:t>Background</a:t>
            </a:r>
          </a:p>
        </p:txBody>
      </p:sp>
      <p:pic>
        <p:nvPicPr>
          <p:cNvPr id="4" name="Picture 3">
            <a:extLst>
              <a:ext uri="{FF2B5EF4-FFF2-40B4-BE49-F238E27FC236}">
                <a16:creationId xmlns:a16="http://schemas.microsoft.com/office/drawing/2014/main" id="{2AA2F2B0-468C-56D1-B40F-D393A9A40945}"/>
              </a:ext>
            </a:extLst>
          </p:cNvPr>
          <p:cNvPicPr>
            <a:picLocks noChangeAspect="1"/>
          </p:cNvPicPr>
          <p:nvPr/>
        </p:nvPicPr>
        <p:blipFill>
          <a:blip r:embed="rId3"/>
          <a:stretch>
            <a:fillRect/>
          </a:stretch>
        </p:blipFill>
        <p:spPr>
          <a:xfrm>
            <a:off x="7047835" y="2009820"/>
            <a:ext cx="3997325" cy="3353206"/>
          </a:xfrm>
          <a:prstGeom prst="rect">
            <a:avLst/>
          </a:prstGeom>
        </p:spPr>
      </p:pic>
      <p:pic>
        <p:nvPicPr>
          <p:cNvPr id="5" name="Picture 4">
            <a:extLst>
              <a:ext uri="{FF2B5EF4-FFF2-40B4-BE49-F238E27FC236}">
                <a16:creationId xmlns:a16="http://schemas.microsoft.com/office/drawing/2014/main" id="{22ED78E0-AA0C-E14E-A4CF-7E8BCD403689}"/>
              </a:ext>
            </a:extLst>
          </p:cNvPr>
          <p:cNvPicPr>
            <a:picLocks noChangeAspect="1"/>
          </p:cNvPicPr>
          <p:nvPr/>
        </p:nvPicPr>
        <p:blipFill>
          <a:blip r:embed="rId4"/>
          <a:stretch>
            <a:fillRect/>
          </a:stretch>
        </p:blipFill>
        <p:spPr>
          <a:xfrm>
            <a:off x="838200" y="1884362"/>
            <a:ext cx="4296440" cy="3604123"/>
          </a:xfrm>
          <a:prstGeom prst="rect">
            <a:avLst/>
          </a:prstGeom>
        </p:spPr>
      </p:pic>
      <p:sp>
        <p:nvSpPr>
          <p:cNvPr id="6" name="TextBox 5">
            <a:extLst>
              <a:ext uri="{FF2B5EF4-FFF2-40B4-BE49-F238E27FC236}">
                <a16:creationId xmlns:a16="http://schemas.microsoft.com/office/drawing/2014/main" id="{82FEC7FB-FBDD-C8F4-2054-9D30626858B7}"/>
              </a:ext>
            </a:extLst>
          </p:cNvPr>
          <p:cNvSpPr txBox="1"/>
          <p:nvPr/>
        </p:nvSpPr>
        <p:spPr>
          <a:xfrm>
            <a:off x="0" y="6027003"/>
            <a:ext cx="12192000" cy="830997"/>
          </a:xfrm>
          <a:prstGeom prst="rect">
            <a:avLst/>
          </a:prstGeom>
          <a:noFill/>
        </p:spPr>
        <p:txBody>
          <a:bodyPr wrap="square" rtlCol="0">
            <a:spAutoFit/>
          </a:bodyPr>
          <a:lstStyle/>
          <a:p>
            <a:r>
              <a:rPr lang="en-US" sz="1200" dirty="0">
                <a:solidFill>
                  <a:schemeClr val="bg1">
                    <a:lumMod val="65000"/>
                  </a:schemeClr>
                </a:solidFill>
              </a:rPr>
              <a:t>A systematic survey of loss-of-function variants in human protein-coding genes (MacArthur)</a:t>
            </a:r>
          </a:p>
          <a:p>
            <a:r>
              <a:rPr lang="en-US" sz="1200" dirty="0">
                <a:solidFill>
                  <a:schemeClr val="bg1">
                    <a:lumMod val="65000"/>
                  </a:schemeClr>
                </a:solidFill>
              </a:rPr>
              <a:t>The population genomics of adaptive loss of function (Monroe)</a:t>
            </a:r>
          </a:p>
          <a:p>
            <a:r>
              <a:rPr lang="en-US" sz="1200" dirty="0">
                <a:solidFill>
                  <a:schemeClr val="bg1">
                    <a:lumMod val="65000"/>
                  </a:schemeClr>
                </a:solidFill>
              </a:rPr>
              <a:t>The construction of transgenic and gene knockout/</a:t>
            </a:r>
            <a:r>
              <a:rPr lang="en-US" sz="1200" dirty="0" err="1">
                <a:solidFill>
                  <a:schemeClr val="bg1">
                    <a:lumMod val="65000"/>
                  </a:schemeClr>
                </a:solidFill>
              </a:rPr>
              <a:t>knockin</a:t>
            </a:r>
            <a:r>
              <a:rPr lang="en-US" sz="1200" dirty="0">
                <a:solidFill>
                  <a:schemeClr val="bg1">
                    <a:lumMod val="65000"/>
                  </a:schemeClr>
                </a:solidFill>
              </a:rPr>
              <a:t> mouse models of human disease (Doyle)</a:t>
            </a:r>
          </a:p>
          <a:p>
            <a:r>
              <a:rPr lang="en-US" sz="1200" dirty="0">
                <a:solidFill>
                  <a:schemeClr val="bg1">
                    <a:lumMod val="65000"/>
                  </a:schemeClr>
                </a:solidFill>
              </a:rPr>
              <a:t>Direct Comparison of a Natural Loss-Of-Function Single Nucleotide Polymorphism with a Targeted Deletion in the Ncf1 Gene Reveals Different Phenotypes (</a:t>
            </a:r>
            <a:r>
              <a:rPr lang="en-US" sz="1200" dirty="0" err="1">
                <a:solidFill>
                  <a:schemeClr val="bg1">
                    <a:lumMod val="65000"/>
                  </a:schemeClr>
                </a:solidFill>
              </a:rPr>
              <a:t>Sareila</a:t>
            </a:r>
            <a:r>
              <a:rPr lang="en-US" sz="1200" dirty="0">
                <a:solidFill>
                  <a:schemeClr val="bg1">
                    <a:lumMod val="65000"/>
                  </a:schemeClr>
                </a:solidFill>
              </a:rPr>
              <a:t>)</a:t>
            </a:r>
          </a:p>
        </p:txBody>
      </p:sp>
      <p:graphicFrame>
        <p:nvGraphicFramePr>
          <p:cNvPr id="7" name="Content Placeholder 2">
            <a:extLst>
              <a:ext uri="{FF2B5EF4-FFF2-40B4-BE49-F238E27FC236}">
                <a16:creationId xmlns:a16="http://schemas.microsoft.com/office/drawing/2014/main" id="{A5DFE6C8-E638-6210-129B-12252509B8A1}"/>
              </a:ext>
            </a:extLst>
          </p:cNvPr>
          <p:cNvGraphicFramePr>
            <a:graphicFrameLocks/>
          </p:cNvGraphicFramePr>
          <p:nvPr>
            <p:extLst>
              <p:ext uri="{D42A27DB-BD31-4B8C-83A1-F6EECF244321}">
                <p14:modId xmlns:p14="http://schemas.microsoft.com/office/powerpoint/2010/main" val="7810999"/>
              </p:ext>
            </p:extLst>
          </p:nvPr>
        </p:nvGraphicFramePr>
        <p:xfrm>
          <a:off x="4056185" y="0"/>
          <a:ext cx="8135816" cy="18843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6359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87CBC-D66D-C5A8-E84C-899453C0D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9046E-F01C-FC5B-4F7A-2EC9FBDAD722}"/>
              </a:ext>
            </a:extLst>
          </p:cNvPr>
          <p:cNvSpPr>
            <a:spLocks noGrp="1"/>
          </p:cNvSpPr>
          <p:nvPr>
            <p:ph type="title"/>
          </p:nvPr>
        </p:nvSpPr>
        <p:spPr/>
        <p:txBody>
          <a:bodyPr/>
          <a:lstStyle/>
          <a:p>
            <a:r>
              <a:rPr lang="en-US" dirty="0"/>
              <a:t>Background</a:t>
            </a:r>
          </a:p>
        </p:txBody>
      </p:sp>
      <p:pic>
        <p:nvPicPr>
          <p:cNvPr id="4" name="Picture 3">
            <a:extLst>
              <a:ext uri="{FF2B5EF4-FFF2-40B4-BE49-F238E27FC236}">
                <a16:creationId xmlns:a16="http://schemas.microsoft.com/office/drawing/2014/main" id="{622E5B83-8CAD-9CD5-B3FD-391682DA8582}"/>
              </a:ext>
            </a:extLst>
          </p:cNvPr>
          <p:cNvPicPr>
            <a:picLocks noChangeAspect="1"/>
          </p:cNvPicPr>
          <p:nvPr/>
        </p:nvPicPr>
        <p:blipFill>
          <a:blip r:embed="rId3"/>
          <a:stretch>
            <a:fillRect/>
          </a:stretch>
        </p:blipFill>
        <p:spPr>
          <a:xfrm>
            <a:off x="7057362" y="2418814"/>
            <a:ext cx="3997325" cy="3353206"/>
          </a:xfrm>
          <a:prstGeom prst="rect">
            <a:avLst/>
          </a:prstGeom>
        </p:spPr>
      </p:pic>
      <p:pic>
        <p:nvPicPr>
          <p:cNvPr id="5" name="Picture 4">
            <a:extLst>
              <a:ext uri="{FF2B5EF4-FFF2-40B4-BE49-F238E27FC236}">
                <a16:creationId xmlns:a16="http://schemas.microsoft.com/office/drawing/2014/main" id="{1B916B34-7E92-3B00-8CA4-ED259A91C811}"/>
              </a:ext>
            </a:extLst>
          </p:cNvPr>
          <p:cNvPicPr>
            <a:picLocks noChangeAspect="1"/>
          </p:cNvPicPr>
          <p:nvPr/>
        </p:nvPicPr>
        <p:blipFill>
          <a:blip r:embed="rId4"/>
          <a:stretch>
            <a:fillRect/>
          </a:stretch>
        </p:blipFill>
        <p:spPr>
          <a:xfrm>
            <a:off x="838200" y="2293356"/>
            <a:ext cx="4296440" cy="3604123"/>
          </a:xfrm>
          <a:prstGeom prst="rect">
            <a:avLst/>
          </a:prstGeom>
        </p:spPr>
      </p:pic>
      <p:cxnSp>
        <p:nvCxnSpPr>
          <p:cNvPr id="9" name="Straight Arrow Connector 8">
            <a:extLst>
              <a:ext uri="{FF2B5EF4-FFF2-40B4-BE49-F238E27FC236}">
                <a16:creationId xmlns:a16="http://schemas.microsoft.com/office/drawing/2014/main" id="{F0E1A9A0-BD7A-897C-CCB6-0089A77B4025}"/>
              </a:ext>
            </a:extLst>
          </p:cNvPr>
          <p:cNvCxnSpPr>
            <a:stCxn id="5" idx="3"/>
            <a:endCxn id="4" idx="1"/>
          </p:cNvCxnSpPr>
          <p:nvPr/>
        </p:nvCxnSpPr>
        <p:spPr>
          <a:xfrm flipV="1">
            <a:off x="5134640" y="4095417"/>
            <a:ext cx="1922722" cy="1"/>
          </a:xfrm>
          <a:prstGeom prst="straightConnector1">
            <a:avLst/>
          </a:prstGeom>
          <a:ln w="698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Multiply 9">
            <a:extLst>
              <a:ext uri="{FF2B5EF4-FFF2-40B4-BE49-F238E27FC236}">
                <a16:creationId xmlns:a16="http://schemas.microsoft.com/office/drawing/2014/main" id="{5B921101-40E3-1F18-5C15-164749C8CF0A}"/>
              </a:ext>
            </a:extLst>
          </p:cNvPr>
          <p:cNvSpPr/>
          <p:nvPr/>
        </p:nvSpPr>
        <p:spPr>
          <a:xfrm>
            <a:off x="5410200" y="3409617"/>
            <a:ext cx="1371600" cy="1371600"/>
          </a:xfrm>
          <a:prstGeom prst="mathMultiply">
            <a:avLst/>
          </a:prstGeom>
          <a:solidFill>
            <a:srgbClr val="FF0000"/>
          </a:solidFill>
          <a:ln w="6350">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4A82BC5-1BA6-30B5-BD31-5F81B00BCF7C}"/>
              </a:ext>
            </a:extLst>
          </p:cNvPr>
          <p:cNvSpPr txBox="1"/>
          <p:nvPr/>
        </p:nvSpPr>
        <p:spPr>
          <a:xfrm>
            <a:off x="5686" y="6548049"/>
            <a:ext cx="11049001" cy="276999"/>
          </a:xfrm>
          <a:prstGeom prst="rect">
            <a:avLst/>
          </a:prstGeom>
          <a:noFill/>
        </p:spPr>
        <p:txBody>
          <a:bodyPr wrap="square">
            <a:spAutoFit/>
          </a:bodyPr>
          <a:lstStyle/>
          <a:p>
            <a:r>
              <a:rPr lang="en-US" sz="1200" dirty="0">
                <a:solidFill>
                  <a:schemeClr val="bg1">
                    <a:lumMod val="65000"/>
                  </a:schemeClr>
                </a:solidFill>
              </a:rPr>
              <a:t>Direct Comparison of a Natural Loss-Of-Function Single Nucleotide Polymorphism with a Targeted Deletion in the Ncf1 Gene Reveals Different Phenotypes (</a:t>
            </a:r>
            <a:r>
              <a:rPr lang="en-US" sz="1200" dirty="0" err="1">
                <a:solidFill>
                  <a:schemeClr val="bg1">
                    <a:lumMod val="65000"/>
                  </a:schemeClr>
                </a:solidFill>
              </a:rPr>
              <a:t>Sareila</a:t>
            </a:r>
            <a:r>
              <a:rPr lang="en-US" sz="1200" dirty="0">
                <a:solidFill>
                  <a:schemeClr val="bg1">
                    <a:lumMod val="65000"/>
                  </a:schemeClr>
                </a:solidFill>
              </a:rPr>
              <a:t>)</a:t>
            </a:r>
          </a:p>
        </p:txBody>
      </p:sp>
      <p:grpSp>
        <p:nvGrpSpPr>
          <p:cNvPr id="13" name="Group 12">
            <a:extLst>
              <a:ext uri="{FF2B5EF4-FFF2-40B4-BE49-F238E27FC236}">
                <a16:creationId xmlns:a16="http://schemas.microsoft.com/office/drawing/2014/main" id="{432907F9-4DF1-4944-F416-EFDA93860851}"/>
              </a:ext>
            </a:extLst>
          </p:cNvPr>
          <p:cNvGrpSpPr/>
          <p:nvPr/>
        </p:nvGrpSpPr>
        <p:grpSpPr>
          <a:xfrm>
            <a:off x="5530186" y="659138"/>
            <a:ext cx="6318669" cy="614250"/>
            <a:chOff x="0" y="978181"/>
            <a:chExt cx="8135816" cy="614250"/>
          </a:xfrm>
        </p:grpSpPr>
        <p:sp>
          <p:nvSpPr>
            <p:cNvPr id="14" name="Rounded Rectangle 13">
              <a:extLst>
                <a:ext uri="{FF2B5EF4-FFF2-40B4-BE49-F238E27FC236}">
                  <a16:creationId xmlns:a16="http://schemas.microsoft.com/office/drawing/2014/main" id="{6EA5BCAA-8379-2B4E-32D8-F0C008B59338}"/>
                </a:ext>
              </a:extLst>
            </p:cNvPr>
            <p:cNvSpPr/>
            <p:nvPr/>
          </p:nvSpPr>
          <p:spPr>
            <a:xfrm>
              <a:off x="0" y="978181"/>
              <a:ext cx="8135816" cy="6142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5" name="Rounded Rectangle 4">
              <a:extLst>
                <a:ext uri="{FF2B5EF4-FFF2-40B4-BE49-F238E27FC236}">
                  <a16:creationId xmlns:a16="http://schemas.microsoft.com/office/drawing/2014/main" id="{6845D61F-66A6-94C3-9E98-653B67EB465E}"/>
                </a:ext>
              </a:extLst>
            </p:cNvPr>
            <p:cNvSpPr txBox="1"/>
            <p:nvPr/>
          </p:nvSpPr>
          <p:spPr>
            <a:xfrm>
              <a:off x="29985" y="1008166"/>
              <a:ext cx="8075846" cy="554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dirty="0"/>
                <a:t>Difficulties in translating and interpreting</a:t>
              </a:r>
              <a:endParaRPr lang="en-US" sz="2500" kern="1200" dirty="0"/>
            </a:p>
          </p:txBody>
        </p:sp>
      </p:grpSp>
    </p:spTree>
    <p:extLst>
      <p:ext uri="{BB962C8B-B14F-4D97-AF65-F5344CB8AC3E}">
        <p14:creationId xmlns:p14="http://schemas.microsoft.com/office/powerpoint/2010/main" val="170702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577C-FD10-D203-7718-B355DC4EAECC}"/>
              </a:ext>
            </a:extLst>
          </p:cNvPr>
          <p:cNvSpPr>
            <a:spLocks noGrp="1"/>
          </p:cNvSpPr>
          <p:nvPr>
            <p:ph type="title"/>
          </p:nvPr>
        </p:nvSpPr>
        <p:spPr/>
        <p:txBody>
          <a:bodyPr/>
          <a:lstStyle/>
          <a:p>
            <a:r>
              <a:rPr lang="en-US"/>
              <a:t>Background</a:t>
            </a:r>
            <a:endParaRPr lang="en-US" dirty="0"/>
          </a:p>
        </p:txBody>
      </p:sp>
      <p:graphicFrame>
        <p:nvGraphicFramePr>
          <p:cNvPr id="9" name="Content Placeholder 2">
            <a:extLst>
              <a:ext uri="{FF2B5EF4-FFF2-40B4-BE49-F238E27FC236}">
                <a16:creationId xmlns:a16="http://schemas.microsoft.com/office/drawing/2014/main" id="{ADF586C4-8A44-F7BF-919C-5D870FEACC28}"/>
              </a:ext>
            </a:extLst>
          </p:cNvPr>
          <p:cNvGraphicFramePr>
            <a:graphicFrameLocks noGrp="1"/>
          </p:cNvGraphicFramePr>
          <p:nvPr>
            <p:ph idx="1"/>
            <p:extLst>
              <p:ext uri="{D42A27DB-BD31-4B8C-83A1-F6EECF244321}">
                <p14:modId xmlns:p14="http://schemas.microsoft.com/office/powerpoint/2010/main" val="3129205163"/>
              </p:ext>
            </p:extLst>
          </p:nvPr>
        </p:nvGraphicFramePr>
        <p:xfrm>
          <a:off x="7050505" y="1558240"/>
          <a:ext cx="430329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ACDED0B-A14B-5E3A-8D51-B299A0D871EA}"/>
              </a:ext>
            </a:extLst>
          </p:cNvPr>
          <p:cNvPicPr>
            <a:picLocks noChangeAspect="1"/>
          </p:cNvPicPr>
          <p:nvPr/>
        </p:nvPicPr>
        <p:blipFill>
          <a:blip r:embed="rId8"/>
          <a:stretch>
            <a:fillRect/>
          </a:stretch>
        </p:blipFill>
        <p:spPr>
          <a:xfrm>
            <a:off x="838199" y="1825625"/>
            <a:ext cx="4727325" cy="3965576"/>
          </a:xfrm>
          <a:prstGeom prst="rect">
            <a:avLst/>
          </a:prstGeom>
        </p:spPr>
      </p:pic>
      <p:sp>
        <p:nvSpPr>
          <p:cNvPr id="7" name="TextBox 6">
            <a:extLst>
              <a:ext uri="{FF2B5EF4-FFF2-40B4-BE49-F238E27FC236}">
                <a16:creationId xmlns:a16="http://schemas.microsoft.com/office/drawing/2014/main" id="{24316AC5-D99B-2F4D-C391-524711989C37}"/>
              </a:ext>
            </a:extLst>
          </p:cNvPr>
          <p:cNvSpPr txBox="1"/>
          <p:nvPr/>
        </p:nvSpPr>
        <p:spPr>
          <a:xfrm>
            <a:off x="0" y="5865784"/>
            <a:ext cx="12192000" cy="1015663"/>
          </a:xfrm>
          <a:prstGeom prst="rect">
            <a:avLst/>
          </a:prstGeom>
          <a:noFill/>
        </p:spPr>
        <p:txBody>
          <a:bodyPr wrap="square">
            <a:spAutoFit/>
          </a:bodyPr>
          <a:lstStyle/>
          <a:p>
            <a:r>
              <a:rPr lang="en-US" sz="1200" dirty="0">
                <a:solidFill>
                  <a:schemeClr val="bg1">
                    <a:lumMod val="65000"/>
                  </a:schemeClr>
                </a:solidFill>
              </a:rPr>
              <a:t>A new set of BXD recombinant inbred lines from advanced intercross populations in mice (Peirce)</a:t>
            </a:r>
          </a:p>
          <a:p>
            <a:r>
              <a:rPr lang="en-US" sz="1200" dirty="0">
                <a:solidFill>
                  <a:schemeClr val="bg1">
                    <a:lumMod val="65000"/>
                  </a:schemeClr>
                </a:solidFill>
              </a:rPr>
              <a:t>A platform for experimental precision medicine: The extended BXD mouse family (Ashbrook)</a:t>
            </a:r>
          </a:p>
          <a:p>
            <a:r>
              <a:rPr lang="en-US" sz="1200" dirty="0">
                <a:solidFill>
                  <a:schemeClr val="bg1">
                    <a:lumMod val="65000"/>
                  </a:schemeClr>
                </a:solidFill>
              </a:rPr>
              <a:t>Systems Genetics of Metabolism: The Use of the BXD Murine Reference Panel for </a:t>
            </a:r>
            <a:r>
              <a:rPr lang="en-US" sz="1200" dirty="0" err="1">
                <a:solidFill>
                  <a:schemeClr val="bg1">
                    <a:lumMod val="65000"/>
                  </a:schemeClr>
                </a:solidFill>
              </a:rPr>
              <a:t>Multiscalar</a:t>
            </a:r>
            <a:r>
              <a:rPr lang="en-US" sz="1200" dirty="0">
                <a:solidFill>
                  <a:schemeClr val="bg1">
                    <a:lumMod val="65000"/>
                  </a:schemeClr>
                </a:solidFill>
              </a:rPr>
              <a:t> Integration of Traits (</a:t>
            </a:r>
            <a:r>
              <a:rPr lang="en-US" sz="1200" dirty="0" err="1">
                <a:solidFill>
                  <a:schemeClr val="bg1">
                    <a:lumMod val="65000"/>
                  </a:schemeClr>
                </a:solidFill>
              </a:rPr>
              <a:t>Andreux</a:t>
            </a:r>
            <a:r>
              <a:rPr lang="en-US" sz="1200" dirty="0">
                <a:solidFill>
                  <a:schemeClr val="bg1">
                    <a:lumMod val="65000"/>
                  </a:schemeClr>
                </a:solidFill>
              </a:rPr>
              <a:t>)</a:t>
            </a:r>
          </a:p>
          <a:p>
            <a:r>
              <a:rPr lang="en-US" sz="1200" dirty="0">
                <a:solidFill>
                  <a:schemeClr val="bg1">
                    <a:lumMod val="65000"/>
                  </a:schemeClr>
                </a:solidFill>
              </a:rPr>
              <a:t>Modeling the quantitative nature of neurodevelopmental disorders using Collaborative Cross Mice (</a:t>
            </a:r>
            <a:r>
              <a:rPr lang="en-US" sz="1200" dirty="0" err="1">
                <a:solidFill>
                  <a:schemeClr val="bg1">
                    <a:lumMod val="65000"/>
                  </a:schemeClr>
                </a:solidFill>
              </a:rPr>
              <a:t>Molenhuis</a:t>
            </a:r>
            <a:r>
              <a:rPr lang="en-US" sz="1200" dirty="0">
                <a:solidFill>
                  <a:schemeClr val="bg1">
                    <a:lumMod val="65000"/>
                  </a:schemeClr>
                </a:solidFill>
              </a:rPr>
              <a:t>)</a:t>
            </a:r>
          </a:p>
          <a:p>
            <a:r>
              <a:rPr lang="en-US" sz="1200" dirty="0">
                <a:solidFill>
                  <a:schemeClr val="bg1">
                    <a:lumMod val="65000"/>
                  </a:schemeClr>
                </a:solidFill>
              </a:rPr>
              <a:t>Systems Genetics: a Powerful Approach for Gene-Environment Interactions (Voy)</a:t>
            </a:r>
          </a:p>
        </p:txBody>
      </p:sp>
    </p:spTree>
    <p:extLst>
      <p:ext uri="{BB962C8B-B14F-4D97-AF65-F5344CB8AC3E}">
        <p14:creationId xmlns:p14="http://schemas.microsoft.com/office/powerpoint/2010/main" val="350755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A64A-0577-A5BA-D754-BFA79F8AC11C}"/>
              </a:ext>
            </a:extLst>
          </p:cNvPr>
          <p:cNvSpPr>
            <a:spLocks noGrp="1"/>
          </p:cNvSpPr>
          <p:nvPr>
            <p:ph type="title"/>
          </p:nvPr>
        </p:nvSpPr>
        <p:spPr/>
        <p:txBody>
          <a:bodyPr/>
          <a:lstStyle/>
          <a:p>
            <a:r>
              <a:rPr lang="en-US" dirty="0"/>
              <a:t>Background</a:t>
            </a:r>
          </a:p>
        </p:txBody>
      </p:sp>
      <p:graphicFrame>
        <p:nvGraphicFramePr>
          <p:cNvPr id="8" name="Content Placeholder 2">
            <a:extLst>
              <a:ext uri="{FF2B5EF4-FFF2-40B4-BE49-F238E27FC236}">
                <a16:creationId xmlns:a16="http://schemas.microsoft.com/office/drawing/2014/main" id="{B4B3C5CE-7A05-AEF8-E878-7D7899979FBD}"/>
              </a:ext>
            </a:extLst>
          </p:cNvPr>
          <p:cNvGraphicFramePr>
            <a:graphicFrameLocks noGrp="1"/>
          </p:cNvGraphicFramePr>
          <p:nvPr>
            <p:ph idx="1"/>
            <p:extLst>
              <p:ext uri="{D42A27DB-BD31-4B8C-83A1-F6EECF244321}">
                <p14:modId xmlns:p14="http://schemas.microsoft.com/office/powerpoint/2010/main" val="954771047"/>
              </p:ext>
            </p:extLst>
          </p:nvPr>
        </p:nvGraphicFramePr>
        <p:xfrm>
          <a:off x="838200" y="1622914"/>
          <a:ext cx="467226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49D384EB-AEFD-A5AD-D1F9-A0506E8E32FD}"/>
              </a:ext>
            </a:extLst>
          </p:cNvPr>
          <p:cNvPicPr>
            <a:picLocks noChangeAspect="1"/>
          </p:cNvPicPr>
          <p:nvPr/>
        </p:nvPicPr>
        <p:blipFill>
          <a:blip r:embed="rId8"/>
          <a:stretch>
            <a:fillRect/>
          </a:stretch>
        </p:blipFill>
        <p:spPr>
          <a:xfrm>
            <a:off x="6095997" y="271477"/>
            <a:ext cx="5257801" cy="3535032"/>
          </a:xfrm>
          <a:prstGeom prst="rect">
            <a:avLst/>
          </a:prstGeom>
        </p:spPr>
      </p:pic>
      <p:pic>
        <p:nvPicPr>
          <p:cNvPr id="5" name="Picture 4">
            <a:extLst>
              <a:ext uri="{FF2B5EF4-FFF2-40B4-BE49-F238E27FC236}">
                <a16:creationId xmlns:a16="http://schemas.microsoft.com/office/drawing/2014/main" id="{3C82A6F4-94A5-4276-245A-A09CEE1FBE1E}"/>
              </a:ext>
            </a:extLst>
          </p:cNvPr>
          <p:cNvPicPr>
            <a:picLocks noChangeAspect="1"/>
          </p:cNvPicPr>
          <p:nvPr/>
        </p:nvPicPr>
        <p:blipFill>
          <a:blip r:embed="rId9"/>
          <a:stretch>
            <a:fillRect/>
          </a:stretch>
        </p:blipFill>
        <p:spPr>
          <a:xfrm>
            <a:off x="6095995" y="3806509"/>
            <a:ext cx="5257802" cy="1512858"/>
          </a:xfrm>
          <a:prstGeom prst="rect">
            <a:avLst/>
          </a:prstGeom>
        </p:spPr>
      </p:pic>
      <p:sp>
        <p:nvSpPr>
          <p:cNvPr id="6" name="TextBox 5">
            <a:extLst>
              <a:ext uri="{FF2B5EF4-FFF2-40B4-BE49-F238E27FC236}">
                <a16:creationId xmlns:a16="http://schemas.microsoft.com/office/drawing/2014/main" id="{B25995E3-A73A-AC86-C16F-9124408F1565}"/>
              </a:ext>
            </a:extLst>
          </p:cNvPr>
          <p:cNvSpPr txBox="1"/>
          <p:nvPr/>
        </p:nvSpPr>
        <p:spPr>
          <a:xfrm>
            <a:off x="0" y="6124858"/>
            <a:ext cx="11049001" cy="646331"/>
          </a:xfrm>
          <a:prstGeom prst="rect">
            <a:avLst/>
          </a:prstGeom>
          <a:noFill/>
        </p:spPr>
        <p:txBody>
          <a:bodyPr wrap="square">
            <a:spAutoFit/>
          </a:bodyPr>
          <a:lstStyle/>
          <a:p>
            <a:r>
              <a:rPr lang="en-US" sz="1200" dirty="0">
                <a:solidFill>
                  <a:schemeClr val="bg1">
                    <a:lumMod val="65000"/>
                  </a:schemeClr>
                </a:solidFill>
              </a:rPr>
              <a:t>Sweet taste receptors and metabolic regulations</a:t>
            </a:r>
            <a:r>
              <a:rPr lang="en-US" sz="1200" baseline="30000" dirty="0">
                <a:solidFill>
                  <a:schemeClr val="bg1">
                    <a:lumMod val="65000"/>
                  </a:schemeClr>
                </a:solidFill>
              </a:rPr>
              <a:t>[10-15, 22]</a:t>
            </a:r>
          </a:p>
          <a:p>
            <a:r>
              <a:rPr lang="en-US" sz="1200" dirty="0">
                <a:solidFill>
                  <a:schemeClr val="bg1">
                    <a:lumMod val="65000"/>
                  </a:schemeClr>
                </a:solidFill>
              </a:rPr>
              <a:t>Sweet taste receptor variations</a:t>
            </a:r>
            <a:r>
              <a:rPr lang="en-US" sz="1200" baseline="30000" dirty="0">
                <a:solidFill>
                  <a:schemeClr val="bg1">
                    <a:lumMod val="65000"/>
                  </a:schemeClr>
                </a:solidFill>
              </a:rPr>
              <a:t>[16-21]</a:t>
            </a:r>
          </a:p>
          <a:p>
            <a:r>
              <a:rPr lang="en-US" sz="1200" dirty="0">
                <a:solidFill>
                  <a:schemeClr val="bg1">
                    <a:lumMod val="65000"/>
                  </a:schemeClr>
                </a:solidFill>
              </a:rPr>
              <a:t>Low TAS1R2 sweet taste receptor expression in skeletal muscle of genetically diverse BXD mice mirrors transcriptomic signatures of loss-of-function mice (King)</a:t>
            </a:r>
          </a:p>
        </p:txBody>
      </p:sp>
    </p:spTree>
    <p:extLst>
      <p:ext uri="{BB962C8B-B14F-4D97-AF65-F5344CB8AC3E}">
        <p14:creationId xmlns:p14="http://schemas.microsoft.com/office/powerpoint/2010/main" val="41655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737D-875D-4FEB-E337-9ABB59502A4C}"/>
              </a:ext>
            </a:extLst>
          </p:cNvPr>
          <p:cNvSpPr>
            <a:spLocks noGrp="1"/>
          </p:cNvSpPr>
          <p:nvPr>
            <p:ph type="title"/>
          </p:nvPr>
        </p:nvSpPr>
        <p:spPr/>
        <p:txBody>
          <a:bodyPr/>
          <a:lstStyle/>
          <a:p>
            <a:r>
              <a:rPr lang="en-US" dirty="0"/>
              <a:t>Background</a:t>
            </a:r>
          </a:p>
        </p:txBody>
      </p:sp>
      <p:pic>
        <p:nvPicPr>
          <p:cNvPr id="5" name="Content Placeholder 4" descr="A diagram of a cell division&#10;&#10;AI-generated content may be incorrect.">
            <a:extLst>
              <a:ext uri="{FF2B5EF4-FFF2-40B4-BE49-F238E27FC236}">
                <a16:creationId xmlns:a16="http://schemas.microsoft.com/office/drawing/2014/main" id="{7140A635-7E30-0682-899B-97CC48509E20}"/>
              </a:ext>
            </a:extLst>
          </p:cNvPr>
          <p:cNvPicPr>
            <a:picLocks noGrp="1" noChangeAspect="1"/>
          </p:cNvPicPr>
          <p:nvPr>
            <p:ph idx="1"/>
          </p:nvPr>
        </p:nvPicPr>
        <p:blipFill>
          <a:blip r:embed="rId3"/>
          <a:stretch>
            <a:fillRect/>
          </a:stretch>
        </p:blipFill>
        <p:spPr>
          <a:xfrm>
            <a:off x="4733148" y="0"/>
            <a:ext cx="7458852" cy="6858000"/>
          </a:xfrm>
        </p:spPr>
      </p:pic>
      <p:sp>
        <p:nvSpPr>
          <p:cNvPr id="9" name="TextBox 8">
            <a:extLst>
              <a:ext uri="{FF2B5EF4-FFF2-40B4-BE49-F238E27FC236}">
                <a16:creationId xmlns:a16="http://schemas.microsoft.com/office/drawing/2014/main" id="{5FA38A0B-884F-D999-A4F4-CD1A8CC8D9E4}"/>
              </a:ext>
            </a:extLst>
          </p:cNvPr>
          <p:cNvSpPr txBox="1"/>
          <p:nvPr/>
        </p:nvSpPr>
        <p:spPr>
          <a:xfrm>
            <a:off x="0" y="6194316"/>
            <a:ext cx="4733148" cy="646331"/>
          </a:xfrm>
          <a:prstGeom prst="rect">
            <a:avLst/>
          </a:prstGeom>
          <a:noFill/>
        </p:spPr>
        <p:txBody>
          <a:bodyPr wrap="square">
            <a:spAutoFit/>
          </a:bodyPr>
          <a:lstStyle/>
          <a:p>
            <a:r>
              <a:rPr lang="en-US" sz="1200" dirty="0">
                <a:solidFill>
                  <a:schemeClr val="bg1">
                    <a:lumMod val="65000"/>
                  </a:schemeClr>
                </a:solidFill>
              </a:rPr>
              <a:t>Low TAS1R2 sweet taste receptor expression in skeletal muscle of genetically diverse BXD mice mirrors transcriptomic signatures of loss-of-function mice (King)</a:t>
            </a:r>
          </a:p>
        </p:txBody>
      </p:sp>
      <p:graphicFrame>
        <p:nvGraphicFramePr>
          <p:cNvPr id="11" name="Content Placeholder 2">
            <a:extLst>
              <a:ext uri="{FF2B5EF4-FFF2-40B4-BE49-F238E27FC236}">
                <a16:creationId xmlns:a16="http://schemas.microsoft.com/office/drawing/2014/main" id="{9B6537DF-9505-EA90-65CF-62536BF0A0BE}"/>
              </a:ext>
            </a:extLst>
          </p:cNvPr>
          <p:cNvGraphicFramePr/>
          <p:nvPr>
            <p:extLst>
              <p:ext uri="{D42A27DB-BD31-4B8C-83A1-F6EECF244321}">
                <p14:modId xmlns:p14="http://schemas.microsoft.com/office/powerpoint/2010/main" val="3460967328"/>
              </p:ext>
            </p:extLst>
          </p:nvPr>
        </p:nvGraphicFramePr>
        <p:xfrm>
          <a:off x="209549" y="1825625"/>
          <a:ext cx="4315559" cy="38248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146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86EF4-E7EC-53C4-E89A-88469C83EDB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Study Goals</a:t>
            </a:r>
          </a:p>
        </p:txBody>
      </p:sp>
      <p:graphicFrame>
        <p:nvGraphicFramePr>
          <p:cNvPr id="5" name="Content Placeholder 2">
            <a:extLst>
              <a:ext uri="{FF2B5EF4-FFF2-40B4-BE49-F238E27FC236}">
                <a16:creationId xmlns:a16="http://schemas.microsoft.com/office/drawing/2014/main" id="{28F316BC-EB59-3C0A-99E3-37DA68D157AD}"/>
              </a:ext>
            </a:extLst>
          </p:cNvPr>
          <p:cNvGraphicFramePr>
            <a:graphicFrameLocks noGrp="1"/>
          </p:cNvGraphicFramePr>
          <p:nvPr>
            <p:ph idx="1"/>
            <p:extLst>
              <p:ext uri="{D42A27DB-BD31-4B8C-83A1-F6EECF244321}">
                <p14:modId xmlns:p14="http://schemas.microsoft.com/office/powerpoint/2010/main" val="337585513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449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63F4-B4E4-5898-F233-AE57CB17BF2D}"/>
              </a:ext>
            </a:extLst>
          </p:cNvPr>
          <p:cNvSpPr>
            <a:spLocks noGrp="1"/>
          </p:cNvSpPr>
          <p:nvPr>
            <p:ph type="title"/>
          </p:nvPr>
        </p:nvSpPr>
        <p:spPr/>
        <p:txBody>
          <a:bodyPr/>
          <a:lstStyle/>
          <a:p>
            <a:r>
              <a:rPr lang="en-US" dirty="0"/>
              <a:t>Materials and Methods</a:t>
            </a:r>
          </a:p>
        </p:txBody>
      </p:sp>
      <p:graphicFrame>
        <p:nvGraphicFramePr>
          <p:cNvPr id="1030" name="Content Placeholder 2">
            <a:extLst>
              <a:ext uri="{FF2B5EF4-FFF2-40B4-BE49-F238E27FC236}">
                <a16:creationId xmlns:a16="http://schemas.microsoft.com/office/drawing/2014/main" id="{920E9251-3F31-6A66-EC8E-D9B8CBEEE38D}"/>
              </a:ext>
            </a:extLst>
          </p:cNvPr>
          <p:cNvGraphicFramePr>
            <a:graphicFrameLocks noGrp="1"/>
          </p:cNvGraphicFramePr>
          <p:nvPr>
            <p:ph idx="1"/>
          </p:nvPr>
        </p:nvGraphicFramePr>
        <p:xfrm>
          <a:off x="838200" y="1825625"/>
          <a:ext cx="668965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EAD76A44-84E3-6216-45CD-16FCC3862939}"/>
              </a:ext>
            </a:extLst>
          </p:cNvPr>
          <p:cNvPicPr>
            <a:picLocks noChangeAspect="1"/>
          </p:cNvPicPr>
          <p:nvPr/>
        </p:nvPicPr>
        <p:blipFill>
          <a:blip r:embed="rId8"/>
          <a:stretch>
            <a:fillRect/>
          </a:stretch>
        </p:blipFill>
        <p:spPr>
          <a:xfrm>
            <a:off x="7752760" y="1253672"/>
            <a:ext cx="3985583" cy="874031"/>
          </a:xfrm>
          <a:prstGeom prst="rect">
            <a:avLst/>
          </a:prstGeom>
        </p:spPr>
      </p:pic>
      <p:pic>
        <p:nvPicPr>
          <p:cNvPr id="1026" name="Picture 2">
            <a:extLst>
              <a:ext uri="{FF2B5EF4-FFF2-40B4-BE49-F238E27FC236}">
                <a16:creationId xmlns:a16="http://schemas.microsoft.com/office/drawing/2014/main" id="{8EE40FD9-9D27-7333-1A9B-1D26F02A54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2760" y="2127703"/>
            <a:ext cx="3985583" cy="139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Gestalt (WEB-based GEne SeT AnaLysis ...">
            <a:extLst>
              <a:ext uri="{FF2B5EF4-FFF2-40B4-BE49-F238E27FC236}">
                <a16:creationId xmlns:a16="http://schemas.microsoft.com/office/drawing/2014/main" id="{57FF7477-AF8C-22C4-F3E3-0B74C2DEA7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0143" y="3429000"/>
            <a:ext cx="2108200"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3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2815</TotalTime>
  <Words>3905</Words>
  <Application>Microsoft Macintosh PowerPoint</Application>
  <PresentationFormat>Widescreen</PresentationFormat>
  <Paragraphs>208</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BXD Mice and TAS1R2 Sweet Taste Receptor Expression: A Hypothesis Generating Study</vt:lpstr>
      <vt:lpstr>Outline</vt:lpstr>
      <vt:lpstr>Background</vt:lpstr>
      <vt:lpstr>Background</vt:lpstr>
      <vt:lpstr>Background</vt:lpstr>
      <vt:lpstr>Background</vt:lpstr>
      <vt:lpstr>Background</vt:lpstr>
      <vt:lpstr>Study Goals</vt:lpstr>
      <vt:lpstr>Materials and Methods</vt:lpstr>
      <vt:lpstr>Results – QQ-Plots</vt:lpstr>
      <vt:lpstr>Results – Overrepresentation Analysis</vt:lpstr>
      <vt:lpstr>Results – Tas1r2 and Tas1r3 Correlations</vt:lpstr>
      <vt:lpstr>Results – Tas1r2 t-tests</vt:lpstr>
      <vt:lpstr>Results – Tas1r3 t-tests</vt:lpstr>
      <vt:lpstr>Results – Gene Set Enrichment Analysis</vt:lpstr>
      <vt:lpstr>Results – Heart HTas1r2 and LTas1r2 ORA</vt:lpstr>
      <vt:lpstr>Results – Heatmaps</vt:lpstr>
      <vt:lpstr>Discussion</vt:lpstr>
      <vt:lpstr>Key Observations</vt:lpstr>
      <vt:lpstr>Analytical Limitations</vt:lpstr>
      <vt:lpstr>Future Direction</vt:lpstr>
      <vt:lpstr>Public Health Relevance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Brown, Ian</dc:creator>
  <cp:lastModifiedBy>Brown, Ian</cp:lastModifiedBy>
  <cp:revision>42</cp:revision>
  <cp:lastPrinted>2025-07-09T18:04:13Z</cp:lastPrinted>
  <dcterms:created xsi:type="dcterms:W3CDTF">2025-07-09T17:58:55Z</dcterms:created>
  <dcterms:modified xsi:type="dcterms:W3CDTF">2025-07-11T16:54:53Z</dcterms:modified>
</cp:coreProperties>
</file>