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nley Black" userId="f47fdb7545063e9e" providerId="LiveId" clId="{5C74E000-39E2-D441-8FDE-A390EFBD9A71}"/>
    <pc:docChg chg="modSld">
      <pc:chgData name="Finley Black" userId="f47fdb7545063e9e" providerId="LiveId" clId="{5C74E000-39E2-D441-8FDE-A390EFBD9A71}" dt="2023-08-21T20:21:51.885" v="41" actId="1076"/>
      <pc:docMkLst>
        <pc:docMk/>
      </pc:docMkLst>
      <pc:sldChg chg="modSp mod">
        <pc:chgData name="Finley Black" userId="f47fdb7545063e9e" providerId="LiveId" clId="{5C74E000-39E2-D441-8FDE-A390EFBD9A71}" dt="2023-08-21T20:21:51.885" v="41" actId="1076"/>
        <pc:sldMkLst>
          <pc:docMk/>
          <pc:sldMk cId="2491295320" sldId="260"/>
        </pc:sldMkLst>
        <pc:graphicFrameChg chg="mod modGraphic">
          <ac:chgData name="Finley Black" userId="f47fdb7545063e9e" providerId="LiveId" clId="{5C74E000-39E2-D441-8FDE-A390EFBD9A71}" dt="2023-08-21T20:21:51.885" v="41" actId="1076"/>
          <ac:graphicFrameMkLst>
            <pc:docMk/>
            <pc:sldMk cId="2491295320" sldId="260"/>
            <ac:graphicFrameMk id="4" creationId="{06ADD41C-FB20-AAB3-AC30-7039B50AFCF5}"/>
          </ac:graphicFrameMkLst>
        </pc:graphicFrameChg>
      </pc:sldChg>
    </pc:docChg>
  </pc:docChgLst>
  <pc:docChgLst>
    <pc:chgData name="Finley" userId="f47fdb7545063e9e" providerId="LiveId" clId="{8A749901-FD0D-4284-AFEC-822339D0C349}"/>
    <pc:docChg chg="undo custSel addSld delSld modSld">
      <pc:chgData name="Finley" userId="f47fdb7545063e9e" providerId="LiveId" clId="{8A749901-FD0D-4284-AFEC-822339D0C349}" dt="2023-08-07T15:43:49.247" v="1255" actId="12"/>
      <pc:docMkLst>
        <pc:docMk/>
      </pc:docMkLst>
      <pc:sldChg chg="addSp modSp mod">
        <pc:chgData name="Finley" userId="f47fdb7545063e9e" providerId="LiveId" clId="{8A749901-FD0D-4284-AFEC-822339D0C349}" dt="2023-08-07T15:43:33.805" v="1253" actId="1076"/>
        <pc:sldMkLst>
          <pc:docMk/>
          <pc:sldMk cId="661523035" sldId="256"/>
        </pc:sldMkLst>
        <pc:spChg chg="mod">
          <ac:chgData name="Finley" userId="f47fdb7545063e9e" providerId="LiveId" clId="{8A749901-FD0D-4284-AFEC-822339D0C349}" dt="2023-08-07T15:39:11.842" v="1219"/>
          <ac:spMkLst>
            <pc:docMk/>
            <pc:sldMk cId="661523035" sldId="256"/>
            <ac:spMk id="2" creationId="{304E2EFF-115F-12DA-F29A-3019BB04F9E2}"/>
          </ac:spMkLst>
        </pc:spChg>
        <pc:spChg chg="mod">
          <ac:chgData name="Finley" userId="f47fdb7545063e9e" providerId="LiveId" clId="{8A749901-FD0D-4284-AFEC-822339D0C349}" dt="2023-08-07T15:40:02.902" v="1227" actId="255"/>
          <ac:spMkLst>
            <pc:docMk/>
            <pc:sldMk cId="661523035" sldId="256"/>
            <ac:spMk id="3" creationId="{8C8FCFFF-AE42-E2BA-DFBC-2B69997781C5}"/>
          </ac:spMkLst>
        </pc:spChg>
        <pc:picChg chg="add mod modCrop">
          <ac:chgData name="Finley" userId="f47fdb7545063e9e" providerId="LiveId" clId="{8A749901-FD0D-4284-AFEC-822339D0C349}" dt="2023-08-07T15:43:33.805" v="1253" actId="1076"/>
          <ac:picMkLst>
            <pc:docMk/>
            <pc:sldMk cId="661523035" sldId="256"/>
            <ac:picMk id="5" creationId="{134F4A07-4C68-9D4B-DB78-05E1B8855480}"/>
          </ac:picMkLst>
        </pc:picChg>
      </pc:sldChg>
      <pc:sldChg chg="modSp new mod">
        <pc:chgData name="Finley" userId="f47fdb7545063e9e" providerId="LiveId" clId="{8A749901-FD0D-4284-AFEC-822339D0C349}" dt="2023-08-07T15:43:49.247" v="1255" actId="12"/>
        <pc:sldMkLst>
          <pc:docMk/>
          <pc:sldMk cId="450987614" sldId="257"/>
        </pc:sldMkLst>
        <pc:spChg chg="mod">
          <ac:chgData name="Finley" userId="f47fdb7545063e9e" providerId="LiveId" clId="{8A749901-FD0D-4284-AFEC-822339D0C349}" dt="2023-08-07T15:39:11.842" v="1219"/>
          <ac:spMkLst>
            <pc:docMk/>
            <pc:sldMk cId="450987614" sldId="257"/>
            <ac:spMk id="2" creationId="{EDFF463B-95E9-02D0-2EB5-124108AF1313}"/>
          </ac:spMkLst>
        </pc:spChg>
        <pc:spChg chg="mod">
          <ac:chgData name="Finley" userId="f47fdb7545063e9e" providerId="LiveId" clId="{8A749901-FD0D-4284-AFEC-822339D0C349}" dt="2023-08-07T15:43:49.247" v="1255" actId="12"/>
          <ac:spMkLst>
            <pc:docMk/>
            <pc:sldMk cId="450987614" sldId="257"/>
            <ac:spMk id="3" creationId="{447B71BF-EDD6-8504-4F2D-E152F9F4BF78}"/>
          </ac:spMkLst>
        </pc:spChg>
      </pc:sldChg>
      <pc:sldChg chg="addSp delSp modSp new mod">
        <pc:chgData name="Finley" userId="f47fdb7545063e9e" providerId="LiveId" clId="{8A749901-FD0D-4284-AFEC-822339D0C349}" dt="2023-08-07T15:39:11.842" v="1219"/>
        <pc:sldMkLst>
          <pc:docMk/>
          <pc:sldMk cId="2501865043" sldId="258"/>
        </pc:sldMkLst>
        <pc:spChg chg="mod">
          <ac:chgData name="Finley" userId="f47fdb7545063e9e" providerId="LiveId" clId="{8A749901-FD0D-4284-AFEC-822339D0C349}" dt="2023-08-07T15:39:11.842" v="1219"/>
          <ac:spMkLst>
            <pc:docMk/>
            <pc:sldMk cId="2501865043" sldId="258"/>
            <ac:spMk id="2" creationId="{2B8FB8F0-95D4-8DF0-DEBC-FFF804E3B2DA}"/>
          </ac:spMkLst>
        </pc:spChg>
        <pc:spChg chg="del">
          <ac:chgData name="Finley" userId="f47fdb7545063e9e" providerId="LiveId" clId="{8A749901-FD0D-4284-AFEC-822339D0C349}" dt="2023-08-07T15:07:46.454" v="302"/>
          <ac:spMkLst>
            <pc:docMk/>
            <pc:sldMk cId="2501865043" sldId="258"/>
            <ac:spMk id="3" creationId="{7CE935A8-0FDF-FDF4-89F9-2B4AA99EC331}"/>
          </ac:spMkLst>
        </pc:spChg>
        <pc:spChg chg="add del mod">
          <ac:chgData name="Finley" userId="f47fdb7545063e9e" providerId="LiveId" clId="{8A749901-FD0D-4284-AFEC-822339D0C349}" dt="2023-08-07T15:14:22.239" v="442" actId="1076"/>
          <ac:spMkLst>
            <pc:docMk/>
            <pc:sldMk cId="2501865043" sldId="258"/>
            <ac:spMk id="5" creationId="{9471A935-F47D-F63B-BAB5-1186A9C70339}"/>
          </ac:spMkLst>
        </pc:spChg>
        <pc:graphicFrameChg chg="add mod">
          <ac:chgData name="Finley" userId="f47fdb7545063e9e" providerId="LiveId" clId="{8A749901-FD0D-4284-AFEC-822339D0C349}" dt="2023-08-07T15:09:00.038" v="304" actId="1076"/>
          <ac:graphicFrameMkLst>
            <pc:docMk/>
            <pc:sldMk cId="2501865043" sldId="258"/>
            <ac:graphicFrameMk id="4" creationId="{44F01171-752D-86C8-0271-D5DF987A8DC4}"/>
          </ac:graphicFrameMkLst>
        </pc:graphicFrameChg>
      </pc:sldChg>
      <pc:sldChg chg="modSp new mod">
        <pc:chgData name="Finley" userId="f47fdb7545063e9e" providerId="LiveId" clId="{8A749901-FD0D-4284-AFEC-822339D0C349}" dt="2023-08-07T15:39:11.842" v="1219"/>
        <pc:sldMkLst>
          <pc:docMk/>
          <pc:sldMk cId="4162879397" sldId="259"/>
        </pc:sldMkLst>
        <pc:spChg chg="mod">
          <ac:chgData name="Finley" userId="f47fdb7545063e9e" providerId="LiveId" clId="{8A749901-FD0D-4284-AFEC-822339D0C349}" dt="2023-08-07T15:39:11.842" v="1219"/>
          <ac:spMkLst>
            <pc:docMk/>
            <pc:sldMk cId="4162879397" sldId="259"/>
            <ac:spMk id="2" creationId="{7EE8F2C6-DE08-4D5C-50F4-1976C427E299}"/>
          </ac:spMkLst>
        </pc:spChg>
        <pc:spChg chg="mod">
          <ac:chgData name="Finley" userId="f47fdb7545063e9e" providerId="LiveId" clId="{8A749901-FD0D-4284-AFEC-822339D0C349}" dt="2023-08-07T15:39:11.842" v="1219"/>
          <ac:spMkLst>
            <pc:docMk/>
            <pc:sldMk cId="4162879397" sldId="259"/>
            <ac:spMk id="3" creationId="{F9071172-2AFC-58AA-39DE-1B4E785193BE}"/>
          </ac:spMkLst>
        </pc:spChg>
      </pc:sldChg>
      <pc:sldChg chg="addSp delSp modSp new mod setBg delDesignElem">
        <pc:chgData name="Finley" userId="f47fdb7545063e9e" providerId="LiveId" clId="{8A749901-FD0D-4284-AFEC-822339D0C349}" dt="2023-08-07T15:38:06.546" v="1200"/>
        <pc:sldMkLst>
          <pc:docMk/>
          <pc:sldMk cId="2491295320" sldId="260"/>
        </pc:sldMkLst>
        <pc:spChg chg="mod">
          <ac:chgData name="Finley" userId="f47fdb7545063e9e" providerId="LiveId" clId="{8A749901-FD0D-4284-AFEC-822339D0C349}" dt="2023-08-07T15:25:26.592" v="654" actId="26606"/>
          <ac:spMkLst>
            <pc:docMk/>
            <pc:sldMk cId="2491295320" sldId="260"/>
            <ac:spMk id="2" creationId="{9E44F926-D494-275B-76AE-9AD816044CBC}"/>
          </ac:spMkLst>
        </pc:spChg>
        <pc:spChg chg="del">
          <ac:chgData name="Finley" userId="f47fdb7545063e9e" providerId="LiveId" clId="{8A749901-FD0D-4284-AFEC-822339D0C349}" dt="2023-08-07T15:22:41.035" v="636"/>
          <ac:spMkLst>
            <pc:docMk/>
            <pc:sldMk cId="2491295320" sldId="260"/>
            <ac:spMk id="3" creationId="{A3CFB277-4B69-3F9E-B89C-77F2008A9CDE}"/>
          </ac:spMkLst>
        </pc:spChg>
        <pc:spChg chg="add del">
          <ac:chgData name="Finley" userId="f47fdb7545063e9e" providerId="LiveId" clId="{8A749901-FD0D-4284-AFEC-822339D0C349}" dt="2023-08-07T15:25:13.752" v="649" actId="26606"/>
          <ac:spMkLst>
            <pc:docMk/>
            <pc:sldMk cId="2491295320" sldId="260"/>
            <ac:spMk id="10" creationId="{D4771268-CB57-404A-9271-370EB28F6090}"/>
          </ac:spMkLst>
        </pc:spChg>
        <pc:spChg chg="add del">
          <ac:chgData name="Finley" userId="f47fdb7545063e9e" providerId="LiveId" clId="{8A749901-FD0D-4284-AFEC-822339D0C349}" dt="2023-08-07T15:25:19.745" v="651" actId="26606"/>
          <ac:spMkLst>
            <pc:docMk/>
            <pc:sldMk cId="2491295320" sldId="260"/>
            <ac:spMk id="12" creationId="{4845A0EE-C4C8-4AE1-B3C6-1261368AC036}"/>
          </ac:spMkLst>
        </pc:spChg>
        <pc:spChg chg="add del">
          <ac:chgData name="Finley" userId="f47fdb7545063e9e" providerId="LiveId" clId="{8A749901-FD0D-4284-AFEC-822339D0C349}" dt="2023-08-07T15:25:26.539" v="653" actId="26606"/>
          <ac:spMkLst>
            <pc:docMk/>
            <pc:sldMk cId="2491295320" sldId="260"/>
            <ac:spMk id="14" creationId="{FD451EE1-06AB-4684-8B7A-59133962CD21}"/>
          </ac:spMkLst>
        </pc:spChg>
        <pc:spChg chg="add del">
          <ac:chgData name="Finley" userId="f47fdb7545063e9e" providerId="LiveId" clId="{8A749901-FD0D-4284-AFEC-822339D0C349}" dt="2023-08-07T15:25:26.539" v="653" actId="26606"/>
          <ac:spMkLst>
            <pc:docMk/>
            <pc:sldMk cId="2491295320" sldId="260"/>
            <ac:spMk id="15" creationId="{E402D69F-ABEF-47E0-B154-C6656A2B3F24}"/>
          </ac:spMkLst>
        </pc:spChg>
        <pc:spChg chg="add del">
          <ac:chgData name="Finley" userId="f47fdb7545063e9e" providerId="LiveId" clId="{8A749901-FD0D-4284-AFEC-822339D0C349}" dt="2023-08-07T15:38:06.546" v="1200"/>
          <ac:spMkLst>
            <pc:docMk/>
            <pc:sldMk cId="2491295320" sldId="260"/>
            <ac:spMk id="17" creationId="{6753252F-4873-4F63-801D-CC719279A7D5}"/>
          </ac:spMkLst>
        </pc:spChg>
        <pc:spChg chg="add del">
          <ac:chgData name="Finley" userId="f47fdb7545063e9e" providerId="LiveId" clId="{8A749901-FD0D-4284-AFEC-822339D0C349}" dt="2023-08-07T15:38:06.546" v="1200"/>
          <ac:spMkLst>
            <pc:docMk/>
            <pc:sldMk cId="2491295320" sldId="260"/>
            <ac:spMk id="18" creationId="{047C8CCB-F95D-4249-92DD-651249D3535A}"/>
          </ac:spMkLst>
        </pc:spChg>
        <pc:graphicFrameChg chg="add mod modGraphic">
          <ac:chgData name="Finley" userId="f47fdb7545063e9e" providerId="LiveId" clId="{8A749901-FD0D-4284-AFEC-822339D0C349}" dt="2023-08-07T15:27:24.250" v="656" actId="113"/>
          <ac:graphicFrameMkLst>
            <pc:docMk/>
            <pc:sldMk cId="2491295320" sldId="260"/>
            <ac:graphicFrameMk id="4" creationId="{06ADD41C-FB20-AAB3-AC30-7039B50AFCF5}"/>
          </ac:graphicFrameMkLst>
        </pc:graphicFrameChg>
        <pc:graphicFrameChg chg="add mod ord">
          <ac:chgData name="Finley" userId="f47fdb7545063e9e" providerId="LiveId" clId="{8A749901-FD0D-4284-AFEC-822339D0C349}" dt="2023-08-07T15:25:26.592" v="654" actId="26606"/>
          <ac:graphicFrameMkLst>
            <pc:docMk/>
            <pc:sldMk cId="2491295320" sldId="260"/>
            <ac:graphicFrameMk id="5" creationId="{BBB45E8C-2FB1-AC92-B160-0F5D91219399}"/>
          </ac:graphicFrameMkLst>
        </pc:graphicFrameChg>
      </pc:sldChg>
      <pc:sldChg chg="modSp new mod">
        <pc:chgData name="Finley" userId="f47fdb7545063e9e" providerId="LiveId" clId="{8A749901-FD0D-4284-AFEC-822339D0C349}" dt="2023-08-07T15:39:11.842" v="1219"/>
        <pc:sldMkLst>
          <pc:docMk/>
          <pc:sldMk cId="3710738640" sldId="261"/>
        </pc:sldMkLst>
        <pc:spChg chg="mod">
          <ac:chgData name="Finley" userId="f47fdb7545063e9e" providerId="LiveId" clId="{8A749901-FD0D-4284-AFEC-822339D0C349}" dt="2023-08-07T15:39:11.842" v="1219"/>
          <ac:spMkLst>
            <pc:docMk/>
            <pc:sldMk cId="3710738640" sldId="261"/>
            <ac:spMk id="2" creationId="{83BE8D96-BA52-936E-34F9-11D2D5E3B6CB}"/>
          </ac:spMkLst>
        </pc:spChg>
        <pc:spChg chg="mod">
          <ac:chgData name="Finley" userId="f47fdb7545063e9e" providerId="LiveId" clId="{8A749901-FD0D-4284-AFEC-822339D0C349}" dt="2023-08-07T15:39:11.842" v="1219"/>
          <ac:spMkLst>
            <pc:docMk/>
            <pc:sldMk cId="3710738640" sldId="261"/>
            <ac:spMk id="3" creationId="{16501635-5E64-4272-4E4A-837092523815}"/>
          </ac:spMkLst>
        </pc:spChg>
      </pc:sldChg>
      <pc:sldChg chg="new del">
        <pc:chgData name="Finley" userId="f47fdb7545063e9e" providerId="LiveId" clId="{8A749901-FD0D-4284-AFEC-822339D0C349}" dt="2023-08-07T15:34:39.105" v="1172" actId="47"/>
        <pc:sldMkLst>
          <pc:docMk/>
          <pc:sldMk cId="1565597844" sldId="262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47fdb7545063e9e/Documents/Thinkful%20Excel/Capstone%201%20part%20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47fdb7545063e9e/Documents/Thinkful%20Excel/Capstone%201%20part%20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'[Capstone 1 part 1.xlsx]Dashboard'!$C$11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'[Capstone 1 part 1.xlsx]Dashboard'!$B$12:$B$14</c:f>
              <c:strCache>
                <c:ptCount val="3"/>
                <c:pt idx="0">
                  <c:v>Gross Revenue</c:v>
                </c:pt>
                <c:pt idx="1">
                  <c:v>Yearly Car Cost</c:v>
                </c:pt>
                <c:pt idx="2">
                  <c:v>Net Revenue</c:v>
                </c:pt>
              </c:strCache>
            </c:strRef>
          </c:cat>
          <c:val>
            <c:numRef>
              <c:f>'[Capstone 1 part 1.xlsx]Dashboard'!$C$12:$C$14</c:f>
              <c:numCache>
                <c:formatCode>_("$"* #,##0.00_);_("$"* \(#,##0.00\);_("$"* "-"??_);_(@_)</c:formatCode>
                <c:ptCount val="3"/>
                <c:pt idx="0">
                  <c:v>52830207</c:v>
                </c:pt>
                <c:pt idx="1">
                  <c:v>33076688.639999952</c:v>
                </c:pt>
                <c:pt idx="2">
                  <c:v>19753518.360000048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C5-4F25-8D6F-0B3958DDA0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9160336"/>
        <c:axId val="1439161776"/>
      </c:barChart>
      <c:catAx>
        <c:axId val="143916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9161776"/>
        <c:crosses val="autoZero"/>
        <c:auto val="1"/>
        <c:lblAlgn val="ctr"/>
        <c:lblOffset val="100"/>
        <c:noMultiLvlLbl val="0"/>
      </c:catAx>
      <c:valAx>
        <c:axId val="1439161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916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Strategy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'[Capstone 1 part 1.xlsx]Dashboard'!$C$11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'[Capstone 1 part 1.xlsx]Dashboard'!$B$12:$B$14</c:f>
              <c:strCache>
                <c:ptCount val="3"/>
                <c:pt idx="0">
                  <c:v>Gross Revenue</c:v>
                </c:pt>
                <c:pt idx="1">
                  <c:v>Yearly Car Cost</c:v>
                </c:pt>
                <c:pt idx="2">
                  <c:v>Net Revenue</c:v>
                </c:pt>
              </c:strCache>
            </c:strRef>
          </c:cat>
          <c:val>
            <c:numRef>
              <c:f>'[Capstone 1 part 1.xlsx]Dashboard'!$C$12:$C$14</c:f>
              <c:numCache>
                <c:formatCode>_("$"* #,##0.00_);_("$"* \(#,##0.00\);_("$"* "-"??_);_(@_)</c:formatCode>
                <c:ptCount val="3"/>
                <c:pt idx="0">
                  <c:v>52830207</c:v>
                </c:pt>
                <c:pt idx="1">
                  <c:v>33076688.639999952</c:v>
                </c:pt>
                <c:pt idx="2">
                  <c:v>19753518.360000048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15-4018-BCD2-E8EE4ABEDEB1}"/>
            </c:ext>
          </c:extLst>
        </c:ser>
        <c:ser>
          <c:idx val="1"/>
          <c:order val="1"/>
          <c:tx>
            <c:strRef>
              <c:f>'[Capstone 1 part 1.xlsx]Dashboard'!$D$11</c:f>
              <c:strCache>
                <c:ptCount val="1"/>
                <c:pt idx="0">
                  <c:v>Strategy A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'[Capstone 1 part 1.xlsx]Dashboard'!$B$12:$B$14</c:f>
              <c:strCache>
                <c:ptCount val="3"/>
                <c:pt idx="0">
                  <c:v>Gross Revenue</c:v>
                </c:pt>
                <c:pt idx="1">
                  <c:v>Yearly Car Cost</c:v>
                </c:pt>
                <c:pt idx="2">
                  <c:v>Net Revenue</c:v>
                </c:pt>
              </c:strCache>
            </c:strRef>
          </c:cat>
          <c:val>
            <c:numRef>
              <c:f>'[Capstone 1 part 1.xlsx]Dashboard'!$D$12:$D$14</c:f>
              <c:numCache>
                <c:formatCode>_("$"* #,##0.00_);_("$"* \(#,##0.00\);_("$"* "-"??_);_(@_)</c:formatCode>
                <c:ptCount val="3"/>
                <c:pt idx="0">
                  <c:v>52830207</c:v>
                </c:pt>
                <c:pt idx="1">
                  <c:v>29769019.775999956</c:v>
                </c:pt>
                <c:pt idx="2">
                  <c:v>23061187.224000044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15-4018-BCD2-E8EE4ABEDEB1}"/>
            </c:ext>
          </c:extLst>
        </c:ser>
        <c:ser>
          <c:idx val="2"/>
          <c:order val="2"/>
          <c:tx>
            <c:strRef>
              <c:f>'[Capstone 1 part 1.xlsx]Dashboard'!$E$11</c:f>
              <c:strCache>
                <c:ptCount val="1"/>
                <c:pt idx="0">
                  <c:v>Strategy B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'[Capstone 1 part 1.xlsx]Dashboard'!$B$12:$B$14</c:f>
              <c:strCache>
                <c:ptCount val="3"/>
                <c:pt idx="0">
                  <c:v>Gross Revenue</c:v>
                </c:pt>
                <c:pt idx="1">
                  <c:v>Yearly Car Cost</c:v>
                </c:pt>
                <c:pt idx="2">
                  <c:v>Net Revenue</c:v>
                </c:pt>
              </c:strCache>
            </c:strRef>
          </c:cat>
          <c:val>
            <c:numRef>
              <c:f>'[Capstone 1 part 1.xlsx]Dashboard'!$E$12:$E$14</c:f>
              <c:numCache>
                <c:formatCode>_("$"* #,##0.00_);_("$"* \(#,##0.00\);_("$"* "-"??_);_(@_)</c:formatCode>
                <c:ptCount val="3"/>
                <c:pt idx="0">
                  <c:v>58113227.700000003</c:v>
                </c:pt>
                <c:pt idx="1">
                  <c:v>33076688.639999952</c:v>
                </c:pt>
                <c:pt idx="2">
                  <c:v>25036539.060000051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715-4018-BCD2-E8EE4ABEDEB1}"/>
            </c:ext>
          </c:extLst>
        </c:ser>
        <c:ser>
          <c:idx val="3"/>
          <c:order val="3"/>
          <c:tx>
            <c:strRef>
              <c:f>'[Capstone 1 part 1.xlsx]Dashboard'!$F$11</c:f>
              <c:strCache>
                <c:ptCount val="1"/>
                <c:pt idx="0">
                  <c:v>Strategy C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'[Capstone 1 part 1.xlsx]Dashboard'!$B$12:$B$14</c:f>
              <c:strCache>
                <c:ptCount val="3"/>
                <c:pt idx="0">
                  <c:v>Gross Revenue</c:v>
                </c:pt>
                <c:pt idx="1">
                  <c:v>Yearly Car Cost</c:v>
                </c:pt>
                <c:pt idx="2">
                  <c:v>Net Revenue</c:v>
                </c:pt>
              </c:strCache>
            </c:strRef>
          </c:cat>
          <c:val>
            <c:numRef>
              <c:f>'[Capstone 1 part 1.xlsx]Dashboard'!$F$12:$F$14</c:f>
              <c:numCache>
                <c:formatCode>_("$"* #,##0.00_);_("$"* \(#,##0.00\);_("$"* "-"??_);_(@_)</c:formatCode>
                <c:ptCount val="3"/>
                <c:pt idx="0">
                  <c:v>58113227.700000003</c:v>
                </c:pt>
                <c:pt idx="1">
                  <c:v>29769019.775999956</c:v>
                </c:pt>
                <c:pt idx="2">
                  <c:v>28344207.924000047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715-4018-BCD2-E8EE4ABED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43186976"/>
        <c:axId val="2143188416"/>
      </c:barChart>
      <c:catAx>
        <c:axId val="2143186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3188416"/>
        <c:crosses val="autoZero"/>
        <c:auto val="1"/>
        <c:lblAlgn val="ctr"/>
        <c:lblOffset val="100"/>
        <c:noMultiLvlLbl val="0"/>
      </c:catAx>
      <c:valAx>
        <c:axId val="2143188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3186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0DBF-1A53-4871-A246-E3AED74D6C86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97906-8669-45C3-87FF-8C7EA9DAF0A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531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0DBF-1A53-4871-A246-E3AED74D6C86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97906-8669-45C3-87FF-8C7EA9DAF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0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0DBF-1A53-4871-A246-E3AED74D6C86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97906-8669-45C3-87FF-8C7EA9DAF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0DBF-1A53-4871-A246-E3AED74D6C86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97906-8669-45C3-87FF-8C7EA9DAF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25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0DBF-1A53-4871-A246-E3AED74D6C86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97906-8669-45C3-87FF-8C7EA9DAF0A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545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0DBF-1A53-4871-A246-E3AED74D6C86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97906-8669-45C3-87FF-8C7EA9DAF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0DBF-1A53-4871-A246-E3AED74D6C86}" type="datetimeFigureOut">
              <a:rPr lang="en-US" smtClean="0"/>
              <a:t>8/21/23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97906-8669-45C3-87FF-8C7EA9DAF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3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0DBF-1A53-4871-A246-E3AED74D6C86}" type="datetimeFigureOut">
              <a:rPr lang="en-US" smtClean="0"/>
              <a:t>8/21/23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97906-8669-45C3-87FF-8C7EA9DAF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4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0DBF-1A53-4871-A246-E3AED74D6C86}" type="datetimeFigureOut">
              <a:rPr lang="en-US" smtClean="0"/>
              <a:t>8/21/23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97906-8669-45C3-87FF-8C7EA9DAF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92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E0C0DBF-1A53-4871-A246-E3AED74D6C86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97906-8669-45C3-87FF-8C7EA9DAF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75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0DBF-1A53-4871-A246-E3AED74D6C86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97906-8669-45C3-87FF-8C7EA9DAF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59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E0C0DBF-1A53-4871-A246-E3AED74D6C86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C597906-8669-45C3-87FF-8C7EA9DAF0A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24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E2EFF-115F-12DA-F29A-3019BB04F9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to Increase Profit Percentages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FCFFF-AE42-E2BA-DFBC-2B6999778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2487"/>
            <a:ext cx="9144000" cy="1361662"/>
          </a:xfrm>
        </p:spPr>
        <p:txBody>
          <a:bodyPr>
            <a:normAutofit fontScale="32500" lnSpcReduction="20000"/>
          </a:bodyPr>
          <a:lstStyle/>
          <a:p>
            <a:r>
              <a:rPr lang="en-US" sz="4500" dirty="0"/>
              <a:t>A Presentation for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400" i="1" dirty="0"/>
              <a:t>Presented by Finley Black</a:t>
            </a:r>
          </a:p>
        </p:txBody>
      </p:sp>
      <p:pic>
        <p:nvPicPr>
          <p:cNvPr id="5" name="Picture 4" descr="A close-up of a logo">
            <a:extLst>
              <a:ext uri="{FF2B5EF4-FFF2-40B4-BE49-F238E27FC236}">
                <a16:creationId xmlns:a16="http://schemas.microsoft.com/office/drawing/2014/main" id="{134F4A07-4C68-9D4B-DB78-05E1B88554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7" t="25196" r="11010" b="18977"/>
          <a:stretch/>
        </p:blipFill>
        <p:spPr>
          <a:xfrm>
            <a:off x="3780148" y="4421170"/>
            <a:ext cx="1825658" cy="59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523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F463B-95E9-02D0-2EB5-124108AF1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presentation: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B71BF-EDD6-8504-4F2D-E152F9F4B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variety of plans to increase profit</a:t>
            </a:r>
          </a:p>
          <a:p>
            <a:r>
              <a:rPr lang="en-US" dirty="0"/>
              <a:t>Give insight as to which choice would yield the best results</a:t>
            </a:r>
          </a:p>
          <a:p>
            <a:r>
              <a:rPr lang="en-US" dirty="0"/>
              <a:t>Formulate an action plan!</a:t>
            </a:r>
          </a:p>
        </p:txBody>
      </p:sp>
    </p:spTree>
    <p:extLst>
      <p:ext uri="{BB962C8B-B14F-4D97-AF65-F5344CB8AC3E}">
        <p14:creationId xmlns:p14="http://schemas.microsoft.com/office/powerpoint/2010/main" val="450987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B8F0-95D4-8DF0-DEBC-FFF804E3B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baseline profits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4F01171-752D-86C8-0271-D5DF987A8D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5799198"/>
              </p:ext>
            </p:extLst>
          </p:nvPr>
        </p:nvGraphicFramePr>
        <p:xfrm>
          <a:off x="1552575" y="1787525"/>
          <a:ext cx="9286875" cy="287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471A935-F47D-F63B-BAB5-1186A9C70339}"/>
              </a:ext>
            </a:extLst>
          </p:cNvPr>
          <p:cNvSpPr txBox="1"/>
          <p:nvPr/>
        </p:nvSpPr>
        <p:spPr>
          <a:xfrm>
            <a:off x="1095376" y="4866887"/>
            <a:ext cx="922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Revenue: $52,830,207.00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Yearly Cost: $33,076,688.64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 Revenue: $19,753,518.36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Profit Margin: 37%</a:t>
            </a:r>
          </a:p>
        </p:txBody>
      </p:sp>
    </p:spTree>
    <p:extLst>
      <p:ext uri="{BB962C8B-B14F-4D97-AF65-F5344CB8AC3E}">
        <p14:creationId xmlns:p14="http://schemas.microsoft.com/office/powerpoint/2010/main" val="2501865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F2C6-DE08-4D5C-50F4-1976C427E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to increase profit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71172-2AFC-58AA-39DE-1B4E78519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Strategy A: Reduce costs by 10%</a:t>
            </a:r>
          </a:p>
          <a:p>
            <a:r>
              <a:rPr lang="en-US" dirty="0"/>
              <a:t>Strategy B: Increase price by 10%</a:t>
            </a:r>
          </a:p>
          <a:p>
            <a:r>
              <a:rPr lang="en-US" dirty="0"/>
              <a:t>Strategy C: Employ both strategies A and 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879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BB45E8C-2FB1-AC92-B160-0F5D912193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7959047"/>
              </p:ext>
            </p:extLst>
          </p:nvPr>
        </p:nvGraphicFramePr>
        <p:xfrm>
          <a:off x="4038600" y="2314575"/>
          <a:ext cx="7186613" cy="3576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E44F926-D494-275B-76AE-9AD816044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Projected outcomes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ADD41C-FB20-AAB3-AC30-7039B50AFC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7415050"/>
              </p:ext>
            </p:extLst>
          </p:nvPr>
        </p:nvGraphicFramePr>
        <p:xfrm>
          <a:off x="3896096" y="932330"/>
          <a:ext cx="7961441" cy="13822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0288">
                  <a:extLst>
                    <a:ext uri="{9D8B030D-6E8A-4147-A177-3AD203B41FA5}">
                      <a16:colId xmlns:a16="http://schemas.microsoft.com/office/drawing/2014/main" val="3481354066"/>
                    </a:ext>
                  </a:extLst>
                </a:gridCol>
                <a:gridCol w="1466581">
                  <a:extLst>
                    <a:ext uri="{9D8B030D-6E8A-4147-A177-3AD203B41FA5}">
                      <a16:colId xmlns:a16="http://schemas.microsoft.com/office/drawing/2014/main" val="278012361"/>
                    </a:ext>
                  </a:extLst>
                </a:gridCol>
                <a:gridCol w="1772906">
                  <a:extLst>
                    <a:ext uri="{9D8B030D-6E8A-4147-A177-3AD203B41FA5}">
                      <a16:colId xmlns:a16="http://schemas.microsoft.com/office/drawing/2014/main" val="3283807272"/>
                    </a:ext>
                  </a:extLst>
                </a:gridCol>
                <a:gridCol w="1935085">
                  <a:extLst>
                    <a:ext uri="{9D8B030D-6E8A-4147-A177-3AD203B41FA5}">
                      <a16:colId xmlns:a16="http://schemas.microsoft.com/office/drawing/2014/main" val="610260757"/>
                    </a:ext>
                  </a:extLst>
                </a:gridCol>
                <a:gridCol w="1466581">
                  <a:extLst>
                    <a:ext uri="{9D8B030D-6E8A-4147-A177-3AD203B41FA5}">
                      <a16:colId xmlns:a16="http://schemas.microsoft.com/office/drawing/2014/main" val="1174395183"/>
                    </a:ext>
                  </a:extLst>
                </a:gridCol>
              </a:tblGrid>
              <a:tr h="175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Column1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1" marR="6311" marT="63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Baseline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1" marR="6311" marT="63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Strategy A (reduce cost)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1" marR="6311" marT="63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Strategy B (increase price)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1" marR="6311" marT="63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Strategy 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1" marR="6311" marT="6311" marB="0" anchor="b"/>
                </a:tc>
                <a:extLst>
                  <a:ext uri="{0D108BD9-81ED-4DB2-BD59-A6C34878D82A}">
                    <a16:rowId xmlns:a16="http://schemas.microsoft.com/office/drawing/2014/main" val="2719898855"/>
                  </a:ext>
                </a:extLst>
              </a:tr>
              <a:tr h="31430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Gross Revenue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1" marR="6311" marT="63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$ 52,830,207.00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1" marR="6311" marT="63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$ 52,830,207.00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1" marR="6311" marT="63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$ 58,113,227.70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1" marR="6311" marT="63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$ 58,113,227.70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1" marR="6311" marT="6311" marB="0" anchor="b"/>
                </a:tc>
                <a:extLst>
                  <a:ext uri="{0D108BD9-81ED-4DB2-BD59-A6C34878D82A}">
                    <a16:rowId xmlns:a16="http://schemas.microsoft.com/office/drawing/2014/main" val="3963944576"/>
                  </a:ext>
                </a:extLst>
              </a:tr>
              <a:tr h="31430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Yearly Car Cost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1" marR="6311" marT="63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$ 33,076,688.64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1" marR="6311" marT="63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$ 29,769,019.78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1" marR="6311" marT="63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$ 33,076,688.64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1" marR="6311" marT="63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$ 29,769,019.78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1" marR="6311" marT="6311" marB="0" anchor="b"/>
                </a:tc>
                <a:extLst>
                  <a:ext uri="{0D108BD9-81ED-4DB2-BD59-A6C34878D82A}">
                    <a16:rowId xmlns:a16="http://schemas.microsoft.com/office/drawing/2014/main" val="1095933937"/>
                  </a:ext>
                </a:extLst>
              </a:tr>
              <a:tr h="31430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Net Revenue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1" marR="6311" marT="63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$ 19,753,518.36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1" marR="6311" marT="63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$ 23,061,187.22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1" marR="6311" marT="63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$ 25,036,539.06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1" marR="6311" marT="63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$ 28,344,207.92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1" marR="6311" marT="6311" marB="0" anchor="b"/>
                </a:tc>
                <a:extLst>
                  <a:ext uri="{0D108BD9-81ED-4DB2-BD59-A6C34878D82A}">
                    <a16:rowId xmlns:a16="http://schemas.microsoft.com/office/drawing/2014/main" val="2753065177"/>
                  </a:ext>
                </a:extLst>
              </a:tr>
              <a:tr h="175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Profit Margin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1" marR="6311" marT="63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37%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1" marR="6311" marT="63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44%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1" marR="6311" marT="63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43%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1" marR="6311" marT="63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49%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1" marR="6311" marT="6311" marB="0" anchor="b"/>
                </a:tc>
                <a:extLst>
                  <a:ext uri="{0D108BD9-81ED-4DB2-BD59-A6C34878D82A}">
                    <a16:rowId xmlns:a16="http://schemas.microsoft.com/office/drawing/2014/main" val="1731536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1295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E8D96-BA52-936E-34F9-11D2D5E3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Coarse of Action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01635-5E64-4272-4E4A-837092523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Strategy C increases profit from 37% to 49%</a:t>
            </a:r>
          </a:p>
          <a:p>
            <a:r>
              <a:rPr lang="en-US" dirty="0"/>
              <a:t>If a reduction in yearly costs cannot be accomplished, strategy B would still increase profit by 6%</a:t>
            </a:r>
          </a:p>
          <a:p>
            <a:r>
              <a:rPr lang="en-US" dirty="0"/>
              <a:t>Failure to adopt one of these strategies would lose the company between $5.2 and $8.5 million per year in revenue</a:t>
            </a:r>
          </a:p>
        </p:txBody>
      </p:sp>
    </p:spTree>
    <p:extLst>
      <p:ext uri="{BB962C8B-B14F-4D97-AF65-F5344CB8AC3E}">
        <p14:creationId xmlns:p14="http://schemas.microsoft.com/office/powerpoint/2010/main" val="37107386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68</TotalTime>
  <Words>223</Words>
  <Application>Microsoft Macintosh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Methods to Increase Profit Percentages</vt:lpstr>
      <vt:lpstr>Goals for this presentation:</vt:lpstr>
      <vt:lpstr>Current baseline profits</vt:lpstr>
      <vt:lpstr>Strategies to increase profit </vt:lpstr>
      <vt:lpstr>Projected outcomes </vt:lpstr>
      <vt:lpstr>Suggested Coarse of Action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Finley</dc:creator>
  <cp:lastModifiedBy>Finley Black</cp:lastModifiedBy>
  <cp:revision>1</cp:revision>
  <dcterms:created xsi:type="dcterms:W3CDTF">2023-08-07T14:58:18Z</dcterms:created>
  <dcterms:modified xsi:type="dcterms:W3CDTF">2023-08-21T20:21:59Z</dcterms:modified>
</cp:coreProperties>
</file>