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65" r:id="rId6"/>
    <p:sldId id="259" r:id="rId7"/>
    <p:sldId id="260" r:id="rId8"/>
    <p:sldId id="261" r:id="rId9"/>
    <p:sldId id="262" r:id="rId10"/>
    <p:sldId id="263" r:id="rId11"/>
    <p:sldId id="264" r:id="rId12"/>
    <p:sldId id="267" r:id="rId13"/>
    <p:sldId id="268" r:id="rId14"/>
    <p:sldId id="269" r:id="rId15"/>
    <p:sldId id="271" r:id="rId16"/>
    <p:sldId id="270" r:id="rId17"/>
    <p:sldId id="272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6EF32-1BA7-48D6-92A8-6CFA85FF0711}" type="datetimeFigureOut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72C8-B1B3-49A8-BE1F-C41FFEB090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1987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6EF32-1BA7-48D6-92A8-6CFA85FF0711}" type="datetimeFigureOut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72C8-B1B3-49A8-BE1F-C41FFEB090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5688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6EF32-1BA7-48D6-92A8-6CFA85FF0711}" type="datetimeFigureOut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72C8-B1B3-49A8-BE1F-C41FFEB090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355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6EF32-1BA7-48D6-92A8-6CFA85FF0711}" type="datetimeFigureOut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72C8-B1B3-49A8-BE1F-C41FFEB090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7300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6EF32-1BA7-48D6-92A8-6CFA85FF0711}" type="datetimeFigureOut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72C8-B1B3-49A8-BE1F-C41FFEB090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8702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6EF32-1BA7-48D6-92A8-6CFA85FF0711}" type="datetimeFigureOut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72C8-B1B3-49A8-BE1F-C41FFEB090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8410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6EF32-1BA7-48D6-92A8-6CFA85FF0711}" type="datetimeFigureOut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72C8-B1B3-49A8-BE1F-C41FFEB090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990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6EF32-1BA7-48D6-92A8-6CFA85FF0711}" type="datetimeFigureOut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72C8-B1B3-49A8-BE1F-C41FFEB090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0550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6EF32-1BA7-48D6-92A8-6CFA85FF0711}" type="datetimeFigureOut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72C8-B1B3-49A8-BE1F-C41FFEB090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06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6EF32-1BA7-48D6-92A8-6CFA85FF0711}" type="datetimeFigureOut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72C8-B1B3-49A8-BE1F-C41FFEB090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425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6EF32-1BA7-48D6-92A8-6CFA85FF0711}" type="datetimeFigureOut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72C8-B1B3-49A8-BE1F-C41FFEB090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7119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6EF32-1BA7-48D6-92A8-6CFA85FF0711}" type="datetimeFigureOut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B72C8-B1B3-49A8-BE1F-C41FFEB090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332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期中報告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使用</a:t>
            </a:r>
            <a:r>
              <a:rPr lang="en-US" altLang="zh-TW" dirty="0" err="1" smtClean="0"/>
              <a:t>openssl</a:t>
            </a:r>
            <a:r>
              <a:rPr lang="zh-TW" altLang="en-US" dirty="0" smtClean="0"/>
              <a:t>實作現代密碼學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103119" y="3352656"/>
            <a:ext cx="3186545" cy="1655762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學生</a:t>
            </a:r>
            <a:r>
              <a:rPr lang="en-US" altLang="zh-TW" sz="2000" dirty="0" smtClean="0"/>
              <a:t>:4100E116</a:t>
            </a:r>
            <a:r>
              <a:rPr lang="zh-TW" altLang="en-US" sz="2000" dirty="0" smtClean="0"/>
              <a:t> 詹弘翌</a:t>
            </a:r>
            <a:endParaRPr lang="en-US" altLang="zh-TW" sz="2000" dirty="0"/>
          </a:p>
          <a:p>
            <a:r>
              <a:rPr lang="zh-TW" altLang="en-US" sz="2000" dirty="0" smtClean="0"/>
              <a:t>老師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偉大的恩師曾龍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34336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90500"/>
            <a:ext cx="11125200" cy="1727199"/>
          </a:xfrm>
        </p:spPr>
        <p:txBody>
          <a:bodyPr>
            <a:normAutofit fontScale="90000"/>
          </a:bodyPr>
          <a:lstStyle/>
          <a:p>
            <a:r>
              <a:rPr lang="zh-TW" altLang="en-US" sz="4000" dirty="0" smtClean="0"/>
              <a:t>對稱式密碼</a:t>
            </a:r>
            <a:r>
              <a:rPr lang="en-US" altLang="zh-TW" sz="4000" dirty="0" smtClean="0"/>
              <a:t>(</a:t>
            </a:r>
            <a:r>
              <a:rPr lang="en-US" altLang="zh-TW" sz="4000" b="1" dirty="0"/>
              <a:t>Symmetric-key algorithm</a:t>
            </a:r>
            <a:r>
              <a:rPr lang="en-US" altLang="zh-TW" sz="4000" dirty="0" smtClean="0"/>
              <a:t>)</a:t>
            </a:r>
            <a:br>
              <a:rPr lang="en-US" altLang="zh-TW" sz="4000" dirty="0" smtClean="0"/>
            </a:b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zh-TW" altLang="en-US" sz="2800" dirty="0" smtClean="0"/>
              <a:t>參考資料</a:t>
            </a:r>
            <a:r>
              <a:rPr lang="en-US" altLang="zh-TW" sz="2800" dirty="0" smtClean="0"/>
              <a:t>:</a:t>
            </a:r>
            <a:r>
              <a:rPr lang="en-US" altLang="zh-TW" sz="2800" dirty="0"/>
              <a:t/>
            </a:r>
            <a:br>
              <a:rPr lang="en-US" altLang="zh-TW" sz="2800" dirty="0"/>
            </a:br>
            <a:r>
              <a:rPr lang="en-US" altLang="zh-TW" sz="2800" dirty="0" smtClean="0"/>
              <a:t>https</a:t>
            </a:r>
            <a:r>
              <a:rPr lang="en-US" altLang="zh-TW" sz="2800" dirty="0"/>
              <a:t>://zh.wikipedia.org/wiki/%E5%B0%8D%E7%A8%B1%E5%AF%86%E9%91%B0%E5%8A%A0%E5%AF%86</a:t>
            </a:r>
            <a:endParaRPr lang="zh-TW" altLang="en-US" sz="2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181225"/>
            <a:ext cx="10515600" cy="4351337"/>
          </a:xfrm>
        </p:spPr>
        <p:txBody>
          <a:bodyPr/>
          <a:lstStyle/>
          <a:p>
            <a:r>
              <a:rPr lang="zh-TW" altLang="en-US" dirty="0"/>
              <a:t>加</a:t>
            </a:r>
            <a:r>
              <a:rPr lang="zh-TW" altLang="en-US" dirty="0" smtClean="0"/>
              <a:t>密解密都使用</a:t>
            </a:r>
            <a:r>
              <a:rPr lang="zh-TW" altLang="en-US" dirty="0"/>
              <a:t>相同的密</a:t>
            </a:r>
            <a:r>
              <a:rPr lang="zh-TW" altLang="en-US" dirty="0" smtClean="0"/>
              <a:t>鑰</a:t>
            </a:r>
            <a:endParaRPr lang="en-US" altLang="zh-TW" dirty="0"/>
          </a:p>
          <a:p>
            <a:r>
              <a:rPr lang="zh-TW" altLang="en-US" dirty="0" smtClean="0"/>
              <a:t> 常見的對稱加密有</a:t>
            </a:r>
            <a:r>
              <a:rPr lang="en-US" altLang="zh-TW" dirty="0" smtClean="0"/>
              <a:t>:AES</a:t>
            </a:r>
            <a:r>
              <a:rPr lang="zh-TW" altLang="en-US" dirty="0" smtClean="0"/>
              <a:t>、</a:t>
            </a:r>
            <a:r>
              <a:rPr lang="en-US" altLang="zh-TW" dirty="0" smtClean="0"/>
              <a:t>3DES</a:t>
            </a:r>
            <a:r>
              <a:rPr lang="zh-TW" altLang="en-US" dirty="0" smtClean="0"/>
              <a:t>、</a:t>
            </a:r>
            <a:r>
              <a:rPr lang="en-US" altLang="zh-TW" dirty="0" smtClean="0"/>
              <a:t>DES</a:t>
            </a:r>
            <a:r>
              <a:rPr lang="zh-TW" altLang="en-US" dirty="0" smtClean="0"/>
              <a:t>等</a:t>
            </a:r>
            <a:r>
              <a:rPr lang="en-US" altLang="zh-TW" dirty="0" smtClean="0"/>
              <a:t>…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024" y="3327401"/>
            <a:ext cx="9678751" cy="320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689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AES</a:t>
            </a:r>
            <a:r>
              <a:rPr lang="zh-TW" altLang="en-US" dirty="0" smtClean="0"/>
              <a:t>加密</a:t>
            </a:r>
            <a:r>
              <a:rPr lang="en-US" altLang="zh-TW" dirty="0" smtClean="0"/>
              <a:t>(</a:t>
            </a:r>
            <a:r>
              <a:rPr lang="en-US" altLang="zh-TW" b="1" dirty="0" smtClean="0"/>
              <a:t>A</a:t>
            </a:r>
            <a:r>
              <a:rPr lang="en-US" altLang="zh-TW" dirty="0" smtClean="0"/>
              <a:t>dvanced</a:t>
            </a:r>
            <a:r>
              <a:rPr lang="en-US" altLang="zh-TW" dirty="0"/>
              <a:t> </a:t>
            </a:r>
            <a:r>
              <a:rPr lang="en-US" altLang="zh-TW" b="1" dirty="0"/>
              <a:t>E</a:t>
            </a:r>
            <a:r>
              <a:rPr lang="en-US" altLang="zh-TW" dirty="0"/>
              <a:t>ncryption </a:t>
            </a:r>
            <a:r>
              <a:rPr lang="en-US" altLang="zh-TW" b="1" dirty="0"/>
              <a:t>S</a:t>
            </a:r>
            <a:r>
              <a:rPr lang="en-US" altLang="zh-TW" dirty="0"/>
              <a:t>tandard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 加密模式</a:t>
            </a:r>
            <a:r>
              <a:rPr lang="en-US" altLang="zh-TW" dirty="0" err="1" smtClean="0"/>
              <a:t>cbc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237" y="2932088"/>
            <a:ext cx="6823526" cy="213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01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AES</a:t>
            </a:r>
            <a:r>
              <a:rPr lang="zh-TW" altLang="en-US" dirty="0" smtClean="0"/>
              <a:t>解密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258" y="3057472"/>
            <a:ext cx="6687483" cy="181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47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74650"/>
            <a:ext cx="11106150" cy="1450975"/>
          </a:xfrm>
        </p:spPr>
        <p:txBody>
          <a:bodyPr/>
          <a:lstStyle/>
          <a:p>
            <a:r>
              <a:rPr lang="zh-TW" altLang="en-US" dirty="0" smtClean="0"/>
              <a:t>雜湊函式</a:t>
            </a:r>
            <a:r>
              <a:rPr lang="en-US" altLang="zh-TW" dirty="0" smtClean="0"/>
              <a:t>(Hash function)</a:t>
            </a:r>
            <a:br>
              <a:rPr lang="en-US" altLang="zh-TW" dirty="0" smtClean="0"/>
            </a:br>
            <a:r>
              <a:rPr lang="en-US" altLang="zh-TW" sz="2000" dirty="0" smtClean="0"/>
              <a:t>	</a:t>
            </a:r>
            <a:br>
              <a:rPr lang="en-US" altLang="zh-TW" sz="2000" dirty="0" smtClean="0"/>
            </a:br>
            <a:r>
              <a:rPr lang="zh-TW" altLang="en-US" sz="2000" dirty="0" smtClean="0"/>
              <a:t>參考</a:t>
            </a:r>
            <a:r>
              <a:rPr lang="zh-TW" altLang="en-US" sz="2000" dirty="0"/>
              <a:t>資</a:t>
            </a:r>
            <a:r>
              <a:rPr lang="zh-TW" altLang="en-US" sz="2000" dirty="0" smtClean="0"/>
              <a:t>料</a:t>
            </a:r>
            <a:r>
              <a:rPr lang="en-US" altLang="zh-TW" sz="2000" dirty="0"/>
              <a:t>:https://zh.wikipedia.org/wiki/%E6%95%A3%E5%88%97%E5%87%BD%E6%95%B8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r>
              <a:rPr lang="zh-TW" altLang="en-US" dirty="0" smtClean="0"/>
              <a:t>會將資料打亂混合</a:t>
            </a:r>
            <a:endParaRPr lang="en-US" altLang="zh-TW" dirty="0" smtClean="0"/>
          </a:p>
          <a:p>
            <a:r>
              <a:rPr lang="en-US" altLang="zh-TW" dirty="0" smtClean="0"/>
              <a:t> </a:t>
            </a:r>
            <a:r>
              <a:rPr lang="zh-TW" altLang="en-US" dirty="0" smtClean="0"/>
              <a:t>用來加密存在資料庫中的密碼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zh-TW" altLang="en-US" dirty="0" smtClean="0"/>
              <a:t>具有不可逆的性質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5" y="3276600"/>
            <a:ext cx="7981950" cy="340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9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825624"/>
          </a:xfrm>
        </p:spPr>
        <p:txBody>
          <a:bodyPr>
            <a:normAutofit/>
          </a:bodyPr>
          <a:lstStyle/>
          <a:p>
            <a:r>
              <a:rPr lang="en-US" altLang="zh-TW" sz="4000" dirty="0" smtClean="0"/>
              <a:t>Md5(Message-Digest </a:t>
            </a:r>
            <a:r>
              <a:rPr lang="en-US" altLang="zh-TW" sz="4000" dirty="0"/>
              <a:t>Algorithm</a:t>
            </a:r>
            <a:r>
              <a:rPr lang="en-US" altLang="zh-TW" sz="4000" dirty="0" smtClean="0"/>
              <a:t>)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400" dirty="0" smtClean="0"/>
              <a:t>參考資料</a:t>
            </a:r>
            <a:r>
              <a:rPr lang="en-US" altLang="zh-TW" sz="2400" dirty="0"/>
              <a:t>:https://zh.wikipedia.org/wiki/MD5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zh-TW" altLang="en-US" dirty="0" smtClean="0"/>
              <a:t> 一種被廣泛使用的雜湊函式</a:t>
            </a:r>
            <a:endParaRPr lang="en-US" altLang="zh-TW" dirty="0" smtClean="0"/>
          </a:p>
          <a:p>
            <a:r>
              <a:rPr lang="zh-TW" altLang="en-US" dirty="0" smtClean="0"/>
              <a:t>可以產出一個</a:t>
            </a:r>
            <a:r>
              <a:rPr lang="en-US" altLang="zh-TW" dirty="0" smtClean="0"/>
              <a:t>128bit</a:t>
            </a:r>
            <a:r>
              <a:rPr lang="zh-TW" altLang="en-US" dirty="0" smtClean="0"/>
              <a:t>的雜湊值</a:t>
            </a:r>
            <a:endParaRPr lang="en-US" altLang="zh-TW" dirty="0" smtClean="0"/>
          </a:p>
          <a:p>
            <a:r>
              <a:rPr lang="zh-TW" altLang="en-US" dirty="0"/>
              <a:t>用於確保資訊傳輸完整一致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4624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md5</a:t>
            </a:r>
            <a:r>
              <a:rPr lang="zh-TW" altLang="en-US" dirty="0" smtClean="0"/>
              <a:t>範例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290" y="3378630"/>
            <a:ext cx="11643420" cy="112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032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Sha1(</a:t>
            </a:r>
            <a:r>
              <a:rPr lang="en-US" altLang="zh-TW" dirty="0"/>
              <a:t>Secure Hash Algorithm 1</a:t>
            </a:r>
            <a:r>
              <a:rPr lang="en-US" altLang="zh-TW" dirty="0" smtClean="0"/>
              <a:t>)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zh-TW" altLang="en-US" sz="2400" dirty="0" smtClean="0"/>
              <a:t>參考資料</a:t>
            </a:r>
            <a:r>
              <a:rPr lang="en-US" altLang="zh-TW" sz="2400" dirty="0" smtClean="0"/>
              <a:t>:https</a:t>
            </a:r>
            <a:r>
              <a:rPr lang="en-US" altLang="zh-TW" sz="2400" dirty="0"/>
              <a:t>://zh.wikipedia.org/wiki/SHA-1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 是</a:t>
            </a:r>
            <a:r>
              <a:rPr lang="en-US" altLang="zh-TW" dirty="0" smtClean="0"/>
              <a:t>FIPS</a:t>
            </a:r>
            <a:r>
              <a:rPr lang="zh-TW" altLang="en-US" dirty="0" smtClean="0"/>
              <a:t>所認證的安全雜湊演算法</a:t>
            </a:r>
            <a:endParaRPr lang="en-US" altLang="zh-TW" dirty="0" smtClean="0"/>
          </a:p>
          <a:p>
            <a:r>
              <a:rPr lang="zh-TW" altLang="en-US" dirty="0" smtClean="0"/>
              <a:t> 在許多安全協定中廣為使用例如</a:t>
            </a:r>
            <a:r>
              <a:rPr lang="en-US" altLang="zh-TW" dirty="0" smtClean="0"/>
              <a:t>:TLS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GnuPG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SSH</a:t>
            </a:r>
            <a:r>
              <a:rPr lang="zh-TW" altLang="en-US" dirty="0" smtClean="0"/>
              <a:t>等</a:t>
            </a:r>
            <a:r>
              <a:rPr lang="en-US" altLang="zh-TW" dirty="0" smtClean="0"/>
              <a:t>…</a:t>
            </a:r>
          </a:p>
          <a:p>
            <a:r>
              <a:rPr lang="en-US" altLang="zh-TW" dirty="0"/>
              <a:t> </a:t>
            </a:r>
            <a:r>
              <a:rPr lang="zh-TW" altLang="en-US" dirty="0" smtClean="0"/>
              <a:t>可以產出</a:t>
            </a:r>
            <a:r>
              <a:rPr lang="en-US" altLang="zh-TW" dirty="0" smtClean="0"/>
              <a:t>160bit</a:t>
            </a:r>
            <a:r>
              <a:rPr lang="zh-TW" altLang="en-US" dirty="0" smtClean="0"/>
              <a:t>的雜湊值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017147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Sha1</a:t>
            </a:r>
            <a:r>
              <a:rPr lang="zh-TW" altLang="en-US" dirty="0" smtClean="0"/>
              <a:t>範例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4371" y="2979635"/>
            <a:ext cx="6523258" cy="94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708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使用工具</a:t>
            </a:r>
            <a:endParaRPr lang="en-US" altLang="zh-TW" dirty="0" smtClean="0"/>
          </a:p>
          <a:p>
            <a:r>
              <a:rPr lang="zh-TW" altLang="en-US" dirty="0" smtClean="0"/>
              <a:t>非</a:t>
            </a:r>
            <a:r>
              <a:rPr lang="zh-TW" altLang="en-US" dirty="0"/>
              <a:t>對稱式</a:t>
            </a:r>
            <a:r>
              <a:rPr lang="zh-TW" altLang="en-US" dirty="0" smtClean="0"/>
              <a:t>密碼</a:t>
            </a:r>
            <a:r>
              <a:rPr lang="en-US" altLang="zh-TW" dirty="0" smtClean="0"/>
              <a:t>:RSA</a:t>
            </a:r>
          </a:p>
          <a:p>
            <a:r>
              <a:rPr lang="zh-TW" altLang="en-US" dirty="0"/>
              <a:t>對稱式</a:t>
            </a:r>
            <a:r>
              <a:rPr lang="zh-TW" altLang="en-US" dirty="0" smtClean="0"/>
              <a:t>密碼</a:t>
            </a:r>
            <a:r>
              <a:rPr lang="en-US" altLang="zh-TW" dirty="0" smtClean="0"/>
              <a:t>:AES</a:t>
            </a:r>
            <a:endParaRPr lang="zh-TW" altLang="en-US" dirty="0"/>
          </a:p>
          <a:p>
            <a:r>
              <a:rPr lang="en-US" altLang="zh-TW" dirty="0" smtClean="0"/>
              <a:t>HASH</a:t>
            </a:r>
            <a:r>
              <a:rPr lang="zh-TW" altLang="en-US" dirty="0"/>
              <a:t>雜湊</a:t>
            </a:r>
            <a:r>
              <a:rPr lang="zh-TW" altLang="en-US" dirty="0" smtClean="0"/>
              <a:t>函數</a:t>
            </a:r>
            <a:r>
              <a:rPr lang="en-US" altLang="zh-TW" dirty="0" smtClean="0"/>
              <a:t>:md5,sha1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5553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使用工具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使用</a:t>
            </a:r>
            <a:r>
              <a:rPr lang="en-US" altLang="zh-TW" dirty="0" err="1" smtClean="0"/>
              <a:t>Kalilinux</a:t>
            </a:r>
            <a:r>
              <a:rPr lang="zh-TW" altLang="en-US" dirty="0" smtClean="0"/>
              <a:t> 它已經先幫你安裝好</a:t>
            </a:r>
            <a:r>
              <a:rPr lang="en-US" altLang="zh-TW" dirty="0" err="1" smtClean="0"/>
              <a:t>openssl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25673"/>
            <a:ext cx="5674219" cy="87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05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5681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非對稱式密碼</a:t>
            </a:r>
            <a:r>
              <a:rPr lang="en-US" altLang="zh-TW" b="1" dirty="0" smtClean="0"/>
              <a:t>(</a:t>
            </a:r>
            <a:r>
              <a:rPr lang="en-US" altLang="zh-TW" b="1" dirty="0"/>
              <a:t>Asymmetric cryptography</a:t>
            </a:r>
            <a:r>
              <a:rPr lang="en-US" altLang="zh-TW" b="1" dirty="0" smtClean="0"/>
              <a:t>)</a:t>
            </a:r>
            <a:r>
              <a:rPr lang="en-US" altLang="zh-TW" dirty="0"/>
              <a:t>	</a:t>
            </a:r>
            <a:r>
              <a:rPr lang="en-US" altLang="zh-TW" dirty="0" smtClean="0"/>
              <a:t>			</a:t>
            </a:r>
            <a:br>
              <a:rPr lang="en-US" altLang="zh-TW" dirty="0" smtClean="0"/>
            </a:br>
            <a:r>
              <a:rPr lang="en-US" altLang="zh-TW" dirty="0" smtClean="0"/>
              <a:t>					</a:t>
            </a:r>
            <a:r>
              <a:rPr lang="zh-TW" altLang="en-US" sz="2000" dirty="0" smtClean="0"/>
              <a:t>資料參考</a:t>
            </a:r>
            <a:r>
              <a:rPr lang="en-US" altLang="zh-TW" sz="2000" dirty="0" smtClean="0"/>
              <a:t>:https</a:t>
            </a:r>
            <a:r>
              <a:rPr lang="en-US" altLang="zh-TW" sz="2000" dirty="0"/>
              <a:t>://</a:t>
            </a:r>
            <a:r>
              <a:rPr lang="en-US" altLang="zh-TW" sz="2000" dirty="0" smtClean="0"/>
              <a:t>ithelp.ithome.com.tw/articles/10215109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每次加密都會</a:t>
            </a:r>
            <a:r>
              <a:rPr lang="zh-TW" altLang="en-US" dirty="0" smtClean="0"/>
              <a:t>產生公鑰與私鑰</a:t>
            </a:r>
            <a:endParaRPr lang="zh-TW" altLang="en-US" dirty="0"/>
          </a:p>
          <a:p>
            <a:r>
              <a:rPr lang="zh-TW" altLang="en-US" dirty="0" smtClean="0"/>
              <a:t> 公鑰：無法產生私鑰，要用私鑰解密</a:t>
            </a:r>
            <a:endParaRPr lang="en-US" altLang="zh-TW" dirty="0" smtClean="0"/>
          </a:p>
          <a:p>
            <a:r>
              <a:rPr lang="zh-TW" altLang="en-US" dirty="0" smtClean="0"/>
              <a:t> 私鑰：可以產生公鑰，要用公鑰解密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305" y="3319064"/>
            <a:ext cx="6916115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71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RSA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r>
              <a:rPr lang="zh-TW" altLang="en-US" dirty="0" smtClean="0"/>
              <a:t>由羅納德</a:t>
            </a:r>
            <a:r>
              <a:rPr lang="en-US" altLang="zh-TW" dirty="0" smtClean="0"/>
              <a:t>·</a:t>
            </a:r>
            <a:r>
              <a:rPr lang="zh-TW" altLang="en-US" dirty="0" smtClean="0"/>
              <a:t>李維斯特</a:t>
            </a:r>
            <a:r>
              <a:rPr lang="en-US" altLang="zh-TW" dirty="0" smtClean="0"/>
              <a:t>(Ron </a:t>
            </a:r>
            <a:r>
              <a:rPr lang="en-US" altLang="zh-TW" dirty="0" err="1" smtClean="0"/>
              <a:t>Rivest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、阿迪</a:t>
            </a:r>
            <a:r>
              <a:rPr lang="en-US" altLang="zh-TW" dirty="0" smtClean="0"/>
              <a:t>·</a:t>
            </a:r>
            <a:r>
              <a:rPr lang="zh-TW" altLang="en-US" dirty="0" smtClean="0"/>
              <a:t>薩莫爾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Adi</a:t>
            </a:r>
            <a:r>
              <a:rPr lang="en-US" altLang="zh-TW" dirty="0" smtClean="0"/>
              <a:t> Shamir)</a:t>
            </a:r>
            <a:r>
              <a:rPr lang="zh-TW" altLang="en-US" dirty="0" smtClean="0"/>
              <a:t>和倫納德</a:t>
            </a:r>
            <a:r>
              <a:rPr lang="en-US" altLang="zh-TW" dirty="0" smtClean="0"/>
              <a:t>·</a:t>
            </a:r>
            <a:r>
              <a:rPr lang="zh-TW" altLang="en-US" dirty="0" smtClean="0"/>
              <a:t>阿德曼</a:t>
            </a:r>
            <a:r>
              <a:rPr lang="en-US" altLang="zh-TW" dirty="0" smtClean="0"/>
              <a:t>(Leonard </a:t>
            </a:r>
            <a:r>
              <a:rPr lang="en-US" altLang="zh-TW" dirty="0" err="1" smtClean="0"/>
              <a:t>Adleman</a:t>
            </a:r>
            <a:r>
              <a:rPr lang="en-US" altLang="zh-TW" dirty="0" smtClean="0"/>
              <a:t>)</a:t>
            </a:r>
            <a:r>
              <a:rPr lang="zh-TW" altLang="en-US" dirty="0" smtClean="0"/>
              <a:t>他們三人開頭字母組成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184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RSA</a:t>
            </a:r>
            <a:r>
              <a:rPr lang="zh-TW" altLang="en-US" dirty="0" smtClean="0"/>
              <a:t> 產生私鑰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792373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altLang="zh-TW" dirty="0" err="1" smtClean="0"/>
              <a:t>genrsa</a:t>
            </a:r>
            <a:r>
              <a:rPr lang="en-US" altLang="zh-TW" dirty="0"/>
              <a:t>:</a:t>
            </a:r>
            <a:r>
              <a:rPr lang="zh-TW" altLang="en-US" dirty="0" smtClean="0"/>
              <a:t>生成</a:t>
            </a:r>
            <a:r>
              <a:rPr lang="en-US" altLang="zh-TW" dirty="0" smtClean="0"/>
              <a:t>RSA</a:t>
            </a:r>
            <a:r>
              <a:rPr lang="zh-TW" altLang="en-US" dirty="0" smtClean="0"/>
              <a:t>私鑰</a:t>
            </a:r>
            <a:endParaRPr lang="en-US" altLang="zh-TW" dirty="0" smtClean="0"/>
          </a:p>
          <a:p>
            <a:pPr>
              <a:buFontTx/>
              <a:buChar char="-"/>
            </a:pPr>
            <a:r>
              <a:rPr lang="en-US" altLang="zh-TW" dirty="0" smtClean="0"/>
              <a:t>out:</a:t>
            </a:r>
            <a:r>
              <a:rPr lang="zh-TW" altLang="en-US" dirty="0" smtClean="0"/>
              <a:t>輸出資料到指定的檔案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private_key.pem</a:t>
            </a:r>
            <a:r>
              <a:rPr lang="en-US" altLang="zh-TW" dirty="0" smtClean="0"/>
              <a:t>)</a:t>
            </a:r>
          </a:p>
          <a:p>
            <a:pPr>
              <a:buFontTx/>
              <a:buChar char="-"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98" y="3643294"/>
            <a:ext cx="11625803" cy="1058674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283098" y="3994484"/>
            <a:ext cx="11070702" cy="707484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5556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由私鑰生成公鑰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 -in:</a:t>
            </a:r>
            <a:r>
              <a:rPr lang="zh-TW" altLang="en-US" dirty="0" smtClean="0"/>
              <a:t>輸入私鑰</a:t>
            </a:r>
            <a:endParaRPr lang="en-US" altLang="zh-TW" dirty="0" smtClean="0"/>
          </a:p>
          <a:p>
            <a:r>
              <a:rPr lang="zh-TW" altLang="en-US" dirty="0"/>
              <a:t> </a:t>
            </a:r>
            <a:r>
              <a:rPr lang="en-US" altLang="zh-TW" dirty="0" smtClean="0"/>
              <a:t>-out:</a:t>
            </a:r>
            <a:r>
              <a:rPr lang="zh-TW" altLang="en-US" dirty="0" smtClean="0"/>
              <a:t>輸出公鑰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public_key.pem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 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outform</a:t>
            </a:r>
            <a:r>
              <a:rPr lang="en-US" altLang="zh-TW" dirty="0" smtClean="0"/>
              <a:t>:</a:t>
            </a:r>
            <a:r>
              <a:rPr lang="zh-TW" altLang="en-US" dirty="0" smtClean="0"/>
              <a:t>指定輸出格式 如 </a:t>
            </a:r>
            <a:r>
              <a:rPr lang="en-US" altLang="zh-TW" dirty="0" smtClean="0"/>
              <a:t>PEM</a:t>
            </a:r>
          </a:p>
          <a:p>
            <a:r>
              <a:rPr lang="zh-TW" altLang="en-US" dirty="0"/>
              <a:t> 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pubout</a:t>
            </a:r>
            <a:r>
              <a:rPr lang="en-US" altLang="zh-TW" dirty="0" smtClean="0"/>
              <a:t>:</a:t>
            </a:r>
            <a:r>
              <a:rPr lang="zh-TW" altLang="en-US" dirty="0" smtClean="0"/>
              <a:t>預設為輸出私鑰加入這行指令會改為輸出公鑰</a:t>
            </a:r>
            <a:endParaRPr lang="zh-TW" altLang="en-US" dirty="0"/>
          </a:p>
        </p:txBody>
      </p:sp>
      <p:pic>
        <p:nvPicPr>
          <p:cNvPr id="9" name="內容版面配置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85" y="4379493"/>
            <a:ext cx="9452836" cy="1155032"/>
          </a:xfrm>
          <a:prstGeom prst="rect">
            <a:avLst/>
          </a:prstGeom>
        </p:spPr>
      </p:pic>
      <p:sp>
        <p:nvSpPr>
          <p:cNvPr id="10" name="圓角矩形 9"/>
          <p:cNvSpPr/>
          <p:nvPr/>
        </p:nvSpPr>
        <p:spPr>
          <a:xfrm>
            <a:off x="709863" y="4957011"/>
            <a:ext cx="2141621" cy="69783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5132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公鑰加密</a:t>
            </a:r>
            <a:r>
              <a:rPr lang="en-US" altLang="zh-TW" dirty="0" smtClean="0"/>
              <a:t>test</a:t>
            </a:r>
            <a:r>
              <a:rPr lang="zh-TW" altLang="en-US" dirty="0" smtClean="0"/>
              <a:t>檔案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 該</a:t>
            </a:r>
            <a:r>
              <a:rPr lang="en-US" altLang="zh-TW" dirty="0" err="1" smtClean="0"/>
              <a:t>rsautl</a:t>
            </a:r>
            <a:r>
              <a:rPr lang="zh-TW" altLang="en-US" dirty="0" smtClean="0"/>
              <a:t>命令可用於簽名、驗證，使用</a:t>
            </a:r>
            <a:r>
              <a:rPr lang="en-US" altLang="zh-TW" dirty="0" smtClean="0"/>
              <a:t>RSA</a:t>
            </a:r>
            <a:r>
              <a:rPr lang="zh-TW" altLang="en-US" dirty="0" smtClean="0"/>
              <a:t>加密和解密。</a:t>
            </a:r>
            <a:endParaRPr lang="en-US" altLang="zh-TW" dirty="0" smtClean="0"/>
          </a:p>
          <a:p>
            <a:r>
              <a:rPr lang="zh-TW" altLang="en-US" dirty="0"/>
              <a:t> 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inkey</a:t>
            </a:r>
            <a:r>
              <a:rPr lang="en-US" altLang="zh-TW" dirty="0" smtClean="0"/>
              <a:t>: </a:t>
            </a:r>
            <a:r>
              <a:rPr lang="zh-TW" altLang="en-US" dirty="0" smtClean="0"/>
              <a:t>輸入密鑰文件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public_key.pem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pubin</a:t>
            </a:r>
            <a:r>
              <a:rPr lang="en-US" altLang="zh-TW" dirty="0" smtClean="0"/>
              <a:t>: </a:t>
            </a:r>
            <a:r>
              <a:rPr lang="zh-TW" altLang="en-US" dirty="0" smtClean="0"/>
              <a:t>設定輸入</a:t>
            </a:r>
            <a:r>
              <a:rPr lang="en-US" altLang="zh-TW" dirty="0" smtClean="0"/>
              <a:t>RSA</a:t>
            </a:r>
            <a:r>
              <a:rPr lang="zh-TW" altLang="en-US" dirty="0"/>
              <a:t>公</a:t>
            </a:r>
            <a:r>
              <a:rPr lang="zh-TW" altLang="en-US" dirty="0" smtClean="0"/>
              <a:t>鑰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057" y="3636686"/>
            <a:ext cx="9539885" cy="72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329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私鑰解密</a:t>
            </a:r>
            <a:r>
              <a:rPr lang="en-US" altLang="zh-TW" dirty="0" smtClean="0"/>
              <a:t>test</a:t>
            </a:r>
            <a:r>
              <a:rPr lang="zh-TW" altLang="en-US" dirty="0" smtClean="0"/>
              <a:t>檔案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 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357" y="3410689"/>
            <a:ext cx="9711285" cy="74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367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2385</TotalTime>
  <Words>400</Words>
  <Application>Microsoft Office PowerPoint</Application>
  <PresentationFormat>寬螢幕</PresentationFormat>
  <Paragraphs>50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新細明體</vt:lpstr>
      <vt:lpstr>Arial</vt:lpstr>
      <vt:lpstr>Calibri</vt:lpstr>
      <vt:lpstr>Calibri Light</vt:lpstr>
      <vt:lpstr>Office 佈景主題</vt:lpstr>
      <vt:lpstr>期中報告 使用openssl實作現代密碼學 </vt:lpstr>
      <vt:lpstr>agenda</vt:lpstr>
      <vt:lpstr>使用工具</vt:lpstr>
      <vt:lpstr>非對稱式密碼(Asymmetric cryptography)          資料參考:https://ithelp.ithome.com.tw/articles/10215109</vt:lpstr>
      <vt:lpstr>RSA</vt:lpstr>
      <vt:lpstr>RSA 產生私鑰</vt:lpstr>
      <vt:lpstr>由私鑰生成公鑰</vt:lpstr>
      <vt:lpstr>公鑰加密test檔案</vt:lpstr>
      <vt:lpstr>私鑰解密test檔案</vt:lpstr>
      <vt:lpstr>對稱式密碼(Symmetric-key algorithm)  參考資料: https://zh.wikipedia.org/wiki/%E5%B0%8D%E7%A8%B1%E5%AF%86%E9%91%B0%E5%8A%A0%E5%AF%86</vt:lpstr>
      <vt:lpstr>AES加密(Advanced Encryption Standard)</vt:lpstr>
      <vt:lpstr>AES解密</vt:lpstr>
      <vt:lpstr>雜湊函式(Hash function)   參考資料:https://zh.wikipedia.org/wiki/%E6%95%A3%E5%88%97%E5%87%BD%E6%95%B8</vt:lpstr>
      <vt:lpstr>Md5(Message-Digest Algorithm) 參考資料:https://zh.wikipedia.org/wiki/MD5</vt:lpstr>
      <vt:lpstr>md5範例</vt:lpstr>
      <vt:lpstr>Sha1(Secure Hash Algorithm 1) 參考資料:https://zh.wikipedia.org/wiki/SHA-1</vt:lpstr>
      <vt:lpstr>Sha1範例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期中報告 使用openssl實作現代密碼學 </dc:title>
  <dc:creator>KuLo</dc:creator>
  <cp:lastModifiedBy>KuLo</cp:lastModifiedBy>
  <cp:revision>43</cp:revision>
  <dcterms:created xsi:type="dcterms:W3CDTF">2021-10-28T18:07:18Z</dcterms:created>
  <dcterms:modified xsi:type="dcterms:W3CDTF">2021-11-10T21:46:18Z</dcterms:modified>
</cp:coreProperties>
</file>