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abin Bold" charset="1" panose="00000800000000000000"/>
      <p:regular r:id="rId24"/>
    </p:embeddedFont>
    <p:embeddedFont>
      <p:font typeface="Roboto Condensed" charset="1" panose="02000000000000000000"/>
      <p:regular r:id="rId25"/>
    </p:embeddedFont>
    <p:embeddedFont>
      <p:font typeface="Cabin" charset="1" panose="00000500000000000000"/>
      <p:regular r:id="rId26"/>
    </p:embeddedFont>
    <p:embeddedFont>
      <p:font typeface="Arial" charset="1" panose="020B0502020202020204"/>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39" Target="notesSlides/notesSlide14.xml" Type="http://schemas.openxmlformats.org/officeDocument/2006/relationships/notesSlide"/><Relationship Id="rId4" Target="theme/theme1.xml" Type="http://schemas.openxmlformats.org/officeDocument/2006/relationships/theme"/><Relationship Id="rId40" Target="notesSlides/notesSlide15.xml" Type="http://schemas.openxmlformats.org/officeDocument/2006/relationships/notesSlide"/><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3.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40.png" Type="http://schemas.openxmlformats.org/officeDocument/2006/relationships/image"/><Relationship Id="rId13" Target="../media/image41.svg" Type="http://schemas.openxmlformats.org/officeDocument/2006/relationships/image"/><Relationship Id="rId14" Target="../media/image42.png" Type="http://schemas.openxmlformats.org/officeDocument/2006/relationships/image"/><Relationship Id="rId15" Target="../media/image43.svg" Type="http://schemas.openxmlformats.org/officeDocument/2006/relationships/image"/><Relationship Id="rId16" Target="../media/image44.png" Type="http://schemas.openxmlformats.org/officeDocument/2006/relationships/image"/><Relationship Id="rId17" Target="../media/image45.svg" Type="http://schemas.openxmlformats.org/officeDocument/2006/relationships/image"/><Relationship Id="rId18" Target="../media/image46.png" Type="http://schemas.openxmlformats.org/officeDocument/2006/relationships/image"/><Relationship Id="rId19" Target="../media/image47.svg" Type="http://schemas.openxmlformats.org/officeDocument/2006/relationships/image"/><Relationship Id="rId2" Target="../notesSlides/notesSlide14.xml" Type="http://schemas.openxmlformats.org/officeDocument/2006/relationships/notesSlide"/><Relationship Id="rId3" Target="../media/image3.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6.jpe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notesSlides/notesSlide5.xml" Type="http://schemas.openxmlformats.org/officeDocument/2006/relationships/notesSlide"/><Relationship Id="rId3" Target="../media/image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7.jpe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8.png" Type="http://schemas.openxmlformats.org/officeDocument/2006/relationships/image"/><Relationship Id="rId4" Target="../media/image3.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png" Type="http://schemas.openxmlformats.org/officeDocument/2006/relationships/image"/><Relationship Id="rId4"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26" y="-599550"/>
            <a:ext cx="18288000" cy="7939262"/>
          </a:xfrm>
          <a:custGeom>
            <a:avLst/>
            <a:gdLst/>
            <a:ahLst/>
            <a:cxnLst/>
            <a:rect r="r" b="b" t="t" l="l"/>
            <a:pathLst>
              <a:path h="7939262" w="18288000">
                <a:moveTo>
                  <a:pt x="0" y="0"/>
                </a:moveTo>
                <a:lnTo>
                  <a:pt x="18288000" y="0"/>
                </a:lnTo>
                <a:lnTo>
                  <a:pt x="18288000" y="7939262"/>
                </a:lnTo>
                <a:lnTo>
                  <a:pt x="0" y="7939262"/>
                </a:lnTo>
                <a:lnTo>
                  <a:pt x="0" y="0"/>
                </a:lnTo>
                <a:close/>
              </a:path>
            </a:pathLst>
          </a:custGeom>
          <a:blipFill>
            <a:blip r:embed="rId3"/>
            <a:stretch>
              <a:fillRect l="0" t="-10070" r="0" b="0"/>
            </a:stretch>
          </a:blipFill>
        </p:spPr>
      </p:sp>
      <p:sp>
        <p:nvSpPr>
          <p:cNvPr name="TextBox 3" id="3"/>
          <p:cNvSpPr txBox="true"/>
          <p:nvPr/>
        </p:nvSpPr>
        <p:spPr>
          <a:xfrm rot="0">
            <a:off x="1017338" y="4534425"/>
            <a:ext cx="16276350" cy="1838325"/>
          </a:xfrm>
          <a:prstGeom prst="rect">
            <a:avLst/>
          </a:prstGeom>
        </p:spPr>
        <p:txBody>
          <a:bodyPr anchor="t" rtlCol="false" tIns="0" lIns="0" bIns="0" rIns="0">
            <a:spAutoFit/>
          </a:bodyPr>
          <a:lstStyle/>
          <a:p>
            <a:pPr algn="ctr">
              <a:lnSpc>
                <a:spcPts val="7200"/>
              </a:lnSpc>
            </a:pPr>
            <a:r>
              <a:rPr lang="en-US" sz="6000">
                <a:solidFill>
                  <a:srgbClr val="FFFFFF"/>
                </a:solidFill>
                <a:latin typeface="Cabin Bold"/>
              </a:rPr>
              <a:t>XÂY DỰNG WEBSITE BÁN SÁCH MYBOOK SỬ DỤNG LARAVEL FRAMEWORK</a:t>
            </a:r>
            <a:r>
              <a:rPr lang="en-US" sz="6000">
                <a:solidFill>
                  <a:srgbClr val="FFFFFF"/>
                </a:solidFill>
                <a:latin typeface="Cabin Bold"/>
              </a:rPr>
              <a:t> </a:t>
            </a:r>
          </a:p>
        </p:txBody>
      </p:sp>
      <p:sp>
        <p:nvSpPr>
          <p:cNvPr name="TextBox 4" id="4"/>
          <p:cNvSpPr txBox="true"/>
          <p:nvPr/>
        </p:nvSpPr>
        <p:spPr>
          <a:xfrm rot="0">
            <a:off x="1028700" y="6772275"/>
            <a:ext cx="16253625" cy="2305050"/>
          </a:xfrm>
          <a:prstGeom prst="rect">
            <a:avLst/>
          </a:prstGeom>
        </p:spPr>
        <p:txBody>
          <a:bodyPr anchor="t" rtlCol="false" tIns="0" lIns="0" bIns="0" rIns="0">
            <a:spAutoFit/>
          </a:bodyPr>
          <a:lstStyle/>
          <a:p>
            <a:pPr algn="ctr">
              <a:lnSpc>
                <a:spcPts val="3719"/>
              </a:lnSpc>
            </a:pPr>
            <a:r>
              <a:rPr lang="en-US" sz="3099">
                <a:solidFill>
                  <a:srgbClr val="FFFFFF"/>
                </a:solidFill>
                <a:latin typeface="Roboto Condensed Light"/>
              </a:rPr>
              <a:t>Giảng viên hướng dẫn: T.S Nguyễn Thị Hoa Huệ</a:t>
            </a:r>
          </a:p>
          <a:p>
            <a:pPr algn="ctr">
              <a:lnSpc>
                <a:spcPts val="3719"/>
              </a:lnSpc>
            </a:pPr>
            <a:r>
              <a:rPr lang="en-US" sz="3099">
                <a:solidFill>
                  <a:srgbClr val="FFFFFF"/>
                </a:solidFill>
                <a:latin typeface="Roboto Condensed Light"/>
              </a:rPr>
              <a:t>Sinh viên thực hiện: Nguyễn Nam Phi</a:t>
            </a:r>
          </a:p>
          <a:p>
            <a:pPr algn="ctr">
              <a:lnSpc>
                <a:spcPts val="3719"/>
              </a:lnSpc>
            </a:pPr>
            <a:r>
              <a:rPr lang="en-US" sz="3099">
                <a:solidFill>
                  <a:srgbClr val="FFFFFF"/>
                </a:solidFill>
                <a:latin typeface="Roboto Condensed Light"/>
              </a:rPr>
              <a:t>Mã sinh viên: 2020606964</a:t>
            </a:r>
          </a:p>
          <a:p>
            <a:pPr algn="ctr">
              <a:lnSpc>
                <a:spcPts val="3719"/>
              </a:lnSpc>
            </a:pPr>
            <a:r>
              <a:rPr lang="en-US" sz="3099">
                <a:solidFill>
                  <a:srgbClr val="FFFFFF"/>
                </a:solidFill>
                <a:latin typeface="Roboto Condensed Light"/>
              </a:rPr>
              <a:t>Lớp: Hệ thống thông tin 2_K15</a:t>
            </a:r>
          </a:p>
          <a:p>
            <a:pPr algn="ctr">
              <a:lnSpc>
                <a:spcPts val="3359"/>
              </a:lnSpc>
            </a:pPr>
          </a:p>
        </p:txBody>
      </p:sp>
      <p:sp>
        <p:nvSpPr>
          <p:cNvPr name="Freeform 5" id="5"/>
          <p:cNvSpPr/>
          <p:nvPr/>
        </p:nvSpPr>
        <p:spPr>
          <a:xfrm flipH="false" flipV="false" rot="0">
            <a:off x="3091440" y="1257825"/>
            <a:ext cx="1076325" cy="1076325"/>
          </a:xfrm>
          <a:custGeom>
            <a:avLst/>
            <a:gdLst/>
            <a:ahLst/>
            <a:cxnLst/>
            <a:rect r="r" b="b" t="t" l="l"/>
            <a:pathLst>
              <a:path h="1076325" w="1076325">
                <a:moveTo>
                  <a:pt x="0" y="0"/>
                </a:moveTo>
                <a:lnTo>
                  <a:pt x="1076325" y="0"/>
                </a:lnTo>
                <a:lnTo>
                  <a:pt x="1076325" y="1076325"/>
                </a:lnTo>
                <a:lnTo>
                  <a:pt x="0" y="1076325"/>
                </a:lnTo>
                <a:lnTo>
                  <a:pt x="0" y="0"/>
                </a:lnTo>
                <a:close/>
              </a:path>
            </a:pathLst>
          </a:custGeom>
          <a:blipFill>
            <a:blip r:embed="rId4"/>
            <a:stretch>
              <a:fillRect l="0" t="0" r="0" b="0"/>
            </a:stretch>
          </a:blipFill>
        </p:spPr>
      </p:sp>
      <p:sp>
        <p:nvSpPr>
          <p:cNvPr name="TextBox 6" id="6"/>
          <p:cNvSpPr txBox="true"/>
          <p:nvPr/>
        </p:nvSpPr>
        <p:spPr>
          <a:xfrm rot="0">
            <a:off x="982950" y="3200925"/>
            <a:ext cx="16276350" cy="923925"/>
          </a:xfrm>
          <a:prstGeom prst="rect">
            <a:avLst/>
          </a:prstGeom>
        </p:spPr>
        <p:txBody>
          <a:bodyPr anchor="t" rtlCol="false" tIns="0" lIns="0" bIns="0" rIns="0">
            <a:spAutoFit/>
          </a:bodyPr>
          <a:lstStyle/>
          <a:p>
            <a:pPr algn="ctr">
              <a:lnSpc>
                <a:spcPts val="7200"/>
              </a:lnSpc>
            </a:pPr>
            <a:r>
              <a:rPr lang="en-US" sz="6000">
                <a:solidFill>
                  <a:srgbClr val="FFFFFF"/>
                </a:solidFill>
                <a:latin typeface="Cabin"/>
              </a:rPr>
              <a:t>BÁO CÁO ĐỒ ÁN TỐT NGHIỆP</a:t>
            </a:r>
          </a:p>
        </p:txBody>
      </p:sp>
      <p:sp>
        <p:nvSpPr>
          <p:cNvPr name="TextBox 7" id="7"/>
          <p:cNvSpPr txBox="true"/>
          <p:nvPr/>
        </p:nvSpPr>
        <p:spPr>
          <a:xfrm rot="0">
            <a:off x="1017338" y="1257825"/>
            <a:ext cx="16241962" cy="2152650"/>
          </a:xfrm>
          <a:prstGeom prst="rect">
            <a:avLst/>
          </a:prstGeom>
        </p:spPr>
        <p:txBody>
          <a:bodyPr anchor="t" rtlCol="false" tIns="0" lIns="0" bIns="0" rIns="0">
            <a:spAutoFit/>
          </a:bodyPr>
          <a:lstStyle/>
          <a:p>
            <a:pPr algn="ctr">
              <a:lnSpc>
                <a:spcPts val="4920"/>
              </a:lnSpc>
            </a:pPr>
            <a:r>
              <a:rPr lang="en-US" sz="4100">
                <a:solidFill>
                  <a:srgbClr val="FFFFFF"/>
                </a:solidFill>
                <a:latin typeface="Cabin"/>
              </a:rPr>
              <a:t>TRƯỜNG ĐẠI HỌC CÔNG NGHIỆP HÀ NỘI</a:t>
            </a:r>
          </a:p>
          <a:p>
            <a:pPr algn="ctr">
              <a:lnSpc>
                <a:spcPts val="4920"/>
              </a:lnSpc>
            </a:pPr>
            <a:r>
              <a:rPr lang="en-US" sz="4100">
                <a:solidFill>
                  <a:srgbClr val="FFFFFF"/>
                </a:solidFill>
                <a:latin typeface="Cabin"/>
              </a:rPr>
              <a:t>KHOA CÔNG NGHỆ THÔNG TIN</a:t>
            </a:r>
          </a:p>
          <a:p>
            <a:pPr algn="ctr">
              <a:lnSpc>
                <a:spcPts val="72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true" flipV="false" rot="0">
            <a:off x="13686450" y="12"/>
            <a:ext cx="4601350" cy="4151800"/>
          </a:xfrm>
          <a:custGeom>
            <a:avLst/>
            <a:gdLst/>
            <a:ahLst/>
            <a:cxnLst/>
            <a:rect r="r" b="b" t="t" l="l"/>
            <a:pathLst>
              <a:path h="4151800" w="4601350">
                <a:moveTo>
                  <a:pt x="4601350" y="0"/>
                </a:moveTo>
                <a:lnTo>
                  <a:pt x="0" y="0"/>
                </a:lnTo>
                <a:lnTo>
                  <a:pt x="0" y="4151800"/>
                </a:lnTo>
                <a:lnTo>
                  <a:pt x="4601350" y="4151800"/>
                </a:lnTo>
                <a:lnTo>
                  <a:pt x="4601350" y="0"/>
                </a:lnTo>
                <a:close/>
              </a:path>
            </a:pathLst>
          </a:custGeom>
          <a:blipFill>
            <a:blip r:embed="rId3"/>
            <a:stretch>
              <a:fillRect l="0" t="0" r="0" b="0"/>
            </a:stretch>
          </a:blipFill>
        </p:spPr>
      </p:sp>
      <p:sp>
        <p:nvSpPr>
          <p:cNvPr name="Freeform 3" id="3"/>
          <p:cNvSpPr/>
          <p:nvPr/>
        </p:nvSpPr>
        <p:spPr>
          <a:xfrm flipH="false" flipV="false" rot="0">
            <a:off x="8308804" y="5020134"/>
            <a:ext cx="1530037" cy="1768152"/>
          </a:xfrm>
          <a:custGeom>
            <a:avLst/>
            <a:gdLst/>
            <a:ahLst/>
            <a:cxnLst/>
            <a:rect r="r" b="b" t="t" l="l"/>
            <a:pathLst>
              <a:path h="1768152" w="1530037">
                <a:moveTo>
                  <a:pt x="0" y="0"/>
                </a:moveTo>
                <a:lnTo>
                  <a:pt x="1530037" y="0"/>
                </a:lnTo>
                <a:lnTo>
                  <a:pt x="1530037" y="1768153"/>
                </a:lnTo>
                <a:lnTo>
                  <a:pt x="0" y="17681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38841" y="1162272"/>
            <a:ext cx="6148284" cy="7962457"/>
          </a:xfrm>
          <a:custGeom>
            <a:avLst/>
            <a:gdLst/>
            <a:ahLst/>
            <a:cxnLst/>
            <a:rect r="r" b="b" t="t" l="l"/>
            <a:pathLst>
              <a:path h="7962457" w="6148284">
                <a:moveTo>
                  <a:pt x="0" y="0"/>
                </a:moveTo>
                <a:lnTo>
                  <a:pt x="6148284" y="0"/>
                </a:lnTo>
                <a:lnTo>
                  <a:pt x="6148284" y="7962456"/>
                </a:lnTo>
                <a:lnTo>
                  <a:pt x="0" y="7962456"/>
                </a:lnTo>
                <a:lnTo>
                  <a:pt x="0" y="0"/>
                </a:lnTo>
                <a:close/>
              </a:path>
            </a:pathLst>
          </a:custGeom>
          <a:blipFill>
            <a:blip r:embed="rId6"/>
            <a:stretch>
              <a:fillRect l="0" t="-1658" r="-825" b="-1658"/>
            </a:stretch>
          </a:blipFill>
        </p:spPr>
      </p:sp>
      <p:sp>
        <p:nvSpPr>
          <p:cNvPr name="TextBox 5" id="5"/>
          <p:cNvSpPr txBox="true"/>
          <p:nvPr/>
        </p:nvSpPr>
        <p:spPr>
          <a:xfrm rot="0">
            <a:off x="1028700" y="2487041"/>
            <a:ext cx="16276350" cy="2190750"/>
          </a:xfrm>
          <a:prstGeom prst="rect">
            <a:avLst/>
          </a:prstGeom>
        </p:spPr>
        <p:txBody>
          <a:bodyPr anchor="t" rtlCol="false" tIns="0" lIns="0" bIns="0" rIns="0">
            <a:spAutoFit/>
          </a:bodyPr>
          <a:lstStyle/>
          <a:p>
            <a:pPr algn="l">
              <a:lnSpc>
                <a:spcPts val="8640"/>
              </a:lnSpc>
            </a:pPr>
            <a:r>
              <a:rPr lang="en-US" sz="7200">
                <a:solidFill>
                  <a:srgbClr val="FFFFFF"/>
                </a:solidFill>
                <a:latin typeface="Cabin"/>
              </a:rPr>
              <a:t>BIỂU ĐỒ THỰC THỂ </a:t>
            </a:r>
          </a:p>
          <a:p>
            <a:pPr algn="l">
              <a:lnSpc>
                <a:spcPts val="8640"/>
              </a:lnSpc>
            </a:pPr>
            <a:r>
              <a:rPr lang="en-US" sz="7200">
                <a:solidFill>
                  <a:srgbClr val="FFFFFF"/>
                </a:solidFill>
                <a:latin typeface="Cabin"/>
              </a:rPr>
              <a:t>LIÊN KẾT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543048" y="-1028150"/>
            <a:ext cx="5866898" cy="5293700"/>
          </a:xfrm>
          <a:custGeom>
            <a:avLst/>
            <a:gdLst/>
            <a:ahLst/>
            <a:cxnLst/>
            <a:rect r="r" b="b" t="t" l="l"/>
            <a:pathLst>
              <a:path h="5293700" w="5866898">
                <a:moveTo>
                  <a:pt x="0" y="0"/>
                </a:moveTo>
                <a:lnTo>
                  <a:pt x="5866898" y="0"/>
                </a:lnTo>
                <a:lnTo>
                  <a:pt x="5866898" y="5293700"/>
                </a:lnTo>
                <a:lnTo>
                  <a:pt x="0" y="5293700"/>
                </a:lnTo>
                <a:lnTo>
                  <a:pt x="0" y="0"/>
                </a:lnTo>
                <a:close/>
              </a:path>
            </a:pathLst>
          </a:custGeom>
          <a:blipFill>
            <a:blip r:embed="rId3"/>
            <a:stretch>
              <a:fillRect l="0" t="0" r="0" b="0"/>
            </a:stretch>
          </a:blipFill>
        </p:spPr>
      </p:sp>
      <p:sp>
        <p:nvSpPr>
          <p:cNvPr name="Freeform 3" id="3"/>
          <p:cNvSpPr/>
          <p:nvPr/>
        </p:nvSpPr>
        <p:spPr>
          <a:xfrm flipH="true" flipV="false" rot="0">
            <a:off x="13945734" y="-1028150"/>
            <a:ext cx="5866898" cy="5293700"/>
          </a:xfrm>
          <a:custGeom>
            <a:avLst/>
            <a:gdLst/>
            <a:ahLst/>
            <a:cxnLst/>
            <a:rect r="r" b="b" t="t" l="l"/>
            <a:pathLst>
              <a:path h="5293700" w="5866898">
                <a:moveTo>
                  <a:pt x="5866898" y="0"/>
                </a:moveTo>
                <a:lnTo>
                  <a:pt x="0" y="0"/>
                </a:lnTo>
                <a:lnTo>
                  <a:pt x="0" y="5293700"/>
                </a:lnTo>
                <a:lnTo>
                  <a:pt x="5866898" y="5293700"/>
                </a:lnTo>
                <a:lnTo>
                  <a:pt x="5866898" y="0"/>
                </a:lnTo>
                <a:close/>
              </a:path>
            </a:pathLst>
          </a:custGeom>
          <a:blipFill>
            <a:blip r:embed="rId3"/>
            <a:stretch>
              <a:fillRect l="0" t="0" r="0" b="0"/>
            </a:stretch>
          </a:blipFill>
        </p:spPr>
      </p:sp>
      <p:sp>
        <p:nvSpPr>
          <p:cNvPr name="Freeform 4" id="4"/>
          <p:cNvSpPr/>
          <p:nvPr/>
        </p:nvSpPr>
        <p:spPr>
          <a:xfrm flipH="true" flipV="false" rot="-10800000">
            <a:off x="0" y="7995450"/>
            <a:ext cx="4601350" cy="4151800"/>
          </a:xfrm>
          <a:custGeom>
            <a:avLst/>
            <a:gdLst/>
            <a:ahLst/>
            <a:cxnLst/>
            <a:rect r="r" b="b" t="t" l="l"/>
            <a:pathLst>
              <a:path h="4151800" w="4601350">
                <a:moveTo>
                  <a:pt x="4601350" y="0"/>
                </a:moveTo>
                <a:lnTo>
                  <a:pt x="0" y="0"/>
                </a:lnTo>
                <a:lnTo>
                  <a:pt x="0" y="4151800"/>
                </a:lnTo>
                <a:lnTo>
                  <a:pt x="4601350" y="4151800"/>
                </a:lnTo>
                <a:lnTo>
                  <a:pt x="4601350" y="0"/>
                </a:lnTo>
                <a:close/>
              </a:path>
            </a:pathLst>
          </a:custGeom>
          <a:blipFill>
            <a:blip r:embed="rId3"/>
            <a:stretch>
              <a:fillRect l="0" t="0" r="0" b="0"/>
            </a:stretch>
          </a:blipFill>
        </p:spPr>
      </p:sp>
      <p:sp>
        <p:nvSpPr>
          <p:cNvPr name="Freeform 5" id="5"/>
          <p:cNvSpPr/>
          <p:nvPr/>
        </p:nvSpPr>
        <p:spPr>
          <a:xfrm flipH="false" flipV="false" rot="-10800000">
            <a:off x="13686650" y="7995450"/>
            <a:ext cx="4601350" cy="4151800"/>
          </a:xfrm>
          <a:custGeom>
            <a:avLst/>
            <a:gdLst/>
            <a:ahLst/>
            <a:cxnLst/>
            <a:rect r="r" b="b" t="t" l="l"/>
            <a:pathLst>
              <a:path h="4151800" w="4601350">
                <a:moveTo>
                  <a:pt x="0" y="0"/>
                </a:moveTo>
                <a:lnTo>
                  <a:pt x="4601350" y="0"/>
                </a:lnTo>
                <a:lnTo>
                  <a:pt x="4601350" y="4151800"/>
                </a:lnTo>
                <a:lnTo>
                  <a:pt x="0" y="4151800"/>
                </a:lnTo>
                <a:lnTo>
                  <a:pt x="0" y="0"/>
                </a:lnTo>
                <a:close/>
              </a:path>
            </a:pathLst>
          </a:custGeom>
          <a:blipFill>
            <a:blip r:embed="rId3"/>
            <a:stretch>
              <a:fillRect l="0" t="0" r="0" b="0"/>
            </a:stretch>
          </a:blipFill>
        </p:spPr>
      </p:sp>
      <p:sp>
        <p:nvSpPr>
          <p:cNvPr name="Freeform 6" id="6"/>
          <p:cNvSpPr/>
          <p:nvPr/>
        </p:nvSpPr>
        <p:spPr>
          <a:xfrm flipH="false" flipV="false" rot="0">
            <a:off x="2475400" y="1638050"/>
            <a:ext cx="13702104" cy="7294698"/>
          </a:xfrm>
          <a:custGeom>
            <a:avLst/>
            <a:gdLst/>
            <a:ahLst/>
            <a:cxnLst/>
            <a:rect r="r" b="b" t="t" l="l"/>
            <a:pathLst>
              <a:path h="7294698" w="13702104">
                <a:moveTo>
                  <a:pt x="0" y="0"/>
                </a:moveTo>
                <a:lnTo>
                  <a:pt x="13702104" y="0"/>
                </a:lnTo>
                <a:lnTo>
                  <a:pt x="13702104" y="7294698"/>
                </a:lnTo>
                <a:lnTo>
                  <a:pt x="0" y="7294698"/>
                </a:lnTo>
                <a:lnTo>
                  <a:pt x="0" y="0"/>
                </a:lnTo>
                <a:close/>
              </a:path>
            </a:pathLst>
          </a:custGeom>
          <a:blipFill>
            <a:blip r:embed="rId4"/>
            <a:stretch>
              <a:fillRect l="0" t="0" r="0" b="-4"/>
            </a:stretch>
          </a:blipFill>
        </p:spPr>
      </p:sp>
      <p:sp>
        <p:nvSpPr>
          <p:cNvPr name="Freeform 7" id="7"/>
          <p:cNvSpPr/>
          <p:nvPr/>
        </p:nvSpPr>
        <p:spPr>
          <a:xfrm flipH="false" flipV="false" rot="0">
            <a:off x="5863789" y="2831191"/>
            <a:ext cx="6295025" cy="3899047"/>
          </a:xfrm>
          <a:custGeom>
            <a:avLst/>
            <a:gdLst/>
            <a:ahLst/>
            <a:cxnLst/>
            <a:rect r="r" b="b" t="t" l="l"/>
            <a:pathLst>
              <a:path h="3899047" w="6295025">
                <a:moveTo>
                  <a:pt x="0" y="0"/>
                </a:moveTo>
                <a:lnTo>
                  <a:pt x="6295024" y="0"/>
                </a:lnTo>
                <a:lnTo>
                  <a:pt x="6295024" y="3899047"/>
                </a:lnTo>
                <a:lnTo>
                  <a:pt x="0" y="3899047"/>
                </a:lnTo>
                <a:lnTo>
                  <a:pt x="0" y="0"/>
                </a:lnTo>
                <a:close/>
              </a:path>
            </a:pathLst>
          </a:custGeom>
          <a:blipFill>
            <a:blip r:embed="rId5"/>
            <a:stretch>
              <a:fillRect l="-15788" t="-10247" r="-1850" b="-27550"/>
            </a:stretch>
          </a:blipFill>
        </p:spPr>
      </p:sp>
      <p:sp>
        <p:nvSpPr>
          <p:cNvPr name="TextBox 8" id="8"/>
          <p:cNvSpPr txBox="true"/>
          <p:nvPr/>
        </p:nvSpPr>
        <p:spPr>
          <a:xfrm rot="0">
            <a:off x="1171425" y="995899"/>
            <a:ext cx="159451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03 </a:t>
            </a:r>
            <a:r>
              <a:rPr lang="en-US" sz="7200">
                <a:solidFill>
                  <a:srgbClr val="FFFFFF"/>
                </a:solidFill>
                <a:latin typeface="Cabin"/>
              </a:rPr>
              <a:t>DEMO SẢN PHẨM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true" flipV="false" rot="0">
            <a:off x="13663650" y="-1590218"/>
            <a:ext cx="6279650" cy="5666098"/>
          </a:xfrm>
          <a:custGeom>
            <a:avLst/>
            <a:gdLst/>
            <a:ahLst/>
            <a:cxnLst/>
            <a:rect r="r" b="b" t="t" l="l"/>
            <a:pathLst>
              <a:path h="5666098" w="6279650">
                <a:moveTo>
                  <a:pt x="6279650" y="0"/>
                </a:moveTo>
                <a:lnTo>
                  <a:pt x="0" y="0"/>
                </a:lnTo>
                <a:lnTo>
                  <a:pt x="0" y="5666098"/>
                </a:lnTo>
                <a:lnTo>
                  <a:pt x="6279650" y="5666098"/>
                </a:lnTo>
                <a:lnTo>
                  <a:pt x="6279650" y="0"/>
                </a:lnTo>
                <a:close/>
              </a:path>
            </a:pathLst>
          </a:custGeom>
          <a:blipFill>
            <a:blip r:embed="rId3"/>
            <a:stretch>
              <a:fillRect l="0" t="0" r="0" b="0"/>
            </a:stretch>
          </a:blipFill>
        </p:spPr>
      </p:sp>
      <p:sp>
        <p:nvSpPr>
          <p:cNvPr name="Freeform 3" id="3"/>
          <p:cNvSpPr/>
          <p:nvPr/>
        </p:nvSpPr>
        <p:spPr>
          <a:xfrm flipH="false" flipV="false" rot="0">
            <a:off x="-1640738" y="-1593062"/>
            <a:ext cx="6279650" cy="5666098"/>
          </a:xfrm>
          <a:custGeom>
            <a:avLst/>
            <a:gdLst/>
            <a:ahLst/>
            <a:cxnLst/>
            <a:rect r="r" b="b" t="t" l="l"/>
            <a:pathLst>
              <a:path h="5666098" w="6279650">
                <a:moveTo>
                  <a:pt x="0" y="0"/>
                </a:moveTo>
                <a:lnTo>
                  <a:pt x="6279650" y="0"/>
                </a:lnTo>
                <a:lnTo>
                  <a:pt x="6279650" y="5666098"/>
                </a:lnTo>
                <a:lnTo>
                  <a:pt x="0" y="5666098"/>
                </a:lnTo>
                <a:lnTo>
                  <a:pt x="0" y="0"/>
                </a:lnTo>
                <a:close/>
              </a:path>
            </a:pathLst>
          </a:custGeom>
          <a:blipFill>
            <a:blip r:embed="rId3"/>
            <a:stretch>
              <a:fillRect l="0" t="0" r="0" b="0"/>
            </a:stretch>
          </a:blipFill>
        </p:spPr>
      </p:sp>
      <p:sp>
        <p:nvSpPr>
          <p:cNvPr name="TextBox 4" id="4"/>
          <p:cNvSpPr txBox="true"/>
          <p:nvPr/>
        </p:nvSpPr>
        <p:spPr>
          <a:xfrm rot="0">
            <a:off x="1005825" y="1759679"/>
            <a:ext cx="162763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04 KẾT LUẬN</a:t>
            </a:r>
          </a:p>
        </p:txBody>
      </p:sp>
      <p:sp>
        <p:nvSpPr>
          <p:cNvPr name="TextBox 5" id="5"/>
          <p:cNvSpPr txBox="true"/>
          <p:nvPr/>
        </p:nvSpPr>
        <p:spPr>
          <a:xfrm rot="0">
            <a:off x="7796443" y="3321779"/>
            <a:ext cx="2683950" cy="485775"/>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DAY 1</a:t>
            </a:r>
          </a:p>
        </p:txBody>
      </p:sp>
      <p:sp>
        <p:nvSpPr>
          <p:cNvPr name="TextBox 6" id="6"/>
          <p:cNvSpPr txBox="true"/>
          <p:nvPr/>
        </p:nvSpPr>
        <p:spPr>
          <a:xfrm rot="0">
            <a:off x="12625408" y="5276338"/>
            <a:ext cx="2442750" cy="485775"/>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DAY 2</a:t>
            </a:r>
          </a:p>
        </p:txBody>
      </p:sp>
      <p:sp>
        <p:nvSpPr>
          <p:cNvPr name="Freeform 7" id="7"/>
          <p:cNvSpPr/>
          <p:nvPr/>
        </p:nvSpPr>
        <p:spPr>
          <a:xfrm flipH="false" flipV="false" rot="0">
            <a:off x="5472599" y="4124470"/>
            <a:ext cx="7342808" cy="5085829"/>
          </a:xfrm>
          <a:custGeom>
            <a:avLst/>
            <a:gdLst/>
            <a:ahLst/>
            <a:cxnLst/>
            <a:rect r="r" b="b" t="t" l="l"/>
            <a:pathLst>
              <a:path h="5085829" w="7342808">
                <a:moveTo>
                  <a:pt x="0" y="0"/>
                </a:moveTo>
                <a:lnTo>
                  <a:pt x="7342808" y="0"/>
                </a:lnTo>
                <a:lnTo>
                  <a:pt x="7342808" y="5085829"/>
                </a:lnTo>
                <a:lnTo>
                  <a:pt x="0" y="50858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002357" y="5599607"/>
            <a:ext cx="2466150" cy="485775"/>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DAY 3</a:t>
            </a:r>
          </a:p>
        </p:txBody>
      </p:sp>
      <p:sp>
        <p:nvSpPr>
          <p:cNvPr name="TextBox 9" id="9"/>
          <p:cNvSpPr txBox="true"/>
          <p:nvPr/>
        </p:nvSpPr>
        <p:spPr>
          <a:xfrm rot="0">
            <a:off x="3198834" y="7522948"/>
            <a:ext cx="2434350" cy="485775"/>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DAY 4</a:t>
            </a:r>
          </a:p>
        </p:txBody>
      </p:sp>
      <p:sp>
        <p:nvSpPr>
          <p:cNvPr name="TextBox 10" id="10"/>
          <p:cNvSpPr txBox="true"/>
          <p:nvPr/>
        </p:nvSpPr>
        <p:spPr>
          <a:xfrm rot="0">
            <a:off x="9332875" y="7765836"/>
            <a:ext cx="2433750" cy="485775"/>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DAY 5</a:t>
            </a:r>
          </a:p>
        </p:txBody>
      </p:sp>
      <p:sp>
        <p:nvSpPr>
          <p:cNvPr name="AutoShape 11" id="11"/>
          <p:cNvSpPr/>
          <p:nvPr/>
        </p:nvSpPr>
        <p:spPr>
          <a:xfrm rot="5051087">
            <a:off x="8969450" y="3985079"/>
            <a:ext cx="376035" cy="0"/>
          </a:xfrm>
          <a:prstGeom prst="line">
            <a:avLst/>
          </a:prstGeom>
          <a:ln cap="rnd" w="19050">
            <a:solidFill>
              <a:srgbClr val="FFFFFF"/>
            </a:solidFill>
            <a:prstDash val="solid"/>
            <a:headEnd type="diamond" len="lg" w="lg"/>
            <a:tailEnd type="none" len="sm" w="sm"/>
          </a:ln>
        </p:spPr>
      </p:sp>
      <p:sp>
        <p:nvSpPr>
          <p:cNvPr name="AutoShape 12" id="12"/>
          <p:cNvSpPr/>
          <p:nvPr/>
        </p:nvSpPr>
        <p:spPr>
          <a:xfrm rot="296467">
            <a:off x="12790086" y="5490651"/>
            <a:ext cx="442344" cy="0"/>
          </a:xfrm>
          <a:prstGeom prst="line">
            <a:avLst/>
          </a:prstGeom>
          <a:ln cap="rnd" w="19050">
            <a:solidFill>
              <a:srgbClr val="FFFFFF"/>
            </a:solidFill>
            <a:prstDash val="solid"/>
            <a:headEnd type="diamond" len="lg" w="lg"/>
            <a:tailEnd type="none" len="sm" w="sm"/>
          </a:ln>
        </p:spPr>
      </p:sp>
      <p:sp>
        <p:nvSpPr>
          <p:cNvPr name="AutoShape 13" id="13"/>
          <p:cNvSpPr/>
          <p:nvPr/>
        </p:nvSpPr>
        <p:spPr>
          <a:xfrm rot="5050935">
            <a:off x="7066546" y="6262825"/>
            <a:ext cx="375872" cy="0"/>
          </a:xfrm>
          <a:prstGeom prst="line">
            <a:avLst/>
          </a:prstGeom>
          <a:ln cap="rnd" w="19050">
            <a:solidFill>
              <a:srgbClr val="FFFFFF"/>
            </a:solidFill>
            <a:prstDash val="solid"/>
            <a:headEnd type="diamond" len="lg" w="lg"/>
            <a:tailEnd type="none" len="sm" w="sm"/>
          </a:ln>
        </p:spPr>
      </p:sp>
      <p:sp>
        <p:nvSpPr>
          <p:cNvPr name="AutoShape 14" id="14"/>
          <p:cNvSpPr/>
          <p:nvPr/>
        </p:nvSpPr>
        <p:spPr>
          <a:xfrm rot="296467">
            <a:off x="5053808" y="7775361"/>
            <a:ext cx="442344" cy="0"/>
          </a:xfrm>
          <a:prstGeom prst="line">
            <a:avLst/>
          </a:prstGeom>
          <a:ln cap="rnd" w="19050">
            <a:solidFill>
              <a:srgbClr val="FFFFFF"/>
            </a:solidFill>
            <a:prstDash val="solid"/>
            <a:headEnd type="none" len="sm" w="sm"/>
            <a:tailEnd type="diamond" len="lg" w="lg"/>
          </a:ln>
        </p:spPr>
      </p:sp>
      <p:sp>
        <p:nvSpPr>
          <p:cNvPr name="AutoShape 15" id="15"/>
          <p:cNvSpPr/>
          <p:nvPr/>
        </p:nvSpPr>
        <p:spPr>
          <a:xfrm rot="5050935">
            <a:off x="10380864" y="8546955"/>
            <a:ext cx="375872" cy="0"/>
          </a:xfrm>
          <a:prstGeom prst="line">
            <a:avLst/>
          </a:prstGeom>
          <a:ln cap="rnd" w="19050">
            <a:solidFill>
              <a:srgbClr val="FFFFFF"/>
            </a:solidFill>
            <a:prstDash val="solid"/>
            <a:headEnd type="diamond" len="lg" w="lg"/>
            <a:tailEnd type="none" len="sm" w="sm"/>
          </a:ln>
        </p:spPr>
      </p:sp>
      <p:grpSp>
        <p:nvGrpSpPr>
          <p:cNvPr name="Group 16" id="16"/>
          <p:cNvGrpSpPr/>
          <p:nvPr/>
        </p:nvGrpSpPr>
        <p:grpSpPr>
          <a:xfrm rot="0">
            <a:off x="7453028" y="5695238"/>
            <a:ext cx="5172380" cy="1009540"/>
            <a:chOff x="0" y="0"/>
            <a:chExt cx="6896507" cy="1346053"/>
          </a:xfrm>
        </p:grpSpPr>
        <p:sp>
          <p:nvSpPr>
            <p:cNvPr name="Freeform 17" id="17"/>
            <p:cNvSpPr/>
            <p:nvPr/>
          </p:nvSpPr>
          <p:spPr>
            <a:xfrm flipH="false" flipV="false" rot="0">
              <a:off x="0" y="0"/>
              <a:ext cx="6896608" cy="1346073"/>
            </a:xfrm>
            <a:custGeom>
              <a:avLst/>
              <a:gdLst/>
              <a:ahLst/>
              <a:cxnLst/>
              <a:rect r="r" b="b" t="t" l="l"/>
              <a:pathLst>
                <a:path h="1346073" w="6896608">
                  <a:moveTo>
                    <a:pt x="6796786" y="0"/>
                  </a:moveTo>
                  <a:cubicBezTo>
                    <a:pt x="6750939" y="348996"/>
                    <a:pt x="6572504" y="660019"/>
                    <a:pt x="6319139" y="884428"/>
                  </a:cubicBezTo>
                  <a:cubicBezTo>
                    <a:pt x="6060948" y="1108710"/>
                    <a:pt x="5728843" y="1246378"/>
                    <a:pt x="5362956" y="1246378"/>
                  </a:cubicBezTo>
                  <a:lnTo>
                    <a:pt x="0" y="1246378"/>
                  </a:lnTo>
                  <a:lnTo>
                    <a:pt x="0" y="1346073"/>
                  </a:lnTo>
                  <a:lnTo>
                    <a:pt x="5363083" y="1346073"/>
                  </a:lnTo>
                  <a:cubicBezTo>
                    <a:pt x="5753862" y="1346073"/>
                    <a:pt x="6110859" y="1200531"/>
                    <a:pt x="6385052" y="959231"/>
                  </a:cubicBezTo>
                  <a:cubicBezTo>
                    <a:pt x="6655308" y="723011"/>
                    <a:pt x="6846697" y="385953"/>
                    <a:pt x="6896608" y="12065"/>
                  </a:cubicBezTo>
                  <a:lnTo>
                    <a:pt x="6796786" y="0"/>
                  </a:lnTo>
                  <a:close/>
                </a:path>
              </a:pathLst>
            </a:custGeom>
            <a:solidFill>
              <a:srgbClr val="FFFFFF"/>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103852" y="-932268"/>
            <a:ext cx="6273650" cy="5660700"/>
          </a:xfrm>
          <a:custGeom>
            <a:avLst/>
            <a:gdLst/>
            <a:ahLst/>
            <a:cxnLst/>
            <a:rect r="r" b="b" t="t" l="l"/>
            <a:pathLst>
              <a:path h="5660700" w="6273650">
                <a:moveTo>
                  <a:pt x="0" y="0"/>
                </a:moveTo>
                <a:lnTo>
                  <a:pt x="6273650" y="0"/>
                </a:lnTo>
                <a:lnTo>
                  <a:pt x="6273650" y="5660700"/>
                </a:lnTo>
                <a:lnTo>
                  <a:pt x="0" y="5660700"/>
                </a:lnTo>
                <a:lnTo>
                  <a:pt x="0" y="0"/>
                </a:lnTo>
                <a:close/>
              </a:path>
            </a:pathLst>
          </a:custGeom>
          <a:blipFill>
            <a:blip r:embed="rId3"/>
            <a:stretch>
              <a:fillRect l="0" t="0" r="0" b="0"/>
            </a:stretch>
          </a:blipFill>
        </p:spPr>
      </p:sp>
      <p:sp>
        <p:nvSpPr>
          <p:cNvPr name="Freeform 3" id="3"/>
          <p:cNvSpPr/>
          <p:nvPr/>
        </p:nvSpPr>
        <p:spPr>
          <a:xfrm flipH="true" flipV="false" rot="0">
            <a:off x="13119108" y="-931166"/>
            <a:ext cx="6273650" cy="5660700"/>
          </a:xfrm>
          <a:custGeom>
            <a:avLst/>
            <a:gdLst/>
            <a:ahLst/>
            <a:cxnLst/>
            <a:rect r="r" b="b" t="t" l="l"/>
            <a:pathLst>
              <a:path h="5660700" w="6273650">
                <a:moveTo>
                  <a:pt x="6273650" y="0"/>
                </a:moveTo>
                <a:lnTo>
                  <a:pt x="0" y="0"/>
                </a:lnTo>
                <a:lnTo>
                  <a:pt x="0" y="5660700"/>
                </a:lnTo>
                <a:lnTo>
                  <a:pt x="6273650" y="5660700"/>
                </a:lnTo>
                <a:lnTo>
                  <a:pt x="6273650" y="0"/>
                </a:lnTo>
                <a:close/>
              </a:path>
            </a:pathLst>
          </a:custGeom>
          <a:blipFill>
            <a:blip r:embed="rId3"/>
            <a:stretch>
              <a:fillRect l="0" t="0" r="0" b="0"/>
            </a:stretch>
          </a:blipFill>
        </p:spPr>
      </p:sp>
      <p:sp>
        <p:nvSpPr>
          <p:cNvPr name="Freeform 4" id="4"/>
          <p:cNvSpPr/>
          <p:nvPr/>
        </p:nvSpPr>
        <p:spPr>
          <a:xfrm flipH="true" flipV="false" rot="-10800000">
            <a:off x="-1104944" y="5582174"/>
            <a:ext cx="6273650" cy="5660700"/>
          </a:xfrm>
          <a:custGeom>
            <a:avLst/>
            <a:gdLst/>
            <a:ahLst/>
            <a:cxnLst/>
            <a:rect r="r" b="b" t="t" l="l"/>
            <a:pathLst>
              <a:path h="5660700" w="6273650">
                <a:moveTo>
                  <a:pt x="6273650" y="0"/>
                </a:moveTo>
                <a:lnTo>
                  <a:pt x="0" y="0"/>
                </a:lnTo>
                <a:lnTo>
                  <a:pt x="0" y="5660700"/>
                </a:lnTo>
                <a:lnTo>
                  <a:pt x="6273650" y="5660700"/>
                </a:lnTo>
                <a:lnTo>
                  <a:pt x="6273650" y="0"/>
                </a:lnTo>
                <a:close/>
              </a:path>
            </a:pathLst>
          </a:custGeom>
          <a:blipFill>
            <a:blip r:embed="rId3"/>
            <a:stretch>
              <a:fillRect l="0" t="0" r="0" b="0"/>
            </a:stretch>
          </a:blipFill>
        </p:spPr>
      </p:sp>
      <p:sp>
        <p:nvSpPr>
          <p:cNvPr name="Freeform 5" id="5"/>
          <p:cNvSpPr/>
          <p:nvPr/>
        </p:nvSpPr>
        <p:spPr>
          <a:xfrm flipH="false" flipV="false" rot="-10800000">
            <a:off x="13099036" y="5581072"/>
            <a:ext cx="6273650" cy="5660700"/>
          </a:xfrm>
          <a:custGeom>
            <a:avLst/>
            <a:gdLst/>
            <a:ahLst/>
            <a:cxnLst/>
            <a:rect r="r" b="b" t="t" l="l"/>
            <a:pathLst>
              <a:path h="5660700" w="6273650">
                <a:moveTo>
                  <a:pt x="0" y="0"/>
                </a:moveTo>
                <a:lnTo>
                  <a:pt x="6273650" y="0"/>
                </a:lnTo>
                <a:lnTo>
                  <a:pt x="6273650" y="5660700"/>
                </a:lnTo>
                <a:lnTo>
                  <a:pt x="0" y="5660700"/>
                </a:lnTo>
                <a:lnTo>
                  <a:pt x="0" y="0"/>
                </a:lnTo>
                <a:close/>
              </a:path>
            </a:pathLst>
          </a:custGeom>
          <a:blipFill>
            <a:blip r:embed="rId3"/>
            <a:stretch>
              <a:fillRect l="0" t="0" r="0" b="0"/>
            </a:stretch>
          </a:blipFill>
        </p:spPr>
      </p:sp>
      <p:sp>
        <p:nvSpPr>
          <p:cNvPr name="TextBox 6" id="6"/>
          <p:cNvSpPr txBox="true"/>
          <p:nvPr/>
        </p:nvSpPr>
        <p:spPr>
          <a:xfrm rot="0">
            <a:off x="1171425" y="1169000"/>
            <a:ext cx="159451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KẾT QUẢ ĐẠT ĐƯỢC</a:t>
            </a:r>
          </a:p>
        </p:txBody>
      </p:sp>
      <p:sp>
        <p:nvSpPr>
          <p:cNvPr name="TextBox 7" id="7"/>
          <p:cNvSpPr txBox="true"/>
          <p:nvPr/>
        </p:nvSpPr>
        <p:spPr>
          <a:xfrm rot="0">
            <a:off x="9660705" y="3474209"/>
            <a:ext cx="2737350" cy="485775"/>
          </a:xfrm>
          <a:prstGeom prst="rect">
            <a:avLst/>
          </a:prstGeom>
        </p:spPr>
        <p:txBody>
          <a:bodyPr anchor="t" rtlCol="false" tIns="0" lIns="0" bIns="0" rIns="0">
            <a:spAutoFit/>
          </a:bodyPr>
          <a:lstStyle/>
          <a:p>
            <a:pPr algn="just">
              <a:lnSpc>
                <a:spcPts val="3840"/>
              </a:lnSpc>
            </a:pPr>
            <a:r>
              <a:rPr lang="en-US" sz="3200">
                <a:solidFill>
                  <a:srgbClr val="423864"/>
                </a:solidFill>
                <a:latin typeface="Cabin"/>
              </a:rPr>
              <a:t>Hạn chế</a:t>
            </a:r>
          </a:p>
        </p:txBody>
      </p:sp>
      <p:sp>
        <p:nvSpPr>
          <p:cNvPr name="TextBox 8" id="8"/>
          <p:cNvSpPr txBox="true"/>
          <p:nvPr/>
        </p:nvSpPr>
        <p:spPr>
          <a:xfrm rot="0">
            <a:off x="9561178" y="4069843"/>
            <a:ext cx="5673753" cy="3790950"/>
          </a:xfrm>
          <a:prstGeom prst="rect">
            <a:avLst/>
          </a:prstGeom>
        </p:spPr>
        <p:txBody>
          <a:bodyPr anchor="t" rtlCol="false" tIns="0" lIns="0" bIns="0" rIns="0">
            <a:spAutoFit/>
          </a:bodyPr>
          <a:lstStyle/>
          <a:p>
            <a:pPr algn="just" marL="604519" indent="-302260" lvl="1">
              <a:lnSpc>
                <a:spcPts val="3359"/>
              </a:lnSpc>
              <a:buFont typeface="Arial"/>
              <a:buChar char="•"/>
            </a:pPr>
            <a:r>
              <a:rPr lang="en-US" sz="2799">
                <a:solidFill>
                  <a:srgbClr val="FFFFFF"/>
                </a:solidFill>
                <a:latin typeface="Roboto Condensed Light"/>
              </a:rPr>
              <a:t>Một số chức năng vẫn còn sơ sài và một số lỗi vẫn có thể xảy ra khi sử dụng trong thực tế.</a:t>
            </a:r>
          </a:p>
          <a:p>
            <a:pPr algn="just" marL="604520" indent="-302260" lvl="1">
              <a:lnSpc>
                <a:spcPts val="3359"/>
              </a:lnSpc>
              <a:buFont typeface="Arial"/>
              <a:buChar char="•"/>
            </a:pPr>
            <a:r>
              <a:rPr lang="en-US" sz="2799">
                <a:solidFill>
                  <a:srgbClr val="FFFFFF"/>
                </a:solidFill>
                <a:latin typeface="Roboto Condensed Light"/>
              </a:rPr>
              <a:t>Bảo mật ứng dụng vẫn còn lỏng lẻo, cần được cải thiện vào tương lai.</a:t>
            </a:r>
          </a:p>
          <a:p>
            <a:pPr algn="just" marL="604520" indent="-302260" lvl="1">
              <a:lnSpc>
                <a:spcPts val="3359"/>
              </a:lnSpc>
              <a:buFont typeface="Arial"/>
              <a:buChar char="•"/>
            </a:pPr>
            <a:r>
              <a:rPr lang="en-US" sz="2799">
                <a:solidFill>
                  <a:srgbClr val="FFFFFF"/>
                </a:solidFill>
                <a:latin typeface="Roboto Condensed Light"/>
              </a:rPr>
              <a:t>Giao diện vẫn cần hoàn thiện hơn dễ dùng, thân thiện với người dùng hơn.</a:t>
            </a:r>
          </a:p>
          <a:p>
            <a:pPr algn="just">
              <a:lnSpc>
                <a:spcPts val="3359"/>
              </a:lnSpc>
            </a:pPr>
          </a:p>
        </p:txBody>
      </p:sp>
      <p:sp>
        <p:nvSpPr>
          <p:cNvPr name="TextBox 9" id="9"/>
          <p:cNvSpPr txBox="true"/>
          <p:nvPr/>
        </p:nvSpPr>
        <p:spPr>
          <a:xfrm rot="0">
            <a:off x="3594335" y="3474209"/>
            <a:ext cx="3343266" cy="485775"/>
          </a:xfrm>
          <a:prstGeom prst="rect">
            <a:avLst/>
          </a:prstGeom>
        </p:spPr>
        <p:txBody>
          <a:bodyPr anchor="t" rtlCol="false" tIns="0" lIns="0" bIns="0" rIns="0">
            <a:spAutoFit/>
          </a:bodyPr>
          <a:lstStyle/>
          <a:p>
            <a:pPr algn="l">
              <a:lnSpc>
                <a:spcPts val="3840"/>
              </a:lnSpc>
            </a:pPr>
            <a:r>
              <a:rPr lang="en-US" sz="3200">
                <a:solidFill>
                  <a:srgbClr val="423864"/>
                </a:solidFill>
                <a:latin typeface="Cabin"/>
              </a:rPr>
              <a:t>Kết quả đạt được</a:t>
            </a:r>
          </a:p>
        </p:txBody>
      </p:sp>
      <p:sp>
        <p:nvSpPr>
          <p:cNvPr name="TextBox 10" id="10"/>
          <p:cNvSpPr txBox="true"/>
          <p:nvPr/>
        </p:nvSpPr>
        <p:spPr>
          <a:xfrm rot="0">
            <a:off x="3600889" y="4069843"/>
            <a:ext cx="5339103" cy="3790950"/>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Roboto Condensed Light"/>
              </a:rPr>
              <a:t>Hoàn thành khảo </a:t>
            </a:r>
            <a:r>
              <a:rPr lang="en-US" sz="2799">
                <a:solidFill>
                  <a:srgbClr val="FFFFFF"/>
                </a:solidFill>
                <a:latin typeface="Roboto Condensed Light"/>
              </a:rPr>
              <a:t>sát, phân tích hệ thống, phân tích các use case, hoàn thành thiết kế CSDL, các luồng sự kiện, giao diện,…</a:t>
            </a:r>
          </a:p>
          <a:p>
            <a:pPr algn="l" marL="604519" indent="-302260" lvl="1">
              <a:lnSpc>
                <a:spcPts val="3359"/>
              </a:lnSpc>
              <a:buFont typeface="Arial"/>
              <a:buChar char="•"/>
            </a:pPr>
            <a:r>
              <a:rPr lang="en-US" sz="2799">
                <a:solidFill>
                  <a:srgbClr val="FFFFFF"/>
                </a:solidFill>
                <a:latin typeface="Roboto Condensed Light"/>
              </a:rPr>
              <a:t>Hoàn thành việc lập trình và triển khai các danh mục, chức năng đã được đề ra.</a:t>
            </a:r>
          </a:p>
          <a:p>
            <a:pPr algn="l">
              <a:lnSpc>
                <a:spcPts val="3359"/>
              </a:lnSpc>
            </a:pPr>
          </a:p>
        </p:txBody>
      </p:sp>
      <p:grpSp>
        <p:nvGrpSpPr>
          <p:cNvPr name="Group 11" id="11"/>
          <p:cNvGrpSpPr/>
          <p:nvPr/>
        </p:nvGrpSpPr>
        <p:grpSpPr>
          <a:xfrm rot="0">
            <a:off x="17441175" y="188775"/>
            <a:ext cx="487050" cy="487050"/>
            <a:chOff x="0" y="0"/>
            <a:chExt cx="649400" cy="649400"/>
          </a:xfrm>
        </p:grpSpPr>
        <p:sp>
          <p:nvSpPr>
            <p:cNvPr name="Freeform 12" id="12"/>
            <p:cNvSpPr/>
            <p:nvPr/>
          </p:nvSpPr>
          <p:spPr>
            <a:xfrm flipH="false" flipV="false" rot="0">
              <a:off x="12700" y="12700"/>
              <a:ext cx="623951" cy="623951"/>
            </a:xfrm>
            <a:custGeom>
              <a:avLst/>
              <a:gdLst/>
              <a:ahLst/>
              <a:cxnLst/>
              <a:rect r="r" b="b" t="t" l="l"/>
              <a:pathLst>
                <a:path h="623951" w="623951">
                  <a:moveTo>
                    <a:pt x="0" y="155956"/>
                  </a:moveTo>
                  <a:lnTo>
                    <a:pt x="155956" y="155956"/>
                  </a:lnTo>
                  <a:lnTo>
                    <a:pt x="155956" y="0"/>
                  </a:lnTo>
                  <a:lnTo>
                    <a:pt x="467995" y="0"/>
                  </a:lnTo>
                  <a:lnTo>
                    <a:pt x="467995" y="155956"/>
                  </a:lnTo>
                  <a:lnTo>
                    <a:pt x="623951" y="155956"/>
                  </a:lnTo>
                  <a:lnTo>
                    <a:pt x="623951" y="467995"/>
                  </a:lnTo>
                  <a:lnTo>
                    <a:pt x="467995" y="467995"/>
                  </a:lnTo>
                  <a:lnTo>
                    <a:pt x="467995" y="623951"/>
                  </a:lnTo>
                  <a:lnTo>
                    <a:pt x="155956" y="623951"/>
                  </a:lnTo>
                  <a:lnTo>
                    <a:pt x="155956" y="467995"/>
                  </a:lnTo>
                  <a:lnTo>
                    <a:pt x="0" y="467995"/>
                  </a:lnTo>
                  <a:close/>
                </a:path>
              </a:pathLst>
            </a:custGeom>
            <a:solidFill>
              <a:srgbClr val="FFFFFF"/>
            </a:solidFill>
          </p:spPr>
        </p:sp>
        <p:sp>
          <p:nvSpPr>
            <p:cNvPr name="Freeform 13" id="13"/>
            <p:cNvSpPr/>
            <p:nvPr/>
          </p:nvSpPr>
          <p:spPr>
            <a:xfrm flipH="false" flipV="false" rot="0">
              <a:off x="0" y="0"/>
              <a:ext cx="649351" cy="649351"/>
            </a:xfrm>
            <a:custGeom>
              <a:avLst/>
              <a:gdLst/>
              <a:ahLst/>
              <a:cxnLst/>
              <a:rect r="r" b="b" t="t" l="l"/>
              <a:pathLst>
                <a:path h="649351" w="649351">
                  <a:moveTo>
                    <a:pt x="12700" y="155956"/>
                  </a:moveTo>
                  <a:lnTo>
                    <a:pt x="168656" y="155956"/>
                  </a:lnTo>
                  <a:lnTo>
                    <a:pt x="168656" y="168656"/>
                  </a:lnTo>
                  <a:lnTo>
                    <a:pt x="155956" y="168656"/>
                  </a:lnTo>
                  <a:lnTo>
                    <a:pt x="155956" y="12700"/>
                  </a:lnTo>
                  <a:cubicBezTo>
                    <a:pt x="155956" y="5715"/>
                    <a:pt x="161671" y="0"/>
                    <a:pt x="168656" y="0"/>
                  </a:cubicBezTo>
                  <a:lnTo>
                    <a:pt x="480695" y="0"/>
                  </a:lnTo>
                  <a:cubicBezTo>
                    <a:pt x="487680" y="0"/>
                    <a:pt x="493395" y="5715"/>
                    <a:pt x="493395" y="12700"/>
                  </a:cubicBezTo>
                  <a:lnTo>
                    <a:pt x="493395" y="168656"/>
                  </a:lnTo>
                  <a:lnTo>
                    <a:pt x="480695" y="168656"/>
                  </a:lnTo>
                  <a:lnTo>
                    <a:pt x="480695" y="155956"/>
                  </a:lnTo>
                  <a:lnTo>
                    <a:pt x="636651" y="155956"/>
                  </a:lnTo>
                  <a:cubicBezTo>
                    <a:pt x="643636" y="155956"/>
                    <a:pt x="649351" y="161671"/>
                    <a:pt x="649351" y="168656"/>
                  </a:cubicBezTo>
                  <a:lnTo>
                    <a:pt x="649351" y="480695"/>
                  </a:lnTo>
                  <a:cubicBezTo>
                    <a:pt x="649351" y="487680"/>
                    <a:pt x="643636" y="493395"/>
                    <a:pt x="636651" y="493395"/>
                  </a:cubicBezTo>
                  <a:lnTo>
                    <a:pt x="480695" y="493395"/>
                  </a:lnTo>
                  <a:lnTo>
                    <a:pt x="480695" y="480695"/>
                  </a:lnTo>
                  <a:lnTo>
                    <a:pt x="493395" y="480695"/>
                  </a:lnTo>
                  <a:lnTo>
                    <a:pt x="493395" y="636651"/>
                  </a:lnTo>
                  <a:cubicBezTo>
                    <a:pt x="493395" y="643636"/>
                    <a:pt x="487680" y="649351"/>
                    <a:pt x="480695" y="649351"/>
                  </a:cubicBezTo>
                  <a:lnTo>
                    <a:pt x="168656" y="649351"/>
                  </a:lnTo>
                  <a:cubicBezTo>
                    <a:pt x="161671" y="649351"/>
                    <a:pt x="155956" y="643636"/>
                    <a:pt x="155956" y="636651"/>
                  </a:cubicBezTo>
                  <a:lnTo>
                    <a:pt x="155956" y="480695"/>
                  </a:lnTo>
                  <a:lnTo>
                    <a:pt x="168656" y="480695"/>
                  </a:lnTo>
                  <a:lnTo>
                    <a:pt x="168656" y="493395"/>
                  </a:lnTo>
                  <a:lnTo>
                    <a:pt x="12700" y="493395"/>
                  </a:lnTo>
                  <a:cubicBezTo>
                    <a:pt x="5715" y="493395"/>
                    <a:pt x="0" y="487680"/>
                    <a:pt x="0" y="480695"/>
                  </a:cubicBezTo>
                  <a:lnTo>
                    <a:pt x="0" y="168656"/>
                  </a:lnTo>
                  <a:cubicBezTo>
                    <a:pt x="0" y="161671"/>
                    <a:pt x="5715" y="155956"/>
                    <a:pt x="12700" y="155956"/>
                  </a:cubicBezTo>
                  <a:moveTo>
                    <a:pt x="12700" y="181356"/>
                  </a:moveTo>
                  <a:lnTo>
                    <a:pt x="12700" y="168656"/>
                  </a:lnTo>
                  <a:lnTo>
                    <a:pt x="25400" y="168656"/>
                  </a:lnTo>
                  <a:lnTo>
                    <a:pt x="25400" y="480695"/>
                  </a:lnTo>
                  <a:lnTo>
                    <a:pt x="12700" y="480695"/>
                  </a:lnTo>
                  <a:lnTo>
                    <a:pt x="12700" y="467995"/>
                  </a:lnTo>
                  <a:lnTo>
                    <a:pt x="168656" y="467995"/>
                  </a:lnTo>
                  <a:cubicBezTo>
                    <a:pt x="175641" y="467995"/>
                    <a:pt x="181356" y="473710"/>
                    <a:pt x="181356" y="480695"/>
                  </a:cubicBezTo>
                  <a:lnTo>
                    <a:pt x="181356" y="636651"/>
                  </a:lnTo>
                  <a:lnTo>
                    <a:pt x="168656" y="636651"/>
                  </a:lnTo>
                  <a:lnTo>
                    <a:pt x="168656" y="623951"/>
                  </a:lnTo>
                  <a:lnTo>
                    <a:pt x="480695" y="623951"/>
                  </a:lnTo>
                  <a:lnTo>
                    <a:pt x="480695" y="636651"/>
                  </a:lnTo>
                  <a:lnTo>
                    <a:pt x="467995" y="636651"/>
                  </a:lnTo>
                  <a:lnTo>
                    <a:pt x="467995" y="480695"/>
                  </a:lnTo>
                  <a:cubicBezTo>
                    <a:pt x="467995" y="473710"/>
                    <a:pt x="473710" y="467995"/>
                    <a:pt x="480695" y="467995"/>
                  </a:cubicBezTo>
                  <a:lnTo>
                    <a:pt x="636651" y="467995"/>
                  </a:lnTo>
                  <a:lnTo>
                    <a:pt x="636651" y="480695"/>
                  </a:lnTo>
                  <a:lnTo>
                    <a:pt x="623951" y="480695"/>
                  </a:lnTo>
                  <a:lnTo>
                    <a:pt x="623951" y="168656"/>
                  </a:lnTo>
                  <a:lnTo>
                    <a:pt x="636651" y="168656"/>
                  </a:lnTo>
                  <a:lnTo>
                    <a:pt x="636651" y="181356"/>
                  </a:lnTo>
                  <a:lnTo>
                    <a:pt x="480695" y="181356"/>
                  </a:lnTo>
                  <a:cubicBezTo>
                    <a:pt x="473710" y="181356"/>
                    <a:pt x="467995" y="175641"/>
                    <a:pt x="467995" y="168656"/>
                  </a:cubicBezTo>
                  <a:lnTo>
                    <a:pt x="467995" y="12700"/>
                  </a:lnTo>
                  <a:lnTo>
                    <a:pt x="480695" y="12700"/>
                  </a:lnTo>
                  <a:lnTo>
                    <a:pt x="480695" y="25400"/>
                  </a:lnTo>
                  <a:lnTo>
                    <a:pt x="168656" y="25400"/>
                  </a:lnTo>
                  <a:lnTo>
                    <a:pt x="168656" y="12700"/>
                  </a:lnTo>
                  <a:lnTo>
                    <a:pt x="181356" y="12700"/>
                  </a:lnTo>
                  <a:lnTo>
                    <a:pt x="181356" y="168656"/>
                  </a:lnTo>
                  <a:cubicBezTo>
                    <a:pt x="181356" y="175641"/>
                    <a:pt x="175641" y="181356"/>
                    <a:pt x="168656" y="181356"/>
                  </a:cubicBezTo>
                  <a:lnTo>
                    <a:pt x="12700" y="181356"/>
                  </a:lnTo>
                  <a:close/>
                </a:path>
              </a:pathLst>
            </a:custGeom>
            <a:solidFill>
              <a:srgbClr val="FFFFFF"/>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true" flipV="false" rot="0">
            <a:off x="13686450" y="12"/>
            <a:ext cx="4601350" cy="4151800"/>
          </a:xfrm>
          <a:custGeom>
            <a:avLst/>
            <a:gdLst/>
            <a:ahLst/>
            <a:cxnLst/>
            <a:rect r="r" b="b" t="t" l="l"/>
            <a:pathLst>
              <a:path h="4151800" w="4601350">
                <a:moveTo>
                  <a:pt x="4601350" y="0"/>
                </a:moveTo>
                <a:lnTo>
                  <a:pt x="0" y="0"/>
                </a:lnTo>
                <a:lnTo>
                  <a:pt x="0" y="4151800"/>
                </a:lnTo>
                <a:lnTo>
                  <a:pt x="4601350" y="4151800"/>
                </a:lnTo>
                <a:lnTo>
                  <a:pt x="4601350" y="0"/>
                </a:lnTo>
                <a:close/>
              </a:path>
            </a:pathLst>
          </a:custGeom>
          <a:blipFill>
            <a:blip r:embed="rId3"/>
            <a:stretch>
              <a:fillRect l="0" t="0" r="0" b="0"/>
            </a:stretch>
          </a:blipFill>
        </p:spPr>
      </p:sp>
      <p:sp>
        <p:nvSpPr>
          <p:cNvPr name="Freeform 3" id="3"/>
          <p:cNvSpPr/>
          <p:nvPr/>
        </p:nvSpPr>
        <p:spPr>
          <a:xfrm flipH="false" flipV="false" rot="0">
            <a:off x="-517852" y="8301794"/>
            <a:ext cx="2828050" cy="2551700"/>
          </a:xfrm>
          <a:custGeom>
            <a:avLst/>
            <a:gdLst/>
            <a:ahLst/>
            <a:cxnLst/>
            <a:rect r="r" b="b" t="t" l="l"/>
            <a:pathLst>
              <a:path h="2551700" w="2828050">
                <a:moveTo>
                  <a:pt x="0" y="0"/>
                </a:moveTo>
                <a:lnTo>
                  <a:pt x="2828050" y="0"/>
                </a:lnTo>
                <a:lnTo>
                  <a:pt x="2828050" y="2551700"/>
                </a:lnTo>
                <a:lnTo>
                  <a:pt x="0" y="2551700"/>
                </a:lnTo>
                <a:lnTo>
                  <a:pt x="0" y="0"/>
                </a:lnTo>
                <a:close/>
              </a:path>
            </a:pathLst>
          </a:custGeom>
          <a:blipFill>
            <a:blip r:embed="rId3"/>
            <a:stretch>
              <a:fillRect l="0" t="0" r="0" b="0"/>
            </a:stretch>
          </a:blipFill>
        </p:spPr>
      </p:sp>
      <p:sp>
        <p:nvSpPr>
          <p:cNvPr name="Freeform 4" id="4"/>
          <p:cNvSpPr/>
          <p:nvPr/>
        </p:nvSpPr>
        <p:spPr>
          <a:xfrm flipH="false" flipV="false" rot="0">
            <a:off x="0" y="12"/>
            <a:ext cx="4601350" cy="4151800"/>
          </a:xfrm>
          <a:custGeom>
            <a:avLst/>
            <a:gdLst/>
            <a:ahLst/>
            <a:cxnLst/>
            <a:rect r="r" b="b" t="t" l="l"/>
            <a:pathLst>
              <a:path h="4151800" w="4601350">
                <a:moveTo>
                  <a:pt x="0" y="0"/>
                </a:moveTo>
                <a:lnTo>
                  <a:pt x="4601350" y="0"/>
                </a:lnTo>
                <a:lnTo>
                  <a:pt x="4601350" y="4151800"/>
                </a:lnTo>
                <a:lnTo>
                  <a:pt x="0" y="4151800"/>
                </a:lnTo>
                <a:lnTo>
                  <a:pt x="0" y="0"/>
                </a:lnTo>
                <a:close/>
              </a:path>
            </a:pathLst>
          </a:custGeom>
          <a:blipFill>
            <a:blip r:embed="rId3"/>
            <a:stretch>
              <a:fillRect l="0" t="0" r="0" b="0"/>
            </a:stretch>
          </a:blipFill>
        </p:spPr>
      </p:sp>
      <p:sp>
        <p:nvSpPr>
          <p:cNvPr name="Freeform 5" id="5"/>
          <p:cNvSpPr/>
          <p:nvPr/>
        </p:nvSpPr>
        <p:spPr>
          <a:xfrm flipH="true" flipV="false" rot="0">
            <a:off x="15935928" y="8587604"/>
            <a:ext cx="2828050" cy="2551700"/>
          </a:xfrm>
          <a:custGeom>
            <a:avLst/>
            <a:gdLst/>
            <a:ahLst/>
            <a:cxnLst/>
            <a:rect r="r" b="b" t="t" l="l"/>
            <a:pathLst>
              <a:path h="2551700" w="2828050">
                <a:moveTo>
                  <a:pt x="2828050" y="0"/>
                </a:moveTo>
                <a:lnTo>
                  <a:pt x="0" y="0"/>
                </a:lnTo>
                <a:lnTo>
                  <a:pt x="0" y="2551700"/>
                </a:lnTo>
                <a:lnTo>
                  <a:pt x="2828050" y="2551700"/>
                </a:lnTo>
                <a:lnTo>
                  <a:pt x="2828050" y="0"/>
                </a:lnTo>
                <a:close/>
              </a:path>
            </a:pathLst>
          </a:custGeom>
          <a:blipFill>
            <a:blip r:embed="rId3"/>
            <a:stretch>
              <a:fillRect l="0" t="0" r="0" b="0"/>
            </a:stretch>
          </a:blipFill>
        </p:spPr>
      </p:sp>
      <p:sp>
        <p:nvSpPr>
          <p:cNvPr name="Freeform 6" id="6"/>
          <p:cNvSpPr/>
          <p:nvPr/>
        </p:nvSpPr>
        <p:spPr>
          <a:xfrm flipH="false" flipV="false" rot="0">
            <a:off x="12543500" y="3248950"/>
            <a:ext cx="1243380" cy="7053338"/>
          </a:xfrm>
          <a:custGeom>
            <a:avLst/>
            <a:gdLst/>
            <a:ahLst/>
            <a:cxnLst/>
            <a:rect r="r" b="b" t="t" l="l"/>
            <a:pathLst>
              <a:path h="7053338" w="1243380">
                <a:moveTo>
                  <a:pt x="0" y="0"/>
                </a:moveTo>
                <a:lnTo>
                  <a:pt x="1243380" y="0"/>
                </a:lnTo>
                <a:lnTo>
                  <a:pt x="1243380" y="7053338"/>
                </a:lnTo>
                <a:lnTo>
                  <a:pt x="0" y="7053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rot="39809">
            <a:off x="7779639" y="3684251"/>
            <a:ext cx="4792821" cy="0"/>
          </a:xfrm>
          <a:prstGeom prst="line">
            <a:avLst/>
          </a:prstGeom>
          <a:ln cap="rnd" w="19050">
            <a:solidFill>
              <a:srgbClr val="FFFFFF"/>
            </a:solidFill>
            <a:prstDash val="solid"/>
            <a:headEnd type="none" len="sm" w="sm"/>
            <a:tailEnd type="diamond" len="lg" w="lg"/>
          </a:ln>
        </p:spPr>
      </p:sp>
      <p:sp>
        <p:nvSpPr>
          <p:cNvPr name="Freeform 8" id="8"/>
          <p:cNvSpPr/>
          <p:nvPr/>
        </p:nvSpPr>
        <p:spPr>
          <a:xfrm flipH="false" flipV="false" rot="0">
            <a:off x="11922594" y="4718008"/>
            <a:ext cx="1243380" cy="5570426"/>
          </a:xfrm>
          <a:custGeom>
            <a:avLst/>
            <a:gdLst/>
            <a:ahLst/>
            <a:cxnLst/>
            <a:rect r="r" b="b" t="t" l="l"/>
            <a:pathLst>
              <a:path h="5570426" w="1243380">
                <a:moveTo>
                  <a:pt x="0" y="0"/>
                </a:moveTo>
                <a:lnTo>
                  <a:pt x="1243380" y="0"/>
                </a:lnTo>
                <a:lnTo>
                  <a:pt x="1243380" y="5570426"/>
                </a:lnTo>
                <a:lnTo>
                  <a:pt x="0" y="55704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9" id="9"/>
          <p:cNvSpPr/>
          <p:nvPr/>
        </p:nvSpPr>
        <p:spPr>
          <a:xfrm rot="31320">
            <a:off x="7779713" y="5161133"/>
            <a:ext cx="4181874" cy="0"/>
          </a:xfrm>
          <a:prstGeom prst="line">
            <a:avLst/>
          </a:prstGeom>
          <a:ln cap="rnd" w="19050">
            <a:solidFill>
              <a:srgbClr val="FFFFFF"/>
            </a:solidFill>
            <a:prstDash val="solid"/>
            <a:headEnd type="none" len="sm" w="sm"/>
            <a:tailEnd type="diamond" len="lg" w="lg"/>
          </a:ln>
        </p:spPr>
      </p:sp>
      <p:sp>
        <p:nvSpPr>
          <p:cNvPr name="Freeform 10" id="10"/>
          <p:cNvSpPr/>
          <p:nvPr/>
        </p:nvSpPr>
        <p:spPr>
          <a:xfrm flipH="false" flipV="false" rot="0">
            <a:off x="11301670" y="6189750"/>
            <a:ext cx="1243380" cy="4098600"/>
          </a:xfrm>
          <a:custGeom>
            <a:avLst/>
            <a:gdLst/>
            <a:ahLst/>
            <a:cxnLst/>
            <a:rect r="r" b="b" t="t" l="l"/>
            <a:pathLst>
              <a:path h="4098600" w="1243380">
                <a:moveTo>
                  <a:pt x="0" y="0"/>
                </a:moveTo>
                <a:lnTo>
                  <a:pt x="1243380" y="0"/>
                </a:lnTo>
                <a:lnTo>
                  <a:pt x="1243380" y="4098600"/>
                </a:lnTo>
                <a:lnTo>
                  <a:pt x="0" y="4098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1" id="11"/>
          <p:cNvSpPr/>
          <p:nvPr/>
        </p:nvSpPr>
        <p:spPr>
          <a:xfrm rot="60579">
            <a:off x="7779524" y="6616917"/>
            <a:ext cx="3558252" cy="0"/>
          </a:xfrm>
          <a:prstGeom prst="line">
            <a:avLst/>
          </a:prstGeom>
          <a:ln cap="rnd" w="19050">
            <a:solidFill>
              <a:srgbClr val="FFFFFF"/>
            </a:solidFill>
            <a:prstDash val="solid"/>
            <a:headEnd type="none" len="sm" w="sm"/>
            <a:tailEnd type="diamond" len="lg" w="lg"/>
          </a:ln>
        </p:spPr>
      </p:sp>
      <p:sp>
        <p:nvSpPr>
          <p:cNvPr name="AutoShape 12" id="12"/>
          <p:cNvSpPr/>
          <p:nvPr/>
        </p:nvSpPr>
        <p:spPr>
          <a:xfrm rot="45114">
            <a:off x="7779675" y="8006051"/>
            <a:ext cx="2903350" cy="0"/>
          </a:xfrm>
          <a:prstGeom prst="line">
            <a:avLst/>
          </a:prstGeom>
          <a:ln cap="rnd" w="19050">
            <a:solidFill>
              <a:srgbClr val="FFFFFF"/>
            </a:solidFill>
            <a:prstDash val="solid"/>
            <a:headEnd type="none" len="sm" w="sm"/>
            <a:tailEnd type="diamond" len="lg" w="lg"/>
          </a:ln>
        </p:spPr>
      </p:sp>
      <p:sp>
        <p:nvSpPr>
          <p:cNvPr name="Freeform 13" id="13"/>
          <p:cNvSpPr/>
          <p:nvPr/>
        </p:nvSpPr>
        <p:spPr>
          <a:xfrm flipH="false" flipV="false" rot="0">
            <a:off x="10680750" y="7530598"/>
            <a:ext cx="1243380" cy="2756742"/>
          </a:xfrm>
          <a:custGeom>
            <a:avLst/>
            <a:gdLst/>
            <a:ahLst/>
            <a:cxnLst/>
            <a:rect r="r" b="b" t="t" l="l"/>
            <a:pathLst>
              <a:path h="2756742" w="1243380">
                <a:moveTo>
                  <a:pt x="0" y="0"/>
                </a:moveTo>
                <a:lnTo>
                  <a:pt x="1243380" y="0"/>
                </a:lnTo>
                <a:lnTo>
                  <a:pt x="1243380" y="2756742"/>
                </a:lnTo>
                <a:lnTo>
                  <a:pt x="0" y="27567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005825" y="995899"/>
            <a:ext cx="162763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HƯỚNG PHÁT TRIỂN</a:t>
            </a:r>
          </a:p>
        </p:txBody>
      </p:sp>
      <p:sp>
        <p:nvSpPr>
          <p:cNvPr name="TextBox 15" id="15"/>
          <p:cNvSpPr txBox="true"/>
          <p:nvPr/>
        </p:nvSpPr>
        <p:spPr>
          <a:xfrm rot="0">
            <a:off x="2953163" y="3437426"/>
            <a:ext cx="4521750" cy="438150"/>
          </a:xfrm>
          <a:prstGeom prst="rect">
            <a:avLst/>
          </a:prstGeom>
        </p:spPr>
        <p:txBody>
          <a:bodyPr anchor="t" rtlCol="false" tIns="0" lIns="0" bIns="0" rIns="0">
            <a:spAutoFit/>
          </a:bodyPr>
          <a:lstStyle/>
          <a:p>
            <a:pPr algn="l">
              <a:lnSpc>
                <a:spcPts val="3359"/>
              </a:lnSpc>
            </a:pPr>
            <a:r>
              <a:rPr lang="en-US" sz="2799">
                <a:solidFill>
                  <a:srgbClr val="FFFFFF"/>
                </a:solidFill>
                <a:latin typeface="Roboto Condensed"/>
              </a:rPr>
              <a:t>ĐỌC SÁCH TRỰC TUYẾN</a:t>
            </a:r>
          </a:p>
        </p:txBody>
      </p:sp>
      <p:sp>
        <p:nvSpPr>
          <p:cNvPr name="TextBox 16" id="16"/>
          <p:cNvSpPr txBox="true"/>
          <p:nvPr/>
        </p:nvSpPr>
        <p:spPr>
          <a:xfrm rot="0">
            <a:off x="2953163" y="4961108"/>
            <a:ext cx="4521750" cy="438150"/>
          </a:xfrm>
          <a:prstGeom prst="rect">
            <a:avLst/>
          </a:prstGeom>
        </p:spPr>
        <p:txBody>
          <a:bodyPr anchor="t" rtlCol="false" tIns="0" lIns="0" bIns="0" rIns="0">
            <a:spAutoFit/>
          </a:bodyPr>
          <a:lstStyle/>
          <a:p>
            <a:pPr algn="l">
              <a:lnSpc>
                <a:spcPts val="3359"/>
              </a:lnSpc>
            </a:pPr>
            <a:r>
              <a:rPr lang="en-US" sz="2799">
                <a:solidFill>
                  <a:srgbClr val="FFFFFF"/>
                </a:solidFill>
                <a:latin typeface="Roboto Condensed"/>
              </a:rPr>
              <a:t>NGHE SÁCH AUDIO</a:t>
            </a:r>
          </a:p>
        </p:txBody>
      </p:sp>
      <p:sp>
        <p:nvSpPr>
          <p:cNvPr name="TextBox 17" id="17"/>
          <p:cNvSpPr txBox="true"/>
          <p:nvPr/>
        </p:nvSpPr>
        <p:spPr>
          <a:xfrm rot="0">
            <a:off x="3000707" y="6366492"/>
            <a:ext cx="4521750" cy="438150"/>
          </a:xfrm>
          <a:prstGeom prst="rect">
            <a:avLst/>
          </a:prstGeom>
        </p:spPr>
        <p:txBody>
          <a:bodyPr anchor="t" rtlCol="false" tIns="0" lIns="0" bIns="0" rIns="0">
            <a:spAutoFit/>
          </a:bodyPr>
          <a:lstStyle/>
          <a:p>
            <a:pPr algn="l">
              <a:lnSpc>
                <a:spcPts val="3359"/>
              </a:lnSpc>
            </a:pPr>
            <a:r>
              <a:rPr lang="en-US" sz="2799">
                <a:solidFill>
                  <a:srgbClr val="FFFFFF"/>
                </a:solidFill>
                <a:latin typeface="Roboto Condensed"/>
              </a:rPr>
              <a:t>TẠO THƯ VIỆN SÁCH CÁ NHÂN</a:t>
            </a:r>
          </a:p>
        </p:txBody>
      </p:sp>
      <p:sp>
        <p:nvSpPr>
          <p:cNvPr name="TextBox 18" id="18"/>
          <p:cNvSpPr txBox="true"/>
          <p:nvPr/>
        </p:nvSpPr>
        <p:spPr>
          <a:xfrm rot="0">
            <a:off x="3000707" y="7511548"/>
            <a:ext cx="4521750" cy="857250"/>
          </a:xfrm>
          <a:prstGeom prst="rect">
            <a:avLst/>
          </a:prstGeom>
        </p:spPr>
        <p:txBody>
          <a:bodyPr anchor="t" rtlCol="false" tIns="0" lIns="0" bIns="0" rIns="0">
            <a:spAutoFit/>
          </a:bodyPr>
          <a:lstStyle/>
          <a:p>
            <a:pPr algn="l">
              <a:lnSpc>
                <a:spcPts val="3359"/>
              </a:lnSpc>
            </a:pPr>
            <a:r>
              <a:rPr lang="en-US" sz="2799">
                <a:solidFill>
                  <a:srgbClr val="FFFFFF"/>
                </a:solidFill>
                <a:latin typeface="Roboto Condensed Light"/>
              </a:rPr>
              <a:t>THAM GIA CỘNG ĐỒNG NGƯỜI ĐỌC SÁCH</a:t>
            </a:r>
          </a:p>
        </p:txBody>
      </p:sp>
      <p:sp>
        <p:nvSpPr>
          <p:cNvPr name="Freeform 19" id="19"/>
          <p:cNvSpPr/>
          <p:nvPr/>
        </p:nvSpPr>
        <p:spPr>
          <a:xfrm flipH="false" flipV="false" rot="0">
            <a:off x="12806895" y="3285082"/>
            <a:ext cx="716046" cy="872887"/>
          </a:xfrm>
          <a:custGeom>
            <a:avLst/>
            <a:gdLst/>
            <a:ahLst/>
            <a:cxnLst/>
            <a:rect r="r" b="b" t="t" l="l"/>
            <a:pathLst>
              <a:path h="872887" w="716046">
                <a:moveTo>
                  <a:pt x="0" y="0"/>
                </a:moveTo>
                <a:lnTo>
                  <a:pt x="716046" y="0"/>
                </a:lnTo>
                <a:lnTo>
                  <a:pt x="716046" y="872888"/>
                </a:lnTo>
                <a:lnTo>
                  <a:pt x="0" y="8728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12262206" y="4933950"/>
            <a:ext cx="565689" cy="637100"/>
          </a:xfrm>
          <a:custGeom>
            <a:avLst/>
            <a:gdLst/>
            <a:ahLst/>
            <a:cxnLst/>
            <a:rect r="r" b="b" t="t" l="l"/>
            <a:pathLst>
              <a:path h="637100" w="565689">
                <a:moveTo>
                  <a:pt x="0" y="0"/>
                </a:moveTo>
                <a:lnTo>
                  <a:pt x="565688" y="0"/>
                </a:lnTo>
                <a:lnTo>
                  <a:pt x="565688" y="637100"/>
                </a:lnTo>
                <a:lnTo>
                  <a:pt x="0" y="6371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11620941" y="6201491"/>
            <a:ext cx="639286" cy="787203"/>
          </a:xfrm>
          <a:custGeom>
            <a:avLst/>
            <a:gdLst/>
            <a:ahLst/>
            <a:cxnLst/>
            <a:rect r="r" b="b" t="t" l="l"/>
            <a:pathLst>
              <a:path h="787203" w="639286">
                <a:moveTo>
                  <a:pt x="0" y="0"/>
                </a:moveTo>
                <a:lnTo>
                  <a:pt x="639286" y="0"/>
                </a:lnTo>
                <a:lnTo>
                  <a:pt x="639286" y="787202"/>
                </a:lnTo>
                <a:lnTo>
                  <a:pt x="0" y="78720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10962577" y="7683125"/>
            <a:ext cx="749846" cy="703002"/>
          </a:xfrm>
          <a:custGeom>
            <a:avLst/>
            <a:gdLst/>
            <a:ahLst/>
            <a:cxnLst/>
            <a:rect r="r" b="b" t="t" l="l"/>
            <a:pathLst>
              <a:path h="703002" w="749846">
                <a:moveTo>
                  <a:pt x="0" y="0"/>
                </a:moveTo>
                <a:lnTo>
                  <a:pt x="749846" y="0"/>
                </a:lnTo>
                <a:lnTo>
                  <a:pt x="749846" y="703002"/>
                </a:lnTo>
                <a:lnTo>
                  <a:pt x="0" y="70300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6734431" y="3934747"/>
            <a:ext cx="5453550" cy="1314450"/>
          </a:xfrm>
          <a:prstGeom prst="rect">
            <a:avLst/>
          </a:prstGeom>
        </p:spPr>
        <p:txBody>
          <a:bodyPr anchor="t" rtlCol="false" tIns="0" lIns="0" bIns="0" rIns="0">
            <a:spAutoFit/>
          </a:bodyPr>
          <a:lstStyle/>
          <a:p>
            <a:pPr algn="l">
              <a:lnSpc>
                <a:spcPts val="3359"/>
              </a:lnSpc>
            </a:pPr>
            <a:r>
              <a:rPr lang="en-US" sz="2799">
                <a:solidFill>
                  <a:srgbClr val="FFFFFF"/>
                </a:solidFill>
                <a:latin typeface="Arial Light"/>
              </a:rPr>
              <a:t>Em xin chân thành cảm ơn hội đông thầy cô đã lắng nghe và theo dõi bài thuyết trình của em.</a:t>
            </a:r>
          </a:p>
        </p:txBody>
      </p:sp>
      <p:sp>
        <p:nvSpPr>
          <p:cNvPr name="Freeform 3" id="3"/>
          <p:cNvSpPr/>
          <p:nvPr/>
        </p:nvSpPr>
        <p:spPr>
          <a:xfrm flipH="true" flipV="false" rot="0">
            <a:off x="10143556" y="-2748210"/>
            <a:ext cx="8144442" cy="7348718"/>
          </a:xfrm>
          <a:custGeom>
            <a:avLst/>
            <a:gdLst/>
            <a:ahLst/>
            <a:cxnLst/>
            <a:rect r="r" b="b" t="t" l="l"/>
            <a:pathLst>
              <a:path h="7348718" w="8144442">
                <a:moveTo>
                  <a:pt x="8144442" y="0"/>
                </a:moveTo>
                <a:lnTo>
                  <a:pt x="0" y="0"/>
                </a:lnTo>
                <a:lnTo>
                  <a:pt x="0" y="7348718"/>
                </a:lnTo>
                <a:lnTo>
                  <a:pt x="8144442" y="7348718"/>
                </a:lnTo>
                <a:lnTo>
                  <a:pt x="8144442" y="0"/>
                </a:lnTo>
                <a:close/>
              </a:path>
            </a:pathLst>
          </a:custGeom>
          <a:blipFill>
            <a:blip r:embed="rId3"/>
            <a:stretch>
              <a:fillRect l="0" t="0" r="0" b="0"/>
            </a:stretch>
          </a:blipFill>
        </p:spPr>
      </p:sp>
      <p:sp>
        <p:nvSpPr>
          <p:cNvPr name="Freeform 4" id="4"/>
          <p:cNvSpPr/>
          <p:nvPr/>
        </p:nvSpPr>
        <p:spPr>
          <a:xfrm flipH="false" flipV="false" rot="-10800000">
            <a:off x="10117498" y="5553572"/>
            <a:ext cx="8144442" cy="7348718"/>
          </a:xfrm>
          <a:custGeom>
            <a:avLst/>
            <a:gdLst/>
            <a:ahLst/>
            <a:cxnLst/>
            <a:rect r="r" b="b" t="t" l="l"/>
            <a:pathLst>
              <a:path h="7348718" w="8144442">
                <a:moveTo>
                  <a:pt x="0" y="0"/>
                </a:moveTo>
                <a:lnTo>
                  <a:pt x="8144442" y="0"/>
                </a:lnTo>
                <a:lnTo>
                  <a:pt x="8144442" y="7348718"/>
                </a:lnTo>
                <a:lnTo>
                  <a:pt x="0" y="7348718"/>
                </a:lnTo>
                <a:lnTo>
                  <a:pt x="0" y="0"/>
                </a:lnTo>
                <a:close/>
              </a:path>
            </a:pathLst>
          </a:custGeom>
          <a:blipFill>
            <a:blip r:embed="rId3"/>
            <a:stretch>
              <a:fillRect l="0" t="0" r="0" b="0"/>
            </a:stretch>
          </a:blipFill>
        </p:spPr>
      </p:sp>
      <p:sp>
        <p:nvSpPr>
          <p:cNvPr name="TextBox 5" id="5"/>
          <p:cNvSpPr txBox="true"/>
          <p:nvPr/>
        </p:nvSpPr>
        <p:spPr>
          <a:xfrm rot="0">
            <a:off x="1005825" y="2977485"/>
            <a:ext cx="5208750" cy="3286125"/>
          </a:xfrm>
          <a:prstGeom prst="rect">
            <a:avLst/>
          </a:prstGeom>
        </p:spPr>
        <p:txBody>
          <a:bodyPr anchor="t" rtlCol="false" tIns="0" lIns="0" bIns="0" rIns="0">
            <a:spAutoFit/>
          </a:bodyPr>
          <a:lstStyle/>
          <a:p>
            <a:pPr algn="l">
              <a:lnSpc>
                <a:spcPts val="8640"/>
              </a:lnSpc>
            </a:pPr>
            <a:r>
              <a:rPr lang="en-US" sz="7200">
                <a:solidFill>
                  <a:srgbClr val="FFFFFF"/>
                </a:solidFill>
                <a:latin typeface="Cabin Bold"/>
              </a:rPr>
              <a:t>THANKS FOR WATCHING</a:t>
            </a:r>
          </a:p>
        </p:txBody>
      </p:sp>
      <p:sp>
        <p:nvSpPr>
          <p:cNvPr name="AutoShape 6" id="6"/>
          <p:cNvSpPr/>
          <p:nvPr/>
        </p:nvSpPr>
        <p:spPr>
          <a:xfrm rot="5343726">
            <a:off x="4638327" y="5111535"/>
            <a:ext cx="3491418" cy="0"/>
          </a:xfrm>
          <a:prstGeom prst="line">
            <a:avLst/>
          </a:prstGeom>
          <a:ln cap="rnd" w="19050">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10682552" y="4390566"/>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3"/>
            <a:stretch>
              <a:fillRect l="0" t="0" r="0" b="0"/>
            </a:stretch>
          </a:blipFill>
        </p:spPr>
      </p:sp>
      <p:sp>
        <p:nvSpPr>
          <p:cNvPr name="Freeform 3" id="3"/>
          <p:cNvSpPr/>
          <p:nvPr/>
        </p:nvSpPr>
        <p:spPr>
          <a:xfrm flipH="true" flipV="false" rot="0">
            <a:off x="10682552" y="-965970"/>
            <a:ext cx="7605450" cy="6862400"/>
          </a:xfrm>
          <a:custGeom>
            <a:avLst/>
            <a:gdLst/>
            <a:ahLst/>
            <a:cxnLst/>
            <a:rect r="r" b="b" t="t" l="l"/>
            <a:pathLst>
              <a:path h="6862400" w="7605450">
                <a:moveTo>
                  <a:pt x="7605450" y="0"/>
                </a:moveTo>
                <a:lnTo>
                  <a:pt x="0" y="0"/>
                </a:lnTo>
                <a:lnTo>
                  <a:pt x="0" y="6862400"/>
                </a:lnTo>
                <a:lnTo>
                  <a:pt x="7605450" y="6862400"/>
                </a:lnTo>
                <a:lnTo>
                  <a:pt x="7605450" y="0"/>
                </a:lnTo>
                <a:close/>
              </a:path>
            </a:pathLst>
          </a:custGeom>
          <a:blipFill>
            <a:blip r:embed="rId3"/>
            <a:stretch>
              <a:fillRect l="0" t="0" r="0" b="0"/>
            </a:stretch>
          </a:blipFill>
        </p:spPr>
      </p:sp>
      <p:sp>
        <p:nvSpPr>
          <p:cNvPr name="Freeform 4" id="4"/>
          <p:cNvSpPr/>
          <p:nvPr/>
        </p:nvSpPr>
        <p:spPr>
          <a:xfrm flipH="false" flipV="false" rot="0">
            <a:off x="6084164" y="2527750"/>
            <a:ext cx="4261200" cy="3322200"/>
          </a:xfrm>
          <a:custGeom>
            <a:avLst/>
            <a:gdLst/>
            <a:ahLst/>
            <a:cxnLst/>
            <a:rect r="r" b="b" t="t" l="l"/>
            <a:pathLst>
              <a:path h="3322200" w="4261200">
                <a:moveTo>
                  <a:pt x="0" y="0"/>
                </a:moveTo>
                <a:lnTo>
                  <a:pt x="4261200" y="0"/>
                </a:lnTo>
                <a:lnTo>
                  <a:pt x="4261200" y="3322200"/>
                </a:lnTo>
                <a:lnTo>
                  <a:pt x="0" y="332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63172" y="6074750"/>
            <a:ext cx="4261200" cy="3322200"/>
          </a:xfrm>
          <a:custGeom>
            <a:avLst/>
            <a:gdLst/>
            <a:ahLst/>
            <a:cxnLst/>
            <a:rect r="r" b="b" t="t" l="l"/>
            <a:pathLst>
              <a:path h="3322200" w="4261200">
                <a:moveTo>
                  <a:pt x="0" y="0"/>
                </a:moveTo>
                <a:lnTo>
                  <a:pt x="4261200" y="0"/>
                </a:lnTo>
                <a:lnTo>
                  <a:pt x="4261200" y="3322200"/>
                </a:lnTo>
                <a:lnTo>
                  <a:pt x="0" y="332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58914" y="2527750"/>
            <a:ext cx="4261200" cy="3322200"/>
          </a:xfrm>
          <a:custGeom>
            <a:avLst/>
            <a:gdLst/>
            <a:ahLst/>
            <a:cxnLst/>
            <a:rect r="r" b="b" t="t" l="l"/>
            <a:pathLst>
              <a:path h="3322200" w="4261200">
                <a:moveTo>
                  <a:pt x="0" y="0"/>
                </a:moveTo>
                <a:lnTo>
                  <a:pt x="4261200" y="0"/>
                </a:lnTo>
                <a:lnTo>
                  <a:pt x="4261200" y="3322200"/>
                </a:lnTo>
                <a:lnTo>
                  <a:pt x="0" y="332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090260" y="6074750"/>
            <a:ext cx="4261200" cy="3322200"/>
          </a:xfrm>
          <a:custGeom>
            <a:avLst/>
            <a:gdLst/>
            <a:ahLst/>
            <a:cxnLst/>
            <a:rect r="r" b="b" t="t" l="l"/>
            <a:pathLst>
              <a:path h="3322200" w="4261200">
                <a:moveTo>
                  <a:pt x="0" y="0"/>
                </a:moveTo>
                <a:lnTo>
                  <a:pt x="4261200" y="0"/>
                </a:lnTo>
                <a:lnTo>
                  <a:pt x="4261200" y="3322200"/>
                </a:lnTo>
                <a:lnTo>
                  <a:pt x="0" y="332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458681" y="4110524"/>
            <a:ext cx="3735750" cy="971550"/>
          </a:xfrm>
          <a:prstGeom prst="rect">
            <a:avLst/>
          </a:prstGeom>
        </p:spPr>
        <p:txBody>
          <a:bodyPr anchor="t" rtlCol="false" tIns="0" lIns="0" bIns="0" rIns="0">
            <a:spAutoFit/>
          </a:bodyPr>
          <a:lstStyle/>
          <a:p>
            <a:pPr algn="ctr">
              <a:lnSpc>
                <a:spcPts val="3840"/>
              </a:lnSpc>
            </a:pPr>
            <a:r>
              <a:rPr lang="en-US" sz="3200">
                <a:solidFill>
                  <a:srgbClr val="FFFFFF"/>
                </a:solidFill>
                <a:latin typeface="Cabin"/>
              </a:rPr>
              <a:t>TỔNG QUAN VỀ ĐỀ TÀI</a:t>
            </a:r>
          </a:p>
        </p:txBody>
      </p:sp>
      <p:sp>
        <p:nvSpPr>
          <p:cNvPr name="TextBox 9" id="9"/>
          <p:cNvSpPr txBox="true"/>
          <p:nvPr/>
        </p:nvSpPr>
        <p:spPr>
          <a:xfrm rot="0">
            <a:off x="1564281" y="7730743"/>
            <a:ext cx="3630150" cy="495300"/>
          </a:xfrm>
          <a:prstGeom prst="rect">
            <a:avLst/>
          </a:prstGeom>
        </p:spPr>
        <p:txBody>
          <a:bodyPr anchor="t" rtlCol="false" tIns="0" lIns="0" bIns="0" rIns="0">
            <a:spAutoFit/>
          </a:bodyPr>
          <a:lstStyle/>
          <a:p>
            <a:pPr algn="ctr">
              <a:lnSpc>
                <a:spcPts val="3839"/>
              </a:lnSpc>
            </a:pPr>
            <a:r>
              <a:rPr lang="en-US" sz="3199">
                <a:solidFill>
                  <a:srgbClr val="FFFFFF"/>
                </a:solidFill>
                <a:latin typeface="Cabin"/>
              </a:rPr>
              <a:t>DEMO SẢN PHẨM</a:t>
            </a:r>
          </a:p>
        </p:txBody>
      </p:sp>
      <p:sp>
        <p:nvSpPr>
          <p:cNvPr name="TextBox 10" id="10"/>
          <p:cNvSpPr txBox="true"/>
          <p:nvPr/>
        </p:nvSpPr>
        <p:spPr>
          <a:xfrm rot="0">
            <a:off x="6084164" y="4100999"/>
            <a:ext cx="4592292" cy="981075"/>
          </a:xfrm>
          <a:prstGeom prst="rect">
            <a:avLst/>
          </a:prstGeom>
        </p:spPr>
        <p:txBody>
          <a:bodyPr anchor="t" rtlCol="false" tIns="0" lIns="0" bIns="0" rIns="0">
            <a:spAutoFit/>
          </a:bodyPr>
          <a:lstStyle/>
          <a:p>
            <a:pPr algn="ctr">
              <a:lnSpc>
                <a:spcPts val="3839"/>
              </a:lnSpc>
            </a:pPr>
            <a:r>
              <a:rPr lang="en-US" sz="3199">
                <a:solidFill>
                  <a:srgbClr val="FFFFFF"/>
                </a:solidFill>
                <a:latin typeface="Cabin"/>
              </a:rPr>
              <a:t>PHÂN TÍCH VÀ THIẾT KẾ HỆ THỐNG</a:t>
            </a:r>
          </a:p>
        </p:txBody>
      </p:sp>
      <p:sp>
        <p:nvSpPr>
          <p:cNvPr name="TextBox 11" id="11"/>
          <p:cNvSpPr txBox="true"/>
          <p:nvPr/>
        </p:nvSpPr>
        <p:spPr>
          <a:xfrm rot="0">
            <a:off x="6717935" y="7730743"/>
            <a:ext cx="3324750" cy="495300"/>
          </a:xfrm>
          <a:prstGeom prst="rect">
            <a:avLst/>
          </a:prstGeom>
        </p:spPr>
        <p:txBody>
          <a:bodyPr anchor="t" rtlCol="false" tIns="0" lIns="0" bIns="0" rIns="0">
            <a:spAutoFit/>
          </a:bodyPr>
          <a:lstStyle/>
          <a:p>
            <a:pPr algn="ctr">
              <a:lnSpc>
                <a:spcPts val="3839"/>
              </a:lnSpc>
            </a:pPr>
            <a:r>
              <a:rPr lang="en-US" sz="3199">
                <a:solidFill>
                  <a:srgbClr val="FFFFFF"/>
                </a:solidFill>
                <a:latin typeface="Cabin"/>
              </a:rPr>
              <a:t>KẾT LUẬN</a:t>
            </a:r>
          </a:p>
        </p:txBody>
      </p:sp>
      <p:sp>
        <p:nvSpPr>
          <p:cNvPr name="TextBox 12" id="12"/>
          <p:cNvSpPr txBox="true"/>
          <p:nvPr/>
        </p:nvSpPr>
        <p:spPr>
          <a:xfrm rot="0">
            <a:off x="1250325" y="894325"/>
            <a:ext cx="90031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NỘI DUNG</a:t>
            </a:r>
          </a:p>
        </p:txBody>
      </p:sp>
      <p:sp>
        <p:nvSpPr>
          <p:cNvPr name="TextBox 13" id="13"/>
          <p:cNvSpPr txBox="true"/>
          <p:nvPr/>
        </p:nvSpPr>
        <p:spPr>
          <a:xfrm rot="0">
            <a:off x="1458681" y="2555632"/>
            <a:ext cx="3630150" cy="1466850"/>
          </a:xfrm>
          <a:prstGeom prst="rect">
            <a:avLst/>
          </a:prstGeom>
        </p:spPr>
        <p:txBody>
          <a:bodyPr anchor="t" rtlCol="false" tIns="0" lIns="0" bIns="0" rIns="0">
            <a:spAutoFit/>
          </a:bodyPr>
          <a:lstStyle/>
          <a:p>
            <a:pPr algn="ctr">
              <a:lnSpc>
                <a:spcPts val="11519"/>
              </a:lnSpc>
            </a:pPr>
            <a:r>
              <a:rPr lang="en-US" sz="9600">
                <a:solidFill>
                  <a:srgbClr val="FFFFFF"/>
                </a:solidFill>
                <a:latin typeface="Cabin"/>
              </a:rPr>
              <a:t>01</a:t>
            </a:r>
          </a:p>
        </p:txBody>
      </p:sp>
      <p:sp>
        <p:nvSpPr>
          <p:cNvPr name="TextBox 14" id="14"/>
          <p:cNvSpPr txBox="true"/>
          <p:nvPr/>
        </p:nvSpPr>
        <p:spPr>
          <a:xfrm rot="0">
            <a:off x="1478697" y="6123148"/>
            <a:ext cx="3630150" cy="1466850"/>
          </a:xfrm>
          <a:prstGeom prst="rect">
            <a:avLst/>
          </a:prstGeom>
        </p:spPr>
        <p:txBody>
          <a:bodyPr anchor="t" rtlCol="false" tIns="0" lIns="0" bIns="0" rIns="0">
            <a:spAutoFit/>
          </a:bodyPr>
          <a:lstStyle/>
          <a:p>
            <a:pPr algn="ctr">
              <a:lnSpc>
                <a:spcPts val="11519"/>
              </a:lnSpc>
            </a:pPr>
            <a:r>
              <a:rPr lang="en-US" sz="9600">
                <a:solidFill>
                  <a:srgbClr val="FFFFFF"/>
                </a:solidFill>
                <a:latin typeface="Cabin"/>
              </a:rPr>
              <a:t>03</a:t>
            </a:r>
          </a:p>
        </p:txBody>
      </p:sp>
      <p:sp>
        <p:nvSpPr>
          <p:cNvPr name="TextBox 15" id="15"/>
          <p:cNvSpPr txBox="true"/>
          <p:nvPr/>
        </p:nvSpPr>
        <p:spPr>
          <a:xfrm rot="0">
            <a:off x="6452789" y="2580412"/>
            <a:ext cx="3523950" cy="1466850"/>
          </a:xfrm>
          <a:prstGeom prst="rect">
            <a:avLst/>
          </a:prstGeom>
        </p:spPr>
        <p:txBody>
          <a:bodyPr anchor="t" rtlCol="false" tIns="0" lIns="0" bIns="0" rIns="0">
            <a:spAutoFit/>
          </a:bodyPr>
          <a:lstStyle/>
          <a:p>
            <a:pPr algn="ctr">
              <a:lnSpc>
                <a:spcPts val="11519"/>
              </a:lnSpc>
            </a:pPr>
            <a:r>
              <a:rPr lang="en-US" sz="9600">
                <a:solidFill>
                  <a:srgbClr val="FFFFFF"/>
                </a:solidFill>
                <a:latin typeface="Cabin"/>
              </a:rPr>
              <a:t>02</a:t>
            </a:r>
          </a:p>
        </p:txBody>
      </p:sp>
      <p:sp>
        <p:nvSpPr>
          <p:cNvPr name="TextBox 16" id="16"/>
          <p:cNvSpPr txBox="true"/>
          <p:nvPr/>
        </p:nvSpPr>
        <p:spPr>
          <a:xfrm rot="0">
            <a:off x="6558485" y="6123160"/>
            <a:ext cx="3324750" cy="1466850"/>
          </a:xfrm>
          <a:prstGeom prst="rect">
            <a:avLst/>
          </a:prstGeom>
        </p:spPr>
        <p:txBody>
          <a:bodyPr anchor="t" rtlCol="false" tIns="0" lIns="0" bIns="0" rIns="0">
            <a:spAutoFit/>
          </a:bodyPr>
          <a:lstStyle/>
          <a:p>
            <a:pPr algn="ctr">
              <a:lnSpc>
                <a:spcPts val="11519"/>
              </a:lnSpc>
            </a:pPr>
            <a:r>
              <a:rPr lang="en-US" sz="9600">
                <a:solidFill>
                  <a:srgbClr val="FFFFFF"/>
                </a:solidFill>
                <a:latin typeface="Cabin"/>
              </a:rPr>
              <a:t>04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32352" y="-1003362"/>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3"/>
            <a:stretch>
              <a:fillRect l="0" t="0" r="0" b="0"/>
            </a:stretch>
          </a:blipFill>
        </p:spPr>
      </p:sp>
      <p:sp>
        <p:nvSpPr>
          <p:cNvPr name="Freeform 3" id="3"/>
          <p:cNvSpPr/>
          <p:nvPr/>
        </p:nvSpPr>
        <p:spPr>
          <a:xfrm flipH="true" flipV="false" rot="-10800000">
            <a:off x="20" y="4427488"/>
            <a:ext cx="7605450" cy="6862400"/>
          </a:xfrm>
          <a:custGeom>
            <a:avLst/>
            <a:gdLst/>
            <a:ahLst/>
            <a:cxnLst/>
            <a:rect r="r" b="b" t="t" l="l"/>
            <a:pathLst>
              <a:path h="6862400" w="7605450">
                <a:moveTo>
                  <a:pt x="7605450" y="0"/>
                </a:moveTo>
                <a:lnTo>
                  <a:pt x="0" y="0"/>
                </a:lnTo>
                <a:lnTo>
                  <a:pt x="0" y="6862400"/>
                </a:lnTo>
                <a:lnTo>
                  <a:pt x="7605450" y="6862400"/>
                </a:lnTo>
                <a:lnTo>
                  <a:pt x="7605450" y="0"/>
                </a:lnTo>
                <a:close/>
              </a:path>
            </a:pathLst>
          </a:custGeom>
          <a:blipFill>
            <a:blip r:embed="rId3"/>
            <a:stretch>
              <a:fillRect l="0" t="0" r="0" b="0"/>
            </a:stretch>
          </a:blipFill>
        </p:spPr>
      </p:sp>
      <p:sp>
        <p:nvSpPr>
          <p:cNvPr name="Freeform 4" id="4"/>
          <p:cNvSpPr/>
          <p:nvPr/>
        </p:nvSpPr>
        <p:spPr>
          <a:xfrm flipH="true" flipV="false" rot="0">
            <a:off x="10650220" y="-1003136"/>
            <a:ext cx="7605450" cy="6862400"/>
          </a:xfrm>
          <a:custGeom>
            <a:avLst/>
            <a:gdLst/>
            <a:ahLst/>
            <a:cxnLst/>
            <a:rect r="r" b="b" t="t" l="l"/>
            <a:pathLst>
              <a:path h="6862400" w="7605450">
                <a:moveTo>
                  <a:pt x="7605450" y="0"/>
                </a:moveTo>
                <a:lnTo>
                  <a:pt x="0" y="0"/>
                </a:lnTo>
                <a:lnTo>
                  <a:pt x="0" y="6862400"/>
                </a:lnTo>
                <a:lnTo>
                  <a:pt x="7605450" y="6862400"/>
                </a:lnTo>
                <a:lnTo>
                  <a:pt x="7605450" y="0"/>
                </a:lnTo>
                <a:close/>
              </a:path>
            </a:pathLst>
          </a:custGeom>
          <a:blipFill>
            <a:blip r:embed="rId3"/>
            <a:stretch>
              <a:fillRect l="0" t="0" r="0" b="0"/>
            </a:stretch>
          </a:blipFill>
        </p:spPr>
      </p:sp>
      <p:sp>
        <p:nvSpPr>
          <p:cNvPr name="Freeform 5" id="5"/>
          <p:cNvSpPr/>
          <p:nvPr/>
        </p:nvSpPr>
        <p:spPr>
          <a:xfrm flipH="false" flipV="false" rot="-10800000">
            <a:off x="10682552" y="4427714"/>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3"/>
            <a:stretch>
              <a:fillRect l="0" t="0" r="0" b="0"/>
            </a:stretch>
          </a:blipFill>
        </p:spPr>
      </p:sp>
      <p:sp>
        <p:nvSpPr>
          <p:cNvPr name="TextBox 6" id="6"/>
          <p:cNvSpPr txBox="true"/>
          <p:nvPr/>
        </p:nvSpPr>
        <p:spPr>
          <a:xfrm rot="0">
            <a:off x="4936425" y="4788675"/>
            <a:ext cx="8415150" cy="2190750"/>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TỔNG QUAN VỀ</a:t>
            </a:r>
          </a:p>
          <a:p>
            <a:pPr algn="ctr">
              <a:lnSpc>
                <a:spcPts val="8640"/>
              </a:lnSpc>
            </a:pPr>
            <a:r>
              <a:rPr lang="en-US" sz="7200">
                <a:solidFill>
                  <a:srgbClr val="FFFFFF"/>
                </a:solidFill>
                <a:latin typeface="Cabin"/>
              </a:rPr>
              <a:t>ĐỀ TÀI</a:t>
            </a:r>
          </a:p>
        </p:txBody>
      </p:sp>
      <p:sp>
        <p:nvSpPr>
          <p:cNvPr name="TextBox 7" id="7"/>
          <p:cNvSpPr txBox="true"/>
          <p:nvPr/>
        </p:nvSpPr>
        <p:spPr>
          <a:xfrm rot="0">
            <a:off x="4936425" y="2185050"/>
            <a:ext cx="8415150" cy="3019425"/>
          </a:xfrm>
          <a:prstGeom prst="rect">
            <a:avLst/>
          </a:prstGeom>
        </p:spPr>
        <p:txBody>
          <a:bodyPr anchor="t" rtlCol="false" tIns="0" lIns="0" bIns="0" rIns="0">
            <a:spAutoFit/>
          </a:bodyPr>
          <a:lstStyle/>
          <a:p>
            <a:pPr algn="ctr">
              <a:lnSpc>
                <a:spcPts val="23879"/>
              </a:lnSpc>
            </a:pPr>
            <a:r>
              <a:rPr lang="en-US" sz="19899">
                <a:solidFill>
                  <a:srgbClr val="FFFFFF"/>
                </a:solidFill>
                <a:latin typeface="Cabin"/>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5400000">
            <a:off x="-1503524" y="6124350"/>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4"/>
            <a:stretch>
              <a:fillRect l="0" t="0" r="0" b="0"/>
            </a:stretch>
          </a:blipFill>
        </p:spPr>
      </p:sp>
      <p:sp>
        <p:nvSpPr>
          <p:cNvPr name="Freeform 4" id="4"/>
          <p:cNvSpPr/>
          <p:nvPr/>
        </p:nvSpPr>
        <p:spPr>
          <a:xfrm flipH="false" flipV="false" rot="0">
            <a:off x="-3437124" y="-2321250"/>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4"/>
            <a:stretch>
              <a:fillRect l="0" t="0" r="0" b="0"/>
            </a:stretch>
          </a:blipFill>
        </p:spPr>
      </p:sp>
      <p:sp>
        <p:nvSpPr>
          <p:cNvPr name="Freeform 5" id="5"/>
          <p:cNvSpPr/>
          <p:nvPr/>
        </p:nvSpPr>
        <p:spPr>
          <a:xfrm flipH="false" flipV="false" rot="0">
            <a:off x="12645028" y="6121774"/>
            <a:ext cx="4614272" cy="2847705"/>
          </a:xfrm>
          <a:custGeom>
            <a:avLst/>
            <a:gdLst/>
            <a:ahLst/>
            <a:cxnLst/>
            <a:rect r="r" b="b" t="t" l="l"/>
            <a:pathLst>
              <a:path h="2847705" w="4614272">
                <a:moveTo>
                  <a:pt x="0" y="0"/>
                </a:moveTo>
                <a:lnTo>
                  <a:pt x="4614272" y="0"/>
                </a:lnTo>
                <a:lnTo>
                  <a:pt x="4614272" y="2847705"/>
                </a:lnTo>
                <a:lnTo>
                  <a:pt x="0" y="2847705"/>
                </a:lnTo>
                <a:lnTo>
                  <a:pt x="0" y="0"/>
                </a:lnTo>
                <a:close/>
              </a:path>
            </a:pathLst>
          </a:custGeom>
          <a:blipFill>
            <a:blip r:embed="rId5"/>
            <a:stretch>
              <a:fillRect l="-637" t="-4603" r="-23295" b="0"/>
            </a:stretch>
          </a:blipFill>
        </p:spPr>
      </p:sp>
      <p:sp>
        <p:nvSpPr>
          <p:cNvPr name="Freeform 6" id="6"/>
          <p:cNvSpPr/>
          <p:nvPr/>
        </p:nvSpPr>
        <p:spPr>
          <a:xfrm flipH="false" flipV="false" rot="0">
            <a:off x="7445609" y="6121774"/>
            <a:ext cx="4794491" cy="2847705"/>
          </a:xfrm>
          <a:custGeom>
            <a:avLst/>
            <a:gdLst/>
            <a:ahLst/>
            <a:cxnLst/>
            <a:rect r="r" b="b" t="t" l="l"/>
            <a:pathLst>
              <a:path h="2847705" w="4794491">
                <a:moveTo>
                  <a:pt x="0" y="0"/>
                </a:moveTo>
                <a:lnTo>
                  <a:pt x="4794491" y="0"/>
                </a:lnTo>
                <a:lnTo>
                  <a:pt x="4794491" y="2847705"/>
                </a:lnTo>
                <a:lnTo>
                  <a:pt x="0" y="2847705"/>
                </a:lnTo>
                <a:lnTo>
                  <a:pt x="0" y="0"/>
                </a:lnTo>
                <a:close/>
              </a:path>
            </a:pathLst>
          </a:custGeom>
          <a:blipFill>
            <a:blip r:embed="rId6"/>
            <a:stretch>
              <a:fillRect l="0" t="-4930" r="0" b="0"/>
            </a:stretch>
          </a:blipFill>
        </p:spPr>
      </p:sp>
      <p:sp>
        <p:nvSpPr>
          <p:cNvPr name="TextBox 7" id="7"/>
          <p:cNvSpPr txBox="true"/>
          <p:nvPr/>
        </p:nvSpPr>
        <p:spPr>
          <a:xfrm rot="0">
            <a:off x="9144000" y="2571475"/>
            <a:ext cx="5532150" cy="714375"/>
          </a:xfrm>
          <a:prstGeom prst="rect">
            <a:avLst/>
          </a:prstGeom>
        </p:spPr>
        <p:txBody>
          <a:bodyPr anchor="t" rtlCol="false" tIns="0" lIns="0" bIns="0" rIns="0">
            <a:spAutoFit/>
          </a:bodyPr>
          <a:lstStyle/>
          <a:p>
            <a:pPr algn="ctr" marL="1014875" indent="-507437" lvl="1">
              <a:lnSpc>
                <a:spcPts val="5640"/>
              </a:lnSpc>
              <a:buAutoNum type="arabicPeriod" startAt="1"/>
            </a:pPr>
            <a:r>
              <a:rPr lang="en-US" sz="4700">
                <a:solidFill>
                  <a:srgbClr val="FFFFFF"/>
                </a:solidFill>
                <a:latin typeface="Cabin"/>
              </a:rPr>
              <a:t>TỔNG QUAN</a:t>
            </a:r>
          </a:p>
        </p:txBody>
      </p:sp>
      <p:sp>
        <p:nvSpPr>
          <p:cNvPr name="TextBox 8" id="8"/>
          <p:cNvSpPr txBox="true"/>
          <p:nvPr/>
        </p:nvSpPr>
        <p:spPr>
          <a:xfrm rot="0">
            <a:off x="7868058" y="3657325"/>
            <a:ext cx="8744084" cy="2095500"/>
          </a:xfrm>
          <a:prstGeom prst="rect">
            <a:avLst/>
          </a:prstGeom>
        </p:spPr>
        <p:txBody>
          <a:bodyPr anchor="t" rtlCol="false" tIns="0" lIns="0" bIns="0" rIns="0">
            <a:spAutoFit/>
          </a:bodyPr>
          <a:lstStyle/>
          <a:p>
            <a:pPr algn="ctr">
              <a:lnSpc>
                <a:spcPts val="4199"/>
              </a:lnSpc>
            </a:pPr>
            <a:r>
              <a:rPr lang="en-US" sz="3499">
                <a:solidFill>
                  <a:srgbClr val="FFFFFF"/>
                </a:solidFill>
                <a:latin typeface="Roboto Condensed Light"/>
              </a:rPr>
              <a:t>So với việc kinh doanh truyền thống, thương mại điện tử có chi phí thấp hơn, hiệu quả cao hơn, cùng với lợi thế công nghệ internet nên việc truyền tải thông tin nhanh chóng, thuận tiện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true" flipV="false" rot="0">
            <a:off x="13686450" y="0"/>
            <a:ext cx="4601350" cy="4151800"/>
          </a:xfrm>
          <a:custGeom>
            <a:avLst/>
            <a:gdLst/>
            <a:ahLst/>
            <a:cxnLst/>
            <a:rect r="r" b="b" t="t" l="l"/>
            <a:pathLst>
              <a:path h="4151800" w="4601350">
                <a:moveTo>
                  <a:pt x="4601350" y="0"/>
                </a:moveTo>
                <a:lnTo>
                  <a:pt x="0" y="0"/>
                </a:lnTo>
                <a:lnTo>
                  <a:pt x="0" y="4151800"/>
                </a:lnTo>
                <a:lnTo>
                  <a:pt x="4601350" y="4151800"/>
                </a:lnTo>
                <a:lnTo>
                  <a:pt x="4601350" y="0"/>
                </a:lnTo>
                <a:close/>
              </a:path>
            </a:pathLst>
          </a:custGeom>
          <a:blipFill>
            <a:blip r:embed="rId3"/>
            <a:stretch>
              <a:fillRect l="0" t="0" r="0" b="0"/>
            </a:stretch>
          </a:blipFill>
        </p:spPr>
      </p:sp>
      <p:sp>
        <p:nvSpPr>
          <p:cNvPr name="Freeform 3" id="3"/>
          <p:cNvSpPr/>
          <p:nvPr/>
        </p:nvSpPr>
        <p:spPr>
          <a:xfrm flipH="false" flipV="false" rot="0">
            <a:off x="5255814" y="1956966"/>
            <a:ext cx="3629200" cy="4040920"/>
          </a:xfrm>
          <a:custGeom>
            <a:avLst/>
            <a:gdLst/>
            <a:ahLst/>
            <a:cxnLst/>
            <a:rect r="r" b="b" t="t" l="l"/>
            <a:pathLst>
              <a:path h="4040920" w="3629200">
                <a:moveTo>
                  <a:pt x="0" y="0"/>
                </a:moveTo>
                <a:lnTo>
                  <a:pt x="3629200" y="0"/>
                </a:lnTo>
                <a:lnTo>
                  <a:pt x="3629200" y="4040920"/>
                </a:lnTo>
                <a:lnTo>
                  <a:pt x="0" y="4040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19044" y="5339080"/>
            <a:ext cx="3629200" cy="4040920"/>
          </a:xfrm>
          <a:custGeom>
            <a:avLst/>
            <a:gdLst/>
            <a:ahLst/>
            <a:cxnLst/>
            <a:rect r="r" b="b" t="t" l="l"/>
            <a:pathLst>
              <a:path h="4040920" w="3629200">
                <a:moveTo>
                  <a:pt x="0" y="0"/>
                </a:moveTo>
                <a:lnTo>
                  <a:pt x="3629200" y="0"/>
                </a:lnTo>
                <a:lnTo>
                  <a:pt x="3629200" y="4040920"/>
                </a:lnTo>
                <a:lnTo>
                  <a:pt x="0" y="4040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355908" y="1956966"/>
            <a:ext cx="3629200" cy="4040920"/>
          </a:xfrm>
          <a:custGeom>
            <a:avLst/>
            <a:gdLst/>
            <a:ahLst/>
            <a:cxnLst/>
            <a:rect r="r" b="b" t="t" l="l"/>
            <a:pathLst>
              <a:path h="4040920" w="3629200">
                <a:moveTo>
                  <a:pt x="0" y="0"/>
                </a:moveTo>
                <a:lnTo>
                  <a:pt x="3629200" y="0"/>
                </a:lnTo>
                <a:lnTo>
                  <a:pt x="3629200" y="4040920"/>
                </a:lnTo>
                <a:lnTo>
                  <a:pt x="0" y="40409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10800000">
            <a:off x="-525260" y="5318470"/>
            <a:ext cx="5857048" cy="5284798"/>
          </a:xfrm>
          <a:custGeom>
            <a:avLst/>
            <a:gdLst/>
            <a:ahLst/>
            <a:cxnLst/>
            <a:rect r="r" b="b" t="t" l="l"/>
            <a:pathLst>
              <a:path h="5284798" w="5857048">
                <a:moveTo>
                  <a:pt x="5857048" y="0"/>
                </a:moveTo>
                <a:lnTo>
                  <a:pt x="0" y="0"/>
                </a:lnTo>
                <a:lnTo>
                  <a:pt x="0" y="5284798"/>
                </a:lnTo>
                <a:lnTo>
                  <a:pt x="5857048" y="5284798"/>
                </a:lnTo>
                <a:lnTo>
                  <a:pt x="5857048" y="0"/>
                </a:lnTo>
                <a:close/>
              </a:path>
            </a:pathLst>
          </a:custGeom>
          <a:blipFill>
            <a:blip r:embed="rId3"/>
            <a:stretch>
              <a:fillRect l="0" t="0" r="0" b="0"/>
            </a:stretch>
          </a:blipFill>
        </p:spPr>
      </p:sp>
      <p:sp>
        <p:nvSpPr>
          <p:cNvPr name="Freeform 7" id="7"/>
          <p:cNvSpPr/>
          <p:nvPr/>
        </p:nvSpPr>
        <p:spPr>
          <a:xfrm flipH="false" flipV="false" rot="0">
            <a:off x="6692160" y="2506984"/>
            <a:ext cx="677684" cy="672664"/>
          </a:xfrm>
          <a:custGeom>
            <a:avLst/>
            <a:gdLst/>
            <a:ahLst/>
            <a:cxnLst/>
            <a:rect r="r" b="b" t="t" l="l"/>
            <a:pathLst>
              <a:path h="672664" w="677684">
                <a:moveTo>
                  <a:pt x="0" y="0"/>
                </a:moveTo>
                <a:lnTo>
                  <a:pt x="677684" y="0"/>
                </a:lnTo>
                <a:lnTo>
                  <a:pt x="677684" y="672664"/>
                </a:lnTo>
                <a:lnTo>
                  <a:pt x="0" y="6726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822118" y="5948248"/>
            <a:ext cx="675994" cy="672822"/>
          </a:xfrm>
          <a:custGeom>
            <a:avLst/>
            <a:gdLst/>
            <a:ahLst/>
            <a:cxnLst/>
            <a:rect r="r" b="b" t="t" l="l"/>
            <a:pathLst>
              <a:path h="672822" w="675994">
                <a:moveTo>
                  <a:pt x="0" y="0"/>
                </a:moveTo>
                <a:lnTo>
                  <a:pt x="675994" y="0"/>
                </a:lnTo>
                <a:lnTo>
                  <a:pt x="675994" y="672822"/>
                </a:lnTo>
                <a:lnTo>
                  <a:pt x="0" y="672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0901422" y="2512516"/>
            <a:ext cx="591072" cy="672664"/>
          </a:xfrm>
          <a:custGeom>
            <a:avLst/>
            <a:gdLst/>
            <a:ahLst/>
            <a:cxnLst/>
            <a:rect r="r" b="b" t="t" l="l"/>
            <a:pathLst>
              <a:path h="672664" w="591072">
                <a:moveTo>
                  <a:pt x="0" y="0"/>
                </a:moveTo>
                <a:lnTo>
                  <a:pt x="591072" y="0"/>
                </a:lnTo>
                <a:lnTo>
                  <a:pt x="591072" y="672664"/>
                </a:lnTo>
                <a:lnTo>
                  <a:pt x="0" y="6726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005825" y="1799636"/>
            <a:ext cx="16276350" cy="485775"/>
          </a:xfrm>
          <a:prstGeom prst="rect">
            <a:avLst/>
          </a:prstGeom>
        </p:spPr>
        <p:txBody>
          <a:bodyPr anchor="t" rtlCol="false" tIns="0" lIns="0" bIns="0" rIns="0">
            <a:spAutoFit/>
          </a:bodyPr>
          <a:lstStyle/>
          <a:p>
            <a:pPr algn="l" marL="690880" indent="-345440" lvl="1">
              <a:lnSpc>
                <a:spcPts val="3840"/>
              </a:lnSpc>
              <a:buAutoNum type="arabicPeriod" startAt="1"/>
            </a:pPr>
            <a:r>
              <a:rPr lang="en-US" sz="3200">
                <a:solidFill>
                  <a:srgbClr val="423864"/>
                </a:solidFill>
                <a:latin typeface="Cabin"/>
              </a:rPr>
              <a:t>LÝ DO CHỌN ĐỀ TÀI</a:t>
            </a:r>
          </a:p>
        </p:txBody>
      </p:sp>
      <p:sp>
        <p:nvSpPr>
          <p:cNvPr name="TextBox 11" id="11"/>
          <p:cNvSpPr txBox="true"/>
          <p:nvPr/>
        </p:nvSpPr>
        <p:spPr>
          <a:xfrm rot="0">
            <a:off x="5591663" y="3342395"/>
            <a:ext cx="2957550" cy="971550"/>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Nhu cầu thị trường</a:t>
            </a:r>
          </a:p>
        </p:txBody>
      </p:sp>
      <p:sp>
        <p:nvSpPr>
          <p:cNvPr name="TextBox 12" id="12"/>
          <p:cNvSpPr txBox="true"/>
          <p:nvPr/>
        </p:nvSpPr>
        <p:spPr>
          <a:xfrm rot="0">
            <a:off x="9806957" y="3342395"/>
            <a:ext cx="2957550" cy="971550"/>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Giải pháp cho các cửa hàng</a:t>
            </a:r>
          </a:p>
        </p:txBody>
      </p:sp>
      <p:sp>
        <p:nvSpPr>
          <p:cNvPr name="TextBox 13" id="13"/>
          <p:cNvSpPr txBox="true"/>
          <p:nvPr/>
        </p:nvSpPr>
        <p:spPr>
          <a:xfrm rot="0">
            <a:off x="7764875" y="6782995"/>
            <a:ext cx="2957550" cy="971550"/>
          </a:xfrm>
          <a:prstGeom prst="rect">
            <a:avLst/>
          </a:prstGeom>
        </p:spPr>
        <p:txBody>
          <a:bodyPr anchor="t" rtlCol="false" tIns="0" lIns="0" bIns="0" rIns="0">
            <a:spAutoFit/>
          </a:bodyPr>
          <a:lstStyle/>
          <a:p>
            <a:pPr algn="ctr">
              <a:lnSpc>
                <a:spcPts val="3840"/>
              </a:lnSpc>
            </a:pPr>
            <a:r>
              <a:rPr lang="en-US" sz="3200">
                <a:solidFill>
                  <a:srgbClr val="423864"/>
                </a:solidFill>
                <a:latin typeface="Cabin"/>
              </a:rPr>
              <a:t>Lợi ích của website bán sách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5400000">
            <a:off x="-1503524" y="6124350"/>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4"/>
            <a:stretch>
              <a:fillRect l="0" t="0" r="0" b="0"/>
            </a:stretch>
          </a:blipFill>
        </p:spPr>
      </p:sp>
      <p:sp>
        <p:nvSpPr>
          <p:cNvPr name="Freeform 4" id="4"/>
          <p:cNvSpPr/>
          <p:nvPr/>
        </p:nvSpPr>
        <p:spPr>
          <a:xfrm flipH="false" flipV="false" rot="0">
            <a:off x="-3437124" y="-2321250"/>
            <a:ext cx="7605450" cy="6862400"/>
          </a:xfrm>
          <a:custGeom>
            <a:avLst/>
            <a:gdLst/>
            <a:ahLst/>
            <a:cxnLst/>
            <a:rect r="r" b="b" t="t" l="l"/>
            <a:pathLst>
              <a:path h="6862400" w="7605450">
                <a:moveTo>
                  <a:pt x="0" y="0"/>
                </a:moveTo>
                <a:lnTo>
                  <a:pt x="7605450" y="0"/>
                </a:lnTo>
                <a:lnTo>
                  <a:pt x="7605450" y="6862400"/>
                </a:lnTo>
                <a:lnTo>
                  <a:pt x="0" y="6862400"/>
                </a:lnTo>
                <a:lnTo>
                  <a:pt x="0" y="0"/>
                </a:lnTo>
                <a:close/>
              </a:path>
            </a:pathLst>
          </a:custGeom>
          <a:blipFill>
            <a:blip r:embed="rId4"/>
            <a:stretch>
              <a:fillRect l="0" t="0" r="0" b="0"/>
            </a:stretch>
          </a:blipFill>
        </p:spPr>
      </p:sp>
      <p:sp>
        <p:nvSpPr>
          <p:cNvPr name="TextBox 5" id="5"/>
          <p:cNvSpPr txBox="true"/>
          <p:nvPr/>
        </p:nvSpPr>
        <p:spPr>
          <a:xfrm rot="0">
            <a:off x="2450925" y="2824642"/>
            <a:ext cx="13386150" cy="3810000"/>
          </a:xfrm>
          <a:prstGeom prst="rect">
            <a:avLst/>
          </a:prstGeom>
        </p:spPr>
        <p:txBody>
          <a:bodyPr anchor="t" rtlCol="false" tIns="0" lIns="0" bIns="0" rIns="0">
            <a:spAutoFit/>
          </a:bodyPr>
          <a:lstStyle/>
          <a:p>
            <a:pPr algn="ctr">
              <a:lnSpc>
                <a:spcPts val="6000"/>
              </a:lnSpc>
            </a:pPr>
            <a:r>
              <a:rPr lang="en-US" sz="5000">
                <a:solidFill>
                  <a:srgbClr val="FFFFFF"/>
                </a:solidFill>
                <a:latin typeface="Cabin"/>
              </a:rPr>
              <a:t>=&gt; Việc tạo lập website bán sách trực tuyến là xu hướng tất yếu trong thời đại công nghệ số, mang đến trải nghiệm mua sắm tiện lợi cho khách hàng và đáp ứng nhu cầu mua sắm mọi lúc mọi nơi của người tiêu dùng.</a:t>
            </a:r>
            <a:r>
              <a:rPr lang="en-US" sz="5000">
                <a:solidFill>
                  <a:srgbClr val="FFFFFF"/>
                </a:solidFill>
                <a:latin typeface="Cabin"/>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3311425" y="3074657"/>
            <a:ext cx="5695955" cy="2847978"/>
          </a:xfrm>
          <a:custGeom>
            <a:avLst/>
            <a:gdLst/>
            <a:ahLst/>
            <a:cxnLst/>
            <a:rect r="r" b="b" t="t" l="l"/>
            <a:pathLst>
              <a:path h="2847978" w="5695955">
                <a:moveTo>
                  <a:pt x="0" y="0"/>
                </a:moveTo>
                <a:lnTo>
                  <a:pt x="5695955" y="0"/>
                </a:lnTo>
                <a:lnTo>
                  <a:pt x="5695955" y="2847977"/>
                </a:lnTo>
                <a:lnTo>
                  <a:pt x="0" y="2847977"/>
                </a:lnTo>
                <a:lnTo>
                  <a:pt x="0" y="0"/>
                </a:lnTo>
                <a:close/>
              </a:path>
            </a:pathLst>
          </a:custGeom>
          <a:blipFill>
            <a:blip r:embed="rId3"/>
            <a:stretch>
              <a:fillRect l="0" t="0" r="0" b="0"/>
            </a:stretch>
          </a:blipFill>
        </p:spPr>
      </p:sp>
      <p:sp>
        <p:nvSpPr>
          <p:cNvPr name="Freeform 3" id="3"/>
          <p:cNvSpPr/>
          <p:nvPr/>
        </p:nvSpPr>
        <p:spPr>
          <a:xfrm flipH="false" flipV="false" rot="0">
            <a:off x="0" y="0"/>
            <a:ext cx="4601350" cy="4151800"/>
          </a:xfrm>
          <a:custGeom>
            <a:avLst/>
            <a:gdLst/>
            <a:ahLst/>
            <a:cxnLst/>
            <a:rect r="r" b="b" t="t" l="l"/>
            <a:pathLst>
              <a:path h="4151800" w="4601350">
                <a:moveTo>
                  <a:pt x="0" y="0"/>
                </a:moveTo>
                <a:lnTo>
                  <a:pt x="4601350" y="0"/>
                </a:lnTo>
                <a:lnTo>
                  <a:pt x="4601350" y="4151800"/>
                </a:lnTo>
                <a:lnTo>
                  <a:pt x="0" y="4151800"/>
                </a:lnTo>
                <a:lnTo>
                  <a:pt x="0" y="0"/>
                </a:lnTo>
                <a:close/>
              </a:path>
            </a:pathLst>
          </a:custGeom>
          <a:blipFill>
            <a:blip r:embed="rId4"/>
            <a:stretch>
              <a:fillRect l="0" t="0" r="0" b="0"/>
            </a:stretch>
          </a:blipFill>
        </p:spPr>
      </p:sp>
      <p:sp>
        <p:nvSpPr>
          <p:cNvPr name="Freeform 4" id="4"/>
          <p:cNvSpPr/>
          <p:nvPr/>
        </p:nvSpPr>
        <p:spPr>
          <a:xfrm flipH="false" flipV="false" rot="0">
            <a:off x="9356876" y="3074657"/>
            <a:ext cx="5896774" cy="2847978"/>
          </a:xfrm>
          <a:custGeom>
            <a:avLst/>
            <a:gdLst/>
            <a:ahLst/>
            <a:cxnLst/>
            <a:rect r="r" b="b" t="t" l="l"/>
            <a:pathLst>
              <a:path h="2847978" w="5896774">
                <a:moveTo>
                  <a:pt x="0" y="0"/>
                </a:moveTo>
                <a:lnTo>
                  <a:pt x="5896775" y="0"/>
                </a:lnTo>
                <a:lnTo>
                  <a:pt x="5896775" y="2847977"/>
                </a:lnTo>
                <a:lnTo>
                  <a:pt x="0" y="2847977"/>
                </a:lnTo>
                <a:lnTo>
                  <a:pt x="0" y="0"/>
                </a:lnTo>
                <a:close/>
              </a:path>
            </a:pathLst>
          </a:custGeom>
          <a:blipFill>
            <a:blip r:embed="rId5"/>
            <a:stretch>
              <a:fillRect l="0" t="0" r="0" b="0"/>
            </a:stretch>
          </a:blipFill>
        </p:spPr>
      </p:sp>
      <p:sp>
        <p:nvSpPr>
          <p:cNvPr name="Freeform 5" id="5"/>
          <p:cNvSpPr/>
          <p:nvPr/>
        </p:nvSpPr>
        <p:spPr>
          <a:xfrm flipH="false" flipV="false" rot="0">
            <a:off x="1808072" y="6428672"/>
            <a:ext cx="4938856" cy="2897372"/>
          </a:xfrm>
          <a:custGeom>
            <a:avLst/>
            <a:gdLst/>
            <a:ahLst/>
            <a:cxnLst/>
            <a:rect r="r" b="b" t="t" l="l"/>
            <a:pathLst>
              <a:path h="2897372" w="4938856">
                <a:moveTo>
                  <a:pt x="0" y="0"/>
                </a:moveTo>
                <a:lnTo>
                  <a:pt x="4938856" y="0"/>
                </a:lnTo>
                <a:lnTo>
                  <a:pt x="4938856" y="2897372"/>
                </a:lnTo>
                <a:lnTo>
                  <a:pt x="0" y="2897372"/>
                </a:lnTo>
                <a:lnTo>
                  <a:pt x="0" y="0"/>
                </a:lnTo>
                <a:close/>
              </a:path>
            </a:pathLst>
          </a:custGeom>
          <a:blipFill>
            <a:blip r:embed="rId6"/>
            <a:stretch>
              <a:fillRect l="0" t="-11662" r="0" b="-11662"/>
            </a:stretch>
          </a:blipFill>
        </p:spPr>
      </p:sp>
      <p:sp>
        <p:nvSpPr>
          <p:cNvPr name="Freeform 6" id="6"/>
          <p:cNvSpPr/>
          <p:nvPr/>
        </p:nvSpPr>
        <p:spPr>
          <a:xfrm flipH="false" flipV="false" rot="0">
            <a:off x="7176439" y="6428672"/>
            <a:ext cx="3951402" cy="2897372"/>
          </a:xfrm>
          <a:custGeom>
            <a:avLst/>
            <a:gdLst/>
            <a:ahLst/>
            <a:cxnLst/>
            <a:rect r="r" b="b" t="t" l="l"/>
            <a:pathLst>
              <a:path h="2897372" w="3951402">
                <a:moveTo>
                  <a:pt x="0" y="0"/>
                </a:moveTo>
                <a:lnTo>
                  <a:pt x="3951401" y="0"/>
                </a:lnTo>
                <a:lnTo>
                  <a:pt x="3951401" y="2897372"/>
                </a:lnTo>
                <a:lnTo>
                  <a:pt x="0" y="2897372"/>
                </a:lnTo>
                <a:lnTo>
                  <a:pt x="0" y="0"/>
                </a:lnTo>
                <a:close/>
              </a:path>
            </a:pathLst>
          </a:custGeom>
          <a:blipFill>
            <a:blip r:embed="rId7"/>
            <a:stretch>
              <a:fillRect l="-15468" t="0" r="-15468" b="0"/>
            </a:stretch>
          </a:blipFill>
        </p:spPr>
      </p:sp>
      <p:sp>
        <p:nvSpPr>
          <p:cNvPr name="TextBox 7" id="7"/>
          <p:cNvSpPr txBox="true"/>
          <p:nvPr/>
        </p:nvSpPr>
        <p:spPr>
          <a:xfrm rot="0">
            <a:off x="1171425" y="995899"/>
            <a:ext cx="15945150" cy="1000125"/>
          </a:xfrm>
          <a:prstGeom prst="rect">
            <a:avLst/>
          </a:prstGeom>
        </p:spPr>
        <p:txBody>
          <a:bodyPr anchor="t" rtlCol="false" tIns="0" lIns="0" bIns="0" rIns="0">
            <a:spAutoFit/>
          </a:bodyPr>
          <a:lstStyle/>
          <a:p>
            <a:pPr algn="ctr">
              <a:lnSpc>
                <a:spcPts val="7920"/>
              </a:lnSpc>
            </a:pPr>
            <a:r>
              <a:rPr lang="en-US" sz="6600">
                <a:solidFill>
                  <a:srgbClr val="FFFFFF"/>
                </a:solidFill>
                <a:latin typeface="Cabin"/>
              </a:rPr>
              <a:t>CÔNG NGHỆ VÀ NGÔN NGỮ SỬ DỤNG</a:t>
            </a:r>
          </a:p>
        </p:txBody>
      </p:sp>
      <p:sp>
        <p:nvSpPr>
          <p:cNvPr name="Freeform 8" id="8"/>
          <p:cNvSpPr/>
          <p:nvPr/>
        </p:nvSpPr>
        <p:spPr>
          <a:xfrm flipH="false" flipV="false" rot="0">
            <a:off x="11557351" y="6432339"/>
            <a:ext cx="5235374" cy="2893705"/>
          </a:xfrm>
          <a:custGeom>
            <a:avLst/>
            <a:gdLst/>
            <a:ahLst/>
            <a:cxnLst/>
            <a:rect r="r" b="b" t="t" l="l"/>
            <a:pathLst>
              <a:path h="2893705" w="5235374">
                <a:moveTo>
                  <a:pt x="0" y="0"/>
                </a:moveTo>
                <a:lnTo>
                  <a:pt x="5235374" y="0"/>
                </a:lnTo>
                <a:lnTo>
                  <a:pt x="5235374" y="2893705"/>
                </a:lnTo>
                <a:lnTo>
                  <a:pt x="0" y="2893705"/>
                </a:lnTo>
                <a:lnTo>
                  <a:pt x="0" y="0"/>
                </a:lnTo>
                <a:close/>
              </a:path>
            </a:pathLst>
          </a:custGeom>
          <a:blipFill>
            <a:blip r:embed="rId8"/>
            <a:stretch>
              <a:fillRect l="0" t="-9580" r="0" b="-9293"/>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601350" cy="4151800"/>
          </a:xfrm>
          <a:custGeom>
            <a:avLst/>
            <a:gdLst/>
            <a:ahLst/>
            <a:cxnLst/>
            <a:rect r="r" b="b" t="t" l="l"/>
            <a:pathLst>
              <a:path h="4151800" w="4601350">
                <a:moveTo>
                  <a:pt x="0" y="0"/>
                </a:moveTo>
                <a:lnTo>
                  <a:pt x="4601350" y="0"/>
                </a:lnTo>
                <a:lnTo>
                  <a:pt x="4601350" y="4151800"/>
                </a:lnTo>
                <a:lnTo>
                  <a:pt x="0" y="4151800"/>
                </a:lnTo>
                <a:lnTo>
                  <a:pt x="0" y="0"/>
                </a:lnTo>
                <a:close/>
              </a:path>
            </a:pathLst>
          </a:custGeom>
          <a:blipFill>
            <a:blip r:embed="rId3"/>
            <a:stretch>
              <a:fillRect l="0" t="0" r="0" b="0"/>
            </a:stretch>
          </a:blipFill>
        </p:spPr>
      </p:sp>
      <p:sp>
        <p:nvSpPr>
          <p:cNvPr name="TextBox 3" id="3"/>
          <p:cNvSpPr txBox="true"/>
          <p:nvPr/>
        </p:nvSpPr>
        <p:spPr>
          <a:xfrm rot="0">
            <a:off x="8117492" y="3500438"/>
            <a:ext cx="9141808" cy="328612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02 PHÂN TÍCH </a:t>
            </a:r>
          </a:p>
          <a:p>
            <a:pPr algn="ctr">
              <a:lnSpc>
                <a:spcPts val="8640"/>
              </a:lnSpc>
            </a:pPr>
            <a:r>
              <a:rPr lang="en-US" sz="7200">
                <a:solidFill>
                  <a:srgbClr val="FFFFFF"/>
                </a:solidFill>
                <a:latin typeface="Cabin"/>
              </a:rPr>
              <a:t>VÀ THIẾT KÊ</a:t>
            </a:r>
          </a:p>
          <a:p>
            <a:pPr algn="ctr">
              <a:lnSpc>
                <a:spcPts val="8640"/>
              </a:lnSpc>
            </a:pPr>
            <a:r>
              <a:rPr lang="en-US" sz="7200">
                <a:solidFill>
                  <a:srgbClr val="FFFFFF"/>
                </a:solidFill>
                <a:latin typeface="Cabin"/>
              </a:rPr>
              <a:t>HỆ THỐNG</a:t>
            </a:r>
          </a:p>
        </p:txBody>
      </p:sp>
      <p:sp>
        <p:nvSpPr>
          <p:cNvPr name="Freeform 4" id="4"/>
          <p:cNvSpPr/>
          <p:nvPr/>
        </p:nvSpPr>
        <p:spPr>
          <a:xfrm flipH="false" flipV="false" rot="0">
            <a:off x="881000" y="3081020"/>
            <a:ext cx="8013096" cy="4198300"/>
          </a:xfrm>
          <a:custGeom>
            <a:avLst/>
            <a:gdLst/>
            <a:ahLst/>
            <a:cxnLst/>
            <a:rect r="r" b="b" t="t" l="l"/>
            <a:pathLst>
              <a:path h="4198300" w="8013096">
                <a:moveTo>
                  <a:pt x="0" y="0"/>
                </a:moveTo>
                <a:lnTo>
                  <a:pt x="8013096" y="0"/>
                </a:lnTo>
                <a:lnTo>
                  <a:pt x="8013096" y="4198300"/>
                </a:lnTo>
                <a:lnTo>
                  <a:pt x="0" y="4198300"/>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8D3CE">
                <a:alpha val="100000"/>
              </a:srgbClr>
            </a:gs>
            <a:gs pos="100000">
              <a:srgbClr val="423864">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050558" y="-633800"/>
            <a:ext cx="6143300" cy="5543098"/>
          </a:xfrm>
          <a:custGeom>
            <a:avLst/>
            <a:gdLst/>
            <a:ahLst/>
            <a:cxnLst/>
            <a:rect r="r" b="b" t="t" l="l"/>
            <a:pathLst>
              <a:path h="5543098" w="6143300">
                <a:moveTo>
                  <a:pt x="0" y="0"/>
                </a:moveTo>
                <a:lnTo>
                  <a:pt x="6143300" y="0"/>
                </a:lnTo>
                <a:lnTo>
                  <a:pt x="6143300" y="5543098"/>
                </a:lnTo>
                <a:lnTo>
                  <a:pt x="0" y="5543098"/>
                </a:lnTo>
                <a:lnTo>
                  <a:pt x="0" y="0"/>
                </a:lnTo>
                <a:close/>
              </a:path>
            </a:pathLst>
          </a:custGeom>
          <a:blipFill>
            <a:blip r:embed="rId3"/>
            <a:stretch>
              <a:fillRect l="0" t="0" r="0" b="0"/>
            </a:stretch>
          </a:blipFill>
        </p:spPr>
      </p:sp>
      <p:sp>
        <p:nvSpPr>
          <p:cNvPr name="Freeform 3" id="3"/>
          <p:cNvSpPr/>
          <p:nvPr/>
        </p:nvSpPr>
        <p:spPr>
          <a:xfrm flipH="true" flipV="false" rot="0">
            <a:off x="13211492" y="-631534"/>
            <a:ext cx="6143300" cy="5543098"/>
          </a:xfrm>
          <a:custGeom>
            <a:avLst/>
            <a:gdLst/>
            <a:ahLst/>
            <a:cxnLst/>
            <a:rect r="r" b="b" t="t" l="l"/>
            <a:pathLst>
              <a:path h="5543098" w="6143300">
                <a:moveTo>
                  <a:pt x="6143300" y="0"/>
                </a:moveTo>
                <a:lnTo>
                  <a:pt x="0" y="0"/>
                </a:lnTo>
                <a:lnTo>
                  <a:pt x="0" y="5543098"/>
                </a:lnTo>
                <a:lnTo>
                  <a:pt x="6143300" y="5543098"/>
                </a:lnTo>
                <a:lnTo>
                  <a:pt x="6143300" y="0"/>
                </a:lnTo>
                <a:close/>
              </a:path>
            </a:pathLst>
          </a:custGeom>
          <a:blipFill>
            <a:blip r:embed="rId3"/>
            <a:stretch>
              <a:fillRect l="0" t="0" r="0" b="0"/>
            </a:stretch>
          </a:blipFill>
        </p:spPr>
      </p:sp>
      <p:sp>
        <p:nvSpPr>
          <p:cNvPr name="Freeform 4" id="4"/>
          <p:cNvSpPr/>
          <p:nvPr/>
        </p:nvSpPr>
        <p:spPr>
          <a:xfrm flipH="false" flipV="false" rot="0">
            <a:off x="7154369" y="2137749"/>
            <a:ext cx="10104931" cy="7120551"/>
          </a:xfrm>
          <a:custGeom>
            <a:avLst/>
            <a:gdLst/>
            <a:ahLst/>
            <a:cxnLst/>
            <a:rect r="r" b="b" t="t" l="l"/>
            <a:pathLst>
              <a:path h="7120551" w="10104931">
                <a:moveTo>
                  <a:pt x="0" y="0"/>
                </a:moveTo>
                <a:lnTo>
                  <a:pt x="10104931" y="0"/>
                </a:lnTo>
                <a:lnTo>
                  <a:pt x="10104931" y="7120551"/>
                </a:lnTo>
                <a:lnTo>
                  <a:pt x="0" y="7120551"/>
                </a:lnTo>
                <a:lnTo>
                  <a:pt x="0" y="0"/>
                </a:lnTo>
                <a:close/>
              </a:path>
            </a:pathLst>
          </a:custGeom>
          <a:blipFill>
            <a:blip r:embed="rId4"/>
            <a:stretch>
              <a:fillRect l="-269" t="0" r="0" b="0"/>
            </a:stretch>
          </a:blipFill>
        </p:spPr>
      </p:sp>
      <p:sp>
        <p:nvSpPr>
          <p:cNvPr name="TextBox 5" id="5"/>
          <p:cNvSpPr txBox="true"/>
          <p:nvPr/>
        </p:nvSpPr>
        <p:spPr>
          <a:xfrm rot="0">
            <a:off x="1171425" y="974861"/>
            <a:ext cx="15945150" cy="1095375"/>
          </a:xfrm>
          <a:prstGeom prst="rect">
            <a:avLst/>
          </a:prstGeom>
        </p:spPr>
        <p:txBody>
          <a:bodyPr anchor="t" rtlCol="false" tIns="0" lIns="0" bIns="0" rIns="0">
            <a:spAutoFit/>
          </a:bodyPr>
          <a:lstStyle/>
          <a:p>
            <a:pPr algn="ctr">
              <a:lnSpc>
                <a:spcPts val="8640"/>
              </a:lnSpc>
            </a:pPr>
            <a:r>
              <a:rPr lang="en-US" sz="7200">
                <a:solidFill>
                  <a:srgbClr val="FFFFFF"/>
                </a:solidFill>
                <a:latin typeface="Cabin"/>
              </a:rPr>
              <a:t>SƠ ĐỒ USE CASE TỔNG QUÁT</a:t>
            </a:r>
          </a:p>
        </p:txBody>
      </p:sp>
      <p:sp>
        <p:nvSpPr>
          <p:cNvPr name="TextBox 6" id="6"/>
          <p:cNvSpPr txBox="true"/>
          <p:nvPr/>
        </p:nvSpPr>
        <p:spPr>
          <a:xfrm rot="0">
            <a:off x="2021092" y="3467907"/>
            <a:ext cx="4405187" cy="3790950"/>
          </a:xfrm>
          <a:prstGeom prst="rect">
            <a:avLst/>
          </a:prstGeom>
        </p:spPr>
        <p:txBody>
          <a:bodyPr anchor="t" rtlCol="false" tIns="0" lIns="0" bIns="0" rIns="0">
            <a:spAutoFit/>
          </a:bodyPr>
          <a:lstStyle/>
          <a:p>
            <a:pPr algn="l" marL="604519" indent="-302260" lvl="1">
              <a:lnSpc>
                <a:spcPts val="3359"/>
              </a:lnSpc>
              <a:buFont typeface="Arial"/>
              <a:buChar char="•"/>
            </a:pPr>
            <a:r>
              <a:rPr lang="en-US" sz="2799">
                <a:solidFill>
                  <a:srgbClr val="FFFFFF"/>
                </a:solidFill>
                <a:latin typeface="Roboto Condensed Light"/>
              </a:rPr>
              <a:t>Khách hàng: là những người truy cập vào trang web bán sách để thực hiện các chức năng của hệ thống.</a:t>
            </a:r>
          </a:p>
          <a:p>
            <a:pPr algn="l" marL="604519" indent="-302260" lvl="1">
              <a:lnSpc>
                <a:spcPts val="3359"/>
              </a:lnSpc>
              <a:buFont typeface="Arial"/>
              <a:buChar char="•"/>
            </a:pPr>
            <a:r>
              <a:rPr lang="en-US" sz="2799">
                <a:solidFill>
                  <a:srgbClr val="FFFFFF"/>
                </a:solidFill>
                <a:latin typeface="Roboto Condensed Light"/>
              </a:rPr>
              <a:t>Người quản trị: thực hiện các nhiệm vụ quản trị, duy trì sự hoạt động của các chức năng hệ thống.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DAGFZh7SOEY</dc:identifier>
  <dcterms:modified xsi:type="dcterms:W3CDTF">2011-08-01T06:04:30Z</dcterms:modified>
  <cp:revision>1</cp:revision>
  <dc:title>SLIDE_DO_AN.pptx</dc:title>
</cp:coreProperties>
</file>