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1" r:id="rId4"/>
    <p:sldId id="262" r:id="rId5"/>
    <p:sldId id="265" r:id="rId6"/>
    <p:sldId id="264" r:id="rId7"/>
    <p:sldId id="266" r:id="rId8"/>
    <p:sldId id="267" r:id="rId9"/>
    <p:sldId id="268" r:id="rId10"/>
    <p:sldId id="269" r:id="rId11"/>
    <p:sldId id="270" r:id="rId12"/>
    <p:sldId id="277" r:id="rId13"/>
    <p:sldId id="278" r:id="rId14"/>
    <p:sldId id="273" r:id="rId15"/>
    <p:sldId id="271" r:id="rId16"/>
    <p:sldId id="285" r:id="rId17"/>
    <p:sldId id="286" r:id="rId18"/>
    <p:sldId id="287" r:id="rId19"/>
    <p:sldId id="288" r:id="rId20"/>
    <p:sldId id="275" r:id="rId21"/>
    <p:sldId id="276" r:id="rId22"/>
    <p:sldId id="279" r:id="rId23"/>
    <p:sldId id="280" r:id="rId24"/>
    <p:sldId id="290"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010"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9A659-5905-4000-8F3C-7006D14AE7CA}" type="datetimeFigureOut">
              <a:rPr lang="en-GB" smtClean="0"/>
              <a:t>07/05/2020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954EA-A83B-4E00-9BA6-C175658EDA4C}" type="slidenum">
              <a:rPr lang="en-GB" smtClean="0"/>
              <a:t>‹#›</a:t>
            </a:fld>
            <a:endParaRPr lang="en-GB"/>
          </a:p>
        </p:txBody>
      </p:sp>
    </p:spTree>
    <p:extLst>
      <p:ext uri="{BB962C8B-B14F-4D97-AF65-F5344CB8AC3E}">
        <p14:creationId xmlns:p14="http://schemas.microsoft.com/office/powerpoint/2010/main" val="163255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5954EA-A83B-4E00-9BA6-C175658EDA4C}" type="slidenum">
              <a:rPr lang="en-GB" smtClean="0"/>
              <a:t>5</a:t>
            </a:fld>
            <a:endParaRPr lang="en-GB"/>
          </a:p>
        </p:txBody>
      </p:sp>
    </p:spTree>
    <p:extLst>
      <p:ext uri="{BB962C8B-B14F-4D97-AF65-F5344CB8AC3E}">
        <p14:creationId xmlns:p14="http://schemas.microsoft.com/office/powerpoint/2010/main" val="50257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5954EA-A83B-4E00-9BA6-C175658EDA4C}" type="slidenum">
              <a:rPr lang="en-GB" smtClean="0"/>
              <a:t>6</a:t>
            </a:fld>
            <a:endParaRPr lang="en-GB"/>
          </a:p>
        </p:txBody>
      </p:sp>
    </p:spTree>
    <p:extLst>
      <p:ext uri="{BB962C8B-B14F-4D97-AF65-F5344CB8AC3E}">
        <p14:creationId xmlns:p14="http://schemas.microsoft.com/office/powerpoint/2010/main" val="371467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5954EA-A83B-4E00-9BA6-C175658EDA4C}" type="slidenum">
              <a:rPr lang="en-GB" smtClean="0"/>
              <a:t>16</a:t>
            </a:fld>
            <a:endParaRPr lang="en-GB"/>
          </a:p>
        </p:txBody>
      </p:sp>
    </p:spTree>
    <p:extLst>
      <p:ext uri="{BB962C8B-B14F-4D97-AF65-F5344CB8AC3E}">
        <p14:creationId xmlns:p14="http://schemas.microsoft.com/office/powerpoint/2010/main" val="122783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95954EA-A83B-4E00-9BA6-C175658EDA4C}" type="slidenum">
              <a:rPr lang="en-GB" smtClean="0"/>
              <a:t>24</a:t>
            </a:fld>
            <a:endParaRPr lang="en-GB"/>
          </a:p>
        </p:txBody>
      </p:sp>
    </p:spTree>
    <p:extLst>
      <p:ext uri="{BB962C8B-B14F-4D97-AF65-F5344CB8AC3E}">
        <p14:creationId xmlns:p14="http://schemas.microsoft.com/office/powerpoint/2010/main" val="360746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37C7-8A6E-47D7-B7D4-DC5DC600C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E2F0FA-416D-4E9E-9A8D-0848AB123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EDE43B-317C-457C-84E6-1D64F66BB18F}"/>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5" name="Footer Placeholder 4">
            <a:extLst>
              <a:ext uri="{FF2B5EF4-FFF2-40B4-BE49-F238E27FC236}">
                <a16:creationId xmlns:a16="http://schemas.microsoft.com/office/drawing/2014/main" id="{46F76D7B-472C-4470-A691-CFBA6D248A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DDA4E4-A9DD-45D2-A1CB-EA4E2EFBC930}"/>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53292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3355-F350-487F-826B-60E1B9ABAC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94E5BE-E233-4FB5-A8AB-F6ACA105B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E4824F-E2F8-40A2-9ECB-E3EDA4303692}"/>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5" name="Footer Placeholder 4">
            <a:extLst>
              <a:ext uri="{FF2B5EF4-FFF2-40B4-BE49-F238E27FC236}">
                <a16:creationId xmlns:a16="http://schemas.microsoft.com/office/drawing/2014/main" id="{C4929665-96AD-422D-BB28-6F45A4EB53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0756BE-2076-40B8-8CEC-FB9F57F22902}"/>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84445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F12F6C-D9D2-4C78-9B63-3DA84AD4FB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9AB18F-5BEF-4D6E-9071-4D432ECB5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9BA1D9-AC18-48DA-A1C9-449322A1359D}"/>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5" name="Footer Placeholder 4">
            <a:extLst>
              <a:ext uri="{FF2B5EF4-FFF2-40B4-BE49-F238E27FC236}">
                <a16:creationId xmlns:a16="http://schemas.microsoft.com/office/drawing/2014/main" id="{BBBB4CBE-A8F3-4E99-860F-A0CC55BDE4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931CC8-AFF9-4E97-B681-EFC2DAA2D0A6}"/>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30953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0CCB-6536-4673-9AB7-DDFF2B54CC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70A2AE-F975-4741-94E5-7176D2B210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8CD96C-BE88-4778-9C0E-CB5FDBDB71E0}"/>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5" name="Footer Placeholder 4">
            <a:extLst>
              <a:ext uri="{FF2B5EF4-FFF2-40B4-BE49-F238E27FC236}">
                <a16:creationId xmlns:a16="http://schemas.microsoft.com/office/drawing/2014/main" id="{C5A2FE64-CFCE-46F4-A0C1-26475D511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8DB909-2022-4C2A-A68F-C6DB2A343662}"/>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24610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9FC3-BE91-4003-B15B-529D72C54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BAB0F6-5D9C-484A-AA3D-50B4A2C26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AC122B-FF8D-48EA-A281-8BE4F10C1E02}"/>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5" name="Footer Placeholder 4">
            <a:extLst>
              <a:ext uri="{FF2B5EF4-FFF2-40B4-BE49-F238E27FC236}">
                <a16:creationId xmlns:a16="http://schemas.microsoft.com/office/drawing/2014/main" id="{01A3F921-8726-41F6-92D2-127406D41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BD724A-D530-4EA8-AA80-01ED76CF6337}"/>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155208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E086-D26A-4847-B1AE-CCC66A1BA9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382229-9BA1-4B67-9F56-CE4061A19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A02189-32B5-4381-AD76-F76E9D531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1B2653-7D60-43CA-8C5B-7B8B4DB98275}"/>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6" name="Footer Placeholder 5">
            <a:extLst>
              <a:ext uri="{FF2B5EF4-FFF2-40B4-BE49-F238E27FC236}">
                <a16:creationId xmlns:a16="http://schemas.microsoft.com/office/drawing/2014/main" id="{135C3BB4-6F1E-4307-95B1-770B51CAA0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E920C7-8298-4858-9A1B-DA07DBA6D0A9}"/>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95982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CC3C-88E2-468F-BA7C-34D549AFB6D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C506E3-5F5E-435F-B7BA-68AF5078D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95A05-6635-43A1-92AF-ACD6CC476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809E215-4B3A-458C-BE54-2687D1F32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8D19D-D76B-4E12-BAFB-66B5C92D95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B654DD-B7D5-4378-B176-CD72AB40D628}"/>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8" name="Footer Placeholder 7">
            <a:extLst>
              <a:ext uri="{FF2B5EF4-FFF2-40B4-BE49-F238E27FC236}">
                <a16:creationId xmlns:a16="http://schemas.microsoft.com/office/drawing/2014/main" id="{D4636CCD-B7AF-41F8-958F-72074F2024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96DBE74-2FDD-4170-BEB3-DA0D40092152}"/>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159071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AB7C-CCB5-42ED-B122-CD9CEFB1939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4B9F97E-DC40-40FA-8EDE-12F98D58D1DF}"/>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4" name="Footer Placeholder 3">
            <a:extLst>
              <a:ext uri="{FF2B5EF4-FFF2-40B4-BE49-F238E27FC236}">
                <a16:creationId xmlns:a16="http://schemas.microsoft.com/office/drawing/2014/main" id="{3FF71742-FC1A-4921-8C08-C3C34F8E61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2A6C9A-925B-4D44-A85A-6B49E7A6ABF9}"/>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292262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1E9B7-9DFD-4741-907E-907F4B2BF350}"/>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3" name="Footer Placeholder 2">
            <a:extLst>
              <a:ext uri="{FF2B5EF4-FFF2-40B4-BE49-F238E27FC236}">
                <a16:creationId xmlns:a16="http://schemas.microsoft.com/office/drawing/2014/main" id="{726854A4-4F8E-4D8C-87E8-DFEACF4C801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93DC5B-6C7D-427D-9C3F-6099B2C235E7}"/>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20395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4BAB-3FF5-4DB5-BD9E-7D0046F13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5F8A89-BA86-47D1-92F5-8AD8B5D34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81056F-9D11-4C99-AD2F-93CC26CF6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FF4D3-6A30-49CD-8EEC-8FDC66CBD0BF}"/>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6" name="Footer Placeholder 5">
            <a:extLst>
              <a:ext uri="{FF2B5EF4-FFF2-40B4-BE49-F238E27FC236}">
                <a16:creationId xmlns:a16="http://schemas.microsoft.com/office/drawing/2014/main" id="{8D4A4FE8-09DF-493C-99A8-E0081AED12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2FD30C-8BFF-430E-AE96-37826EECE35F}"/>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78769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0A57-5038-48BE-8777-F259E9355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8B3DA9-2D35-464B-A49E-0A7865931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B6B998A-A2AB-4E88-AAE4-0ADE83658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65ABF-88C0-4798-81C4-9E16261ECDF5}"/>
              </a:ext>
            </a:extLst>
          </p:cNvPr>
          <p:cNvSpPr>
            <a:spLocks noGrp="1"/>
          </p:cNvSpPr>
          <p:nvPr>
            <p:ph type="dt" sz="half" idx="10"/>
          </p:nvPr>
        </p:nvSpPr>
        <p:spPr/>
        <p:txBody>
          <a:bodyPr/>
          <a:lstStyle/>
          <a:p>
            <a:fld id="{4575178D-B20F-4ED1-8DDA-24198A04CE80}" type="datetimeFigureOut">
              <a:rPr lang="en-GB" smtClean="0"/>
              <a:t>07/05/2020</a:t>
            </a:fld>
            <a:endParaRPr lang="en-GB"/>
          </a:p>
        </p:txBody>
      </p:sp>
      <p:sp>
        <p:nvSpPr>
          <p:cNvPr id="6" name="Footer Placeholder 5">
            <a:extLst>
              <a:ext uri="{FF2B5EF4-FFF2-40B4-BE49-F238E27FC236}">
                <a16:creationId xmlns:a16="http://schemas.microsoft.com/office/drawing/2014/main" id="{33718394-6AB3-4E8C-9ED6-7392322EA9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93B62C-C6F1-4DA2-A60E-44D27DAF803D}"/>
              </a:ext>
            </a:extLst>
          </p:cNvPr>
          <p:cNvSpPr>
            <a:spLocks noGrp="1"/>
          </p:cNvSpPr>
          <p:nvPr>
            <p:ph type="sldNum" sz="quarter" idx="12"/>
          </p:nvPr>
        </p:nvSpPr>
        <p:spPr/>
        <p:txBody>
          <a:bodyPr/>
          <a:lstStyle/>
          <a:p>
            <a:fld id="{5349CC20-2DD0-40A5-9CB6-80D6B20B9279}" type="slidenum">
              <a:rPr lang="en-GB" smtClean="0"/>
              <a:t>‹#›</a:t>
            </a:fld>
            <a:endParaRPr lang="en-GB"/>
          </a:p>
        </p:txBody>
      </p:sp>
    </p:spTree>
    <p:extLst>
      <p:ext uri="{BB962C8B-B14F-4D97-AF65-F5344CB8AC3E}">
        <p14:creationId xmlns:p14="http://schemas.microsoft.com/office/powerpoint/2010/main" val="307217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49A7D-082E-4EEC-9779-7C3B822EC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9CFE45-14C5-41A0-B816-1B3C16DC0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AFA67F-620D-4E1B-96F8-19A39655D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5178D-B20F-4ED1-8DDA-24198A04CE80}" type="datetimeFigureOut">
              <a:rPr lang="en-GB" smtClean="0"/>
              <a:t>07/05/2020</a:t>
            </a:fld>
            <a:endParaRPr lang="en-GB"/>
          </a:p>
        </p:txBody>
      </p:sp>
      <p:sp>
        <p:nvSpPr>
          <p:cNvPr id="5" name="Footer Placeholder 4">
            <a:extLst>
              <a:ext uri="{FF2B5EF4-FFF2-40B4-BE49-F238E27FC236}">
                <a16:creationId xmlns:a16="http://schemas.microsoft.com/office/drawing/2014/main" id="{26BBA904-0636-4641-9F2B-4B8C95A06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0B9EA14-CDAE-4B25-A403-F076C3F33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9CC20-2DD0-40A5-9CB6-80D6B20B9279}" type="slidenum">
              <a:rPr lang="en-GB" smtClean="0"/>
              <a:t>‹#›</a:t>
            </a:fld>
            <a:endParaRPr lang="en-GB"/>
          </a:p>
        </p:txBody>
      </p:sp>
    </p:spTree>
    <p:extLst>
      <p:ext uri="{BB962C8B-B14F-4D97-AF65-F5344CB8AC3E}">
        <p14:creationId xmlns:p14="http://schemas.microsoft.com/office/powerpoint/2010/main" val="34414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elina09" TargetMode="External"/><Relationship Id="rId2" Type="http://schemas.openxmlformats.org/officeDocument/2006/relationships/hyperlink" Target="https://github.com/nic116" TargetMode="External"/><Relationship Id="rId1" Type="http://schemas.openxmlformats.org/officeDocument/2006/relationships/slideLayout" Target="../slideLayouts/slideLayout1.xml"/><Relationship Id="rId6" Type="http://schemas.openxmlformats.org/officeDocument/2006/relationships/hyperlink" Target="https://github.com/HifzaZaheer96" TargetMode="External"/><Relationship Id="rId5" Type="http://schemas.openxmlformats.org/officeDocument/2006/relationships/hyperlink" Target="https://github.com/Finn969" TargetMode="External"/><Relationship Id="rId4" Type="http://schemas.openxmlformats.org/officeDocument/2006/relationships/hyperlink" Target="https://github.com/Shana12345"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5393-F071-4D68-B80C-28CBA5DA6F4E}"/>
              </a:ext>
            </a:extLst>
          </p:cNvPr>
          <p:cNvSpPr>
            <a:spLocks noGrp="1"/>
          </p:cNvSpPr>
          <p:nvPr>
            <p:ph type="ctrTitle"/>
          </p:nvPr>
        </p:nvSpPr>
        <p:spPr/>
        <p:txBody>
          <a:bodyPr/>
          <a:lstStyle/>
          <a:p>
            <a:r>
              <a:rPr lang="en-GB" b="1" dirty="0"/>
              <a:t>AWS</a:t>
            </a:r>
          </a:p>
        </p:txBody>
      </p:sp>
      <p:sp>
        <p:nvSpPr>
          <p:cNvPr id="3" name="Subtitle 2">
            <a:extLst>
              <a:ext uri="{FF2B5EF4-FFF2-40B4-BE49-F238E27FC236}">
                <a16:creationId xmlns:a16="http://schemas.microsoft.com/office/drawing/2014/main" id="{F400631F-8D67-4D68-8906-A34412C7E692}"/>
              </a:ext>
            </a:extLst>
          </p:cNvPr>
          <p:cNvSpPr>
            <a:spLocks noGrp="1"/>
          </p:cNvSpPr>
          <p:nvPr>
            <p:ph type="subTitle" idx="1"/>
          </p:nvPr>
        </p:nvSpPr>
        <p:spPr>
          <a:xfrm>
            <a:off x="1939332" y="3622134"/>
            <a:ext cx="8313336" cy="1854217"/>
          </a:xfrm>
        </p:spPr>
        <p:txBody>
          <a:bodyPr>
            <a:normAutofit fontScale="40000" lnSpcReduction="20000"/>
          </a:bodyPr>
          <a:lstStyle/>
          <a:p>
            <a:r>
              <a:rPr lang="en-GB" sz="4300" dirty="0"/>
              <a:t>Group Assignment by:</a:t>
            </a:r>
          </a:p>
          <a:p>
            <a:r>
              <a:rPr lang="en-GB" sz="4300" dirty="0"/>
              <a:t> </a:t>
            </a:r>
            <a:r>
              <a:rPr lang="en-GB" sz="4300" u="sng" dirty="0">
                <a:hlinkClick r:id="rId2"/>
              </a:rPr>
              <a:t>Nicolas Abadi</a:t>
            </a:r>
            <a:endParaRPr lang="en-GB" sz="4300" dirty="0"/>
          </a:p>
          <a:p>
            <a:r>
              <a:rPr lang="en-GB" sz="4300" dirty="0">
                <a:hlinkClick r:id="rId3"/>
              </a:rPr>
              <a:t>Adelina Bronda</a:t>
            </a:r>
            <a:endParaRPr lang="en-GB" sz="4300" dirty="0"/>
          </a:p>
          <a:p>
            <a:r>
              <a:rPr lang="en-GB" sz="4300" dirty="0">
                <a:hlinkClick r:id="rId4"/>
              </a:rPr>
              <a:t>Shana Charlery</a:t>
            </a:r>
            <a:endParaRPr lang="en-GB" sz="4300" dirty="0"/>
          </a:p>
          <a:p>
            <a:r>
              <a:rPr lang="en-GB" sz="4300" dirty="0">
                <a:hlinkClick r:id="rId5"/>
              </a:rPr>
              <a:t>Finn Macrae</a:t>
            </a:r>
            <a:endParaRPr lang="en-GB" sz="4300" dirty="0"/>
          </a:p>
          <a:p>
            <a:r>
              <a:rPr lang="en-GB" sz="4300" dirty="0">
                <a:hlinkClick r:id="rId6"/>
              </a:rPr>
              <a:t>Hifza Zaheer</a:t>
            </a:r>
            <a:endParaRPr lang="en-GB" sz="4300" dirty="0"/>
          </a:p>
          <a:p>
            <a:endParaRPr lang="en-GB" dirty="0"/>
          </a:p>
        </p:txBody>
      </p:sp>
    </p:spTree>
    <p:extLst>
      <p:ext uri="{BB962C8B-B14F-4D97-AF65-F5344CB8AC3E}">
        <p14:creationId xmlns:p14="http://schemas.microsoft.com/office/powerpoint/2010/main" val="378583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4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075F8-DE2C-4533-A7C3-414D6E9A393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Final Risk Analysis</a:t>
            </a:r>
            <a:endParaRPr lang="en-US" sz="2600" kern="1200">
              <a:solidFill>
                <a:srgbClr val="FFFFFF"/>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AD0F588A-7A87-4BBD-B934-2BFA35366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070" y="522514"/>
            <a:ext cx="6003134" cy="5823041"/>
          </a:xfrm>
          <a:prstGeom prst="rect">
            <a:avLst/>
          </a:prstGeom>
        </p:spPr>
      </p:pic>
    </p:spTree>
    <p:extLst>
      <p:ext uri="{BB962C8B-B14F-4D97-AF65-F5344CB8AC3E}">
        <p14:creationId xmlns:p14="http://schemas.microsoft.com/office/powerpoint/2010/main" val="32318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D5D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992532-7DED-4CEE-9CA9-5337D01DC1C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b="1">
                <a:solidFill>
                  <a:srgbClr val="FFFFFF"/>
                </a:solidFill>
              </a:rPr>
              <a:t>Risk Analysis Matrix</a:t>
            </a:r>
            <a:endParaRPr lang="en-GB" sz="2600">
              <a:solidFill>
                <a:srgbClr val="FFFFFF"/>
              </a:solidFill>
            </a:endParaRPr>
          </a:p>
        </p:txBody>
      </p:sp>
      <p:pic>
        <p:nvPicPr>
          <p:cNvPr id="5" name="Picture 4" descr="A picture containing cabinet&#10;&#10;Description automatically generated">
            <a:extLst>
              <a:ext uri="{FF2B5EF4-FFF2-40B4-BE49-F238E27FC236}">
                <a16:creationId xmlns:a16="http://schemas.microsoft.com/office/drawing/2014/main" id="{99F4D2BC-DC12-4A31-9E18-CA7F7B06F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759" y="525820"/>
            <a:ext cx="8382791" cy="4359053"/>
          </a:xfrm>
          <a:prstGeom prst="rect">
            <a:avLst/>
          </a:prstGeom>
        </p:spPr>
      </p:pic>
      <p:sp>
        <p:nvSpPr>
          <p:cNvPr id="3" name="Content Placeholder 2">
            <a:extLst>
              <a:ext uri="{FF2B5EF4-FFF2-40B4-BE49-F238E27FC236}">
                <a16:creationId xmlns:a16="http://schemas.microsoft.com/office/drawing/2014/main" id="{5F9DC93C-3B39-4CE6-B844-56E5BBA291E4}"/>
              </a:ext>
            </a:extLst>
          </p:cNvPr>
          <p:cNvSpPr>
            <a:spLocks noGrp="1"/>
          </p:cNvSpPr>
          <p:nvPr>
            <p:ph idx="1"/>
          </p:nvPr>
        </p:nvSpPr>
        <p:spPr>
          <a:xfrm>
            <a:off x="4038600" y="4884873"/>
            <a:ext cx="7188199" cy="1292090"/>
          </a:xfrm>
        </p:spPr>
        <p:txBody>
          <a:bodyPr>
            <a:normAutofit/>
          </a:bodyPr>
          <a:lstStyle/>
          <a:p>
            <a:pPr marL="0" indent="0">
              <a:buNone/>
            </a:pPr>
            <a:r>
              <a:rPr lang="en-GB" sz="1700" dirty="0"/>
              <a:t>A risk matrix is a matrix that is used during the risk assessment process to define the level of risk by considering the category of probability or likelihood against the category of consequence severity. This is a simple mechanism to increase visibility of risks and assist management decision making.</a:t>
            </a:r>
          </a:p>
        </p:txBody>
      </p:sp>
    </p:spTree>
    <p:extLst>
      <p:ext uri="{BB962C8B-B14F-4D97-AF65-F5344CB8AC3E}">
        <p14:creationId xmlns:p14="http://schemas.microsoft.com/office/powerpoint/2010/main" val="379789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EA555-B3BE-4226-9343-FB6639E6F9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Branch Model</a:t>
            </a:r>
          </a:p>
        </p:txBody>
      </p:sp>
      <p:pic>
        <p:nvPicPr>
          <p:cNvPr id="5" name="Picture 4" descr="A close up of a logo&#10;&#10;Description automatically generated">
            <a:extLst>
              <a:ext uri="{FF2B5EF4-FFF2-40B4-BE49-F238E27FC236}">
                <a16:creationId xmlns:a16="http://schemas.microsoft.com/office/drawing/2014/main" id="{CEAE4CB4-1091-4298-8B9B-72D7AEA4B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148" y="1675227"/>
            <a:ext cx="5651704" cy="4394199"/>
          </a:xfrm>
          <a:prstGeom prst="rect">
            <a:avLst/>
          </a:prstGeom>
        </p:spPr>
      </p:pic>
    </p:spTree>
    <p:extLst>
      <p:ext uri="{BB962C8B-B14F-4D97-AF65-F5344CB8AC3E}">
        <p14:creationId xmlns:p14="http://schemas.microsoft.com/office/powerpoint/2010/main" val="405731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D040E-10B3-4667-909B-87A0B30B1C5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Environments</a:t>
            </a:r>
            <a:endParaRPr lang="en-US" sz="3200" kern="1200">
              <a:solidFill>
                <a:schemeClr val="bg1"/>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F6E404B8-CBBB-4855-835D-A7FD1AD3A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529" y="1675227"/>
            <a:ext cx="8290941" cy="4394199"/>
          </a:xfrm>
          <a:prstGeom prst="rect">
            <a:avLst/>
          </a:prstGeom>
        </p:spPr>
      </p:pic>
    </p:spTree>
    <p:extLst>
      <p:ext uri="{BB962C8B-B14F-4D97-AF65-F5344CB8AC3E}">
        <p14:creationId xmlns:p14="http://schemas.microsoft.com/office/powerpoint/2010/main" val="300597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E5D35-BD4C-4A5F-B723-3F7F6B2C7CC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Environments</a:t>
            </a:r>
            <a:endParaRPr lang="en-US" sz="3200" kern="1200" dirty="0">
              <a:solidFill>
                <a:schemeClr val="bg1"/>
              </a:solidFill>
              <a:latin typeface="+mj-lt"/>
              <a:ea typeface="+mj-ea"/>
              <a:cs typeface="+mj-cs"/>
            </a:endParaRPr>
          </a:p>
        </p:txBody>
      </p:sp>
      <p:pic>
        <p:nvPicPr>
          <p:cNvPr id="11" name="Picture 10" descr="A screenshot of a cell phone&#10;&#10;Description automatically generated">
            <a:extLst>
              <a:ext uri="{FF2B5EF4-FFF2-40B4-BE49-F238E27FC236}">
                <a16:creationId xmlns:a16="http://schemas.microsoft.com/office/drawing/2014/main" id="{011F859A-8792-4F1C-8C96-CEC283545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274" y="1675227"/>
            <a:ext cx="7511452" cy="4394199"/>
          </a:xfrm>
          <a:prstGeom prst="rect">
            <a:avLst/>
          </a:prstGeom>
        </p:spPr>
      </p:pic>
    </p:spTree>
    <p:extLst>
      <p:ext uri="{BB962C8B-B14F-4D97-AF65-F5344CB8AC3E}">
        <p14:creationId xmlns:p14="http://schemas.microsoft.com/office/powerpoint/2010/main" val="237010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AB71C-297B-4969-8CD9-2B7F0805E6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br>
              <a:rPr lang="en-US" sz="2200" kern="1200">
                <a:solidFill>
                  <a:schemeClr val="bg1"/>
                </a:solidFill>
                <a:latin typeface="+mj-lt"/>
                <a:ea typeface="+mj-ea"/>
                <a:cs typeface="+mj-cs"/>
              </a:rPr>
            </a:br>
            <a:r>
              <a:rPr lang="en-US" sz="2200" b="1" kern="1200">
                <a:solidFill>
                  <a:schemeClr val="bg1"/>
                </a:solidFill>
                <a:latin typeface="+mj-lt"/>
                <a:ea typeface="+mj-ea"/>
                <a:cs typeface="+mj-cs"/>
              </a:rPr>
              <a:t>Architecture</a:t>
            </a:r>
          </a:p>
        </p:txBody>
      </p:sp>
      <p:pic>
        <p:nvPicPr>
          <p:cNvPr id="5" name="Picture 4" descr="A screenshot of a social media post&#10;&#10;Description automatically generated">
            <a:extLst>
              <a:ext uri="{FF2B5EF4-FFF2-40B4-BE49-F238E27FC236}">
                <a16:creationId xmlns:a16="http://schemas.microsoft.com/office/drawing/2014/main" id="{CA395847-354E-4818-B075-1FB51EB74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67" y="1675227"/>
            <a:ext cx="10219065" cy="4394199"/>
          </a:xfrm>
          <a:prstGeom prst="rect">
            <a:avLst/>
          </a:prstGeom>
        </p:spPr>
      </p:pic>
    </p:spTree>
    <p:extLst>
      <p:ext uri="{BB962C8B-B14F-4D97-AF65-F5344CB8AC3E}">
        <p14:creationId xmlns:p14="http://schemas.microsoft.com/office/powerpoint/2010/main" val="294080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881B4B-0512-4A06-9D4C-8ED94350E9D1}"/>
              </a:ext>
            </a:extLst>
          </p:cNvPr>
          <p:cNvSpPr/>
          <p:nvPr/>
        </p:nvSpPr>
        <p:spPr>
          <a:xfrm>
            <a:off x="795338" y="1566473"/>
            <a:ext cx="10601325"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dirty="0">
                <a:ln w="12700" cmpd="sng">
                  <a:solidFill>
                    <a:schemeClr val="accent4"/>
                  </a:solidFill>
                  <a:prstDash val="solid"/>
                </a:ln>
                <a:solidFill>
                  <a:schemeClr val="bg1"/>
                </a:solidFill>
                <a:latin typeface="+mj-lt"/>
                <a:ea typeface="+mj-ea"/>
                <a:cs typeface="+mj-cs"/>
              </a:rPr>
              <a:t>Testing</a:t>
            </a:r>
            <a:endParaRPr lang="en-US" sz="6600" b="1" kern="1200" cap="none" spc="0" dirty="0">
              <a:ln w="12700" cmpd="sng">
                <a:solidFill>
                  <a:schemeClr val="accent4"/>
                </a:solidFill>
                <a:prstDash val="solid"/>
              </a:ln>
              <a:solidFill>
                <a:schemeClr val="bg1"/>
              </a:solidFill>
              <a:effectLst/>
              <a:latin typeface="+mj-lt"/>
              <a:ea typeface="+mj-ea"/>
              <a:cs typeface="+mj-cs"/>
            </a:endParaRPr>
          </a:p>
        </p:txBody>
      </p:sp>
      <p:cxnSp>
        <p:nvCxnSpPr>
          <p:cNvPr id="21" name="Straight Connector 14">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9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E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49EA1-13DC-450F-9F8F-759109CFB61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Backend Testing Logs</a:t>
            </a:r>
            <a:endParaRPr lang="en-US" sz="2600" kern="1200">
              <a:solidFill>
                <a:srgbClr val="FFFFFF"/>
              </a:solidFill>
              <a:latin typeface="+mj-lt"/>
              <a:ea typeface="+mj-ea"/>
              <a:cs typeface="+mj-cs"/>
            </a:endParaRPr>
          </a:p>
        </p:txBody>
      </p:sp>
      <p:pic>
        <p:nvPicPr>
          <p:cNvPr id="5" name="Picture 4" descr="A screenshot of a social media post&#10;&#10;Description automatically generated">
            <a:extLst>
              <a:ext uri="{FF2B5EF4-FFF2-40B4-BE49-F238E27FC236}">
                <a16:creationId xmlns:a16="http://schemas.microsoft.com/office/drawing/2014/main" id="{B1B338CA-A99A-4C30-9360-1B6F22E09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145" y="952883"/>
            <a:ext cx="8170040" cy="5106274"/>
          </a:xfrm>
          <a:prstGeom prst="rect">
            <a:avLst/>
          </a:prstGeom>
        </p:spPr>
      </p:pic>
    </p:spTree>
    <p:extLst>
      <p:ext uri="{BB962C8B-B14F-4D97-AF65-F5344CB8AC3E}">
        <p14:creationId xmlns:p14="http://schemas.microsoft.com/office/powerpoint/2010/main" val="269123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E6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549EA1-13DC-450F-9F8F-759109CFB61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Frontend Testing Logs</a:t>
            </a:r>
            <a:endParaRPr lang="en-US" sz="2600" kern="1200" dirty="0">
              <a:solidFill>
                <a:srgbClr val="FFFFFF"/>
              </a:solidFill>
              <a:latin typeface="+mj-lt"/>
              <a:ea typeface="+mj-ea"/>
              <a:cs typeface="+mj-cs"/>
            </a:endParaRPr>
          </a:p>
        </p:txBody>
      </p:sp>
      <p:pic>
        <p:nvPicPr>
          <p:cNvPr id="4" name="Picture 3" descr="A screenshot of a cell phone&#10;&#10;Description automatically generated">
            <a:extLst>
              <a:ext uri="{FF2B5EF4-FFF2-40B4-BE49-F238E27FC236}">
                <a16:creationId xmlns:a16="http://schemas.microsoft.com/office/drawing/2014/main" id="{71D62E32-CF33-4032-9878-86044CC6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627" y="492369"/>
            <a:ext cx="6508529" cy="6013938"/>
          </a:xfrm>
          <a:prstGeom prst="rect">
            <a:avLst/>
          </a:prstGeom>
        </p:spPr>
      </p:pic>
    </p:spTree>
    <p:extLst>
      <p:ext uri="{BB962C8B-B14F-4D97-AF65-F5344CB8AC3E}">
        <p14:creationId xmlns:p14="http://schemas.microsoft.com/office/powerpoint/2010/main" val="374433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38B4A-56D4-4A59-92DF-CEC7E49F2DB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Deployment</a:t>
            </a:r>
          </a:p>
        </p:txBody>
      </p:sp>
      <p:pic>
        <p:nvPicPr>
          <p:cNvPr id="5" name="Picture 4">
            <a:extLst>
              <a:ext uri="{FF2B5EF4-FFF2-40B4-BE49-F238E27FC236}">
                <a16:creationId xmlns:a16="http://schemas.microsoft.com/office/drawing/2014/main" id="{CC78BD3F-D24E-4FFE-AD9D-A778FF1A6824}"/>
              </a:ext>
            </a:extLst>
          </p:cNvPr>
          <p:cNvPicPr>
            <a:picLocks noChangeAspect="1"/>
          </p:cNvPicPr>
          <p:nvPr/>
        </p:nvPicPr>
        <p:blipFill>
          <a:blip r:embed="rId2"/>
          <a:stretch>
            <a:fillRect/>
          </a:stretch>
        </p:blipFill>
        <p:spPr>
          <a:xfrm>
            <a:off x="2069960" y="1675227"/>
            <a:ext cx="6975167" cy="5196499"/>
          </a:xfrm>
          <a:prstGeom prst="rect">
            <a:avLst/>
          </a:prstGeom>
        </p:spPr>
      </p:pic>
    </p:spTree>
    <p:extLst>
      <p:ext uri="{BB962C8B-B14F-4D97-AF65-F5344CB8AC3E}">
        <p14:creationId xmlns:p14="http://schemas.microsoft.com/office/powerpoint/2010/main" val="177335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D375-4419-4E25-81F1-5CD286F118C8}"/>
              </a:ext>
            </a:extLst>
          </p:cNvPr>
          <p:cNvSpPr>
            <a:spLocks noGrp="1"/>
          </p:cNvSpPr>
          <p:nvPr>
            <p:ph type="title"/>
          </p:nvPr>
        </p:nvSpPr>
        <p:spPr/>
        <p:txBody>
          <a:bodyPr/>
          <a:lstStyle/>
          <a:p>
            <a:r>
              <a:rPr lang="en-GB" b="1" dirty="0"/>
              <a:t>Introduction</a:t>
            </a:r>
            <a:endParaRPr lang="en-GB" dirty="0"/>
          </a:p>
        </p:txBody>
      </p:sp>
      <p:sp>
        <p:nvSpPr>
          <p:cNvPr id="3" name="Content Placeholder 2">
            <a:extLst>
              <a:ext uri="{FF2B5EF4-FFF2-40B4-BE49-F238E27FC236}">
                <a16:creationId xmlns:a16="http://schemas.microsoft.com/office/drawing/2014/main" id="{0E951BF9-D38B-4161-BDBD-399747A64865}"/>
              </a:ext>
            </a:extLst>
          </p:cNvPr>
          <p:cNvSpPr>
            <a:spLocks noGrp="1"/>
          </p:cNvSpPr>
          <p:nvPr>
            <p:ph idx="1"/>
          </p:nvPr>
        </p:nvSpPr>
        <p:spPr>
          <a:xfrm>
            <a:off x="838200" y="1564368"/>
            <a:ext cx="10515600" cy="4351338"/>
          </a:xfrm>
        </p:spPr>
        <p:txBody>
          <a:bodyPr>
            <a:normAutofit/>
          </a:bodyPr>
          <a:lstStyle/>
          <a:p>
            <a:endParaRPr lang="en-GB" sz="2000" dirty="0"/>
          </a:p>
          <a:p>
            <a:r>
              <a:rPr lang="en-GB" sz="2000" dirty="0"/>
              <a:t>The general outline of this project was to use all the concepts learnt out to this point, design and implement a solution for automating the deployments and development workflows for the projects.</a:t>
            </a:r>
          </a:p>
          <a:p>
            <a:r>
              <a:rPr lang="en-GB" sz="2000" dirty="0"/>
              <a:t>Deploying infrastructure including EKS Cluster and Jenkins Server via Terraform</a:t>
            </a:r>
          </a:p>
          <a:p>
            <a:r>
              <a:rPr lang="en-GB" sz="2000" dirty="0"/>
              <a:t>Utilising Docker to build images based on the applications</a:t>
            </a:r>
          </a:p>
          <a:p>
            <a:r>
              <a:rPr lang="en-GB" sz="2000" dirty="0"/>
              <a:t>Containerising applications via Kubernetes</a:t>
            </a:r>
          </a:p>
          <a:p>
            <a:r>
              <a:rPr lang="en-GB" sz="2000" dirty="0"/>
              <a:t>Utilising Ansible for infrastructure configuration</a:t>
            </a:r>
          </a:p>
          <a:p>
            <a:r>
              <a:rPr lang="en-GB" sz="2000" dirty="0"/>
              <a:t>Deploying Jenkins for CI/CD with </a:t>
            </a:r>
            <a:r>
              <a:rPr lang="en-GB" sz="2000" dirty="0" err="1"/>
              <a:t>Github</a:t>
            </a:r>
            <a:r>
              <a:rPr lang="en-GB" sz="2000" dirty="0"/>
              <a:t> Webhook integration</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p:txBody>
      </p:sp>
    </p:spTree>
    <p:extLst>
      <p:ext uri="{BB962C8B-B14F-4D97-AF65-F5344CB8AC3E}">
        <p14:creationId xmlns:p14="http://schemas.microsoft.com/office/powerpoint/2010/main" val="71183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10789-8FA1-4EFE-B730-28782B3D21A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Deployment Pipeline</a:t>
            </a:r>
            <a:endParaRPr lang="en-US" sz="3200" kern="1200">
              <a:solidFill>
                <a:schemeClr val="bg1"/>
              </a:solidFill>
              <a:latin typeface="+mj-lt"/>
              <a:ea typeface="+mj-ea"/>
              <a:cs typeface="+mj-cs"/>
            </a:endParaRPr>
          </a:p>
        </p:txBody>
      </p:sp>
      <p:pic>
        <p:nvPicPr>
          <p:cNvPr id="6" name="Picture 5" descr="A picture containing screenshot&#10;&#10;Description automatically generated">
            <a:extLst>
              <a:ext uri="{FF2B5EF4-FFF2-40B4-BE49-F238E27FC236}">
                <a16:creationId xmlns:a16="http://schemas.microsoft.com/office/drawing/2014/main" id="{77C2BB3D-07C6-4725-93F4-66E4E1368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795" y="1675227"/>
            <a:ext cx="6786409" cy="4394199"/>
          </a:xfrm>
          <a:prstGeom prst="rect">
            <a:avLst/>
          </a:prstGeom>
        </p:spPr>
      </p:pic>
    </p:spTree>
    <p:extLst>
      <p:ext uri="{BB962C8B-B14F-4D97-AF65-F5344CB8AC3E}">
        <p14:creationId xmlns:p14="http://schemas.microsoft.com/office/powerpoint/2010/main" val="10727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B1ED02B1-1BC5-458F-9994-627281CFE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23691"/>
            <a:ext cx="12192000" cy="1934309"/>
          </a:xfrm>
          <a:prstGeom prst="rect">
            <a:avLst/>
          </a:prstGeom>
          <a:solidFill>
            <a:srgbClr val="6D6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52CCE4-AEB2-4E51-9F52-EBBAE68C1FD2}"/>
              </a:ext>
            </a:extLst>
          </p:cNvPr>
          <p:cNvSpPr>
            <a:spLocks noGrp="1"/>
          </p:cNvSpPr>
          <p:nvPr>
            <p:ph type="title"/>
          </p:nvPr>
        </p:nvSpPr>
        <p:spPr>
          <a:xfrm>
            <a:off x="2231136" y="4388020"/>
            <a:ext cx="7729728" cy="1188720"/>
          </a:xfrm>
          <a:solidFill>
            <a:schemeClr val="bg1"/>
          </a:solidFill>
          <a:ln w="31750">
            <a:solidFill>
              <a:schemeClr val="tx1">
                <a:lumMod val="75000"/>
                <a:lumOff val="25000"/>
              </a:schemeClr>
            </a:solidFill>
          </a:ln>
        </p:spPr>
        <p:txBody>
          <a:bodyPr vert="horz" lIns="91440" tIns="45720" rIns="91440" bIns="45720" rtlCol="0" anchor="ctr">
            <a:normAutofit/>
          </a:bodyPr>
          <a:lstStyle/>
          <a:p>
            <a:pPr algn="ctr"/>
            <a:r>
              <a:rPr lang="en-US" sz="3200" b="1" kern="1200">
                <a:solidFill>
                  <a:schemeClr val="tx1"/>
                </a:solidFill>
                <a:latin typeface="+mj-lt"/>
                <a:ea typeface="+mj-ea"/>
                <a:cs typeface="+mj-cs"/>
              </a:rPr>
              <a:t>Costs</a:t>
            </a:r>
            <a:endParaRPr lang="en-US" sz="3200" kern="1200">
              <a:solidFill>
                <a:schemeClr val="tx1"/>
              </a:solidFill>
              <a:latin typeface="+mj-lt"/>
              <a:ea typeface="+mj-ea"/>
              <a:cs typeface="+mj-cs"/>
            </a:endParaRPr>
          </a:p>
        </p:txBody>
      </p:sp>
      <p:pic>
        <p:nvPicPr>
          <p:cNvPr id="5" name="Picture 4" descr="A screenshot of a cell phone&#10;&#10;Description automatically generated">
            <a:extLst>
              <a:ext uri="{FF2B5EF4-FFF2-40B4-BE49-F238E27FC236}">
                <a16:creationId xmlns:a16="http://schemas.microsoft.com/office/drawing/2014/main" id="{DDECB161-AC7D-4DA9-AFE8-BEB0EC41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219" y="1916629"/>
            <a:ext cx="9757247" cy="1512371"/>
          </a:xfrm>
          <a:prstGeom prst="rect">
            <a:avLst/>
          </a:prstGeom>
        </p:spPr>
      </p:pic>
    </p:spTree>
    <p:extLst>
      <p:ext uri="{BB962C8B-B14F-4D97-AF65-F5344CB8AC3E}">
        <p14:creationId xmlns:p14="http://schemas.microsoft.com/office/powerpoint/2010/main" val="337005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2904-A275-4E8E-B440-9994A385E60F}"/>
              </a:ext>
            </a:extLst>
          </p:cNvPr>
          <p:cNvSpPr>
            <a:spLocks noGrp="1"/>
          </p:cNvSpPr>
          <p:nvPr>
            <p:ph type="title"/>
          </p:nvPr>
        </p:nvSpPr>
        <p:spPr/>
        <p:txBody>
          <a:bodyPr/>
          <a:lstStyle/>
          <a:p>
            <a:r>
              <a:rPr lang="en-GB" b="1" dirty="0"/>
              <a:t>Retrospective</a:t>
            </a:r>
            <a:endParaRPr lang="en-GB" dirty="0"/>
          </a:p>
        </p:txBody>
      </p:sp>
      <p:sp>
        <p:nvSpPr>
          <p:cNvPr id="3" name="Content Placeholder 2">
            <a:extLst>
              <a:ext uri="{FF2B5EF4-FFF2-40B4-BE49-F238E27FC236}">
                <a16:creationId xmlns:a16="http://schemas.microsoft.com/office/drawing/2014/main" id="{63628995-0118-4B49-AACF-8C61F826899B}"/>
              </a:ext>
            </a:extLst>
          </p:cNvPr>
          <p:cNvSpPr>
            <a:spLocks noGrp="1"/>
          </p:cNvSpPr>
          <p:nvPr>
            <p:ph idx="1"/>
          </p:nvPr>
        </p:nvSpPr>
        <p:spPr>
          <a:xfrm>
            <a:off x="597039" y="1825625"/>
            <a:ext cx="10515600" cy="4351338"/>
          </a:xfrm>
        </p:spPr>
        <p:txBody>
          <a:bodyPr>
            <a:normAutofit fontScale="62500" lnSpcReduction="20000"/>
          </a:bodyPr>
          <a:lstStyle/>
          <a:p>
            <a:pPr marL="0" indent="0">
              <a:buNone/>
            </a:pPr>
            <a:r>
              <a:rPr lang="en-GB" b="1" dirty="0"/>
              <a:t>What went well</a:t>
            </a:r>
          </a:p>
          <a:p>
            <a:r>
              <a:rPr lang="en-GB" dirty="0"/>
              <a:t>Using terraform to create the infrastructure went swiftly without many issues.</a:t>
            </a:r>
          </a:p>
          <a:p>
            <a:r>
              <a:rPr lang="en-GB" dirty="0"/>
              <a:t>Team meetings were helpful and orientating.</a:t>
            </a:r>
          </a:p>
          <a:p>
            <a:r>
              <a:rPr lang="en-GB" dirty="0"/>
              <a:t>Good team communication throughout the duration of the project.</a:t>
            </a:r>
          </a:p>
          <a:p>
            <a:r>
              <a:rPr lang="en-GB" dirty="0"/>
              <a:t>Created the Ansible and Jenkins files without much difficulty.</a:t>
            </a:r>
          </a:p>
          <a:p>
            <a:r>
              <a:rPr lang="en-GB" dirty="0"/>
              <a:t>Delivered a cost efficient solution.</a:t>
            </a:r>
          </a:p>
          <a:p>
            <a:pPr marL="0" indent="0">
              <a:buNone/>
            </a:pPr>
            <a:endParaRPr lang="en-GB" dirty="0"/>
          </a:p>
          <a:p>
            <a:pPr marL="0" indent="0">
              <a:buNone/>
            </a:pPr>
            <a:r>
              <a:rPr lang="en-GB" b="1" dirty="0"/>
              <a:t>What went wrong</a:t>
            </a:r>
          </a:p>
          <a:p>
            <a:r>
              <a:rPr lang="en-GB" dirty="0"/>
              <a:t>Running the frontend application came with some issues that required the help of our trainer.</a:t>
            </a:r>
          </a:p>
          <a:p>
            <a:r>
              <a:rPr lang="en-GB" dirty="0"/>
              <a:t>Creating the pods for the cluster took longer than expected.</a:t>
            </a:r>
          </a:p>
          <a:p>
            <a:r>
              <a:rPr lang="en-GB" dirty="0"/>
              <a:t>Issues when using the AWS free tier service, so had to pay for running the simple Virtual Machines.</a:t>
            </a:r>
          </a:p>
          <a:p>
            <a:r>
              <a:rPr lang="en-GB" dirty="0"/>
              <a:t>The backend and frontend of the application not communicating, wasted a lot of time on trying to fix the issue.</a:t>
            </a:r>
          </a:p>
          <a:p>
            <a:endParaRPr lang="en-GB" dirty="0"/>
          </a:p>
        </p:txBody>
      </p:sp>
    </p:spTree>
    <p:extLst>
      <p:ext uri="{BB962C8B-B14F-4D97-AF65-F5344CB8AC3E}">
        <p14:creationId xmlns:p14="http://schemas.microsoft.com/office/powerpoint/2010/main" val="3153999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EA89-44AC-497D-B887-FF1D600B107D}"/>
              </a:ext>
            </a:extLst>
          </p:cNvPr>
          <p:cNvSpPr>
            <a:spLocks noGrp="1"/>
          </p:cNvSpPr>
          <p:nvPr>
            <p:ph type="title"/>
          </p:nvPr>
        </p:nvSpPr>
        <p:spPr/>
        <p:txBody>
          <a:bodyPr/>
          <a:lstStyle/>
          <a:p>
            <a:r>
              <a:rPr lang="en-GB" b="1" dirty="0"/>
              <a:t>Future improvements</a:t>
            </a:r>
            <a:br>
              <a:rPr lang="en-GB" b="1" dirty="0"/>
            </a:br>
            <a:endParaRPr lang="en-GB" dirty="0"/>
          </a:p>
        </p:txBody>
      </p:sp>
      <p:sp>
        <p:nvSpPr>
          <p:cNvPr id="3" name="Content Placeholder 2">
            <a:extLst>
              <a:ext uri="{FF2B5EF4-FFF2-40B4-BE49-F238E27FC236}">
                <a16:creationId xmlns:a16="http://schemas.microsoft.com/office/drawing/2014/main" id="{008A4CAA-38E7-4CA2-96DD-C9EF3704984C}"/>
              </a:ext>
            </a:extLst>
          </p:cNvPr>
          <p:cNvSpPr>
            <a:spLocks noGrp="1"/>
          </p:cNvSpPr>
          <p:nvPr>
            <p:ph idx="1"/>
          </p:nvPr>
        </p:nvSpPr>
        <p:spPr>
          <a:xfrm>
            <a:off x="838200" y="1825625"/>
            <a:ext cx="9722618" cy="2032942"/>
          </a:xfrm>
        </p:spPr>
        <p:txBody>
          <a:bodyPr>
            <a:normAutofit/>
          </a:bodyPr>
          <a:lstStyle/>
          <a:p>
            <a:r>
              <a:rPr lang="en-GB" sz="1800" dirty="0"/>
              <a:t>Add the CloudWatch alert.</a:t>
            </a:r>
          </a:p>
          <a:p>
            <a:r>
              <a:rPr lang="en-GB" sz="1800" dirty="0"/>
              <a:t>Implement the Lambda function to take daily snapshots.</a:t>
            </a:r>
          </a:p>
          <a:p>
            <a:r>
              <a:rPr lang="en-GB" sz="1800" dirty="0" err="1"/>
              <a:t>XRay</a:t>
            </a:r>
            <a:r>
              <a:rPr lang="en-GB" sz="1800" dirty="0"/>
              <a:t> to be implemented on the spring application so we can monitor the API level request.</a:t>
            </a:r>
          </a:p>
          <a:p>
            <a:r>
              <a:rPr lang="en-GB" sz="1800" dirty="0" err="1"/>
              <a:t>CodePipeline</a:t>
            </a:r>
            <a:r>
              <a:rPr lang="en-GB" sz="1800" dirty="0"/>
              <a:t> as a serverless solution and replace Jenkins.</a:t>
            </a:r>
          </a:p>
          <a:p>
            <a:endParaRPr lang="en-GB" sz="1800" dirty="0"/>
          </a:p>
        </p:txBody>
      </p:sp>
    </p:spTree>
    <p:extLst>
      <p:ext uri="{BB962C8B-B14F-4D97-AF65-F5344CB8AC3E}">
        <p14:creationId xmlns:p14="http://schemas.microsoft.com/office/powerpoint/2010/main" val="1483657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881B4B-0512-4A06-9D4C-8ED94350E9D1}"/>
              </a:ext>
            </a:extLst>
          </p:cNvPr>
          <p:cNvSpPr/>
          <p:nvPr/>
        </p:nvSpPr>
        <p:spPr>
          <a:xfrm>
            <a:off x="795338" y="1566473"/>
            <a:ext cx="10601325"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dirty="0">
                <a:ln w="12700" cmpd="sng">
                  <a:solidFill>
                    <a:schemeClr val="accent4"/>
                  </a:solidFill>
                  <a:prstDash val="solid"/>
                </a:ln>
                <a:solidFill>
                  <a:schemeClr val="bg1"/>
                </a:solidFill>
                <a:latin typeface="+mj-lt"/>
                <a:ea typeface="+mj-ea"/>
                <a:cs typeface="+mj-cs"/>
              </a:rPr>
              <a:t>Demo</a:t>
            </a:r>
            <a:endParaRPr lang="en-US" sz="6600" b="1" kern="1200" cap="none" spc="0" dirty="0">
              <a:ln w="12700" cmpd="sng">
                <a:solidFill>
                  <a:schemeClr val="accent4"/>
                </a:solidFill>
                <a:prstDash val="solid"/>
              </a:ln>
              <a:solidFill>
                <a:schemeClr val="bg1"/>
              </a:solidFill>
              <a:effectLst/>
              <a:latin typeface="+mj-lt"/>
              <a:ea typeface="+mj-ea"/>
              <a:cs typeface="+mj-cs"/>
            </a:endParaRPr>
          </a:p>
        </p:txBody>
      </p:sp>
      <p:cxnSp>
        <p:nvCxnSpPr>
          <p:cNvPr id="21" name="Straight Connector 14">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86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3AFA61-2747-4E14-B0B7-951A14CEEF39}"/>
              </a:ext>
            </a:extLst>
          </p:cNvPr>
          <p:cNvSpPr/>
          <p:nvPr/>
        </p:nvSpPr>
        <p:spPr>
          <a:xfrm>
            <a:off x="3259476" y="2062983"/>
            <a:ext cx="5371597" cy="341632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&amp;</a:t>
            </a:r>
          </a:p>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any Questions? </a:t>
            </a: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7596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9544-300F-4CA3-8144-1394B7DAFA3B}"/>
              </a:ext>
            </a:extLst>
          </p:cNvPr>
          <p:cNvSpPr>
            <a:spLocks noGrp="1"/>
          </p:cNvSpPr>
          <p:nvPr>
            <p:ph type="title"/>
          </p:nvPr>
        </p:nvSpPr>
        <p:spPr/>
        <p:txBody>
          <a:bodyPr/>
          <a:lstStyle/>
          <a:p>
            <a:r>
              <a:rPr lang="en-GB" b="1" dirty="0"/>
              <a:t>Planning</a:t>
            </a:r>
            <a:endParaRPr lang="en-GB" dirty="0"/>
          </a:p>
        </p:txBody>
      </p:sp>
      <p:sp>
        <p:nvSpPr>
          <p:cNvPr id="3" name="Content Placeholder 2">
            <a:extLst>
              <a:ext uri="{FF2B5EF4-FFF2-40B4-BE49-F238E27FC236}">
                <a16:creationId xmlns:a16="http://schemas.microsoft.com/office/drawing/2014/main" id="{128FBEAB-E713-4092-9FC0-3A0FDD0A8224}"/>
              </a:ext>
            </a:extLst>
          </p:cNvPr>
          <p:cNvSpPr>
            <a:spLocks noGrp="1"/>
          </p:cNvSpPr>
          <p:nvPr>
            <p:ph idx="1"/>
          </p:nvPr>
        </p:nvSpPr>
        <p:spPr/>
        <p:txBody>
          <a:bodyPr>
            <a:normAutofit/>
          </a:bodyPr>
          <a:lstStyle/>
          <a:p>
            <a:r>
              <a:rPr lang="en-GB" sz="2000" dirty="0"/>
              <a:t>As this is a group project composed of 5 members, there will need to be adequate planning measures in place so that all individuals can work efficiently and coherently towards the main goal which is the successful deployment of the application.</a:t>
            </a:r>
          </a:p>
          <a:p>
            <a:pPr marL="0" indent="0">
              <a:buNone/>
            </a:pPr>
            <a:endParaRPr lang="en-GB" sz="2000" dirty="0"/>
          </a:p>
          <a:p>
            <a:r>
              <a:rPr lang="en-GB" sz="2000" dirty="0"/>
              <a:t>Therefore, throughout the duration of this project we chose to employ </a:t>
            </a:r>
            <a:r>
              <a:rPr lang="en-GB" sz="2000" b="1" dirty="0"/>
              <a:t>Scrum</a:t>
            </a:r>
            <a:r>
              <a:rPr lang="en-GB" sz="2000" dirty="0"/>
              <a:t> as our project management framework. </a:t>
            </a:r>
          </a:p>
          <a:p>
            <a:endParaRPr lang="en-GB" sz="2000" dirty="0"/>
          </a:p>
          <a:p>
            <a:r>
              <a:rPr lang="en-GB" sz="2000" dirty="0"/>
              <a:t>To follow best practice within industry, we use a Kanban board to manage the project (Using Trello). The </a:t>
            </a:r>
            <a:r>
              <a:rPr lang="en-GB" sz="2000" dirty="0" err="1"/>
              <a:t>MoSCow</a:t>
            </a:r>
            <a:r>
              <a:rPr lang="en-GB" sz="2000" dirty="0"/>
              <a:t> Prioritisation Method has been used in order to identify key areas of development,</a:t>
            </a:r>
          </a:p>
        </p:txBody>
      </p:sp>
    </p:spTree>
    <p:extLst>
      <p:ext uri="{BB962C8B-B14F-4D97-AF65-F5344CB8AC3E}">
        <p14:creationId xmlns:p14="http://schemas.microsoft.com/office/powerpoint/2010/main" val="372244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87686-AF93-4816-BF7D-0698E010227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Product backlogs</a:t>
            </a:r>
          </a:p>
        </p:txBody>
      </p:sp>
      <p:pic>
        <p:nvPicPr>
          <p:cNvPr id="8" name="Picture 7" descr="A screenshot of a computer&#10;&#10;Description automatically generated">
            <a:extLst>
              <a:ext uri="{FF2B5EF4-FFF2-40B4-BE49-F238E27FC236}">
                <a16:creationId xmlns:a16="http://schemas.microsoft.com/office/drawing/2014/main" id="{AB64ACEA-EE68-4444-87CE-5C1504B64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80" y="1675227"/>
            <a:ext cx="9819439" cy="4394199"/>
          </a:xfrm>
          <a:prstGeom prst="rect">
            <a:avLst/>
          </a:prstGeom>
        </p:spPr>
      </p:pic>
    </p:spTree>
    <p:extLst>
      <p:ext uri="{BB962C8B-B14F-4D97-AF65-F5344CB8AC3E}">
        <p14:creationId xmlns:p14="http://schemas.microsoft.com/office/powerpoint/2010/main" val="109500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88A4E-21BA-4D1A-A91C-1D5B6EA389F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Done</a:t>
            </a:r>
          </a:p>
        </p:txBody>
      </p:sp>
      <p:pic>
        <p:nvPicPr>
          <p:cNvPr id="5" name="Picture 4" descr="A screenshot of a computer&#10;&#10;Description automatically generated">
            <a:extLst>
              <a:ext uri="{FF2B5EF4-FFF2-40B4-BE49-F238E27FC236}">
                <a16:creationId xmlns:a16="http://schemas.microsoft.com/office/drawing/2014/main" id="{4287FC0E-B989-4691-884C-7C3F62E94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556" y="1675227"/>
            <a:ext cx="9764888" cy="4394199"/>
          </a:xfrm>
          <a:prstGeom prst="rect">
            <a:avLst/>
          </a:prstGeom>
        </p:spPr>
      </p:pic>
    </p:spTree>
    <p:extLst>
      <p:ext uri="{BB962C8B-B14F-4D97-AF65-F5344CB8AC3E}">
        <p14:creationId xmlns:p14="http://schemas.microsoft.com/office/powerpoint/2010/main" val="320416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881B4B-0512-4A06-9D4C-8ED94350E9D1}"/>
              </a:ext>
            </a:extLst>
          </p:cNvPr>
          <p:cNvSpPr/>
          <p:nvPr/>
        </p:nvSpPr>
        <p:spPr>
          <a:xfrm>
            <a:off x="795338" y="1566473"/>
            <a:ext cx="10601325" cy="21667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kern="1200" cap="none" spc="0">
                <a:ln w="12700" cmpd="sng">
                  <a:solidFill>
                    <a:schemeClr val="accent4"/>
                  </a:solidFill>
                  <a:prstDash val="solid"/>
                </a:ln>
                <a:solidFill>
                  <a:schemeClr val="bg1"/>
                </a:solidFill>
                <a:effectLst/>
                <a:latin typeface="+mj-lt"/>
                <a:ea typeface="+mj-ea"/>
                <a:cs typeface="+mj-cs"/>
              </a:rPr>
              <a:t>Risk Analysis</a:t>
            </a:r>
          </a:p>
        </p:txBody>
      </p:sp>
      <p:cxnSp>
        <p:nvCxnSpPr>
          <p:cNvPr id="21" name="Straight Connector 14">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08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4F441-7565-43A9-B6B0-367F44B61A1E}"/>
              </a:ext>
            </a:extLst>
          </p:cNvPr>
          <p:cNvSpPr>
            <a:spLocks noGrp="1"/>
          </p:cNvSpPr>
          <p:nvPr>
            <p:ph type="title"/>
          </p:nvPr>
        </p:nvSpPr>
        <p:spPr>
          <a:xfrm>
            <a:off x="589560" y="856180"/>
            <a:ext cx="4560584" cy="1128068"/>
          </a:xfrm>
        </p:spPr>
        <p:txBody>
          <a:bodyPr anchor="ctr">
            <a:normAutofit/>
          </a:bodyPr>
          <a:lstStyle/>
          <a:p>
            <a:r>
              <a:rPr lang="en-GB" sz="4000" b="1" dirty="0"/>
              <a:t>Initial Risk Analysis</a:t>
            </a:r>
            <a:endParaRPr lang="en-GB" sz="40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39C8DB-31B3-4267-BB07-8196CCAC648A}"/>
              </a:ext>
            </a:extLst>
          </p:cNvPr>
          <p:cNvSpPr>
            <a:spLocks noGrp="1"/>
          </p:cNvSpPr>
          <p:nvPr>
            <p:ph idx="1"/>
          </p:nvPr>
        </p:nvSpPr>
        <p:spPr>
          <a:xfrm>
            <a:off x="590719" y="2330505"/>
            <a:ext cx="4559425" cy="3979585"/>
          </a:xfrm>
        </p:spPr>
        <p:txBody>
          <a:bodyPr anchor="ctr">
            <a:normAutofit/>
          </a:bodyPr>
          <a:lstStyle/>
          <a:p>
            <a:r>
              <a:rPr lang="en-GB" sz="2000" dirty="0"/>
              <a:t>The project started by creating an initial risk assessment as shown. As the project went on, new risks started appearing as well as current risks changing their likelihood of occurrence at it got closer to the end of the project.</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06792C8-70F9-45B1-8FDF-BDD3B5821751}"/>
              </a:ext>
            </a:extLst>
          </p:cNvPr>
          <p:cNvPicPr>
            <a:picLocks noChangeAspect="1"/>
          </p:cNvPicPr>
          <p:nvPr/>
        </p:nvPicPr>
        <p:blipFill rotWithShape="1">
          <a:blip r:embed="rId2">
            <a:extLst>
              <a:ext uri="{28A0092B-C50C-407E-A947-70E740481C1C}">
                <a14:useLocalDpi xmlns:a14="http://schemas.microsoft.com/office/drawing/2010/main" val="0"/>
              </a:ext>
            </a:extLst>
          </a:blip>
          <a:srcRect t="9392" r="-2" b="212"/>
          <a:stretch/>
        </p:blipFill>
        <p:spPr>
          <a:xfrm>
            <a:off x="5977788" y="799352"/>
            <a:ext cx="5425410" cy="5259296"/>
          </a:xfrm>
          <a:prstGeom prst="rect">
            <a:avLst/>
          </a:prstGeom>
        </p:spPr>
      </p:pic>
    </p:spTree>
    <p:extLst>
      <p:ext uri="{BB962C8B-B14F-4D97-AF65-F5344CB8AC3E}">
        <p14:creationId xmlns:p14="http://schemas.microsoft.com/office/powerpoint/2010/main" val="279738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BD6B0-FE36-48AB-8115-80F1D133325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a:t>Initial Risk Analysis</a:t>
            </a:r>
            <a:endParaRPr lang="en-US" sz="3700"/>
          </a:p>
        </p:txBody>
      </p:sp>
      <p:sp>
        <p:nvSpPr>
          <p:cNvPr id="2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07EEA0F4-72F1-4C92-9292-65A62079493A}"/>
              </a:ext>
            </a:extLst>
          </p:cNvPr>
          <p:cNvPicPr>
            <a:picLocks noChangeAspect="1"/>
          </p:cNvPicPr>
          <p:nvPr/>
        </p:nvPicPr>
        <p:blipFill rotWithShape="1">
          <a:blip r:embed="rId2">
            <a:extLst>
              <a:ext uri="{28A0092B-C50C-407E-A947-70E740481C1C}">
                <a14:useLocalDpi xmlns:a14="http://schemas.microsoft.com/office/drawing/2010/main" val="0"/>
              </a:ext>
            </a:extLst>
          </a:blip>
          <a:srcRect t="2103" r="1" b="7166"/>
          <a:stretch/>
        </p:blipFill>
        <p:spPr>
          <a:xfrm>
            <a:off x="545238" y="858525"/>
            <a:ext cx="7608304" cy="5211906"/>
          </a:xfrm>
          <a:prstGeom prst="rect">
            <a:avLst/>
          </a:prstGeom>
        </p:spPr>
      </p:pic>
      <p:sp>
        <p:nvSpPr>
          <p:cNvPr id="18" name="Rectangle 1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29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3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7B1E0-7B1F-437D-A137-2FDC86FDF88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br>
              <a:rPr lang="en-US" sz="2600" kern="1200">
                <a:solidFill>
                  <a:srgbClr val="FFFFFF"/>
                </a:solidFill>
                <a:latin typeface="+mj-lt"/>
                <a:ea typeface="+mj-ea"/>
                <a:cs typeface="+mj-cs"/>
              </a:rPr>
            </a:br>
            <a:r>
              <a:rPr lang="en-US" sz="2600" kern="1200">
                <a:solidFill>
                  <a:srgbClr val="FFFFFF"/>
                </a:solidFill>
                <a:latin typeface="+mj-lt"/>
                <a:ea typeface="+mj-ea"/>
                <a:cs typeface="+mj-cs"/>
              </a:rPr>
              <a:t>Final Risk Analysis</a:t>
            </a:r>
          </a:p>
        </p:txBody>
      </p:sp>
      <p:pic>
        <p:nvPicPr>
          <p:cNvPr id="7" name="Picture 6" descr="A screenshot of a cell phone&#10;&#10;Description automatically generated">
            <a:extLst>
              <a:ext uri="{FF2B5EF4-FFF2-40B4-BE49-F238E27FC236}">
                <a16:creationId xmlns:a16="http://schemas.microsoft.com/office/drawing/2014/main" id="{83FD5006-9D39-4705-9AA2-FAC8EC572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538" y="582804"/>
            <a:ext cx="5149926" cy="5852189"/>
          </a:xfrm>
          <a:prstGeom prst="rect">
            <a:avLst/>
          </a:prstGeom>
        </p:spPr>
      </p:pic>
    </p:spTree>
    <p:extLst>
      <p:ext uri="{BB962C8B-B14F-4D97-AF65-F5344CB8AC3E}">
        <p14:creationId xmlns:p14="http://schemas.microsoft.com/office/powerpoint/2010/main" val="238223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495</Words>
  <Application>Microsoft Office PowerPoint</Application>
  <PresentationFormat>Widescreen</PresentationFormat>
  <Paragraphs>71</Paragraphs>
  <Slides>25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AWS</vt:lpstr>
      <vt:lpstr>Introduction</vt:lpstr>
      <vt:lpstr>Planning</vt:lpstr>
      <vt:lpstr>Product backlogs</vt:lpstr>
      <vt:lpstr>Done</vt:lpstr>
      <vt:lpstr>PowerPoint Presentation</vt:lpstr>
      <vt:lpstr>Initial Risk Analysis</vt:lpstr>
      <vt:lpstr>Initial Risk Analysis</vt:lpstr>
      <vt:lpstr> Final Risk Analysis</vt:lpstr>
      <vt:lpstr>Final Risk Analysis</vt:lpstr>
      <vt:lpstr>Risk Analysis Matrix</vt:lpstr>
      <vt:lpstr>Branch Model</vt:lpstr>
      <vt:lpstr>Environments</vt:lpstr>
      <vt:lpstr>Environments</vt:lpstr>
      <vt:lpstr> Architecture</vt:lpstr>
      <vt:lpstr>PowerPoint Presentation</vt:lpstr>
      <vt:lpstr>Backend Testing Logs</vt:lpstr>
      <vt:lpstr>Frontend Testing Logs</vt:lpstr>
      <vt:lpstr>Deployment</vt:lpstr>
      <vt:lpstr>Deployment Pipeline</vt:lpstr>
      <vt:lpstr>Costs</vt:lpstr>
      <vt:lpstr>Retrospective</vt:lpstr>
      <vt:lpstr>Future improvements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Shana Charlery</dc:creator>
  <cp:lastModifiedBy>Shana Charlery</cp:lastModifiedBy>
  <cp:revision>3</cp:revision>
  <dcterms:created xsi:type="dcterms:W3CDTF">2020-05-07T09:13:22Z</dcterms:created>
  <dcterms:modified xsi:type="dcterms:W3CDTF">2020-05-07T10:01:56Z</dcterms:modified>
</cp:coreProperties>
</file>