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704" r:id="rId2"/>
  </p:sldMasterIdLst>
  <p:notesMasterIdLst>
    <p:notesMasterId r:id="rId22"/>
  </p:notesMasterIdLst>
  <p:handoutMasterIdLst>
    <p:handoutMasterId r:id="rId23"/>
  </p:handoutMasterIdLst>
  <p:sldIdLst>
    <p:sldId id="267" r:id="rId3"/>
    <p:sldId id="308" r:id="rId4"/>
    <p:sldId id="316" r:id="rId5"/>
    <p:sldId id="315" r:id="rId6"/>
    <p:sldId id="309" r:id="rId7"/>
    <p:sldId id="310" r:id="rId8"/>
    <p:sldId id="312" r:id="rId9"/>
    <p:sldId id="313" r:id="rId10"/>
    <p:sldId id="329" r:id="rId11"/>
    <p:sldId id="330" r:id="rId12"/>
    <p:sldId id="331" r:id="rId13"/>
    <p:sldId id="317" r:id="rId14"/>
    <p:sldId id="324" r:id="rId15"/>
    <p:sldId id="318" r:id="rId16"/>
    <p:sldId id="319" r:id="rId17"/>
    <p:sldId id="320" r:id="rId18"/>
    <p:sldId id="321" r:id="rId19"/>
    <p:sldId id="322" r:id="rId20"/>
    <p:sldId id="323" r:id="rId21"/>
  </p:sldIdLst>
  <p:sldSz cx="9144000" cy="6858000" type="screen4x3"/>
  <p:notesSz cx="6669088" cy="988536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2060"/>
    <a:srgbClr val="414C61"/>
    <a:srgbClr val="006698"/>
    <a:srgbClr val="003399"/>
    <a:srgbClr val="FFFF66"/>
    <a:srgbClr val="003E00"/>
    <a:srgbClr val="0066FF"/>
    <a:srgbClr val="3333CC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>
      <p:cViewPr varScale="1">
        <p:scale>
          <a:sx n="67" d="100"/>
          <a:sy n="67" d="100"/>
        </p:scale>
        <p:origin x="728" y="48"/>
      </p:cViewPr>
      <p:guideLst>
        <p:guide orient="horz" pos="2115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90137" cy="493731"/>
          </a:xfrm>
          <a:prstGeom prst="rect">
            <a:avLst/>
          </a:prstGeom>
        </p:spPr>
        <p:txBody>
          <a:bodyPr vert="horz" lIns="87325" tIns="43663" rIns="87325" bIns="43663" rtlCol="0"/>
          <a:lstStyle>
            <a:lvl1pPr algn="l">
              <a:defRPr sz="11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461" y="1"/>
            <a:ext cx="2890137" cy="493731"/>
          </a:xfrm>
          <a:prstGeom prst="rect">
            <a:avLst/>
          </a:prstGeom>
        </p:spPr>
        <p:txBody>
          <a:bodyPr vert="horz" lIns="87325" tIns="43663" rIns="87325" bIns="43663" rtlCol="0"/>
          <a:lstStyle>
            <a:lvl1pPr algn="r">
              <a:defRPr sz="1100"/>
            </a:lvl1pPr>
          </a:lstStyle>
          <a:p>
            <a:fld id="{81B19C6B-AA6D-4982-BAB0-94D34F2207D4}" type="datetimeFigureOut">
              <a:rPr lang="de-DE" smtClean="0"/>
              <a:pPr/>
              <a:t>04.12.2021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90098"/>
            <a:ext cx="2890137" cy="493731"/>
          </a:xfrm>
          <a:prstGeom prst="rect">
            <a:avLst/>
          </a:prstGeom>
        </p:spPr>
        <p:txBody>
          <a:bodyPr vert="horz" lIns="87325" tIns="43663" rIns="87325" bIns="43663" rtlCol="0" anchor="b"/>
          <a:lstStyle>
            <a:lvl1pPr algn="l">
              <a:defRPr sz="11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461" y="9390098"/>
            <a:ext cx="2890137" cy="493731"/>
          </a:xfrm>
          <a:prstGeom prst="rect">
            <a:avLst/>
          </a:prstGeom>
        </p:spPr>
        <p:txBody>
          <a:bodyPr vert="horz" lIns="87325" tIns="43663" rIns="87325" bIns="43663" rtlCol="0" anchor="b"/>
          <a:lstStyle>
            <a:lvl1pPr algn="r">
              <a:defRPr sz="1100"/>
            </a:lvl1pPr>
          </a:lstStyle>
          <a:p>
            <a:fld id="{3C7BB563-7A76-4B08-8813-9467FC5A4CC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4986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90137" cy="493731"/>
          </a:xfrm>
          <a:prstGeom prst="rect">
            <a:avLst/>
          </a:prstGeom>
        </p:spPr>
        <p:txBody>
          <a:bodyPr vert="horz" lIns="94570" tIns="47286" rIns="94570" bIns="4728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461" y="1"/>
            <a:ext cx="2890137" cy="493731"/>
          </a:xfrm>
          <a:prstGeom prst="rect">
            <a:avLst/>
          </a:prstGeom>
        </p:spPr>
        <p:txBody>
          <a:bodyPr vert="horz" lIns="94570" tIns="47286" rIns="94570" bIns="4728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81FF54B-59C2-4DB1-BD44-59FD26616820}" type="datetimeFigureOut">
              <a:rPr lang="de-DE"/>
              <a:pPr>
                <a:defRPr/>
              </a:pPr>
              <a:t>04.12.2021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65188" y="742950"/>
            <a:ext cx="4938712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70" tIns="47286" rIns="94570" bIns="47286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611" y="4695049"/>
            <a:ext cx="5335867" cy="4448184"/>
          </a:xfrm>
          <a:prstGeom prst="rect">
            <a:avLst/>
          </a:prstGeom>
        </p:spPr>
        <p:txBody>
          <a:bodyPr vert="horz" lIns="94570" tIns="47286" rIns="94570" bIns="47286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90098"/>
            <a:ext cx="2890137" cy="493731"/>
          </a:xfrm>
          <a:prstGeom prst="rect">
            <a:avLst/>
          </a:prstGeom>
        </p:spPr>
        <p:txBody>
          <a:bodyPr vert="horz" lIns="94570" tIns="47286" rIns="94570" bIns="4728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461" y="9390098"/>
            <a:ext cx="2890137" cy="493731"/>
          </a:xfrm>
          <a:prstGeom prst="rect">
            <a:avLst/>
          </a:prstGeom>
        </p:spPr>
        <p:txBody>
          <a:bodyPr vert="horz" lIns="94570" tIns="47286" rIns="94570" bIns="4728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E4BE26A-CED2-4F0C-8249-8E33B90C596E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7370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984893-5627-4A12-B902-F5EF08CEFBCD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984893-5627-4A12-B902-F5EF08CEFBCD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984893-5627-4A12-B902-F5EF08CEFBCD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984893-5627-4A12-B902-F5EF08CEFBCD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984893-5627-4A12-B902-F5EF08CEFBCD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984893-5627-4A12-B902-F5EF08CEFBCD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984893-5627-4A12-B902-F5EF08CEFBCD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984893-5627-4A12-B902-F5EF08CEFBCD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984893-5627-4A12-B902-F5EF08CEFBCD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984893-5627-4A12-B902-F5EF08CEFBCD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984893-5627-4A12-B902-F5EF08CEFBCD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984893-5627-4A12-B902-F5EF08CEFBCD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984893-5627-4A12-B902-F5EF08CEFBCD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984893-5627-4A12-B902-F5EF08CEFBCD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984893-5627-4A12-B902-F5EF08CEFBCD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984893-5627-4A12-B902-F5EF08CEFBCD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984893-5627-4A12-B902-F5EF08CEFBCD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984893-5627-4A12-B902-F5EF08CEFBCD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rgbClr val="006698"/>
                  </a:solidFill>
                </a:ln>
                <a:solidFill>
                  <a:srgbClr val="006698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</p:spPr>
        <p:txBody>
          <a:bodyPr/>
          <a:lstStyle>
            <a:lvl1pPr marL="45720" indent="0">
              <a:spcBef>
                <a:spcPts val="300"/>
              </a:spcBef>
              <a:buNone/>
              <a:defRPr sz="2100" b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13"/>
          <p:cNvSpPr>
            <a:spLocks noGrp="1"/>
          </p:cNvSpPr>
          <p:nvPr>
            <p:ph type="dt" sz="half" idx="11"/>
          </p:nvPr>
        </p:nvSpPr>
        <p:spPr>
          <a:xfrm>
            <a:off x="8423306" y="6715124"/>
            <a:ext cx="720694" cy="14287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9.9.2013</a:t>
            </a:r>
            <a:endParaRPr lang="de-DE" dirty="0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2"/>
          </p:nvPr>
        </p:nvSpPr>
        <p:spPr>
          <a:xfrm>
            <a:off x="5286381" y="6715125"/>
            <a:ext cx="3136926" cy="14287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02_GZIG_V13WD1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066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645734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rgbClr val="002060"/>
              </a:buClr>
              <a:defRPr sz="2000">
                <a:solidFill>
                  <a:srgbClr val="002060"/>
                </a:solidFill>
              </a:defRPr>
            </a:lvl1pPr>
            <a:lvl2pPr>
              <a:buClrTx/>
              <a:buFont typeface="Symbol" pitchFamily="18" charset="2"/>
              <a:buChar char="-"/>
              <a:defRPr sz="1600">
                <a:solidFill>
                  <a:srgbClr val="002060"/>
                </a:solidFill>
              </a:defRPr>
            </a:lvl2pPr>
            <a:lvl3pPr>
              <a:buClrTx/>
              <a:defRPr sz="1400">
                <a:solidFill>
                  <a:srgbClr val="002060"/>
                </a:solidFill>
              </a:defRPr>
            </a:lvl3pPr>
            <a:lvl4pPr>
              <a:buClrTx/>
              <a:buSzPct val="80000"/>
              <a:defRPr sz="1200">
                <a:solidFill>
                  <a:srgbClr val="002060"/>
                </a:solidFill>
              </a:defRPr>
            </a:lvl4pPr>
            <a:lvl5pPr>
              <a:buClrTx/>
              <a:defRPr sz="1000">
                <a:solidFill>
                  <a:srgbClr val="002060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13"/>
          <p:cNvSpPr>
            <a:spLocks noGrp="1"/>
          </p:cNvSpPr>
          <p:nvPr>
            <p:ph type="dt" sz="half" idx="11"/>
          </p:nvPr>
        </p:nvSpPr>
        <p:spPr>
          <a:xfrm>
            <a:off x="8423306" y="6715124"/>
            <a:ext cx="720694" cy="1428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9.9.2013</a:t>
            </a:r>
            <a:endParaRPr lang="de-DE" dirty="0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2"/>
          </p:nvPr>
        </p:nvSpPr>
        <p:spPr>
          <a:xfrm>
            <a:off x="5286381" y="6715125"/>
            <a:ext cx="3136926" cy="1428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02_GZIG_V13WD1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00024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00024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Datumsplatzhalter 13"/>
          <p:cNvSpPr>
            <a:spLocks noGrp="1"/>
          </p:cNvSpPr>
          <p:nvPr>
            <p:ph type="dt" sz="half" idx="11"/>
          </p:nvPr>
        </p:nvSpPr>
        <p:spPr>
          <a:xfrm>
            <a:off x="8423306" y="6715124"/>
            <a:ext cx="720694" cy="1428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9.9.2013</a:t>
            </a:r>
            <a:endParaRPr lang="de-DE" dirty="0"/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12"/>
          </p:nvPr>
        </p:nvSpPr>
        <p:spPr>
          <a:xfrm>
            <a:off x="5286381" y="6715125"/>
            <a:ext cx="3136926" cy="1428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02_GZIG_V13WD1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13"/>
          <p:cNvSpPr>
            <a:spLocks noGrp="1"/>
          </p:cNvSpPr>
          <p:nvPr>
            <p:ph type="dt" sz="half" idx="11"/>
          </p:nvPr>
        </p:nvSpPr>
        <p:spPr>
          <a:xfrm>
            <a:off x="8423306" y="6715124"/>
            <a:ext cx="720694" cy="1428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9.9.2013</a:t>
            </a:r>
            <a:endParaRPr lang="de-DE" dirty="0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2"/>
          </p:nvPr>
        </p:nvSpPr>
        <p:spPr>
          <a:xfrm>
            <a:off x="5286381" y="6715125"/>
            <a:ext cx="3136926" cy="1428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02_GZIG_V13WD1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L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LVA Bezeichnung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643042" y="5072074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+Untertit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Vortragender</a:t>
            </a:r>
          </a:p>
          <a:p>
            <a:r>
              <a:rPr lang="de-DE" dirty="0" smtClean="0"/>
              <a:t>Wintersemester </a:t>
            </a:r>
            <a:r>
              <a:rPr lang="de-DE" dirty="0" err="1" smtClean="0"/>
              <a:t>xxxx</a:t>
            </a:r>
            <a:r>
              <a:rPr lang="de-DE" dirty="0" smtClean="0"/>
              <a:t> / Sommersemester </a:t>
            </a:r>
            <a:r>
              <a:rPr lang="de-DE" dirty="0" err="1" smtClean="0"/>
              <a:t>xxxx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643042" y="4449763"/>
            <a:ext cx="2428875" cy="357193"/>
          </a:xfrm>
          <a:prstGeom prst="rect">
            <a:avLst/>
          </a:prstGeom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200">
                <a:latin typeface="Arial" pitchFamily="34" charset="0"/>
                <a:cs typeface="Arial" pitchFamily="34" charset="0"/>
              </a:defRPr>
            </a:lvl2pPr>
            <a:lvl3pPr>
              <a:buNone/>
              <a:defRPr sz="1200">
                <a:latin typeface="Arial" pitchFamily="34" charset="0"/>
                <a:cs typeface="Arial" pitchFamily="34" charset="0"/>
              </a:defRPr>
            </a:lvl3pPr>
            <a:lvl4pPr>
              <a:buNone/>
              <a:defRPr sz="1200">
                <a:latin typeface="Arial" pitchFamily="34" charset="0"/>
                <a:cs typeface="Arial" pitchFamily="34" charset="0"/>
              </a:defRPr>
            </a:lvl4pPr>
            <a:lvl5pPr>
              <a:buNone/>
              <a:defRPr sz="1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 smtClean="0"/>
              <a:t>LVA 12x.xxx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hteck 140"/>
          <p:cNvSpPr/>
          <p:nvPr userDrawn="1"/>
        </p:nvSpPr>
        <p:spPr>
          <a:xfrm>
            <a:off x="0" y="6715125"/>
            <a:ext cx="9144000" cy="142875"/>
          </a:xfrm>
          <a:prstGeom prst="rect">
            <a:avLst/>
          </a:prstGeom>
          <a:solidFill>
            <a:schemeClr val="accent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3" name="Rechteck 272"/>
          <p:cNvSpPr/>
          <p:nvPr userDrawn="1"/>
        </p:nvSpPr>
        <p:spPr>
          <a:xfrm>
            <a:off x="6143625" y="6643688"/>
            <a:ext cx="3000375" cy="21431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0" name="Titelplatzhalter 21"/>
          <p:cNvSpPr>
            <a:spLocks noGrp="1"/>
          </p:cNvSpPr>
          <p:nvPr>
            <p:ph type="title"/>
          </p:nvPr>
        </p:nvSpPr>
        <p:spPr bwMode="auto">
          <a:xfrm>
            <a:off x="457200" y="500063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Titelmasterformat durch Klicken bearbeiten</a:t>
            </a:r>
            <a:endParaRPr lang="en-US" dirty="0" smtClean="0"/>
          </a:p>
        </p:txBody>
      </p:sp>
      <p:sp>
        <p:nvSpPr>
          <p:cNvPr id="20" name="Rechteck 19"/>
          <p:cNvSpPr/>
          <p:nvPr/>
        </p:nvSpPr>
        <p:spPr>
          <a:xfrm>
            <a:off x="0" y="6715125"/>
            <a:ext cx="9144000" cy="142875"/>
          </a:xfrm>
          <a:prstGeom prst="rect">
            <a:avLst/>
          </a:prstGeom>
          <a:solidFill>
            <a:srgbClr val="006698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0" name="Rechteck 139"/>
          <p:cNvSpPr/>
          <p:nvPr/>
        </p:nvSpPr>
        <p:spPr>
          <a:xfrm>
            <a:off x="6143625" y="6643688"/>
            <a:ext cx="3000375" cy="21431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037" name="Textplatzhalter 145"/>
          <p:cNvSpPr>
            <a:spLocks noGrp="1"/>
          </p:cNvSpPr>
          <p:nvPr>
            <p:ph type="body" idx="1"/>
          </p:nvPr>
        </p:nvSpPr>
        <p:spPr bwMode="auto">
          <a:xfrm>
            <a:off x="457200" y="1571625"/>
            <a:ext cx="8229600" cy="455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43" name="Textfeld 142"/>
          <p:cNvSpPr txBox="1"/>
          <p:nvPr userDrawn="1"/>
        </p:nvSpPr>
        <p:spPr>
          <a:xfrm>
            <a:off x="8184880" y="2963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solidFill>
                  <a:srgbClr val="006698"/>
                </a:solidFill>
                <a:latin typeface="+mn-lt"/>
              </a:rPr>
              <a:t>4-</a:t>
            </a:r>
            <a:fld id="{1F4AE229-5C5C-4A7A-A735-0CCEFB3FEF1B}" type="slidenum">
              <a:rPr lang="de-DE" smtClean="0">
                <a:solidFill>
                  <a:srgbClr val="006698"/>
                </a:solidFill>
                <a:latin typeface="+mn-lt"/>
              </a:rPr>
              <a:pPr algn="r"/>
              <a:t>‹#›</a:t>
            </a:fld>
            <a:endParaRPr lang="de-DE" dirty="0">
              <a:solidFill>
                <a:srgbClr val="006698"/>
              </a:solidFill>
              <a:latin typeface="+mn-lt"/>
            </a:endParaRPr>
          </a:p>
        </p:txBody>
      </p:sp>
      <p:pic>
        <p:nvPicPr>
          <p:cNvPr id="145" name="Picture 3" descr="C:\Daten\01_TU\04_TU\Corporate Design\TU-Logo-RGB-237pix_high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000" y="54000"/>
            <a:ext cx="1247089" cy="360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99" r:id="rId3"/>
    <p:sldLayoutId id="2147483698" r:id="rId4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fontAlgn="base">
        <a:spcBef>
          <a:spcPts val="1500"/>
        </a:spcBef>
        <a:spcAft>
          <a:spcPct val="0"/>
        </a:spcAft>
        <a:buFont typeface="Georgia" pitchFamily="18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Font typeface="Symbol" pitchFamily="18" charset="2"/>
        <a:buChar char="-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Font typeface="Wingdings 2" pitchFamily="18" charset="2"/>
        <a:buChar char="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SzPct val="80000"/>
        <a:buFont typeface="Wingdings 2" pitchFamily="18" charset="2"/>
        <a:buChar char="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Font typeface="Georgia" pitchFamily="18" charset="0"/>
        <a:buChar char="▫"/>
        <a:defRPr sz="1000" kern="1200">
          <a:solidFill>
            <a:srgbClr val="000000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7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latin typeface="+mn-lt"/>
                <a:cs typeface="+mn-cs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latin typeface="+mn-lt"/>
                <a:cs typeface="+mn-cs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latin typeface="+mn-lt"/>
                <a:cs typeface="+mn-cs"/>
              </a:endParaRPr>
            </a:p>
          </p:txBody>
        </p:sp>
      </p:grpSp>
      <p:pic>
        <p:nvPicPr>
          <p:cNvPr id="2051" name="Grafik 15" descr="TU_Signet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900" y="215900"/>
            <a:ext cx="4652963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8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7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4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722313" y="1700808"/>
            <a:ext cx="7772400" cy="13620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KALMAN-Filterung</a:t>
            </a:r>
            <a:endParaRPr lang="de-DE" dirty="0"/>
          </a:p>
        </p:txBody>
      </p:sp>
      <p:sp>
        <p:nvSpPr>
          <p:cNvPr id="23555" name="Textplatzhalter 7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/>
          <a:p>
            <a:pPr marL="44450"/>
            <a:r>
              <a:rPr lang="de-DE" dirty="0" smtClean="0"/>
              <a:t>Ausgewählte Kapitel der Ingenieurgeodäsie</a:t>
            </a:r>
          </a:p>
          <a:p>
            <a:pPr marL="44450"/>
            <a:r>
              <a:rPr lang="de-DE" dirty="0" smtClean="0"/>
              <a:t>LVA 128.033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Inhaltsplatzhalt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369332"/>
          </a:xfrm>
          <a:noFill/>
        </p:spPr>
        <p:txBody>
          <a:bodyPr wrap="square">
            <a:spAutoFit/>
          </a:bodyPr>
          <a:lstStyle/>
          <a:p>
            <a:pPr marL="452437" indent="-342900">
              <a:buFont typeface="+mj-lt"/>
              <a:buAutoNum type="arabicPeriod" startAt="5"/>
            </a:pPr>
            <a:r>
              <a:rPr lang="de-DE" sz="1800" dirty="0" smtClean="0">
                <a:solidFill>
                  <a:srgbClr val="000000"/>
                </a:solidFill>
              </a:rPr>
              <a:t>Linearisierung des Bewegungsmodells in Abhängigkeit der Zustandsparameter:</a:t>
            </a:r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 smtClean="0"/>
              <a:t>Herleitung des Bewegungsmodells</a:t>
            </a:r>
            <a:endParaRPr lang="de-AT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618875" y="1988840"/>
            <a:ext cx="82015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65125" indent="-255588" algn="l" rtl="0" fontAlgn="base">
              <a:spcBef>
                <a:spcPts val="1500"/>
              </a:spcBef>
              <a:spcAft>
                <a:spcPct val="0"/>
              </a:spcAft>
              <a:buClr>
                <a:srgbClr val="002060"/>
              </a:buClr>
              <a:buFont typeface="Georgia" pitchFamily="18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Tx/>
              <a:buFont typeface="Symbol" pitchFamily="18" charset="2"/>
              <a:buChar char="-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Tx/>
              <a:buFont typeface="Wingdings 2" pitchFamily="18" charset="2"/>
              <a:buChar char=""/>
              <a:defRPr sz="1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Tx/>
              <a:buSzPct val="80000"/>
              <a:buFont typeface="Wingdings 2" pitchFamily="18" charset="2"/>
              <a:buChar char="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Tx/>
              <a:buFont typeface="Georgia" pitchFamily="18" charset="0"/>
              <a:buChar char="▫"/>
              <a:defRPr sz="1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indent="-6350">
              <a:buNone/>
            </a:pPr>
            <a:r>
              <a:rPr lang="de-DE" sz="1800" dirty="0" smtClean="0">
                <a:solidFill>
                  <a:srgbClr val="000000"/>
                </a:solidFill>
              </a:rPr>
              <a:t>mit:</a:t>
            </a: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893968"/>
              </p:ext>
            </p:extLst>
          </p:nvPr>
        </p:nvGraphicFramePr>
        <p:xfrm>
          <a:off x="755576" y="2253332"/>
          <a:ext cx="6096000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81" name="Equation" r:id="rId4" imgW="6095880" imgH="3263760" progId="Equation.DSMT4">
                  <p:embed/>
                </p:oleObj>
              </mc:Choice>
              <mc:Fallback>
                <p:oleObj name="Equation" r:id="rId4" imgW="6095880" imgH="3263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253332"/>
                        <a:ext cx="6096000" cy="326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516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Inhaltsplatzhalt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923330"/>
          </a:xfrm>
          <a:noFill/>
        </p:spPr>
        <p:txBody>
          <a:bodyPr wrap="square">
            <a:spAutoFit/>
          </a:bodyPr>
          <a:lstStyle/>
          <a:p>
            <a:pPr marL="452437" indent="-342900">
              <a:buFont typeface="+mj-lt"/>
              <a:buAutoNum type="arabicPeriod" startAt="4"/>
            </a:pPr>
            <a:r>
              <a:rPr lang="de-DE" sz="1800" dirty="0" smtClean="0">
                <a:solidFill>
                  <a:srgbClr val="000000"/>
                </a:solidFill>
              </a:rPr>
              <a:t>Bewegungsgleichung für die geradlinige Bewegung mit konstanter Geschwindigkeit</a:t>
            </a:r>
            <a:br>
              <a:rPr lang="de-DE" sz="1800" dirty="0" smtClean="0">
                <a:solidFill>
                  <a:srgbClr val="000000"/>
                </a:solidFill>
              </a:rPr>
            </a:br>
            <a:r>
              <a:rPr lang="de-DE" sz="1800" dirty="0" smtClean="0">
                <a:solidFill>
                  <a:srgbClr val="000000"/>
                </a:solidFill>
              </a:rPr>
              <a:t>– Übergang von einer beliebigen Epoche </a:t>
            </a:r>
            <a:r>
              <a:rPr lang="de-DE" sz="1800" i="1" dirty="0" smtClean="0">
                <a:solidFill>
                  <a:srgbClr val="000000"/>
                </a:solidFill>
              </a:rPr>
              <a:t>k</a:t>
            </a:r>
            <a:r>
              <a:rPr lang="de-DE" sz="1800" dirty="0" smtClean="0">
                <a:solidFill>
                  <a:srgbClr val="000000"/>
                </a:solidFill>
              </a:rPr>
              <a:t> auf die Epoche (</a:t>
            </a:r>
            <a:r>
              <a:rPr lang="de-DE" sz="1800" i="1" dirty="0" smtClean="0">
                <a:solidFill>
                  <a:srgbClr val="000000"/>
                </a:solidFill>
              </a:rPr>
              <a:t>k</a:t>
            </a:r>
            <a:r>
              <a:rPr lang="de-DE" sz="1800" dirty="0" smtClean="0">
                <a:solidFill>
                  <a:srgbClr val="000000"/>
                </a:solidFill>
              </a:rPr>
              <a:t>+1):</a:t>
            </a:r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 smtClean="0"/>
              <a:t>Herleitung des Bewegungsmodells</a:t>
            </a:r>
            <a:endParaRPr lang="de-AT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611560" y="4366845"/>
            <a:ext cx="86293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65125" indent="-255588" algn="l" rtl="0" fontAlgn="base">
              <a:spcBef>
                <a:spcPts val="1500"/>
              </a:spcBef>
              <a:spcAft>
                <a:spcPct val="0"/>
              </a:spcAft>
              <a:buClr>
                <a:srgbClr val="002060"/>
              </a:buClr>
              <a:buFont typeface="Georgia" pitchFamily="18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Tx/>
              <a:buFont typeface="Symbol" pitchFamily="18" charset="2"/>
              <a:buChar char="-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Tx/>
              <a:buFont typeface="Wingdings 2" pitchFamily="18" charset="2"/>
              <a:buChar char=""/>
              <a:defRPr sz="1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Tx/>
              <a:buSzPct val="80000"/>
              <a:buFont typeface="Wingdings 2" pitchFamily="18" charset="2"/>
              <a:buChar char="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Tx/>
              <a:buFont typeface="Georgia" pitchFamily="18" charset="0"/>
              <a:buChar char="▫"/>
              <a:defRPr sz="1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indent="-6350">
              <a:buNone/>
            </a:pPr>
            <a:r>
              <a:rPr lang="de-DE" sz="1800" dirty="0" smtClean="0">
                <a:solidFill>
                  <a:srgbClr val="000000"/>
                </a:solidFill>
              </a:rPr>
              <a:t>Nichtlineares gestörtes Bewegungsmodell mit dem</a:t>
            </a:r>
            <a:br>
              <a:rPr lang="de-DE" sz="1800" dirty="0" smtClean="0">
                <a:solidFill>
                  <a:srgbClr val="000000"/>
                </a:solidFill>
              </a:rPr>
            </a:br>
            <a:r>
              <a:rPr lang="de-DE" sz="1800" dirty="0" smtClean="0">
                <a:solidFill>
                  <a:srgbClr val="000000"/>
                </a:solidFill>
              </a:rPr>
              <a:t>Zustandsvektor </a:t>
            </a:r>
            <a:r>
              <a:rPr lang="de-DE" sz="1800" b="1" i="1" dirty="0" err="1" smtClean="0">
                <a:solidFill>
                  <a:srgbClr val="000000"/>
                </a:solidFill>
              </a:rPr>
              <a:t>x</a:t>
            </a:r>
            <a:r>
              <a:rPr lang="de-DE" sz="1800" i="1" baseline="-25000" dirty="0" err="1" smtClean="0">
                <a:solidFill>
                  <a:srgbClr val="000000"/>
                </a:solidFill>
              </a:rPr>
              <a:t>k</a:t>
            </a:r>
            <a:r>
              <a:rPr lang="de-DE" sz="1800" dirty="0" smtClean="0">
                <a:solidFill>
                  <a:srgbClr val="000000"/>
                </a:solidFill>
              </a:rPr>
              <a:t> = [</a:t>
            </a:r>
            <a:r>
              <a:rPr lang="de-DE" sz="1800" i="1" dirty="0" err="1" smtClean="0">
                <a:solidFill>
                  <a:srgbClr val="000000"/>
                </a:solidFill>
              </a:rPr>
              <a:t>x</a:t>
            </a:r>
            <a:r>
              <a:rPr lang="de-DE" sz="1800" i="1" baseline="-25000" dirty="0" err="1" smtClean="0">
                <a:solidFill>
                  <a:srgbClr val="000000"/>
                </a:solidFill>
              </a:rPr>
              <a:t>k</a:t>
            </a:r>
            <a:r>
              <a:rPr lang="de-DE" sz="1800" dirty="0" smtClean="0">
                <a:solidFill>
                  <a:srgbClr val="000000"/>
                </a:solidFill>
              </a:rPr>
              <a:t>, </a:t>
            </a:r>
            <a:r>
              <a:rPr lang="de-DE" sz="1800" i="1" dirty="0" err="1" smtClean="0">
                <a:solidFill>
                  <a:srgbClr val="000000"/>
                </a:solidFill>
              </a:rPr>
              <a:t>y</a:t>
            </a:r>
            <a:r>
              <a:rPr lang="de-DE" sz="1800" i="1" baseline="-25000" dirty="0" err="1" smtClean="0">
                <a:solidFill>
                  <a:srgbClr val="000000"/>
                </a:solidFill>
              </a:rPr>
              <a:t>k</a:t>
            </a:r>
            <a:r>
              <a:rPr lang="de-DE" sz="1800" dirty="0" smtClean="0">
                <a:solidFill>
                  <a:srgbClr val="000000"/>
                </a:solidFill>
              </a:rPr>
              <a:t>, </a:t>
            </a:r>
            <a:r>
              <a:rPr lang="de-DE" sz="1800" i="1" dirty="0" err="1" smtClean="0">
                <a:solidFill>
                  <a:srgbClr val="000000"/>
                </a:solidFill>
              </a:rPr>
              <a:t>v</a:t>
            </a:r>
            <a:r>
              <a:rPr lang="de-DE" sz="1800" i="1" baseline="-25000" dirty="0" err="1" smtClean="0">
                <a:solidFill>
                  <a:srgbClr val="000000"/>
                </a:solidFill>
              </a:rPr>
              <a:t>m</a:t>
            </a:r>
            <a:r>
              <a:rPr lang="de-DE" sz="1800" baseline="-25000" dirty="0" err="1" smtClean="0">
                <a:solidFill>
                  <a:srgbClr val="000000"/>
                </a:solidFill>
              </a:rPr>
              <a:t>,</a:t>
            </a:r>
            <a:r>
              <a:rPr lang="de-DE" sz="1800" i="1" baseline="-25000" dirty="0" err="1" smtClean="0">
                <a:solidFill>
                  <a:srgbClr val="000000"/>
                </a:solidFill>
              </a:rPr>
              <a:t>k</a:t>
            </a:r>
            <a:r>
              <a:rPr lang="de-DE" sz="1800" dirty="0" smtClean="0">
                <a:solidFill>
                  <a:srgbClr val="000000"/>
                </a:solidFill>
              </a:rPr>
              <a:t>, </a:t>
            </a:r>
            <a:r>
              <a:rPr lang="de-DE" sz="1800" i="1" dirty="0" err="1" smtClean="0">
                <a:solidFill>
                  <a:srgbClr val="000000"/>
                </a:solidFill>
                <a:latin typeface="Symbol" panose="05050102010706020507" pitchFamily="18" charset="2"/>
              </a:rPr>
              <a:t>y</a:t>
            </a:r>
            <a:r>
              <a:rPr lang="de-DE" sz="1800" i="1" baseline="-25000" dirty="0" err="1" smtClean="0">
                <a:solidFill>
                  <a:srgbClr val="000000"/>
                </a:solidFill>
              </a:rPr>
              <a:t>k</a:t>
            </a:r>
            <a:r>
              <a:rPr lang="de-DE" sz="1800" dirty="0" smtClean="0">
                <a:solidFill>
                  <a:srgbClr val="000000"/>
                </a:solidFill>
              </a:rPr>
              <a:t>]</a:t>
            </a:r>
            <a:r>
              <a:rPr lang="de-DE" sz="1800" baseline="30000" dirty="0" smtClean="0">
                <a:solidFill>
                  <a:srgbClr val="000000"/>
                </a:solidFill>
              </a:rPr>
              <a:t>T</a:t>
            </a:r>
            <a:r>
              <a:rPr lang="de-DE" sz="1800" dirty="0" smtClean="0">
                <a:solidFill>
                  <a:srgbClr val="000000"/>
                </a:solidFill>
              </a:rPr>
              <a:t> und der skalaren Störgröße </a:t>
            </a:r>
            <a:r>
              <a:rPr lang="de-DE" sz="1800" b="1" i="1" dirty="0" err="1" smtClean="0">
                <a:solidFill>
                  <a:srgbClr val="000000"/>
                </a:solidFill>
              </a:rPr>
              <a:t>w</a:t>
            </a:r>
            <a:r>
              <a:rPr lang="de-DE" sz="1800" i="1" baseline="-25000" dirty="0" err="1" smtClean="0">
                <a:solidFill>
                  <a:srgbClr val="000000"/>
                </a:solidFill>
              </a:rPr>
              <a:t>k</a:t>
            </a:r>
            <a:r>
              <a:rPr lang="de-DE" sz="1800" dirty="0" smtClean="0">
                <a:solidFill>
                  <a:srgbClr val="000000"/>
                </a:solidFill>
              </a:rPr>
              <a:t> = [</a:t>
            </a:r>
            <a:r>
              <a:rPr lang="de-DE" sz="1800" dirty="0" err="1" smtClean="0">
                <a:solidFill>
                  <a:srgbClr val="000000"/>
                </a:solidFill>
              </a:rPr>
              <a:t>a</a:t>
            </a:r>
            <a:r>
              <a:rPr lang="de-DE" sz="1800" i="1" baseline="-25000" dirty="0" err="1" smtClean="0">
                <a:solidFill>
                  <a:srgbClr val="000000"/>
                </a:solidFill>
              </a:rPr>
              <a:t>m</a:t>
            </a:r>
            <a:r>
              <a:rPr lang="de-DE" sz="1800" baseline="-25000" dirty="0" err="1" smtClean="0">
                <a:solidFill>
                  <a:srgbClr val="000000"/>
                </a:solidFill>
              </a:rPr>
              <a:t>,</a:t>
            </a:r>
            <a:r>
              <a:rPr lang="de-DE" sz="1800" i="1" baseline="-25000" dirty="0" err="1" smtClean="0">
                <a:solidFill>
                  <a:srgbClr val="000000"/>
                </a:solidFill>
              </a:rPr>
              <a:t>k</a:t>
            </a:r>
            <a:r>
              <a:rPr lang="de-DE" sz="1800" dirty="0" smtClean="0">
                <a:solidFill>
                  <a:srgbClr val="000000"/>
                </a:solidFill>
              </a:rPr>
              <a:t>].</a:t>
            </a: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454171"/>
              </p:ext>
            </p:extLst>
          </p:nvPr>
        </p:nvGraphicFramePr>
        <p:xfrm>
          <a:off x="755576" y="2421880"/>
          <a:ext cx="60833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85" name="Equation" r:id="rId4" imgW="6083280" imgH="1726920" progId="Equation.DSMT4">
                  <p:embed/>
                </p:oleObj>
              </mc:Choice>
              <mc:Fallback>
                <p:oleObj name="Equation" r:id="rId4" imgW="6083280" imgH="1726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421880"/>
                        <a:ext cx="60833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611560" y="5158933"/>
            <a:ext cx="8629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65125" indent="-255588" algn="l" rtl="0" fontAlgn="base">
              <a:spcBef>
                <a:spcPts val="1500"/>
              </a:spcBef>
              <a:spcAft>
                <a:spcPct val="0"/>
              </a:spcAft>
              <a:buClr>
                <a:srgbClr val="002060"/>
              </a:buClr>
              <a:buFont typeface="Georgia" pitchFamily="18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Tx/>
              <a:buFont typeface="Symbol" pitchFamily="18" charset="2"/>
              <a:buChar char="-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Tx/>
              <a:buFont typeface="Wingdings 2" pitchFamily="18" charset="2"/>
              <a:buChar char=""/>
              <a:defRPr sz="1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Tx/>
              <a:buSzPct val="80000"/>
              <a:buFont typeface="Wingdings 2" pitchFamily="18" charset="2"/>
              <a:buChar char="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Tx/>
              <a:buFont typeface="Georgia" pitchFamily="18" charset="0"/>
              <a:buChar char="▫"/>
              <a:defRPr sz="1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indent="-6350">
              <a:buNone/>
            </a:pPr>
            <a:r>
              <a:rPr lang="de-DE" sz="1800" dirty="0" smtClean="0">
                <a:solidFill>
                  <a:srgbClr val="000000"/>
                </a:solidFill>
              </a:rPr>
              <a:t>Die Vorgehensweise ist weiterhin analog zur kreisförmigen Bewegung.</a:t>
            </a:r>
          </a:p>
        </p:txBody>
      </p:sp>
    </p:spTree>
    <p:extLst>
      <p:ext uri="{BB962C8B-B14F-4D97-AF65-F5344CB8AC3E}">
        <p14:creationId xmlns:p14="http://schemas.microsoft.com/office/powerpoint/2010/main" val="86869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Inhaltsplatzhalt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369332"/>
          </a:xfrm>
          <a:noFill/>
        </p:spPr>
        <p:txBody>
          <a:bodyPr wrap="square">
            <a:spAutoFit/>
          </a:bodyPr>
          <a:lstStyle/>
          <a:p>
            <a:pPr marL="452437" indent="-342900">
              <a:buFont typeface="+mj-lt"/>
              <a:buAutoNum type="arabicPeriod"/>
            </a:pPr>
            <a:r>
              <a:rPr lang="de-DE" sz="1800" dirty="0" smtClean="0">
                <a:solidFill>
                  <a:srgbClr val="000000"/>
                </a:solidFill>
              </a:rPr>
              <a:t>Systemgleichung</a:t>
            </a:r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 smtClean="0"/>
              <a:t>Das KALMAN-Filter</a:t>
            </a:r>
            <a:endParaRPr lang="de-AT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064058"/>
              </p:ext>
            </p:extLst>
          </p:nvPr>
        </p:nvGraphicFramePr>
        <p:xfrm>
          <a:off x="796156" y="3721046"/>
          <a:ext cx="4279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75" name="Equation" r:id="rId4" imgW="4279680" imgH="368280" progId="Equation.DSMT4">
                  <p:embed/>
                </p:oleObj>
              </mc:Choice>
              <mc:Fallback>
                <p:oleObj name="Equation" r:id="rId4" imgW="4279680" imgH="368280" progId="Equation.DSMT4">
                  <p:embed/>
                  <p:pic>
                    <p:nvPicPr>
                      <p:cNvPr id="0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156" y="3721046"/>
                        <a:ext cx="4279900" cy="36830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20000"/>
                        </a:srgb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243897"/>
              </p:ext>
            </p:extLst>
          </p:nvPr>
        </p:nvGraphicFramePr>
        <p:xfrm>
          <a:off x="735360" y="2154238"/>
          <a:ext cx="1676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76" name="Equation" r:id="rId6" imgW="1676160" imgH="355320" progId="Equation.DSMT4">
                  <p:embed/>
                </p:oleObj>
              </mc:Choice>
              <mc:Fallback>
                <p:oleObj name="Equation" r:id="rId6" imgW="1676160" imgH="355320" progId="Equation.DSMT4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60" y="2154238"/>
                        <a:ext cx="1676400" cy="35560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20000"/>
                        </a:srgb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524922" y="1691516"/>
            <a:ext cx="81515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65125" indent="-255588" algn="l" rtl="0" fontAlgn="base">
              <a:spcBef>
                <a:spcPts val="1500"/>
              </a:spcBef>
              <a:spcAft>
                <a:spcPct val="0"/>
              </a:spcAft>
              <a:buClr>
                <a:srgbClr val="002060"/>
              </a:buClr>
              <a:buFont typeface="Georgia" pitchFamily="18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Tx/>
              <a:buFont typeface="Symbol" pitchFamily="18" charset="2"/>
              <a:buChar char="-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Tx/>
              <a:buFont typeface="Wingdings 2" pitchFamily="18" charset="2"/>
              <a:buChar char=""/>
              <a:defRPr sz="1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Tx/>
              <a:buSzPct val="80000"/>
              <a:buFont typeface="Wingdings 2" pitchFamily="18" charset="2"/>
              <a:buChar char="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Tx/>
              <a:buFont typeface="Georgia" pitchFamily="18" charset="0"/>
              <a:buChar char="▫"/>
              <a:defRPr sz="1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Georgia" pitchFamily="18" charset="0"/>
              <a:buNone/>
            </a:pPr>
            <a:r>
              <a:rPr lang="de-DE" sz="1800" dirty="0" smtClean="0">
                <a:solidFill>
                  <a:srgbClr val="000000"/>
                </a:solidFill>
              </a:rPr>
              <a:t>Prädiktion des Zustandes ausgehend vom nichtlinearen Bewegungsmodell:</a:t>
            </a:r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539552" y="4432032"/>
            <a:ext cx="8604448" cy="139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65125" indent="-255588" algn="l" rtl="0" fontAlgn="base">
              <a:spcBef>
                <a:spcPts val="1500"/>
              </a:spcBef>
              <a:spcAft>
                <a:spcPct val="0"/>
              </a:spcAft>
              <a:buClr>
                <a:srgbClr val="002060"/>
              </a:buClr>
              <a:buFont typeface="Georgia" pitchFamily="18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Tx/>
              <a:buFont typeface="Symbol" pitchFamily="18" charset="2"/>
              <a:buChar char="-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Tx/>
              <a:buFont typeface="Wingdings 2" pitchFamily="18" charset="2"/>
              <a:buChar char=""/>
              <a:defRPr sz="1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Tx/>
              <a:buSzPct val="80000"/>
              <a:buFont typeface="Wingdings 2" pitchFamily="18" charset="2"/>
              <a:buChar char="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Tx/>
              <a:buFont typeface="Georgia" pitchFamily="18" charset="0"/>
              <a:buChar char="▫"/>
              <a:defRPr sz="1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1588">
              <a:buNone/>
            </a:pPr>
            <a:r>
              <a:rPr lang="de-DE" sz="1800" dirty="0" smtClean="0">
                <a:solidFill>
                  <a:srgbClr val="000000"/>
                </a:solidFill>
              </a:rPr>
              <a:t>Einführung des Störgrößenvektors </a:t>
            </a:r>
            <a:r>
              <a:rPr lang="de-DE" sz="1800" b="1" i="1" dirty="0" err="1" smtClean="0">
                <a:solidFill>
                  <a:srgbClr val="000000"/>
                </a:solidFill>
              </a:rPr>
              <a:t>w</a:t>
            </a:r>
            <a:r>
              <a:rPr lang="de-DE" sz="1800" i="1" baseline="-25000" dirty="0" err="1" smtClean="0">
                <a:solidFill>
                  <a:srgbClr val="000000"/>
                </a:solidFill>
              </a:rPr>
              <a:t>k</a:t>
            </a:r>
            <a:r>
              <a:rPr lang="de-DE" sz="1800" dirty="0" smtClean="0">
                <a:solidFill>
                  <a:srgbClr val="000000"/>
                </a:solidFill>
              </a:rPr>
              <a:t>, um Abweichungen von der angenommenen </a:t>
            </a:r>
            <a:r>
              <a:rPr lang="de-DE" sz="1800" dirty="0">
                <a:solidFill>
                  <a:srgbClr val="000000"/>
                </a:solidFill>
              </a:rPr>
              <a:t>gleichförmigen Kreisbewegung, welche bspw. durch Beschleunigungs- bzw. </a:t>
            </a:r>
            <a:r>
              <a:rPr lang="de-DE" sz="1800" dirty="0" smtClean="0">
                <a:solidFill>
                  <a:srgbClr val="000000"/>
                </a:solidFill>
              </a:rPr>
              <a:t>Bremsvorgänge entstehen, zu berücksichtigen.</a:t>
            </a:r>
          </a:p>
          <a:p>
            <a:pPr marL="85725" indent="1588">
              <a:buNone/>
            </a:pPr>
            <a:r>
              <a:rPr lang="de-DE" sz="1800" dirty="0" smtClean="0">
                <a:solidFill>
                  <a:srgbClr val="000000"/>
                </a:solidFill>
              </a:rPr>
              <a:t>Es gilt: </a:t>
            </a:r>
            <a:r>
              <a:rPr lang="de-DE" sz="1800" i="1" dirty="0" smtClean="0">
                <a:solidFill>
                  <a:srgbClr val="000000"/>
                </a:solidFill>
              </a:rPr>
              <a:t>E</a:t>
            </a:r>
            <a:r>
              <a:rPr lang="de-DE" sz="1800" dirty="0" smtClean="0">
                <a:solidFill>
                  <a:srgbClr val="000000"/>
                </a:solidFill>
              </a:rPr>
              <a:t>[</a:t>
            </a:r>
            <a:r>
              <a:rPr lang="de-DE" sz="1800" b="1" i="1" dirty="0" err="1" smtClean="0">
                <a:solidFill>
                  <a:srgbClr val="000000"/>
                </a:solidFill>
              </a:rPr>
              <a:t>w</a:t>
            </a:r>
            <a:r>
              <a:rPr lang="de-DE" sz="1800" i="1" baseline="-25000" dirty="0" err="1" smtClean="0">
                <a:solidFill>
                  <a:srgbClr val="000000"/>
                </a:solidFill>
              </a:rPr>
              <a:t>k</a:t>
            </a:r>
            <a:r>
              <a:rPr lang="de-DE" sz="1800" dirty="0" smtClean="0">
                <a:solidFill>
                  <a:srgbClr val="000000"/>
                </a:solidFill>
              </a:rPr>
              <a:t>] = 0 und </a:t>
            </a:r>
            <a:r>
              <a:rPr lang="de-DE" sz="1800" b="1" i="1" dirty="0" err="1" smtClean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  <a:r>
              <a:rPr lang="de-DE" sz="1800" b="1" i="1" baseline="-25000" dirty="0" err="1" smtClean="0">
                <a:solidFill>
                  <a:srgbClr val="000000"/>
                </a:solidFill>
              </a:rPr>
              <a:t>ww</a:t>
            </a:r>
            <a:r>
              <a:rPr lang="de-DE" sz="1800" dirty="0" smtClean="0">
                <a:solidFill>
                  <a:srgbClr val="000000"/>
                </a:solidFill>
              </a:rPr>
              <a:t>.</a:t>
            </a:r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539552" y="6021288"/>
            <a:ext cx="8784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65125" indent="-255588" algn="l" rtl="0" fontAlgn="base">
              <a:spcBef>
                <a:spcPts val="1500"/>
              </a:spcBef>
              <a:spcAft>
                <a:spcPct val="0"/>
              </a:spcAft>
              <a:buClr>
                <a:srgbClr val="002060"/>
              </a:buClr>
              <a:buFont typeface="Georgia" pitchFamily="18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Tx/>
              <a:buFont typeface="Symbol" pitchFamily="18" charset="2"/>
              <a:buChar char="-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Tx/>
              <a:buFont typeface="Wingdings 2" pitchFamily="18" charset="2"/>
              <a:buChar char=""/>
              <a:defRPr sz="1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Tx/>
              <a:buSzPct val="80000"/>
              <a:buFont typeface="Wingdings 2" pitchFamily="18" charset="2"/>
              <a:buChar char="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Tx/>
              <a:buFont typeface="Georgia" pitchFamily="18" charset="0"/>
              <a:buChar char="▫"/>
              <a:defRPr sz="1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1588">
              <a:buNone/>
            </a:pPr>
            <a:r>
              <a:rPr lang="de-DE" sz="1800" dirty="0" smtClean="0">
                <a:solidFill>
                  <a:srgbClr val="000000"/>
                </a:solidFill>
                <a:sym typeface="Wingdings"/>
              </a:rPr>
              <a:t> In den partiellen Ableitungen der </a:t>
            </a:r>
            <a:r>
              <a:rPr lang="de-DE" sz="1800" dirty="0" err="1" smtClean="0">
                <a:solidFill>
                  <a:srgbClr val="000000"/>
                </a:solidFill>
                <a:sym typeface="Wingdings"/>
              </a:rPr>
              <a:t>Transitionsmatrix</a:t>
            </a:r>
            <a:r>
              <a:rPr lang="de-DE" sz="1800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de-DE" sz="1800" b="1" i="1" dirty="0" smtClean="0">
                <a:solidFill>
                  <a:srgbClr val="000000"/>
                </a:solidFill>
                <a:sym typeface="Wingdings"/>
              </a:rPr>
              <a:t>T</a:t>
            </a:r>
            <a:r>
              <a:rPr lang="de-DE" sz="1800" dirty="0" smtClean="0">
                <a:solidFill>
                  <a:srgbClr val="000000"/>
                </a:solidFill>
                <a:sym typeface="Wingdings"/>
              </a:rPr>
              <a:t> ist </a:t>
            </a:r>
            <a:r>
              <a:rPr lang="de-DE" sz="1800" i="1" dirty="0" err="1" smtClean="0">
                <a:solidFill>
                  <a:srgbClr val="000000"/>
                </a:solidFill>
                <a:sym typeface="Wingdings"/>
              </a:rPr>
              <a:t>w</a:t>
            </a:r>
            <a:r>
              <a:rPr lang="de-DE" sz="1800" i="1" baseline="-25000" dirty="0" err="1" smtClean="0">
                <a:solidFill>
                  <a:srgbClr val="000000"/>
                </a:solidFill>
                <a:sym typeface="Wingdings"/>
              </a:rPr>
              <a:t>k</a:t>
            </a:r>
            <a:r>
              <a:rPr lang="de-DE" sz="1800" i="1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de-DE" sz="1800" dirty="0" smtClean="0">
                <a:solidFill>
                  <a:srgbClr val="000000"/>
                </a:solidFill>
                <a:sym typeface="Wingdings"/>
              </a:rPr>
              <a:t>= </a:t>
            </a:r>
            <a:r>
              <a:rPr lang="de-DE" sz="1800" i="1" dirty="0" err="1" smtClean="0">
                <a:solidFill>
                  <a:srgbClr val="000000"/>
                </a:solidFill>
                <a:sym typeface="Wingdings"/>
              </a:rPr>
              <a:t>a</a:t>
            </a:r>
            <a:r>
              <a:rPr lang="de-DE" sz="1800" i="1" baseline="-25000" dirty="0" err="1" smtClean="0">
                <a:solidFill>
                  <a:srgbClr val="000000"/>
                </a:solidFill>
                <a:sym typeface="Wingdings"/>
              </a:rPr>
              <a:t>m</a:t>
            </a:r>
            <a:r>
              <a:rPr lang="de-DE" sz="1800" baseline="-25000" dirty="0" err="1" smtClean="0">
                <a:solidFill>
                  <a:srgbClr val="000000"/>
                </a:solidFill>
                <a:sym typeface="Wingdings"/>
              </a:rPr>
              <a:t>,</a:t>
            </a:r>
            <a:r>
              <a:rPr lang="de-DE" sz="1800" i="1" baseline="-25000" dirty="0" err="1" smtClean="0">
                <a:solidFill>
                  <a:srgbClr val="000000"/>
                </a:solidFill>
                <a:sym typeface="Wingdings"/>
              </a:rPr>
              <a:t>k</a:t>
            </a:r>
            <a:r>
              <a:rPr lang="de-DE" sz="1800" dirty="0" smtClean="0">
                <a:solidFill>
                  <a:srgbClr val="000000"/>
                </a:solidFill>
                <a:sym typeface="Wingdings"/>
              </a:rPr>
              <a:t> = 0 zu setzen.</a:t>
            </a:r>
            <a:endParaRPr lang="de-DE" sz="1800" dirty="0">
              <a:solidFill>
                <a:srgbClr val="000000"/>
              </a:solidFill>
            </a:endParaRPr>
          </a:p>
        </p:txBody>
      </p:sp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881042"/>
              </p:ext>
            </p:extLst>
          </p:nvPr>
        </p:nvGraphicFramePr>
        <p:xfrm>
          <a:off x="947688" y="3151188"/>
          <a:ext cx="2616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77" name="Equation" r:id="rId8" imgW="2616120" imgH="368280" progId="Equation.DSMT4">
                  <p:embed/>
                </p:oleObj>
              </mc:Choice>
              <mc:Fallback>
                <p:oleObj name="Equation" r:id="rId8" imgW="2616120" imgH="368280" progId="Equation.DSMT4">
                  <p:embed/>
                  <p:pic>
                    <p:nvPicPr>
                      <p:cNvPr id="8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688" y="3151188"/>
                        <a:ext cx="2616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524922" y="2627620"/>
            <a:ext cx="81515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65125" indent="-255588" algn="l" rtl="0" fontAlgn="base">
              <a:spcBef>
                <a:spcPts val="1500"/>
              </a:spcBef>
              <a:spcAft>
                <a:spcPct val="0"/>
              </a:spcAft>
              <a:buClr>
                <a:srgbClr val="002060"/>
              </a:buClr>
              <a:buFont typeface="Georgia" pitchFamily="18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Tx/>
              <a:buFont typeface="Symbol" pitchFamily="18" charset="2"/>
              <a:buChar char="-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Tx/>
              <a:buFont typeface="Wingdings 2" pitchFamily="18" charset="2"/>
              <a:buChar char=""/>
              <a:defRPr sz="1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Tx/>
              <a:buSzPct val="80000"/>
              <a:buFont typeface="Wingdings 2" pitchFamily="18" charset="2"/>
              <a:buChar char="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Tx/>
              <a:buFont typeface="Georgia" pitchFamily="18" charset="0"/>
              <a:buChar char="▫"/>
              <a:defRPr sz="1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Georgia" pitchFamily="18" charset="0"/>
              <a:buNone/>
            </a:pPr>
            <a:r>
              <a:rPr lang="de-DE" sz="1800" dirty="0" smtClean="0">
                <a:solidFill>
                  <a:srgbClr val="000000"/>
                </a:solidFill>
              </a:rPr>
              <a:t>Linearisierung für die </a:t>
            </a:r>
            <a:r>
              <a:rPr lang="de-DE" sz="1800" dirty="0" err="1" smtClean="0">
                <a:solidFill>
                  <a:srgbClr val="000000"/>
                </a:solidFill>
              </a:rPr>
              <a:t>Kovarianzfortpflanzung</a:t>
            </a:r>
            <a:r>
              <a:rPr lang="de-DE" sz="1800" dirty="0" smtClean="0">
                <a:solidFill>
                  <a:srgbClr val="000000"/>
                </a:solidFill>
              </a:rPr>
              <a:t> notwendig:</a:t>
            </a:r>
            <a:endParaRPr lang="de-DE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59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Inhaltsplatzhalt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369332"/>
          </a:xfrm>
          <a:noFill/>
        </p:spPr>
        <p:txBody>
          <a:bodyPr wrap="square">
            <a:spAutoFit/>
          </a:bodyPr>
          <a:lstStyle/>
          <a:p>
            <a:pPr marL="452437" indent="-342900">
              <a:buFont typeface="+mj-lt"/>
              <a:buAutoNum type="arabicPeriod"/>
            </a:pPr>
            <a:r>
              <a:rPr lang="de-DE" sz="1800" dirty="0" smtClean="0">
                <a:solidFill>
                  <a:srgbClr val="000000"/>
                </a:solidFill>
              </a:rPr>
              <a:t>Systemgleichung</a:t>
            </a:r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 smtClean="0"/>
              <a:t>Das KALMAN-Filter</a:t>
            </a:r>
            <a:endParaRPr lang="de-AT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524922" y="1691516"/>
            <a:ext cx="81515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65125" indent="-255588" algn="l" rtl="0" fontAlgn="base">
              <a:spcBef>
                <a:spcPts val="1500"/>
              </a:spcBef>
              <a:spcAft>
                <a:spcPct val="0"/>
              </a:spcAft>
              <a:buClr>
                <a:srgbClr val="002060"/>
              </a:buClr>
              <a:buFont typeface="Georgia" pitchFamily="18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Tx/>
              <a:buFont typeface="Symbol" pitchFamily="18" charset="2"/>
              <a:buChar char="-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Tx/>
              <a:buFont typeface="Wingdings 2" pitchFamily="18" charset="2"/>
              <a:buChar char=""/>
              <a:defRPr sz="1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Tx/>
              <a:buSzPct val="80000"/>
              <a:buFont typeface="Wingdings 2" pitchFamily="18" charset="2"/>
              <a:buChar char="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Tx/>
              <a:buFont typeface="Georgia" pitchFamily="18" charset="0"/>
              <a:buChar char="▫"/>
              <a:defRPr sz="1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0" indent="-6350">
              <a:buNone/>
            </a:pPr>
            <a:r>
              <a:rPr lang="de-DE" sz="1800" dirty="0" smtClean="0">
                <a:solidFill>
                  <a:srgbClr val="000000"/>
                </a:solidFill>
              </a:rPr>
              <a:t>Die Störmatrix folgt aus der Ableitung der gestörten Bewegungsgleichungen nach der Störgröße </a:t>
            </a:r>
            <a:r>
              <a:rPr lang="de-DE" sz="1800" i="1" dirty="0" err="1" smtClean="0">
                <a:solidFill>
                  <a:srgbClr val="000000"/>
                </a:solidFill>
                <a:sym typeface="Wingdings"/>
              </a:rPr>
              <a:t>a</a:t>
            </a:r>
            <a:r>
              <a:rPr lang="de-DE" sz="1800" i="1" baseline="-25000" dirty="0" err="1" smtClean="0">
                <a:solidFill>
                  <a:srgbClr val="000000"/>
                </a:solidFill>
                <a:sym typeface="Wingdings"/>
              </a:rPr>
              <a:t>m</a:t>
            </a:r>
            <a:r>
              <a:rPr lang="de-DE" sz="1800" baseline="-25000" dirty="0" err="1" smtClean="0">
                <a:solidFill>
                  <a:srgbClr val="000000"/>
                </a:solidFill>
                <a:sym typeface="Wingdings"/>
              </a:rPr>
              <a:t>,</a:t>
            </a:r>
            <a:r>
              <a:rPr lang="de-DE" sz="1800" i="1" baseline="-25000" dirty="0" err="1" smtClean="0">
                <a:solidFill>
                  <a:srgbClr val="000000"/>
                </a:solidFill>
                <a:sym typeface="Wingdings"/>
              </a:rPr>
              <a:t>k</a:t>
            </a:r>
            <a:r>
              <a:rPr lang="de-DE" sz="1800" dirty="0" smtClean="0">
                <a:solidFill>
                  <a:srgbClr val="000000"/>
                </a:solidFill>
              </a:rPr>
              <a:t>:</a:t>
            </a:r>
            <a:endParaRPr lang="de-DE" sz="1800" dirty="0">
              <a:solidFill>
                <a:srgbClr val="000000"/>
              </a:solidFill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478747"/>
              </p:ext>
            </p:extLst>
          </p:nvPr>
        </p:nvGraphicFramePr>
        <p:xfrm>
          <a:off x="733772" y="2356982"/>
          <a:ext cx="6286500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64" name="Equation" r:id="rId4" imgW="6286320" imgH="4076640" progId="Equation.DSMT4">
                  <p:embed/>
                </p:oleObj>
              </mc:Choice>
              <mc:Fallback>
                <p:oleObj name="Equation" r:id="rId4" imgW="6286320" imgH="4076640" progId="Equation.DSMT4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772" y="2356982"/>
                        <a:ext cx="6286500" cy="407670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20000"/>
                        </a:srgb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406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/>
          <p:cNvSpPr txBox="1">
            <a:spLocks/>
          </p:cNvSpPr>
          <p:nvPr/>
        </p:nvSpPr>
        <p:spPr bwMode="auto">
          <a:xfrm>
            <a:off x="539552" y="2422629"/>
            <a:ext cx="81515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65125" indent="-255588" algn="l" rtl="0" fontAlgn="base">
              <a:spcBef>
                <a:spcPts val="1500"/>
              </a:spcBef>
              <a:spcAft>
                <a:spcPct val="0"/>
              </a:spcAft>
              <a:buClr>
                <a:srgbClr val="002060"/>
              </a:buClr>
              <a:buFont typeface="Georgia" pitchFamily="18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Tx/>
              <a:buFont typeface="Symbol" pitchFamily="18" charset="2"/>
              <a:buChar char="-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Tx/>
              <a:buFont typeface="Wingdings 2" pitchFamily="18" charset="2"/>
              <a:buChar char=""/>
              <a:defRPr sz="1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Tx/>
              <a:buSzPct val="80000"/>
              <a:buFont typeface="Wingdings 2" pitchFamily="18" charset="2"/>
              <a:buChar char="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Tx/>
              <a:buFont typeface="Georgia" pitchFamily="18" charset="0"/>
              <a:buChar char="▫"/>
              <a:defRPr sz="1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indent="0">
              <a:buFont typeface="Georgia" pitchFamily="18" charset="0"/>
              <a:buNone/>
            </a:pPr>
            <a:r>
              <a:rPr lang="de-DE" sz="1800" u="sng" dirty="0" smtClean="0">
                <a:solidFill>
                  <a:srgbClr val="000000"/>
                </a:solidFill>
              </a:rPr>
              <a:t>Annahme</a:t>
            </a:r>
            <a:r>
              <a:rPr lang="de-DE" sz="1800" dirty="0" smtClean="0">
                <a:solidFill>
                  <a:srgbClr val="000000"/>
                </a:solidFill>
              </a:rPr>
              <a:t>: die vom Tachymeter erfassten Koordinaten zum Zeitpunkt </a:t>
            </a:r>
            <a:r>
              <a:rPr lang="de-DE" sz="1800" i="1" dirty="0" smtClean="0">
                <a:solidFill>
                  <a:srgbClr val="000000"/>
                </a:solidFill>
              </a:rPr>
              <a:t>k</a:t>
            </a:r>
            <a:r>
              <a:rPr lang="de-DE" sz="1800" dirty="0" smtClean="0">
                <a:solidFill>
                  <a:srgbClr val="000000"/>
                </a:solidFill>
              </a:rPr>
              <a:t>+1 werden als gemessene Größen betrachtet</a:t>
            </a:r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5123" name="Inhaltsplatzhalt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369332"/>
          </a:xfrm>
          <a:noFill/>
        </p:spPr>
        <p:txBody>
          <a:bodyPr wrap="square">
            <a:spAutoFit/>
          </a:bodyPr>
          <a:lstStyle/>
          <a:p>
            <a:pPr marL="452437" indent="-342900">
              <a:buFont typeface="+mj-lt"/>
              <a:buAutoNum type="arabicPeriod" startAt="2"/>
            </a:pPr>
            <a:r>
              <a:rPr lang="de-DE" sz="1800" dirty="0" smtClean="0">
                <a:solidFill>
                  <a:srgbClr val="000000"/>
                </a:solidFill>
              </a:rPr>
              <a:t>Messgleichung</a:t>
            </a:r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 smtClean="0"/>
              <a:t>Das KALMAN-Filter</a:t>
            </a:r>
            <a:endParaRPr lang="de-AT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092239"/>
              </p:ext>
            </p:extLst>
          </p:nvPr>
        </p:nvGraphicFramePr>
        <p:xfrm>
          <a:off x="3190875" y="3521794"/>
          <a:ext cx="571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57" name="Equation" r:id="rId4" imgW="571320" imgH="330120" progId="Equation.DSMT4">
                  <p:embed/>
                </p:oleObj>
              </mc:Choice>
              <mc:Fallback>
                <p:oleObj name="Equation" r:id="rId4" imgW="571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3521794"/>
                        <a:ext cx="571500" cy="33020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20000"/>
                        </a:srgb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098611"/>
              </p:ext>
            </p:extLst>
          </p:nvPr>
        </p:nvGraphicFramePr>
        <p:xfrm>
          <a:off x="755576" y="3541861"/>
          <a:ext cx="1879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58" name="Equation" r:id="rId6" imgW="1879560" imgH="330120" progId="Equation.DSMT4">
                  <p:embed/>
                </p:oleObj>
              </mc:Choice>
              <mc:Fallback>
                <p:oleObj name="Equation" r:id="rId6" imgW="1879560" imgH="3301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541861"/>
                        <a:ext cx="1879600" cy="33020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20000"/>
                        </a:srgb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882795"/>
              </p:ext>
            </p:extLst>
          </p:nvPr>
        </p:nvGraphicFramePr>
        <p:xfrm>
          <a:off x="799009" y="4121373"/>
          <a:ext cx="1282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59" name="Equation" r:id="rId8" imgW="1282680" imgH="1054080" progId="Equation.DSMT4">
                  <p:embed/>
                </p:oleObj>
              </mc:Choice>
              <mc:Fallback>
                <p:oleObj name="Equation" r:id="rId8" imgW="1282680" imgH="1054080" progId="Equation.DSMT4">
                  <p:embed/>
                  <p:pic>
                    <p:nvPicPr>
                      <p:cNvPr id="0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009" y="4121373"/>
                        <a:ext cx="12827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795225"/>
              </p:ext>
            </p:extLst>
          </p:nvPr>
        </p:nvGraphicFramePr>
        <p:xfrm>
          <a:off x="4702175" y="4096296"/>
          <a:ext cx="1841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60" name="Equation" r:id="rId10" imgW="1841400" imgH="1015920" progId="Equation.DSMT4">
                  <p:embed/>
                </p:oleObj>
              </mc:Choice>
              <mc:Fallback>
                <p:oleObj name="Equation" r:id="rId10" imgW="1841400" imgH="1015920" progId="Equation.DSMT4">
                  <p:embed/>
                  <p:pic>
                    <p:nvPicPr>
                      <p:cNvPr id="0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4096296"/>
                        <a:ext cx="1841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308922"/>
              </p:ext>
            </p:extLst>
          </p:nvPr>
        </p:nvGraphicFramePr>
        <p:xfrm>
          <a:off x="2686050" y="4049365"/>
          <a:ext cx="1498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61" name="Equation" r:id="rId12" imgW="1498320" imgH="1104840" progId="Equation.DSMT4">
                  <p:embed/>
                </p:oleObj>
              </mc:Choice>
              <mc:Fallback>
                <p:oleObj name="Equation" r:id="rId12" imgW="1498320" imgH="1104840" progId="Equation.DSMT4">
                  <p:embed/>
                  <p:pic>
                    <p:nvPicPr>
                      <p:cNvPr id="0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4049365"/>
                        <a:ext cx="14986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184656"/>
              </p:ext>
            </p:extLst>
          </p:nvPr>
        </p:nvGraphicFramePr>
        <p:xfrm>
          <a:off x="7021513" y="3916908"/>
          <a:ext cx="13589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62" name="Equation" r:id="rId14" imgW="1358640" imgH="1384200" progId="Equation.DSMT4">
                  <p:embed/>
                </p:oleObj>
              </mc:Choice>
              <mc:Fallback>
                <p:oleObj name="Equation" r:id="rId14" imgW="1358640" imgH="1384200" progId="Equation.DSMT4">
                  <p:embed/>
                  <p:pic>
                    <p:nvPicPr>
                      <p:cNvPr id="0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513" y="3916908"/>
                        <a:ext cx="13589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524922" y="1691516"/>
            <a:ext cx="81515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65125" indent="-255588" algn="l" rtl="0" fontAlgn="base">
              <a:spcBef>
                <a:spcPts val="1500"/>
              </a:spcBef>
              <a:spcAft>
                <a:spcPct val="0"/>
              </a:spcAft>
              <a:buClr>
                <a:srgbClr val="002060"/>
              </a:buClr>
              <a:buFont typeface="Georgia" pitchFamily="18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Tx/>
              <a:buFont typeface="Symbol" pitchFamily="18" charset="2"/>
              <a:buChar char="-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Tx/>
              <a:buFont typeface="Wingdings 2" pitchFamily="18" charset="2"/>
              <a:buChar char=""/>
              <a:defRPr sz="1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Tx/>
              <a:buSzPct val="80000"/>
              <a:buFont typeface="Wingdings 2" pitchFamily="18" charset="2"/>
              <a:buChar char="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Tx/>
              <a:buFont typeface="Georgia" pitchFamily="18" charset="0"/>
              <a:buChar char="▫"/>
              <a:defRPr sz="1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Font typeface="Georgia" pitchFamily="18" charset="0"/>
              <a:buNone/>
            </a:pPr>
            <a:r>
              <a:rPr lang="de-DE" sz="1800" dirty="0" smtClean="0">
                <a:solidFill>
                  <a:srgbClr val="000000"/>
                </a:solidFill>
              </a:rPr>
              <a:t>Aufgestellt auf der Basis der </a:t>
            </a:r>
            <a:r>
              <a:rPr lang="de-DE" sz="1800" dirty="0" err="1" smtClean="0">
                <a:solidFill>
                  <a:srgbClr val="000000"/>
                </a:solidFill>
              </a:rPr>
              <a:t>tachymetrischen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 smtClean="0">
                <a:solidFill>
                  <a:srgbClr val="000000"/>
                </a:solidFill>
              </a:rPr>
              <a:t>Messungen sowie </a:t>
            </a:r>
            <a:br>
              <a:rPr lang="de-DE" sz="1800" dirty="0" smtClean="0">
                <a:solidFill>
                  <a:srgbClr val="000000"/>
                </a:solidFill>
              </a:rPr>
            </a:br>
            <a:r>
              <a:rPr lang="de-DE" sz="1800" dirty="0" smtClean="0">
                <a:solidFill>
                  <a:srgbClr val="000000"/>
                </a:solidFill>
              </a:rPr>
              <a:t>der linearen Geschwindigkeit gemessen durch die </a:t>
            </a:r>
            <a:r>
              <a:rPr lang="de-DE" sz="1800" dirty="0" err="1" smtClean="0">
                <a:solidFill>
                  <a:srgbClr val="000000"/>
                </a:solidFill>
              </a:rPr>
              <a:t>Odometrie</a:t>
            </a:r>
            <a:r>
              <a:rPr lang="de-DE" sz="1800" dirty="0" smtClean="0">
                <a:solidFill>
                  <a:srgbClr val="000000"/>
                </a:solidFill>
              </a:rPr>
              <a:t>.</a:t>
            </a:r>
            <a:endParaRPr lang="de-DE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2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Inhaltsplatzhalt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369332"/>
          </a:xfrm>
          <a:noFill/>
        </p:spPr>
        <p:txBody>
          <a:bodyPr wrap="square">
            <a:spAutoFit/>
          </a:bodyPr>
          <a:lstStyle/>
          <a:p>
            <a:pPr marL="452437" indent="-342900">
              <a:buFont typeface="+mj-lt"/>
              <a:buAutoNum type="arabicPeriod" startAt="3"/>
            </a:pPr>
            <a:r>
              <a:rPr lang="de-DE" sz="1800" dirty="0" smtClean="0">
                <a:solidFill>
                  <a:srgbClr val="000000"/>
                </a:solidFill>
              </a:rPr>
              <a:t>Zusammenfassung der Mess- und Systemgleichung</a:t>
            </a:r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 smtClean="0"/>
              <a:t>Das KALMAN-Filter</a:t>
            </a:r>
            <a:endParaRPr lang="de-AT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307964"/>
              </p:ext>
            </p:extLst>
          </p:nvPr>
        </p:nvGraphicFramePr>
        <p:xfrm>
          <a:off x="659532" y="1929532"/>
          <a:ext cx="24003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47" name="Equation" r:id="rId4" imgW="2400120" imgH="774360" progId="Equation.DSMT4">
                  <p:embed/>
                </p:oleObj>
              </mc:Choice>
              <mc:Fallback>
                <p:oleObj name="Equation" r:id="rId4" imgW="240012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532" y="1929532"/>
                        <a:ext cx="24003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490085"/>
              </p:ext>
            </p:extLst>
          </p:nvPr>
        </p:nvGraphicFramePr>
        <p:xfrm>
          <a:off x="539552" y="2965450"/>
          <a:ext cx="33528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48" name="Equation" r:id="rId6" imgW="3352680" imgH="774360" progId="Equation.DSMT4">
                  <p:embed/>
                </p:oleObj>
              </mc:Choice>
              <mc:Fallback>
                <p:oleObj name="Equation" r:id="rId6" imgW="335268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965450"/>
                        <a:ext cx="3352800" cy="784225"/>
                      </a:xfrm>
                      <a:prstGeom prst="rect">
                        <a:avLst/>
                      </a:prstGeom>
                      <a:solidFill>
                        <a:srgbClr val="FFFF00">
                          <a:alpha val="20000"/>
                        </a:srgb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7"/>
          <p:cNvSpPr>
            <a:spLocks noChangeArrowheads="1"/>
          </p:cNvSpPr>
          <p:nvPr/>
        </p:nvSpPr>
        <p:spPr bwMode="auto">
          <a:xfrm>
            <a:off x="2771800" y="2123390"/>
            <a:ext cx="7200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rIns="54000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58775" indent="0" eaLnBrk="1" hangingPunct="1">
              <a:spcBef>
                <a:spcPct val="20000"/>
              </a:spcBef>
            </a:pPr>
            <a:r>
              <a:rPr lang="de-DE" altLang="de-DE" sz="1800" dirty="0" smtClean="0">
                <a:solidFill>
                  <a:srgbClr val="000000"/>
                </a:solidFill>
                <a:latin typeface="+mn-lt"/>
                <a:sym typeface="Wingdings"/>
              </a:rPr>
              <a:t></a:t>
            </a:r>
            <a:endParaRPr lang="de-DE" altLang="de-DE" sz="180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788126"/>
              </p:ext>
            </p:extLst>
          </p:nvPr>
        </p:nvGraphicFramePr>
        <p:xfrm>
          <a:off x="4644008" y="3010694"/>
          <a:ext cx="2265362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49" name="Equation" r:id="rId8" imgW="2260440" imgH="698400" progId="Equation.DSMT4">
                  <p:embed/>
                </p:oleObj>
              </mc:Choice>
              <mc:Fallback>
                <p:oleObj name="Equation" r:id="rId8" imgW="226044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3010694"/>
                        <a:ext cx="2265362" cy="693738"/>
                      </a:xfrm>
                      <a:prstGeom prst="rect">
                        <a:avLst/>
                      </a:prstGeom>
                      <a:solidFill>
                        <a:srgbClr val="FFFF00">
                          <a:alpha val="20000"/>
                        </a:srgb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558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Inhaltsplatzhalt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369332"/>
          </a:xfrm>
          <a:noFill/>
        </p:spPr>
        <p:txBody>
          <a:bodyPr wrap="square">
            <a:spAutoFit/>
          </a:bodyPr>
          <a:lstStyle/>
          <a:p>
            <a:pPr marL="452437" indent="-342900">
              <a:buFont typeface="+mj-lt"/>
              <a:buAutoNum type="arabicPeriod" startAt="4"/>
            </a:pPr>
            <a:r>
              <a:rPr lang="de-DE" sz="1800" dirty="0" smtClean="0">
                <a:solidFill>
                  <a:srgbClr val="000000"/>
                </a:solidFill>
              </a:rPr>
              <a:t>Lösung im Gauß-</a:t>
            </a:r>
            <a:r>
              <a:rPr lang="de-DE" sz="1800" dirty="0" err="1" smtClean="0">
                <a:solidFill>
                  <a:srgbClr val="000000"/>
                </a:solidFill>
              </a:rPr>
              <a:t>Markov</a:t>
            </a:r>
            <a:r>
              <a:rPr lang="de-DE" sz="1800" dirty="0" smtClean="0">
                <a:solidFill>
                  <a:srgbClr val="000000"/>
                </a:solidFill>
              </a:rPr>
              <a:t>-Modell</a:t>
            </a:r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 smtClean="0"/>
              <a:t>Das KALMAN-Filter</a:t>
            </a:r>
            <a:endParaRPr lang="de-AT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6" name="Objek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13891"/>
              </p:ext>
            </p:extLst>
          </p:nvPr>
        </p:nvGraphicFramePr>
        <p:xfrm>
          <a:off x="814096" y="2760125"/>
          <a:ext cx="30924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27" name="Equation" r:id="rId4" imgW="3098520" imgH="355320" progId="Equation.DSMT4">
                  <p:embed/>
                </p:oleObj>
              </mc:Choice>
              <mc:Fallback>
                <p:oleObj name="Equation" r:id="rId4" imgW="30985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096" y="2760125"/>
                        <a:ext cx="30924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7"/>
          <p:cNvSpPr>
            <a:spLocks noChangeArrowheads="1"/>
          </p:cNvSpPr>
          <p:nvPr/>
        </p:nvSpPr>
        <p:spPr bwMode="auto">
          <a:xfrm>
            <a:off x="323528" y="1700808"/>
            <a:ext cx="56166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rIns="54000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58775" indent="0" eaLnBrk="1" hangingPunct="1">
              <a:spcBef>
                <a:spcPct val="20000"/>
              </a:spcBef>
            </a:pPr>
            <a:r>
              <a:rPr lang="de-DE" altLang="de-DE" sz="1800" dirty="0" smtClean="0">
                <a:solidFill>
                  <a:srgbClr val="000000"/>
                </a:solidFill>
                <a:latin typeface="+mn-lt"/>
              </a:rPr>
              <a:t>Normalgleichungssystem:</a:t>
            </a:r>
            <a:endParaRPr lang="de-DE" altLang="de-DE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395536" y="3275692"/>
            <a:ext cx="6552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rIns="54000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58775" indent="0" eaLnBrk="1" hangingPunct="1">
              <a:spcBef>
                <a:spcPct val="20000"/>
              </a:spcBef>
            </a:pPr>
            <a:r>
              <a:rPr lang="de-DE" altLang="de-DE" sz="1800" dirty="0" smtClean="0">
                <a:solidFill>
                  <a:srgbClr val="000000"/>
                </a:solidFill>
                <a:latin typeface="+mn-lt"/>
              </a:rPr>
              <a:t>Inverse der Normalgleichungsmatrix (Schur-</a:t>
            </a:r>
            <a:r>
              <a:rPr lang="de-DE" altLang="de-DE" sz="1800" dirty="0" err="1" smtClean="0">
                <a:solidFill>
                  <a:srgbClr val="000000"/>
                </a:solidFill>
                <a:latin typeface="+mn-lt"/>
              </a:rPr>
              <a:t>Frobenius</a:t>
            </a:r>
            <a:r>
              <a:rPr lang="de-DE" altLang="de-DE" sz="1800" dirty="0" smtClean="0">
                <a:solidFill>
                  <a:srgbClr val="000000"/>
                </a:solidFill>
                <a:latin typeface="+mn-lt"/>
              </a:rPr>
              <a:t>):</a:t>
            </a:r>
            <a:endParaRPr lang="de-DE" altLang="de-DE" sz="180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589902"/>
              </p:ext>
            </p:extLst>
          </p:nvPr>
        </p:nvGraphicFramePr>
        <p:xfrm>
          <a:off x="802404" y="3852788"/>
          <a:ext cx="37988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28" name="Equation" r:id="rId6" imgW="3809880" imgH="368280" progId="Equation.DSMT4">
                  <p:embed/>
                </p:oleObj>
              </mc:Choice>
              <mc:Fallback>
                <p:oleObj name="Equation" r:id="rId6" imgW="38098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404" y="3852788"/>
                        <a:ext cx="3798888" cy="36830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20000"/>
                        </a:srgb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7"/>
          <p:cNvSpPr>
            <a:spLocks noChangeArrowheads="1"/>
          </p:cNvSpPr>
          <p:nvPr/>
        </p:nvSpPr>
        <p:spPr bwMode="auto">
          <a:xfrm>
            <a:off x="764522" y="4359423"/>
            <a:ext cx="598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rIns="54000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763" indent="0" eaLnBrk="1" hangingPunct="1">
              <a:spcBef>
                <a:spcPct val="20000"/>
              </a:spcBef>
            </a:pPr>
            <a:r>
              <a:rPr lang="de-DE" altLang="de-DE" sz="1800" dirty="0">
                <a:solidFill>
                  <a:srgbClr val="000000"/>
                </a:solidFill>
                <a:latin typeface="+mn-lt"/>
              </a:rPr>
              <a:t>m</a:t>
            </a:r>
            <a:r>
              <a:rPr lang="de-DE" altLang="de-DE" sz="1800" dirty="0" smtClean="0">
                <a:solidFill>
                  <a:srgbClr val="000000"/>
                </a:solidFill>
                <a:latin typeface="+mn-lt"/>
              </a:rPr>
              <a:t>it:</a:t>
            </a:r>
            <a:endParaRPr lang="de-DE" altLang="de-DE" sz="180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430396"/>
              </p:ext>
            </p:extLst>
          </p:nvPr>
        </p:nvGraphicFramePr>
        <p:xfrm>
          <a:off x="1331640" y="4387049"/>
          <a:ext cx="27765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29" name="Equation" r:id="rId8" imgW="2781000" imgH="355320" progId="Equation.DSMT4">
                  <p:embed/>
                </p:oleObj>
              </mc:Choice>
              <mc:Fallback>
                <p:oleObj name="Equation" r:id="rId8" imgW="27810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387049"/>
                        <a:ext cx="2776538" cy="35560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20000"/>
                        </a:srgbClr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k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275017"/>
              </p:ext>
            </p:extLst>
          </p:nvPr>
        </p:nvGraphicFramePr>
        <p:xfrm>
          <a:off x="1331173" y="4869160"/>
          <a:ext cx="22780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30" name="Equation" r:id="rId10" imgW="2273040" imgH="355320" progId="Equation.DSMT4">
                  <p:embed/>
                </p:oleObj>
              </mc:Choice>
              <mc:Fallback>
                <p:oleObj name="Equation" r:id="rId10" imgW="22730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173" y="4869160"/>
                        <a:ext cx="2278062" cy="35560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2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37"/>
          <p:cNvSpPr>
            <a:spLocks noChangeArrowheads="1"/>
          </p:cNvSpPr>
          <p:nvPr/>
        </p:nvSpPr>
        <p:spPr bwMode="auto">
          <a:xfrm>
            <a:off x="3807331" y="4869931"/>
            <a:ext cx="22048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rIns="54000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763" indent="0" eaLnBrk="1" hangingPunct="1">
              <a:spcBef>
                <a:spcPct val="20000"/>
              </a:spcBef>
            </a:pPr>
            <a:r>
              <a:rPr lang="de-DE" altLang="de-DE" sz="1800" dirty="0" smtClean="0">
                <a:solidFill>
                  <a:srgbClr val="000000"/>
                </a:solidFill>
                <a:latin typeface="+mn-lt"/>
              </a:rPr>
              <a:t>Verstärkungsmatrix</a:t>
            </a:r>
            <a:endParaRPr lang="de-DE" altLang="de-DE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" name="Rectangle 37"/>
          <p:cNvSpPr>
            <a:spLocks noChangeArrowheads="1"/>
          </p:cNvSpPr>
          <p:nvPr/>
        </p:nvSpPr>
        <p:spPr bwMode="auto">
          <a:xfrm>
            <a:off x="417481" y="5391706"/>
            <a:ext cx="4043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rIns="54000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58775" indent="0" eaLnBrk="1" hangingPunct="1">
              <a:spcBef>
                <a:spcPct val="20000"/>
              </a:spcBef>
            </a:pPr>
            <a:r>
              <a:rPr lang="de-DE" altLang="de-DE" sz="1800" dirty="0" smtClean="0">
                <a:solidFill>
                  <a:srgbClr val="000000"/>
                </a:solidFill>
                <a:latin typeface="+mn-lt"/>
              </a:rPr>
              <a:t>Beachte: </a:t>
            </a:r>
            <a:r>
              <a:rPr lang="de-DE" altLang="de-DE" sz="1800" b="1" i="1" dirty="0" smtClean="0">
                <a:solidFill>
                  <a:srgbClr val="000000"/>
                </a:solidFill>
                <a:latin typeface="+mn-lt"/>
              </a:rPr>
              <a:t>D</a:t>
            </a:r>
            <a:r>
              <a:rPr lang="de-DE" altLang="de-DE" sz="1800" dirty="0" smtClean="0">
                <a:solidFill>
                  <a:srgbClr val="000000"/>
                </a:solidFill>
                <a:latin typeface="+mn-lt"/>
              </a:rPr>
              <a:t>, </a:t>
            </a:r>
            <a:r>
              <a:rPr lang="de-DE" altLang="de-DE" sz="1800" b="1" i="1" dirty="0" smtClean="0">
                <a:solidFill>
                  <a:srgbClr val="000000"/>
                </a:solidFill>
                <a:latin typeface="+mn-lt"/>
              </a:rPr>
              <a:t>K</a:t>
            </a:r>
            <a:r>
              <a:rPr lang="de-DE" altLang="de-DE" sz="1800" dirty="0" smtClean="0">
                <a:solidFill>
                  <a:srgbClr val="000000"/>
                </a:solidFill>
                <a:latin typeface="+mn-lt"/>
              </a:rPr>
              <a:t> - epochenabhängig</a:t>
            </a:r>
            <a:endParaRPr lang="de-DE" altLang="de-DE" sz="180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360748"/>
              </p:ext>
            </p:extLst>
          </p:nvPr>
        </p:nvGraphicFramePr>
        <p:xfrm>
          <a:off x="755576" y="2281312"/>
          <a:ext cx="25955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31" name="Equation" r:id="rId12" imgW="2603160" imgH="355320" progId="Equation.DSMT4">
                  <p:embed/>
                </p:oleObj>
              </mc:Choice>
              <mc:Fallback>
                <p:oleObj name="Equation" r:id="rId12" imgW="26031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281312"/>
                        <a:ext cx="259556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06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Inhaltsplatzhalt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369332"/>
          </a:xfrm>
          <a:noFill/>
        </p:spPr>
        <p:txBody>
          <a:bodyPr wrap="square">
            <a:spAutoFit/>
          </a:bodyPr>
          <a:lstStyle/>
          <a:p>
            <a:pPr marL="452437" indent="-342900">
              <a:buFont typeface="+mj-lt"/>
              <a:buAutoNum type="arabicPeriod" startAt="5"/>
            </a:pPr>
            <a:r>
              <a:rPr lang="de-DE" altLang="de-DE" sz="1800" dirty="0">
                <a:solidFill>
                  <a:srgbClr val="000000"/>
                </a:solidFill>
              </a:rPr>
              <a:t>Vorläufige Aufdatierung des Zustandsvektors</a:t>
            </a:r>
            <a:r>
              <a:rPr lang="de-DE" altLang="de-DE" sz="1800" dirty="0" smtClean="0">
                <a:solidFill>
                  <a:srgbClr val="000000"/>
                </a:solidFill>
              </a:rPr>
              <a:t>:</a:t>
            </a:r>
            <a:endParaRPr lang="de-DE" altLang="de-DE" sz="1800" dirty="0">
              <a:solidFill>
                <a:srgbClr val="000000"/>
              </a:solidFill>
            </a:endParaRP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 smtClean="0"/>
              <a:t>Das KALMAN-Filter</a:t>
            </a:r>
            <a:endParaRPr lang="de-AT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24" name="Objek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143082"/>
              </p:ext>
            </p:extLst>
          </p:nvPr>
        </p:nvGraphicFramePr>
        <p:xfrm>
          <a:off x="708025" y="1916113"/>
          <a:ext cx="21209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06" name="Equation" r:id="rId4" imgW="2120760" imgH="304560" progId="Equation.DSMT4">
                  <p:embed/>
                </p:oleObj>
              </mc:Choice>
              <mc:Fallback>
                <p:oleObj name="Equation" r:id="rId4" imgW="21207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1916113"/>
                        <a:ext cx="2120900" cy="307975"/>
                      </a:xfrm>
                      <a:prstGeom prst="rect">
                        <a:avLst/>
                      </a:prstGeom>
                      <a:solidFill>
                        <a:srgbClr val="FFFF00">
                          <a:alpha val="20000"/>
                        </a:srgb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37"/>
          <p:cNvSpPr>
            <a:spLocks noChangeArrowheads="1"/>
          </p:cNvSpPr>
          <p:nvPr/>
        </p:nvSpPr>
        <p:spPr bwMode="auto">
          <a:xfrm>
            <a:off x="323528" y="2564904"/>
            <a:ext cx="87393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rIns="54000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58775" indent="0" eaLnBrk="1" hangingPunct="1">
              <a:spcBef>
                <a:spcPct val="20000"/>
              </a:spcBef>
            </a:pPr>
            <a:r>
              <a:rPr lang="de-DE" altLang="de-DE" sz="1800" dirty="0" smtClean="0">
                <a:solidFill>
                  <a:srgbClr val="000000"/>
                </a:solidFill>
                <a:latin typeface="+mn-lt"/>
              </a:rPr>
              <a:t>mit </a:t>
            </a:r>
            <a:r>
              <a:rPr lang="de-DE" altLang="de-DE" sz="1800" b="1" i="1" dirty="0" smtClean="0">
                <a:solidFill>
                  <a:srgbClr val="000000"/>
                </a:solidFill>
                <a:latin typeface="+mn-lt"/>
              </a:rPr>
              <a:t>d</a:t>
            </a:r>
            <a:r>
              <a:rPr lang="de-DE" altLang="de-DE" sz="1800" i="1" baseline="-25000" dirty="0" smtClean="0">
                <a:solidFill>
                  <a:srgbClr val="000000"/>
                </a:solidFill>
                <a:latin typeface="+mn-lt"/>
              </a:rPr>
              <a:t>k</a:t>
            </a:r>
            <a:r>
              <a:rPr lang="de-DE" altLang="de-DE" sz="1800" baseline="-25000" dirty="0" smtClean="0">
                <a:solidFill>
                  <a:srgbClr val="000000"/>
                </a:solidFill>
                <a:latin typeface="+mn-lt"/>
              </a:rPr>
              <a:t>+1</a:t>
            </a:r>
            <a:r>
              <a:rPr lang="de-DE" altLang="de-DE" sz="1800" dirty="0" smtClean="0">
                <a:solidFill>
                  <a:srgbClr val="000000"/>
                </a:solidFill>
                <a:latin typeface="+mn-lt"/>
              </a:rPr>
              <a:t> – Innovation – definiert im Beobachtungsraum als Differenz zwischen </a:t>
            </a:r>
            <a:br>
              <a:rPr lang="de-DE" altLang="de-DE" sz="1800" dirty="0" smtClean="0">
                <a:solidFill>
                  <a:srgbClr val="000000"/>
                </a:solidFill>
                <a:latin typeface="+mn-lt"/>
              </a:rPr>
            </a:br>
            <a:r>
              <a:rPr lang="de-DE" altLang="de-DE" sz="1800" dirty="0" smtClean="0">
                <a:solidFill>
                  <a:srgbClr val="000000"/>
                </a:solidFill>
                <a:latin typeface="+mn-lt"/>
              </a:rPr>
              <a:t>                   tatsächlichen und prädizierten Beobachtungen:</a:t>
            </a:r>
            <a:endParaRPr lang="de-DE" altLang="de-DE" sz="180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27" name="Objek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533793"/>
              </p:ext>
            </p:extLst>
          </p:nvPr>
        </p:nvGraphicFramePr>
        <p:xfrm>
          <a:off x="693738" y="3500438"/>
          <a:ext cx="28194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07" name="Equation" r:id="rId6" imgW="2819160" imgH="330120" progId="Equation.DSMT4">
                  <p:embed/>
                </p:oleObj>
              </mc:Choice>
              <mc:Fallback>
                <p:oleObj name="Equation" r:id="rId6" imgW="28191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3500438"/>
                        <a:ext cx="2819400" cy="334962"/>
                      </a:xfrm>
                      <a:prstGeom prst="rect">
                        <a:avLst/>
                      </a:prstGeom>
                      <a:solidFill>
                        <a:srgbClr val="FFFF00">
                          <a:alpha val="20000"/>
                        </a:srgb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396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Inhaltsplatzhalt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369332"/>
          </a:xfrm>
          <a:noFill/>
        </p:spPr>
        <p:txBody>
          <a:bodyPr wrap="square">
            <a:spAutoFit/>
          </a:bodyPr>
          <a:lstStyle/>
          <a:p>
            <a:pPr marL="452437" indent="-342900">
              <a:buFont typeface="+mj-lt"/>
              <a:buAutoNum type="arabicPeriod" startAt="6"/>
            </a:pPr>
            <a:r>
              <a:rPr lang="de-DE" altLang="de-DE" sz="1800" dirty="0" smtClean="0">
                <a:solidFill>
                  <a:srgbClr val="000000"/>
                </a:solidFill>
              </a:rPr>
              <a:t>Signifikanztest der Innovation:</a:t>
            </a:r>
            <a:endParaRPr lang="de-DE" altLang="de-DE" sz="1800" dirty="0">
              <a:solidFill>
                <a:srgbClr val="000000"/>
              </a:solidFill>
            </a:endParaRP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 smtClean="0"/>
              <a:t>Das KALMAN-Filter</a:t>
            </a:r>
            <a:endParaRPr lang="de-AT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8837"/>
              </p:ext>
            </p:extLst>
          </p:nvPr>
        </p:nvGraphicFramePr>
        <p:xfrm>
          <a:off x="733430" y="2184006"/>
          <a:ext cx="16637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62" name="Equation" r:id="rId4" imgW="1663560" imgH="723600" progId="Equation.DSMT4">
                  <p:embed/>
                </p:oleObj>
              </mc:Choice>
              <mc:Fallback>
                <p:oleObj name="Equation" r:id="rId4" imgW="166356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30" y="2184006"/>
                        <a:ext cx="16637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395536" y="3203684"/>
            <a:ext cx="18230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rIns="54000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54013" indent="0" eaLnBrk="1" hangingPunct="1">
              <a:spcBef>
                <a:spcPct val="20000"/>
              </a:spcBef>
            </a:pPr>
            <a:r>
              <a:rPr lang="de-DE" altLang="de-DE" sz="1800" dirty="0" smtClean="0">
                <a:solidFill>
                  <a:srgbClr val="000000"/>
                </a:solidFill>
                <a:latin typeface="+mn-lt"/>
              </a:rPr>
              <a:t>Testgröße:</a:t>
            </a:r>
            <a:endParaRPr lang="de-DE" altLang="de-DE" sz="180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005149"/>
              </p:ext>
            </p:extLst>
          </p:nvPr>
        </p:nvGraphicFramePr>
        <p:xfrm>
          <a:off x="792151" y="3682479"/>
          <a:ext cx="28067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63" name="Equation" r:id="rId6" imgW="2806560" imgH="672840" progId="Equation.DSMT4">
                  <p:embed/>
                </p:oleObj>
              </mc:Choice>
              <mc:Fallback>
                <p:oleObj name="Equation" r:id="rId6" imgW="280656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51" y="3682479"/>
                        <a:ext cx="28067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198008"/>
              </p:ext>
            </p:extLst>
          </p:nvPr>
        </p:nvGraphicFramePr>
        <p:xfrm>
          <a:off x="2627784" y="2130272"/>
          <a:ext cx="412908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64" name="Equation" r:id="rId8" imgW="4051080" imgH="444240" progId="Equation.DSMT4">
                  <p:embed/>
                </p:oleObj>
              </mc:Choice>
              <mc:Fallback>
                <p:oleObj name="Equation" r:id="rId8" imgW="4051080" imgH="4442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130272"/>
                        <a:ext cx="4129088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7"/>
          <p:cNvSpPr>
            <a:spLocks noChangeArrowheads="1"/>
          </p:cNvSpPr>
          <p:nvPr/>
        </p:nvSpPr>
        <p:spPr bwMode="auto">
          <a:xfrm>
            <a:off x="323528" y="1772816"/>
            <a:ext cx="56166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rIns="54000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58775" indent="0" eaLnBrk="1" hangingPunct="1">
              <a:spcBef>
                <a:spcPct val="20000"/>
              </a:spcBef>
            </a:pPr>
            <a:r>
              <a:rPr lang="de-DE" altLang="de-DE" sz="1800" smtClean="0">
                <a:solidFill>
                  <a:srgbClr val="000000"/>
                </a:solidFill>
                <a:latin typeface="+mn-lt"/>
              </a:rPr>
              <a:t>Hypothesen:</a:t>
            </a:r>
            <a:endParaRPr lang="de-DE" altLang="de-DE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402851" y="4464903"/>
            <a:ext cx="2232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rIns="54000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54013" indent="0" eaLnBrk="1" hangingPunct="1">
              <a:spcBef>
                <a:spcPct val="20000"/>
              </a:spcBef>
            </a:pPr>
            <a:r>
              <a:rPr lang="de-DE" altLang="de-DE" sz="1800" dirty="0" smtClean="0">
                <a:solidFill>
                  <a:srgbClr val="000000"/>
                </a:solidFill>
                <a:latin typeface="+mn-lt"/>
              </a:rPr>
              <a:t>Testentscheid:</a:t>
            </a:r>
            <a:endParaRPr lang="de-DE" altLang="de-DE" sz="180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372646"/>
              </p:ext>
            </p:extLst>
          </p:nvPr>
        </p:nvGraphicFramePr>
        <p:xfrm>
          <a:off x="798295" y="5001030"/>
          <a:ext cx="11557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65" name="Equation" r:id="rId10" imgW="1155600" imgH="355320" progId="Equation.DSMT4">
                  <p:embed/>
                </p:oleObj>
              </mc:Choice>
              <mc:Fallback>
                <p:oleObj name="Equation" r:id="rId10" imgW="11556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295" y="5001030"/>
                        <a:ext cx="11557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7"/>
          <p:cNvSpPr>
            <a:spLocks noChangeArrowheads="1"/>
          </p:cNvSpPr>
          <p:nvPr/>
        </p:nvSpPr>
        <p:spPr bwMode="auto">
          <a:xfrm>
            <a:off x="1994342" y="4941941"/>
            <a:ext cx="3600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rIns="54000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54013" indent="0" eaLnBrk="1" hangingPunct="1">
              <a:spcBef>
                <a:spcPct val="20000"/>
              </a:spcBef>
            </a:pPr>
            <a:r>
              <a:rPr lang="de-DE" altLang="de-DE" sz="1800" dirty="0" smtClean="0">
                <a:solidFill>
                  <a:srgbClr val="000000"/>
                </a:solidFill>
                <a:latin typeface="+mn-lt"/>
              </a:rPr>
              <a:t>Aufdatierung bereits endgültig</a:t>
            </a:r>
            <a:endParaRPr lang="de-DE" altLang="de-DE" sz="180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600551"/>
              </p:ext>
            </p:extLst>
          </p:nvPr>
        </p:nvGraphicFramePr>
        <p:xfrm>
          <a:off x="798295" y="5602693"/>
          <a:ext cx="11557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66" name="Equation" r:id="rId12" imgW="1155600" imgH="355320" progId="Equation.DSMT4">
                  <p:embed/>
                </p:oleObj>
              </mc:Choice>
              <mc:Fallback>
                <p:oleObj name="Equation" r:id="rId12" imgW="11556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295" y="5602693"/>
                        <a:ext cx="11557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1999579" y="5581211"/>
            <a:ext cx="468052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rIns="54000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54013" indent="0" eaLnBrk="1" hangingPunct="1">
              <a:spcBef>
                <a:spcPct val="20000"/>
              </a:spcBef>
            </a:pPr>
            <a:r>
              <a:rPr lang="de-DE" altLang="de-DE" sz="1800" dirty="0" smtClean="0">
                <a:solidFill>
                  <a:srgbClr val="000000"/>
                </a:solidFill>
                <a:latin typeface="+mn-lt"/>
              </a:rPr>
              <a:t>Es liegt eine Modellstörung vor,</a:t>
            </a:r>
            <a:br>
              <a:rPr lang="de-DE" altLang="de-DE" sz="1800" dirty="0" smtClean="0">
                <a:solidFill>
                  <a:srgbClr val="000000"/>
                </a:solidFill>
                <a:latin typeface="+mn-lt"/>
              </a:rPr>
            </a:br>
            <a:r>
              <a:rPr lang="de-DE" altLang="de-DE" sz="1800" dirty="0" smtClean="0">
                <a:solidFill>
                  <a:srgbClr val="000000"/>
                </a:solidFill>
                <a:latin typeface="+mn-lt"/>
              </a:rPr>
              <a:t>die es zu lokalisieren gilt</a:t>
            </a:r>
            <a:br>
              <a:rPr lang="de-DE" altLang="de-DE" sz="1800" dirty="0" smtClean="0">
                <a:solidFill>
                  <a:srgbClr val="000000"/>
                </a:solidFill>
                <a:latin typeface="+mn-lt"/>
              </a:rPr>
            </a:br>
            <a:r>
              <a:rPr lang="de-DE" altLang="de-DE" sz="1800" dirty="0" smtClean="0">
                <a:solidFill>
                  <a:srgbClr val="000000"/>
                </a:solidFill>
                <a:latin typeface="+mn-lt"/>
                <a:sym typeface="Wingdings"/>
              </a:rPr>
              <a:t> weitere Untersuchung notwendig</a:t>
            </a:r>
            <a:endParaRPr lang="de-DE" altLang="de-DE" sz="18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946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Inhaltsplatzhalt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369332"/>
          </a:xfrm>
          <a:noFill/>
        </p:spPr>
        <p:txBody>
          <a:bodyPr wrap="square">
            <a:spAutoFit/>
          </a:bodyPr>
          <a:lstStyle/>
          <a:p>
            <a:pPr marL="452437" indent="-342900">
              <a:buFont typeface="+mj-lt"/>
              <a:buAutoNum type="arabicPeriod" startAt="7"/>
            </a:pPr>
            <a:r>
              <a:rPr lang="de-DE" altLang="de-DE" sz="1800" dirty="0" smtClean="0">
                <a:solidFill>
                  <a:srgbClr val="000000"/>
                </a:solidFill>
              </a:rPr>
              <a:t>Lokalisierung der Unverträglichkeit</a:t>
            </a:r>
            <a:endParaRPr lang="de-DE" altLang="de-DE" sz="1800" dirty="0">
              <a:solidFill>
                <a:srgbClr val="000000"/>
              </a:solidFill>
            </a:endParaRP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 smtClean="0"/>
              <a:t>Das KALMAN-Filter</a:t>
            </a:r>
            <a:endParaRPr lang="de-AT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23" name="Bild 1321"/>
          <p:cNvPicPr/>
          <p:nvPr/>
        </p:nvPicPr>
        <p:blipFill rotWithShape="1">
          <a:blip r:embed="rId3" cstate="print"/>
          <a:srcRect l="4699" t="25690" r="10399" b="44785"/>
          <a:stretch/>
        </p:blipFill>
        <p:spPr bwMode="auto">
          <a:xfrm>
            <a:off x="1115616" y="1926770"/>
            <a:ext cx="7056783" cy="373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026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 smtClean="0"/>
              <a:t>Herleitung des Bewegungsmodells</a:t>
            </a:r>
            <a:endParaRPr lang="de-AT" dirty="0"/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40162" y="1268760"/>
            <a:ext cx="8536294" cy="720080"/>
          </a:xfrm>
          <a:noFill/>
        </p:spPr>
        <p:txBody>
          <a:bodyPr/>
          <a:lstStyle/>
          <a:p>
            <a:r>
              <a:rPr lang="de-DE" sz="1800" dirty="0" smtClean="0">
                <a:solidFill>
                  <a:srgbClr val="000000"/>
                </a:solidFill>
              </a:rPr>
              <a:t>Bewegung des Prismas entlang einer kreisförmigen Trajektorie mit konstanter Geschwindigkeit:</a:t>
            </a:r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3" name="Inhaltsplatzhalter 2"/>
          <p:cNvSpPr txBox="1">
            <a:spLocks/>
          </p:cNvSpPr>
          <p:nvPr/>
        </p:nvSpPr>
        <p:spPr bwMode="auto">
          <a:xfrm>
            <a:off x="140162" y="5445224"/>
            <a:ext cx="853629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fontAlgn="base">
              <a:spcBef>
                <a:spcPts val="1500"/>
              </a:spcBef>
              <a:spcAft>
                <a:spcPct val="0"/>
              </a:spcAft>
              <a:buClr>
                <a:srgbClr val="002060"/>
              </a:buClr>
              <a:buFont typeface="Georgia" pitchFamily="18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Tx/>
              <a:buFont typeface="Symbol" pitchFamily="18" charset="2"/>
              <a:buChar char="-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Tx/>
              <a:buFont typeface="Wingdings 2" pitchFamily="18" charset="2"/>
              <a:buChar char=""/>
              <a:defRPr sz="1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Tx/>
              <a:buSzPct val="80000"/>
              <a:buFont typeface="Wingdings 2" pitchFamily="18" charset="2"/>
              <a:buChar char="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Tx/>
              <a:buFont typeface="Georgia" pitchFamily="18" charset="0"/>
              <a:buChar char="▫"/>
              <a:defRPr sz="1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smtClean="0">
                <a:solidFill>
                  <a:srgbClr val="000000"/>
                </a:solidFill>
              </a:rPr>
              <a:t>Zur Bestimmung des Orientierungswinkels </a:t>
            </a:r>
            <a:r>
              <a:rPr lang="de-DE" sz="1800" i="1" dirty="0" err="1" smtClean="0">
                <a:solidFill>
                  <a:srgbClr val="000000"/>
                </a:solidFill>
                <a:latin typeface="Symbol" panose="05050102010706020507" pitchFamily="18" charset="2"/>
              </a:rPr>
              <a:t>y</a:t>
            </a:r>
            <a:r>
              <a:rPr lang="de-DE" sz="1800" baseline="-25000" dirty="0" err="1" smtClean="0">
                <a:solidFill>
                  <a:srgbClr val="000000"/>
                </a:solidFill>
              </a:rPr>
              <a:t>o</a:t>
            </a:r>
            <a:r>
              <a:rPr lang="de-DE" sz="1800" dirty="0" smtClean="0">
                <a:solidFill>
                  <a:srgbClr val="000000"/>
                </a:solidFill>
              </a:rPr>
              <a:t>  fährt das Fahrzeug „geradeaus“ entlang der Tangenten </a:t>
            </a:r>
            <a:r>
              <a:rPr lang="de-DE" sz="1800" i="1" dirty="0" smtClean="0">
                <a:solidFill>
                  <a:srgbClr val="000000"/>
                </a:solidFill>
              </a:rPr>
              <a:t>P</a:t>
            </a:r>
            <a:r>
              <a:rPr lang="de-DE" sz="1800" dirty="0" smtClean="0">
                <a:solidFill>
                  <a:srgbClr val="000000"/>
                </a:solidFill>
              </a:rPr>
              <a:t>(</a:t>
            </a:r>
            <a:r>
              <a:rPr lang="de-DE" sz="1800" i="1" dirty="0" smtClean="0">
                <a:solidFill>
                  <a:srgbClr val="000000"/>
                </a:solidFill>
              </a:rPr>
              <a:t>t</a:t>
            </a:r>
            <a:r>
              <a:rPr lang="de-DE" sz="1800" baseline="-25000" dirty="0" smtClean="0">
                <a:solidFill>
                  <a:srgbClr val="000000"/>
                </a:solidFill>
              </a:rPr>
              <a:t>0</a:t>
            </a:r>
            <a:r>
              <a:rPr lang="de-DE" sz="1800" dirty="0" smtClean="0">
                <a:solidFill>
                  <a:srgbClr val="000000"/>
                </a:solidFill>
              </a:rPr>
              <a:t>)</a:t>
            </a:r>
            <a:r>
              <a:rPr lang="de-DE" sz="1800" i="1" dirty="0" smtClean="0">
                <a:solidFill>
                  <a:srgbClr val="000000"/>
                </a:solidFill>
              </a:rPr>
              <a:t>T</a:t>
            </a:r>
            <a:r>
              <a:rPr lang="de-DE" sz="1800" dirty="0" smtClean="0">
                <a:solidFill>
                  <a:srgbClr val="000000"/>
                </a:solidFill>
              </a:rPr>
              <a:t> und wird dabei vom Tachymeter </a:t>
            </a:r>
            <a:r>
              <a:rPr lang="de-DE" sz="1800" dirty="0" err="1" smtClean="0">
                <a:solidFill>
                  <a:srgbClr val="000000"/>
                </a:solidFill>
              </a:rPr>
              <a:t>getrackt</a:t>
            </a:r>
            <a:r>
              <a:rPr lang="de-DE" sz="1800" dirty="0" smtClean="0">
                <a:solidFill>
                  <a:srgbClr val="000000"/>
                </a:solidFill>
              </a:rPr>
              <a:t>.</a:t>
            </a:r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140162" y="6228020"/>
            <a:ext cx="85362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65125" indent="-255588" algn="l" rtl="0" fontAlgn="base">
              <a:spcBef>
                <a:spcPts val="1500"/>
              </a:spcBef>
              <a:spcAft>
                <a:spcPct val="0"/>
              </a:spcAft>
              <a:buClr>
                <a:srgbClr val="002060"/>
              </a:buClr>
              <a:buFont typeface="Georgia" pitchFamily="18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Tx/>
              <a:buFont typeface="Symbol" pitchFamily="18" charset="2"/>
              <a:buChar char="-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Tx/>
              <a:buFont typeface="Wingdings 2" pitchFamily="18" charset="2"/>
              <a:buChar char=""/>
              <a:defRPr sz="1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Tx/>
              <a:buSzPct val="80000"/>
              <a:buFont typeface="Wingdings 2" pitchFamily="18" charset="2"/>
              <a:buChar char="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Tx/>
              <a:buFont typeface="Georgia" pitchFamily="18" charset="0"/>
              <a:buChar char="▫"/>
              <a:defRPr sz="1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smtClean="0">
                <a:solidFill>
                  <a:srgbClr val="000000"/>
                </a:solidFill>
              </a:rPr>
              <a:t>Die Anfangsposition </a:t>
            </a:r>
            <a:r>
              <a:rPr lang="de-DE" sz="1800" i="1" dirty="0" smtClean="0">
                <a:solidFill>
                  <a:srgbClr val="000000"/>
                </a:solidFill>
              </a:rPr>
              <a:t>P</a:t>
            </a:r>
            <a:r>
              <a:rPr lang="de-DE" sz="1800" dirty="0" smtClean="0">
                <a:solidFill>
                  <a:srgbClr val="000000"/>
                </a:solidFill>
              </a:rPr>
              <a:t>(</a:t>
            </a:r>
            <a:r>
              <a:rPr lang="de-DE" sz="1800" i="1" dirty="0" smtClean="0">
                <a:solidFill>
                  <a:srgbClr val="000000"/>
                </a:solidFill>
              </a:rPr>
              <a:t>t</a:t>
            </a:r>
            <a:r>
              <a:rPr lang="de-DE" sz="1800" baseline="-25000" dirty="0" smtClean="0">
                <a:solidFill>
                  <a:srgbClr val="000000"/>
                </a:solidFill>
              </a:rPr>
              <a:t>0</a:t>
            </a:r>
            <a:r>
              <a:rPr lang="de-DE" sz="1800" dirty="0" smtClean="0">
                <a:solidFill>
                  <a:srgbClr val="000000"/>
                </a:solidFill>
              </a:rPr>
              <a:t>) entspricht der vom Tachymeter statisch gemessenen</a:t>
            </a:r>
            <a:endParaRPr lang="de-DE" sz="1800" dirty="0">
              <a:solidFill>
                <a:srgbClr val="000000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36" y="2276872"/>
            <a:ext cx="4517145" cy="284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 smtClean="0"/>
              <a:t>Herleitung des Bewegungsmodells</a:t>
            </a:r>
            <a:endParaRPr lang="de-AT" dirty="0"/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40162" y="1268760"/>
            <a:ext cx="8536294" cy="720080"/>
          </a:xfrm>
          <a:noFill/>
        </p:spPr>
        <p:txBody>
          <a:bodyPr/>
          <a:lstStyle/>
          <a:p>
            <a:r>
              <a:rPr lang="de-DE" sz="1800" dirty="0" smtClean="0">
                <a:solidFill>
                  <a:srgbClr val="000000"/>
                </a:solidFill>
              </a:rPr>
              <a:t>Voraussetzungen:</a:t>
            </a:r>
            <a:br>
              <a:rPr lang="de-DE" sz="1800" dirty="0" smtClean="0">
                <a:solidFill>
                  <a:srgbClr val="000000"/>
                </a:solidFill>
              </a:rPr>
            </a:br>
            <a:r>
              <a:rPr lang="de-DE" sz="1800" dirty="0" smtClean="0">
                <a:solidFill>
                  <a:srgbClr val="000000"/>
                </a:solidFill>
              </a:rPr>
              <a:t>- Mittige Anordnung des Prismas:</a:t>
            </a:r>
            <a:endParaRPr lang="de-DE" sz="1800" dirty="0">
              <a:solidFill>
                <a:srgbClr val="000000"/>
              </a:solidFill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768390"/>
              </p:ext>
            </p:extLst>
          </p:nvPr>
        </p:nvGraphicFramePr>
        <p:xfrm>
          <a:off x="4139952" y="1463012"/>
          <a:ext cx="1168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64" name="Equation" r:id="rId4" imgW="1168200" imgH="571320" progId="Equation.DSMT4">
                  <p:embed/>
                </p:oleObj>
              </mc:Choice>
              <mc:Fallback>
                <p:oleObj name="Equation" r:id="rId4" imgW="1168200" imgH="571320" progId="Equation.DSMT4">
                  <p:embed/>
                  <p:pic>
                    <p:nvPicPr>
                      <p:cNvPr id="0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463012"/>
                        <a:ext cx="1168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150425" y="2305472"/>
            <a:ext cx="800020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65125" indent="-255588" algn="l" rtl="0" fontAlgn="base">
              <a:spcBef>
                <a:spcPts val="1500"/>
              </a:spcBef>
              <a:spcAft>
                <a:spcPct val="0"/>
              </a:spcAft>
              <a:buClr>
                <a:srgbClr val="002060"/>
              </a:buClr>
              <a:buFont typeface="Georgia" pitchFamily="18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Tx/>
              <a:buFont typeface="Symbol" pitchFamily="18" charset="2"/>
              <a:buChar char="-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Tx/>
              <a:buFont typeface="Wingdings 2" pitchFamily="18" charset="2"/>
              <a:buChar char=""/>
              <a:defRPr sz="1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Tx/>
              <a:buSzPct val="80000"/>
              <a:buFont typeface="Wingdings 2" pitchFamily="18" charset="2"/>
              <a:buChar char="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Tx/>
              <a:buFont typeface="Georgia" pitchFamily="18" charset="0"/>
              <a:buChar char="▫"/>
              <a:defRPr sz="1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smtClean="0">
                <a:solidFill>
                  <a:srgbClr val="000000"/>
                </a:solidFill>
              </a:rPr>
              <a:t>Gegeben: 	</a:t>
            </a:r>
            <a:r>
              <a:rPr lang="de-DE" sz="1800" dirty="0" err="1" smtClean="0">
                <a:solidFill>
                  <a:srgbClr val="000000"/>
                </a:solidFill>
                <a:latin typeface="Symbol" panose="05050102010706020507" pitchFamily="18" charset="2"/>
              </a:rPr>
              <a:t>D</a:t>
            </a:r>
            <a:r>
              <a:rPr lang="de-DE" sz="1800" i="1" dirty="0" err="1" smtClean="0">
                <a:solidFill>
                  <a:srgbClr val="000000"/>
                </a:solidFill>
              </a:rPr>
              <a:t>t</a:t>
            </a:r>
            <a:r>
              <a:rPr lang="de-DE" sz="1800" i="1" dirty="0" smtClean="0">
                <a:solidFill>
                  <a:srgbClr val="000000"/>
                </a:solidFill>
              </a:rPr>
              <a:t> </a:t>
            </a:r>
            <a:r>
              <a:rPr lang="de-DE" sz="1800" dirty="0">
                <a:solidFill>
                  <a:srgbClr val="000000"/>
                </a:solidFill>
              </a:rPr>
              <a:t>–</a:t>
            </a:r>
            <a:r>
              <a:rPr lang="de-DE" sz="1800" dirty="0" smtClean="0">
                <a:solidFill>
                  <a:srgbClr val="000000"/>
                </a:solidFill>
              </a:rPr>
              <a:t> zeitlicher Epochenabstand,</a:t>
            </a:r>
            <a:br>
              <a:rPr lang="de-DE" sz="1800" dirty="0" smtClean="0">
                <a:solidFill>
                  <a:srgbClr val="000000"/>
                </a:solidFill>
              </a:rPr>
            </a:br>
            <a:r>
              <a:rPr lang="de-DE" sz="1800" dirty="0" smtClean="0">
                <a:solidFill>
                  <a:srgbClr val="000000"/>
                </a:solidFill>
              </a:rPr>
              <a:t>	  	</a:t>
            </a:r>
            <a:r>
              <a:rPr lang="de-DE" sz="1800" i="1" dirty="0" err="1" smtClean="0">
                <a:solidFill>
                  <a:srgbClr val="000000"/>
                </a:solidFill>
              </a:rPr>
              <a:t>v</a:t>
            </a:r>
            <a:r>
              <a:rPr lang="de-DE" sz="1800" i="1" baseline="-25000" dirty="0" err="1" smtClean="0">
                <a:solidFill>
                  <a:srgbClr val="000000"/>
                </a:solidFill>
              </a:rPr>
              <a:t>m</a:t>
            </a:r>
            <a:r>
              <a:rPr lang="de-DE" sz="1800" dirty="0" smtClean="0">
                <a:solidFill>
                  <a:srgbClr val="000000"/>
                </a:solidFill>
              </a:rPr>
              <a:t> – mittlere Geschwindigkeit,</a:t>
            </a:r>
            <a:br>
              <a:rPr lang="de-DE" sz="1800" dirty="0" smtClean="0">
                <a:solidFill>
                  <a:srgbClr val="000000"/>
                </a:solidFill>
              </a:rPr>
            </a:br>
            <a:r>
              <a:rPr lang="de-DE" sz="1800" dirty="0">
                <a:solidFill>
                  <a:srgbClr val="000000"/>
                </a:solidFill>
              </a:rPr>
              <a:t>	  </a:t>
            </a:r>
            <a:r>
              <a:rPr lang="de-DE" sz="1800" dirty="0" smtClean="0">
                <a:solidFill>
                  <a:srgbClr val="000000"/>
                </a:solidFill>
              </a:rPr>
              <a:t>  	</a:t>
            </a:r>
            <a:r>
              <a:rPr lang="de-DE" sz="1800" i="1" dirty="0" smtClean="0">
                <a:solidFill>
                  <a:srgbClr val="000000"/>
                </a:solidFill>
              </a:rPr>
              <a:t>R</a:t>
            </a:r>
            <a:r>
              <a:rPr lang="de-DE" sz="1800" dirty="0" smtClean="0">
                <a:solidFill>
                  <a:srgbClr val="000000"/>
                </a:solidFill>
              </a:rPr>
              <a:t> </a:t>
            </a:r>
            <a:r>
              <a:rPr lang="de-DE" sz="1800" dirty="0">
                <a:solidFill>
                  <a:srgbClr val="000000"/>
                </a:solidFill>
              </a:rPr>
              <a:t>– </a:t>
            </a:r>
            <a:r>
              <a:rPr lang="de-DE" sz="1800" dirty="0" smtClean="0">
                <a:solidFill>
                  <a:srgbClr val="000000"/>
                </a:solidFill>
              </a:rPr>
              <a:t>Radius des Kreisbogens (als Ergebnis der Reglung).</a:t>
            </a:r>
            <a:endParaRPr lang="de-DE" sz="18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4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Inhaltsplatzhalter 2"/>
          <p:cNvSpPr>
            <a:spLocks noGrp="1"/>
          </p:cNvSpPr>
          <p:nvPr>
            <p:ph idx="1"/>
          </p:nvPr>
        </p:nvSpPr>
        <p:spPr>
          <a:xfrm>
            <a:off x="179512" y="1268760"/>
            <a:ext cx="7143780" cy="964704"/>
          </a:xfrm>
          <a:noFill/>
        </p:spPr>
        <p:txBody>
          <a:bodyPr/>
          <a:lstStyle/>
          <a:p>
            <a:pPr marL="452437" indent="-342900">
              <a:buFont typeface="+mj-lt"/>
              <a:buAutoNum type="arabicPeriod"/>
            </a:pPr>
            <a:r>
              <a:rPr lang="de-DE" sz="1800" dirty="0" smtClean="0">
                <a:solidFill>
                  <a:srgbClr val="000000"/>
                </a:solidFill>
              </a:rPr>
              <a:t>Lokales System:</a:t>
            </a:r>
            <a:br>
              <a:rPr lang="de-DE" sz="1800" dirty="0" smtClean="0">
                <a:solidFill>
                  <a:srgbClr val="000000"/>
                </a:solidFill>
              </a:rPr>
            </a:br>
            <a:r>
              <a:rPr lang="de-DE" sz="1800" dirty="0" smtClean="0">
                <a:solidFill>
                  <a:srgbClr val="000000"/>
                </a:solidFill>
              </a:rPr>
              <a:t>- zentriert in </a:t>
            </a:r>
            <a:r>
              <a:rPr lang="de-DE" sz="1800" i="1" dirty="0" smtClean="0">
                <a:solidFill>
                  <a:srgbClr val="000000"/>
                </a:solidFill>
              </a:rPr>
              <a:t>P</a:t>
            </a:r>
            <a:r>
              <a:rPr lang="de-DE" sz="1800" dirty="0" smtClean="0">
                <a:solidFill>
                  <a:srgbClr val="000000"/>
                </a:solidFill>
              </a:rPr>
              <a:t>(</a:t>
            </a:r>
            <a:r>
              <a:rPr lang="de-DE" sz="1800" i="1" dirty="0" smtClean="0">
                <a:solidFill>
                  <a:srgbClr val="000000"/>
                </a:solidFill>
              </a:rPr>
              <a:t>t</a:t>
            </a:r>
            <a:r>
              <a:rPr lang="de-DE" sz="1800" baseline="-25000" dirty="0" smtClean="0">
                <a:solidFill>
                  <a:srgbClr val="000000"/>
                </a:solidFill>
              </a:rPr>
              <a:t>0</a:t>
            </a:r>
            <a:r>
              <a:rPr lang="de-DE" sz="1800" dirty="0" smtClean="0">
                <a:solidFill>
                  <a:srgbClr val="000000"/>
                </a:solidFill>
              </a:rPr>
              <a:t>)</a:t>
            </a:r>
            <a:r>
              <a:rPr lang="de-DE" sz="1800" dirty="0">
                <a:solidFill>
                  <a:srgbClr val="000000"/>
                </a:solidFill>
              </a:rPr>
              <a:t/>
            </a:r>
            <a:br>
              <a:rPr lang="de-DE" sz="1800" dirty="0">
                <a:solidFill>
                  <a:srgbClr val="000000"/>
                </a:solidFill>
              </a:rPr>
            </a:br>
            <a:r>
              <a:rPr lang="de-DE" sz="1800" dirty="0" smtClean="0">
                <a:solidFill>
                  <a:srgbClr val="000000"/>
                </a:solidFill>
              </a:rPr>
              <a:t>- Ordinatenachse: Tangente zum Kreisbogen in </a:t>
            </a:r>
            <a:r>
              <a:rPr lang="de-DE" sz="1800" i="1" dirty="0">
                <a:solidFill>
                  <a:srgbClr val="000000"/>
                </a:solidFill>
              </a:rPr>
              <a:t>P</a:t>
            </a:r>
            <a:r>
              <a:rPr lang="de-DE" sz="1800" dirty="0">
                <a:solidFill>
                  <a:srgbClr val="000000"/>
                </a:solidFill>
              </a:rPr>
              <a:t>(</a:t>
            </a:r>
            <a:r>
              <a:rPr lang="de-DE" sz="1800" i="1" dirty="0">
                <a:solidFill>
                  <a:srgbClr val="000000"/>
                </a:solidFill>
              </a:rPr>
              <a:t>t</a:t>
            </a:r>
            <a:r>
              <a:rPr lang="de-DE" sz="1800" baseline="-25000" dirty="0">
                <a:solidFill>
                  <a:srgbClr val="000000"/>
                </a:solidFill>
              </a:rPr>
              <a:t>0</a:t>
            </a:r>
            <a:r>
              <a:rPr lang="de-DE" sz="18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 smtClean="0"/>
              <a:t>Herleitung des Bewegungsmodells</a:t>
            </a:r>
            <a:endParaRPr lang="de-AT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524922" y="2440196"/>
            <a:ext cx="47525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65125" indent="-255588" algn="l" rtl="0" fontAlgn="base">
              <a:spcBef>
                <a:spcPts val="1500"/>
              </a:spcBef>
              <a:spcAft>
                <a:spcPct val="0"/>
              </a:spcAft>
              <a:buClr>
                <a:srgbClr val="002060"/>
              </a:buClr>
              <a:buFont typeface="Georgia" pitchFamily="18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Tx/>
              <a:buFont typeface="Symbol" pitchFamily="18" charset="2"/>
              <a:buChar char="-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Tx/>
              <a:buFont typeface="Wingdings 2" pitchFamily="18" charset="2"/>
              <a:buChar char=""/>
              <a:defRPr sz="1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Tx/>
              <a:buSzPct val="80000"/>
              <a:buFont typeface="Wingdings 2" pitchFamily="18" charset="2"/>
              <a:buChar char="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Tx/>
              <a:buFont typeface="Georgia" pitchFamily="18" charset="0"/>
              <a:buChar char="▫"/>
              <a:defRPr sz="1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Georgia" pitchFamily="18" charset="0"/>
              <a:buNone/>
            </a:pPr>
            <a:r>
              <a:rPr lang="de-DE" sz="1800" dirty="0" smtClean="0">
                <a:solidFill>
                  <a:srgbClr val="000000"/>
                </a:solidFill>
              </a:rPr>
              <a:t>Koordinaten von </a:t>
            </a:r>
            <a:r>
              <a:rPr lang="de-DE" sz="1800" i="1" dirty="0" smtClean="0">
                <a:solidFill>
                  <a:srgbClr val="000000"/>
                </a:solidFill>
              </a:rPr>
              <a:t>P</a:t>
            </a:r>
            <a:r>
              <a:rPr lang="de-DE" sz="1800" dirty="0" smtClean="0">
                <a:solidFill>
                  <a:srgbClr val="000000"/>
                </a:solidFill>
              </a:rPr>
              <a:t>(</a:t>
            </a:r>
            <a:r>
              <a:rPr lang="de-DE" sz="1800" i="1" dirty="0" smtClean="0">
                <a:solidFill>
                  <a:srgbClr val="000000"/>
                </a:solidFill>
              </a:rPr>
              <a:t>t</a:t>
            </a:r>
            <a:r>
              <a:rPr lang="de-DE" sz="1800" baseline="-25000" dirty="0" smtClean="0">
                <a:solidFill>
                  <a:srgbClr val="000000"/>
                </a:solidFill>
              </a:rPr>
              <a:t>1</a:t>
            </a:r>
            <a:r>
              <a:rPr lang="de-DE" sz="1800" dirty="0" smtClean="0">
                <a:solidFill>
                  <a:srgbClr val="000000"/>
                </a:solidFill>
              </a:rPr>
              <a:t>) im lokalen System:</a:t>
            </a:r>
            <a:endParaRPr lang="de-DE" sz="1800" dirty="0">
              <a:solidFill>
                <a:srgbClr val="000000"/>
              </a:solidFill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500549"/>
              </p:ext>
            </p:extLst>
          </p:nvPr>
        </p:nvGraphicFramePr>
        <p:xfrm>
          <a:off x="5380497" y="3357563"/>
          <a:ext cx="2286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8" name="Equation" r:id="rId4" imgW="2286000" imgH="698400" progId="Equation.DSMT4">
                  <p:embed/>
                </p:oleObj>
              </mc:Choice>
              <mc:Fallback>
                <p:oleObj name="Equation" r:id="rId4" imgW="2286000" imgH="698400" progId="Equation.DSMT4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497" y="3357563"/>
                        <a:ext cx="2286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996952"/>
            <a:ext cx="4517145" cy="290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Inhaltsplatzhalter 2"/>
          <p:cNvSpPr>
            <a:spLocks noGrp="1"/>
          </p:cNvSpPr>
          <p:nvPr>
            <p:ph idx="1"/>
          </p:nvPr>
        </p:nvSpPr>
        <p:spPr>
          <a:xfrm>
            <a:off x="179512" y="1268760"/>
            <a:ext cx="7143780" cy="369332"/>
          </a:xfrm>
          <a:noFill/>
        </p:spPr>
        <p:txBody>
          <a:bodyPr>
            <a:spAutoFit/>
          </a:bodyPr>
          <a:lstStyle/>
          <a:p>
            <a:pPr marL="452437" indent="-342900">
              <a:buFont typeface="+mj-lt"/>
              <a:buAutoNum type="arabicPeriod" startAt="2"/>
            </a:pPr>
            <a:r>
              <a:rPr lang="de-DE" sz="1800" dirty="0" smtClean="0">
                <a:solidFill>
                  <a:srgbClr val="000000"/>
                </a:solidFill>
              </a:rPr>
              <a:t>Transformation in das übergeordnete </a:t>
            </a:r>
            <a:r>
              <a:rPr lang="de-DE" sz="1800" dirty="0" err="1" smtClean="0">
                <a:solidFill>
                  <a:srgbClr val="000000"/>
                </a:solidFill>
              </a:rPr>
              <a:t>tachymetrische</a:t>
            </a:r>
            <a:r>
              <a:rPr lang="de-DE" sz="1800" dirty="0" smtClean="0">
                <a:solidFill>
                  <a:srgbClr val="000000"/>
                </a:solidFill>
              </a:rPr>
              <a:t> System:</a:t>
            </a:r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 smtClean="0"/>
              <a:t>Herleitung des Bewegungsmodells</a:t>
            </a:r>
            <a:endParaRPr lang="de-AT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680021"/>
              </p:ext>
            </p:extLst>
          </p:nvPr>
        </p:nvGraphicFramePr>
        <p:xfrm>
          <a:off x="725613" y="1801416"/>
          <a:ext cx="50292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11" name="Equation" r:id="rId4" imgW="5029200" imgH="1485720" progId="Equation.DSMT4">
                  <p:embed/>
                </p:oleObj>
              </mc:Choice>
              <mc:Fallback>
                <p:oleObj name="Equation" r:id="rId4" imgW="5029200" imgH="1485720" progId="Equation.DSMT4">
                  <p:embed/>
                  <p:pic>
                    <p:nvPicPr>
                      <p:cNvPr id="0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613" y="1801416"/>
                        <a:ext cx="50292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252920"/>
              </p:ext>
            </p:extLst>
          </p:nvPr>
        </p:nvGraphicFramePr>
        <p:xfrm>
          <a:off x="960381" y="3800872"/>
          <a:ext cx="1257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12" name="Equation" r:id="rId6" imgW="1257120" imgH="304560" progId="Equation.DSMT4">
                  <p:embed/>
                </p:oleObj>
              </mc:Choice>
              <mc:Fallback>
                <p:oleObj name="Equation" r:id="rId6" imgW="1257120" imgH="304560" progId="Equation.DSMT4">
                  <p:embed/>
                  <p:pic>
                    <p:nvPicPr>
                      <p:cNvPr id="0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381" y="3800872"/>
                        <a:ext cx="1257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391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Inhaltsplatzhalt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1477328"/>
          </a:xfrm>
          <a:noFill/>
        </p:spPr>
        <p:txBody>
          <a:bodyPr wrap="square">
            <a:spAutoFit/>
          </a:bodyPr>
          <a:lstStyle/>
          <a:p>
            <a:pPr marL="452437" indent="-342900">
              <a:buFont typeface="+mj-lt"/>
              <a:buAutoNum type="arabicPeriod" startAt="3"/>
            </a:pPr>
            <a:r>
              <a:rPr lang="de-DE" sz="1800" dirty="0" smtClean="0">
                <a:solidFill>
                  <a:srgbClr val="000000"/>
                </a:solidFill>
              </a:rPr>
              <a:t>Herstellung der Beziehung zu den kinematischen Zustandsparameter und Störparameter:</a:t>
            </a:r>
            <a:br>
              <a:rPr lang="de-DE" sz="1800" dirty="0" smtClean="0">
                <a:solidFill>
                  <a:srgbClr val="000000"/>
                </a:solidFill>
              </a:rPr>
            </a:br>
            <a:r>
              <a:rPr lang="de-DE" sz="1800" dirty="0" smtClean="0">
                <a:solidFill>
                  <a:srgbClr val="000000"/>
                </a:solidFill>
              </a:rPr>
              <a:t>Annahme einer gleichmäßigen, kreisförmigen Bewegung mit konstanter Geschwindigkeit;</a:t>
            </a:r>
            <a:br>
              <a:rPr lang="de-DE" sz="1800" dirty="0" smtClean="0">
                <a:solidFill>
                  <a:srgbClr val="000000"/>
                </a:solidFill>
              </a:rPr>
            </a:br>
            <a:r>
              <a:rPr lang="de-DE" sz="1800" dirty="0" smtClean="0">
                <a:solidFill>
                  <a:srgbClr val="000000"/>
                </a:solidFill>
              </a:rPr>
              <a:t>Beschleunigung in Tangentialrichtung als Störparameter mitgeführt</a:t>
            </a:r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 smtClean="0"/>
              <a:t>Herleitung des Bewegungsmodells</a:t>
            </a:r>
            <a:endParaRPr lang="de-AT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331622"/>
              </p:ext>
            </p:extLst>
          </p:nvPr>
        </p:nvGraphicFramePr>
        <p:xfrm>
          <a:off x="755576" y="2780928"/>
          <a:ext cx="257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89" name="Equation" r:id="rId4" imgW="2577960" imgH="850680" progId="Equation.DSMT4">
                  <p:embed/>
                </p:oleObj>
              </mc:Choice>
              <mc:Fallback>
                <p:oleObj name="Equation" r:id="rId4" imgW="2577960" imgH="850680" progId="Equation.DSMT4">
                  <p:embed/>
                  <p:pic>
                    <p:nvPicPr>
                      <p:cNvPr id="0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780928"/>
                        <a:ext cx="2578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823790"/>
              </p:ext>
            </p:extLst>
          </p:nvPr>
        </p:nvGraphicFramePr>
        <p:xfrm>
          <a:off x="755576" y="3717032"/>
          <a:ext cx="63373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90" name="Equation" r:id="rId6" imgW="6337080" imgH="1866600" progId="Equation.DSMT4">
                  <p:embed/>
                </p:oleObj>
              </mc:Choice>
              <mc:Fallback>
                <p:oleObj name="Equation" r:id="rId6" imgW="6337080" imgH="1866600" progId="Equation.DSMT4">
                  <p:embed/>
                  <p:pic>
                    <p:nvPicPr>
                      <p:cNvPr id="0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717032"/>
                        <a:ext cx="63373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861537"/>
              </p:ext>
            </p:extLst>
          </p:nvPr>
        </p:nvGraphicFramePr>
        <p:xfrm>
          <a:off x="905272" y="5805264"/>
          <a:ext cx="2514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791" name="Equation" r:id="rId8" imgW="2514600" imgH="850680" progId="Equation.DSMT4">
                  <p:embed/>
                </p:oleObj>
              </mc:Choice>
              <mc:Fallback>
                <p:oleObj name="Equation" r:id="rId8" imgW="2514600" imgH="850680" progId="Equation.DSMT4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272" y="5805264"/>
                        <a:ext cx="2514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94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Inhaltsplatzhalt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369332"/>
          </a:xfrm>
          <a:noFill/>
        </p:spPr>
        <p:txBody>
          <a:bodyPr wrap="square">
            <a:spAutoFit/>
          </a:bodyPr>
          <a:lstStyle/>
          <a:p>
            <a:pPr marL="452437" indent="-342900">
              <a:buFont typeface="+mj-lt"/>
              <a:buAutoNum type="arabicPeriod" startAt="4"/>
            </a:pPr>
            <a:r>
              <a:rPr lang="de-DE" sz="1800" dirty="0" smtClean="0">
                <a:solidFill>
                  <a:srgbClr val="000000"/>
                </a:solidFill>
              </a:rPr>
              <a:t>Übergang von einer beliebigen Epoche </a:t>
            </a:r>
            <a:r>
              <a:rPr lang="de-DE" sz="1800" i="1" dirty="0" smtClean="0">
                <a:solidFill>
                  <a:srgbClr val="000000"/>
                </a:solidFill>
              </a:rPr>
              <a:t>k</a:t>
            </a:r>
            <a:r>
              <a:rPr lang="de-DE" sz="1800" dirty="0" smtClean="0">
                <a:solidFill>
                  <a:srgbClr val="000000"/>
                </a:solidFill>
              </a:rPr>
              <a:t> auf die Epoche (</a:t>
            </a:r>
            <a:r>
              <a:rPr lang="de-DE" sz="1800" i="1" dirty="0" smtClean="0">
                <a:solidFill>
                  <a:srgbClr val="000000"/>
                </a:solidFill>
              </a:rPr>
              <a:t>k</a:t>
            </a:r>
            <a:r>
              <a:rPr lang="de-DE" sz="1800" dirty="0" smtClean="0">
                <a:solidFill>
                  <a:srgbClr val="000000"/>
                </a:solidFill>
              </a:rPr>
              <a:t>+1):</a:t>
            </a:r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 smtClean="0"/>
              <a:t>Herleitung des Bewegungsmodells</a:t>
            </a:r>
            <a:endParaRPr lang="de-AT" dirty="0"/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539552" y="1729408"/>
            <a:ext cx="81369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65125" indent="-255588" algn="l" rtl="0" fontAlgn="base">
              <a:spcBef>
                <a:spcPts val="1500"/>
              </a:spcBef>
              <a:spcAft>
                <a:spcPct val="0"/>
              </a:spcAft>
              <a:buClr>
                <a:srgbClr val="002060"/>
              </a:buClr>
              <a:buFont typeface="Georgia" pitchFamily="18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Tx/>
              <a:buFont typeface="Symbol" pitchFamily="18" charset="2"/>
              <a:buChar char="-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Tx/>
              <a:buFont typeface="Wingdings 2" pitchFamily="18" charset="2"/>
              <a:buChar char=""/>
              <a:defRPr sz="1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Tx/>
              <a:buSzPct val="80000"/>
              <a:buFont typeface="Wingdings 2" pitchFamily="18" charset="2"/>
              <a:buChar char="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Tx/>
              <a:buFont typeface="Georgia" pitchFamily="18" charset="0"/>
              <a:buChar char="▫"/>
              <a:defRPr sz="1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550" indent="-6350">
              <a:buNone/>
            </a:pPr>
            <a:r>
              <a:rPr lang="de-DE" sz="1800" dirty="0">
                <a:solidFill>
                  <a:srgbClr val="000000"/>
                </a:solidFill>
              </a:rPr>
              <a:t>Verallgemeinerung der Beziehungen unter Punkt 3</a:t>
            </a:r>
            <a:r>
              <a:rPr lang="de-DE" sz="1800" dirty="0" smtClean="0">
                <a:solidFill>
                  <a:srgbClr val="000000"/>
                </a:solidFill>
              </a:rPr>
              <a:t>: </a:t>
            </a:r>
            <a:br>
              <a:rPr lang="de-DE" sz="1800" dirty="0" smtClean="0">
                <a:solidFill>
                  <a:srgbClr val="000000"/>
                </a:solidFill>
              </a:rPr>
            </a:br>
            <a:r>
              <a:rPr lang="de-DE" sz="1800" dirty="0" smtClean="0">
                <a:solidFill>
                  <a:srgbClr val="000000"/>
                </a:solidFill>
              </a:rPr>
              <a:t>Handhabung des Radius als zeitabhängige Konstante</a:t>
            </a:r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514602" y="6021288"/>
            <a:ext cx="86293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65125" indent="-255588" algn="l" rtl="0" fontAlgn="base">
              <a:spcBef>
                <a:spcPts val="1500"/>
              </a:spcBef>
              <a:spcAft>
                <a:spcPct val="0"/>
              </a:spcAft>
              <a:buClr>
                <a:srgbClr val="002060"/>
              </a:buClr>
              <a:buFont typeface="Georgia" pitchFamily="18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Tx/>
              <a:buFont typeface="Symbol" pitchFamily="18" charset="2"/>
              <a:buChar char="-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Tx/>
              <a:buFont typeface="Wingdings 2" pitchFamily="18" charset="2"/>
              <a:buChar char=""/>
              <a:defRPr sz="1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Tx/>
              <a:buSzPct val="80000"/>
              <a:buFont typeface="Wingdings 2" pitchFamily="18" charset="2"/>
              <a:buChar char="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Tx/>
              <a:buFont typeface="Georgia" pitchFamily="18" charset="0"/>
              <a:buChar char="▫"/>
              <a:defRPr sz="1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indent="-6350">
              <a:buNone/>
            </a:pPr>
            <a:r>
              <a:rPr lang="de-DE" sz="1800" dirty="0" smtClean="0">
                <a:solidFill>
                  <a:srgbClr val="000000"/>
                </a:solidFill>
              </a:rPr>
              <a:t>Nichtlineares gestörtes Bewegungsmodell mit dem</a:t>
            </a:r>
            <a:br>
              <a:rPr lang="de-DE" sz="1800" dirty="0" smtClean="0">
                <a:solidFill>
                  <a:srgbClr val="000000"/>
                </a:solidFill>
              </a:rPr>
            </a:br>
            <a:r>
              <a:rPr lang="de-DE" sz="1800" dirty="0" smtClean="0">
                <a:solidFill>
                  <a:srgbClr val="000000"/>
                </a:solidFill>
              </a:rPr>
              <a:t>Zustandsvektor </a:t>
            </a:r>
            <a:r>
              <a:rPr lang="de-DE" sz="1800" b="1" i="1" dirty="0" err="1" smtClean="0">
                <a:solidFill>
                  <a:srgbClr val="000000"/>
                </a:solidFill>
              </a:rPr>
              <a:t>x</a:t>
            </a:r>
            <a:r>
              <a:rPr lang="de-DE" sz="1800" i="1" baseline="-25000" dirty="0" err="1" smtClean="0">
                <a:solidFill>
                  <a:srgbClr val="000000"/>
                </a:solidFill>
              </a:rPr>
              <a:t>k</a:t>
            </a:r>
            <a:r>
              <a:rPr lang="de-DE" sz="1800" dirty="0" smtClean="0">
                <a:solidFill>
                  <a:srgbClr val="000000"/>
                </a:solidFill>
              </a:rPr>
              <a:t> = [</a:t>
            </a:r>
            <a:r>
              <a:rPr lang="de-DE" sz="1800" i="1" dirty="0" err="1" smtClean="0">
                <a:solidFill>
                  <a:srgbClr val="000000"/>
                </a:solidFill>
              </a:rPr>
              <a:t>x</a:t>
            </a:r>
            <a:r>
              <a:rPr lang="de-DE" sz="1800" i="1" baseline="-25000" dirty="0" err="1" smtClean="0">
                <a:solidFill>
                  <a:srgbClr val="000000"/>
                </a:solidFill>
              </a:rPr>
              <a:t>k</a:t>
            </a:r>
            <a:r>
              <a:rPr lang="de-DE" sz="1800" dirty="0" smtClean="0">
                <a:solidFill>
                  <a:srgbClr val="000000"/>
                </a:solidFill>
              </a:rPr>
              <a:t>, </a:t>
            </a:r>
            <a:r>
              <a:rPr lang="de-DE" sz="1800" i="1" dirty="0" err="1" smtClean="0">
                <a:solidFill>
                  <a:srgbClr val="000000"/>
                </a:solidFill>
              </a:rPr>
              <a:t>y</a:t>
            </a:r>
            <a:r>
              <a:rPr lang="de-DE" sz="1800" i="1" baseline="-25000" dirty="0" err="1" smtClean="0">
                <a:solidFill>
                  <a:srgbClr val="000000"/>
                </a:solidFill>
              </a:rPr>
              <a:t>k</a:t>
            </a:r>
            <a:r>
              <a:rPr lang="de-DE" sz="1800" dirty="0" smtClean="0">
                <a:solidFill>
                  <a:srgbClr val="000000"/>
                </a:solidFill>
              </a:rPr>
              <a:t>, </a:t>
            </a:r>
            <a:r>
              <a:rPr lang="de-DE" sz="1800" i="1" dirty="0" err="1" smtClean="0">
                <a:solidFill>
                  <a:srgbClr val="000000"/>
                </a:solidFill>
              </a:rPr>
              <a:t>v</a:t>
            </a:r>
            <a:r>
              <a:rPr lang="de-DE" sz="1800" i="1" baseline="-25000" dirty="0" err="1" smtClean="0">
                <a:solidFill>
                  <a:srgbClr val="000000"/>
                </a:solidFill>
              </a:rPr>
              <a:t>m</a:t>
            </a:r>
            <a:r>
              <a:rPr lang="de-DE" sz="1800" baseline="-25000" dirty="0" err="1" smtClean="0">
                <a:solidFill>
                  <a:srgbClr val="000000"/>
                </a:solidFill>
              </a:rPr>
              <a:t>,</a:t>
            </a:r>
            <a:r>
              <a:rPr lang="de-DE" sz="1800" i="1" baseline="-25000" dirty="0" err="1" smtClean="0">
                <a:solidFill>
                  <a:srgbClr val="000000"/>
                </a:solidFill>
              </a:rPr>
              <a:t>k</a:t>
            </a:r>
            <a:r>
              <a:rPr lang="de-DE" sz="1800" dirty="0" smtClean="0">
                <a:solidFill>
                  <a:srgbClr val="000000"/>
                </a:solidFill>
              </a:rPr>
              <a:t>, </a:t>
            </a:r>
            <a:r>
              <a:rPr lang="de-DE" sz="1800" i="1" dirty="0" err="1" smtClean="0">
                <a:solidFill>
                  <a:srgbClr val="000000"/>
                </a:solidFill>
                <a:latin typeface="Symbol" panose="05050102010706020507" pitchFamily="18" charset="2"/>
              </a:rPr>
              <a:t>y</a:t>
            </a:r>
            <a:r>
              <a:rPr lang="de-DE" sz="1800" i="1" baseline="-25000" dirty="0" err="1" smtClean="0">
                <a:solidFill>
                  <a:srgbClr val="000000"/>
                </a:solidFill>
              </a:rPr>
              <a:t>k</a:t>
            </a:r>
            <a:r>
              <a:rPr lang="de-DE" sz="1800" dirty="0" smtClean="0">
                <a:solidFill>
                  <a:srgbClr val="000000"/>
                </a:solidFill>
              </a:rPr>
              <a:t>]</a:t>
            </a:r>
            <a:r>
              <a:rPr lang="de-DE" sz="1800" baseline="30000" dirty="0" smtClean="0">
                <a:solidFill>
                  <a:srgbClr val="000000"/>
                </a:solidFill>
              </a:rPr>
              <a:t>T</a:t>
            </a:r>
            <a:r>
              <a:rPr lang="de-DE" sz="1800" dirty="0" smtClean="0">
                <a:solidFill>
                  <a:srgbClr val="000000"/>
                </a:solidFill>
              </a:rPr>
              <a:t> und der skalaren Störgröße </a:t>
            </a:r>
            <a:r>
              <a:rPr lang="de-DE" sz="1800" b="1" i="1" dirty="0" err="1" smtClean="0">
                <a:solidFill>
                  <a:srgbClr val="000000"/>
                </a:solidFill>
              </a:rPr>
              <a:t>w</a:t>
            </a:r>
            <a:r>
              <a:rPr lang="de-DE" sz="1800" i="1" baseline="-25000" dirty="0" err="1" smtClean="0">
                <a:solidFill>
                  <a:srgbClr val="000000"/>
                </a:solidFill>
              </a:rPr>
              <a:t>k</a:t>
            </a:r>
            <a:r>
              <a:rPr lang="de-DE" sz="1800" dirty="0" smtClean="0">
                <a:solidFill>
                  <a:srgbClr val="000000"/>
                </a:solidFill>
              </a:rPr>
              <a:t> = [</a:t>
            </a:r>
            <a:r>
              <a:rPr lang="de-DE" sz="1800" dirty="0" err="1" smtClean="0">
                <a:solidFill>
                  <a:srgbClr val="000000"/>
                </a:solidFill>
              </a:rPr>
              <a:t>a</a:t>
            </a:r>
            <a:r>
              <a:rPr lang="de-DE" sz="1800" i="1" baseline="-25000" dirty="0" err="1" smtClean="0">
                <a:solidFill>
                  <a:srgbClr val="000000"/>
                </a:solidFill>
              </a:rPr>
              <a:t>m</a:t>
            </a:r>
            <a:r>
              <a:rPr lang="de-DE" sz="1800" baseline="-25000" dirty="0" err="1" smtClean="0">
                <a:solidFill>
                  <a:srgbClr val="000000"/>
                </a:solidFill>
              </a:rPr>
              <a:t>,</a:t>
            </a:r>
            <a:r>
              <a:rPr lang="de-DE" sz="1800" i="1" baseline="-25000" dirty="0" err="1" smtClean="0">
                <a:solidFill>
                  <a:srgbClr val="000000"/>
                </a:solidFill>
              </a:rPr>
              <a:t>k</a:t>
            </a:r>
            <a:r>
              <a:rPr lang="de-DE" sz="1800" dirty="0" smtClean="0">
                <a:solidFill>
                  <a:srgbClr val="000000"/>
                </a:solidFill>
              </a:rPr>
              <a:t>].</a:t>
            </a: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755546"/>
              </p:ext>
            </p:extLst>
          </p:nvPr>
        </p:nvGraphicFramePr>
        <p:xfrm>
          <a:off x="683568" y="2492896"/>
          <a:ext cx="71755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07" name="Equation" r:id="rId4" imgW="7175160" imgH="2019240" progId="Equation.DSMT4">
                  <p:embed/>
                </p:oleObj>
              </mc:Choice>
              <mc:Fallback>
                <p:oleObj name="Equation" r:id="rId4" imgW="7175160" imgH="2019240" progId="Equation.DSMT4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492896"/>
                        <a:ext cx="7175500" cy="201930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20000"/>
                        </a:srgb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428632"/>
              </p:ext>
            </p:extLst>
          </p:nvPr>
        </p:nvGraphicFramePr>
        <p:xfrm>
          <a:off x="719460" y="5013176"/>
          <a:ext cx="3492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08" name="Equation" r:id="rId6" imgW="3492360" imgH="939600" progId="Equation.DSMT4">
                  <p:embed/>
                </p:oleObj>
              </mc:Choice>
              <mc:Fallback>
                <p:oleObj name="Equation" r:id="rId6" imgW="3492360" imgH="939600" progId="Equation.DSMT4">
                  <p:embed/>
                  <p:pic>
                    <p:nvPicPr>
                      <p:cNvPr id="0" name="Obj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60" y="5013176"/>
                        <a:ext cx="3492500" cy="93980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20000"/>
                        </a:srgb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369269"/>
              </p:ext>
            </p:extLst>
          </p:nvPr>
        </p:nvGraphicFramePr>
        <p:xfrm>
          <a:off x="755576" y="4581128"/>
          <a:ext cx="2400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09" name="Equation" r:id="rId8" imgW="2400120" imgH="330120" progId="Equation.DSMT4">
                  <p:embed/>
                </p:oleObj>
              </mc:Choice>
              <mc:Fallback>
                <p:oleObj name="Equation" r:id="rId8" imgW="2400120" imgH="330120" progId="Equation.DSMT4">
                  <p:embed/>
                  <p:pic>
                    <p:nvPicPr>
                      <p:cNvPr id="0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581128"/>
                        <a:ext cx="2400300" cy="33020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20000"/>
                        </a:srgb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87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Inhaltsplatzhalt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369332"/>
          </a:xfrm>
          <a:noFill/>
        </p:spPr>
        <p:txBody>
          <a:bodyPr wrap="square">
            <a:spAutoFit/>
          </a:bodyPr>
          <a:lstStyle/>
          <a:p>
            <a:pPr marL="452437" indent="-342900">
              <a:buFont typeface="+mj-lt"/>
              <a:buAutoNum type="arabicPeriod" startAt="5"/>
            </a:pPr>
            <a:r>
              <a:rPr lang="de-DE" sz="1800" dirty="0" smtClean="0">
                <a:solidFill>
                  <a:srgbClr val="000000"/>
                </a:solidFill>
              </a:rPr>
              <a:t>Linearisierung des Bewegungsmodells in Abhängigkeit der Zustandsparameter:</a:t>
            </a:r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 smtClean="0"/>
              <a:t>Herleitung des Bewegungsmodells</a:t>
            </a:r>
            <a:endParaRPr lang="de-AT" dirty="0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491159"/>
              </p:ext>
            </p:extLst>
          </p:nvPr>
        </p:nvGraphicFramePr>
        <p:xfrm>
          <a:off x="780379" y="2348880"/>
          <a:ext cx="6311901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36" name="Equation" r:id="rId4" imgW="6311880" imgH="2806560" progId="Equation.DSMT4">
                  <p:embed/>
                </p:oleObj>
              </mc:Choice>
              <mc:Fallback>
                <p:oleObj name="Equation" r:id="rId4" imgW="6311880" imgH="280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379" y="2348880"/>
                        <a:ext cx="6311901" cy="280670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20000"/>
                        </a:srgb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51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Inhaltsplatzhalter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369332"/>
          </a:xfrm>
          <a:noFill/>
        </p:spPr>
        <p:txBody>
          <a:bodyPr wrap="square">
            <a:spAutoFit/>
          </a:bodyPr>
          <a:lstStyle/>
          <a:p>
            <a:pPr marL="452437" indent="-342900">
              <a:buFont typeface="+mj-lt"/>
              <a:buAutoNum type="arabicPeriod" startAt="5"/>
            </a:pPr>
            <a:r>
              <a:rPr lang="de-DE" sz="1800" dirty="0" smtClean="0">
                <a:solidFill>
                  <a:srgbClr val="000000"/>
                </a:solidFill>
              </a:rPr>
              <a:t>Linearisierung des Bewegungsmodells in Abhängigkeit der Zustandsparameter:</a:t>
            </a:r>
            <a:endParaRPr lang="de-DE" sz="1800" dirty="0">
              <a:solidFill>
                <a:srgbClr val="000000"/>
              </a:solidFill>
            </a:endParaRP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 smtClean="0"/>
              <a:t>Herleitung des Bewegungsmodells</a:t>
            </a:r>
            <a:endParaRPr lang="de-AT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618875" y="1988840"/>
            <a:ext cx="82015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65125" indent="-255588" algn="l" rtl="0" fontAlgn="base">
              <a:spcBef>
                <a:spcPts val="1500"/>
              </a:spcBef>
              <a:spcAft>
                <a:spcPct val="0"/>
              </a:spcAft>
              <a:buClr>
                <a:srgbClr val="002060"/>
              </a:buClr>
              <a:buFont typeface="Georgia" pitchFamily="18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fontAlgn="base">
              <a:spcBef>
                <a:spcPts val="300"/>
              </a:spcBef>
              <a:spcAft>
                <a:spcPct val="0"/>
              </a:spcAft>
              <a:buClrTx/>
              <a:buFont typeface="Symbol" pitchFamily="18" charset="2"/>
              <a:buChar char="-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fontAlgn="base">
              <a:spcBef>
                <a:spcPts val="300"/>
              </a:spcBef>
              <a:spcAft>
                <a:spcPct val="0"/>
              </a:spcAft>
              <a:buClrTx/>
              <a:buFont typeface="Wingdings 2" pitchFamily="18" charset="2"/>
              <a:buChar char=""/>
              <a:defRPr sz="1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fontAlgn="base">
              <a:spcBef>
                <a:spcPts val="300"/>
              </a:spcBef>
              <a:spcAft>
                <a:spcPct val="0"/>
              </a:spcAft>
              <a:buClrTx/>
              <a:buSzPct val="80000"/>
              <a:buFont typeface="Wingdings 2" pitchFamily="18" charset="2"/>
              <a:buChar char=""/>
              <a:defRPr sz="12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fontAlgn="base">
              <a:spcBef>
                <a:spcPts val="300"/>
              </a:spcBef>
              <a:spcAft>
                <a:spcPct val="0"/>
              </a:spcAft>
              <a:buClrTx/>
              <a:buFont typeface="Georgia" pitchFamily="18" charset="0"/>
              <a:buChar char="▫"/>
              <a:defRPr sz="1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indent="-6350">
              <a:buNone/>
            </a:pPr>
            <a:r>
              <a:rPr lang="de-DE" sz="1800" dirty="0" smtClean="0">
                <a:solidFill>
                  <a:srgbClr val="000000"/>
                </a:solidFill>
              </a:rPr>
              <a:t>mit:</a:t>
            </a: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07405"/>
              </p:ext>
            </p:extLst>
          </p:nvPr>
        </p:nvGraphicFramePr>
        <p:xfrm>
          <a:off x="729456" y="2388468"/>
          <a:ext cx="61468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62" name="Equation" r:id="rId4" imgW="6146640" imgH="2552400" progId="Equation.DSMT4">
                  <p:embed/>
                </p:oleObj>
              </mc:Choice>
              <mc:Fallback>
                <p:oleObj name="Equation" r:id="rId4" imgW="6146640" imgH="255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56" y="2388468"/>
                        <a:ext cx="6146800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20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sign-IG-TUW">
  <a:themeElements>
    <a:clrScheme name="Benutzerdefiniert 1">
      <a:dk1>
        <a:srgbClr val="003399"/>
      </a:dk1>
      <a:lt1>
        <a:sysClr val="window" lastClr="FFFFFF"/>
      </a:lt1>
      <a:dk2>
        <a:srgbClr val="414C61"/>
      </a:dk2>
      <a:lt2>
        <a:srgbClr val="ABC7FF"/>
      </a:lt2>
      <a:accent1>
        <a:srgbClr val="424456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el mit weißem Rahmen und dunklem Log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553</Words>
  <Application>Microsoft Office PowerPoint</Application>
  <PresentationFormat>On-screen Show (4:3)</PresentationFormat>
  <Paragraphs>87</Paragraphs>
  <Slides>19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+Untertitel</vt:lpstr>
      <vt:lpstr>Arial</vt:lpstr>
      <vt:lpstr>Calibri</vt:lpstr>
      <vt:lpstr>Georgia</vt:lpstr>
      <vt:lpstr>Symbol</vt:lpstr>
      <vt:lpstr>Trebuchet MS</vt:lpstr>
      <vt:lpstr>Wingdings</vt:lpstr>
      <vt:lpstr>Wingdings 2</vt:lpstr>
      <vt:lpstr>Design-IG-TUW</vt:lpstr>
      <vt:lpstr>Titel mit weißem Rahmen und dunklem Logo</vt:lpstr>
      <vt:lpstr>Equation</vt:lpstr>
      <vt:lpstr>MathType 7.0 Equation</vt:lpstr>
      <vt:lpstr>KALMAN-Filterung</vt:lpstr>
      <vt:lpstr>Herleitung des Bewegungsmodells</vt:lpstr>
      <vt:lpstr>Herleitung des Bewegungsmodells</vt:lpstr>
      <vt:lpstr>Herleitung des Bewegungsmodells</vt:lpstr>
      <vt:lpstr>Herleitung des Bewegungsmodells</vt:lpstr>
      <vt:lpstr>Herleitung des Bewegungsmodells</vt:lpstr>
      <vt:lpstr>Herleitung des Bewegungsmodells</vt:lpstr>
      <vt:lpstr>Herleitung des Bewegungsmodells</vt:lpstr>
      <vt:lpstr>Herleitung des Bewegungsmodells</vt:lpstr>
      <vt:lpstr>Herleitung des Bewegungsmodells</vt:lpstr>
      <vt:lpstr>Herleitung des Bewegungsmodells</vt:lpstr>
      <vt:lpstr>Das KALMAN-Filter</vt:lpstr>
      <vt:lpstr>Das KALMAN-Filter</vt:lpstr>
      <vt:lpstr>Das KALMAN-Filter</vt:lpstr>
      <vt:lpstr>Das KALMAN-Filter</vt:lpstr>
      <vt:lpstr>Das KALMAN-Filter</vt:lpstr>
      <vt:lpstr>Das KALMAN-Filter</vt:lpstr>
      <vt:lpstr>Das KALMAN-Filter</vt:lpstr>
      <vt:lpstr>Das KALMAN-Filter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Andreas Wieser</dc:creator>
  <cp:lastModifiedBy>Hans-Berndt Neuner</cp:lastModifiedBy>
  <cp:revision>824</cp:revision>
  <cp:lastPrinted>2014-01-06T12:07:57Z</cp:lastPrinted>
  <dcterms:created xsi:type="dcterms:W3CDTF">2009-03-05T17:50:31Z</dcterms:created>
  <dcterms:modified xsi:type="dcterms:W3CDTF">2021-12-04T13:08:51Z</dcterms:modified>
</cp:coreProperties>
</file>