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25D8-9A40-44B2-BA64-D6E2F2B8B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5552A-33A8-4244-999D-5718CA904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B16-7DA4-4BC8-8A70-2DE5317F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925E-279F-465E-8629-EAF08FEC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60C2-0C0B-4C23-A755-E8F29D72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F306-9FD7-44FA-AA3F-ABFF6D5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D1F3F-1ED3-40E7-9BAD-77A3084C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4E20-A7E3-43A0-BD21-474B1DFA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FF2B-2B19-4A77-9C32-3E3F414C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F1FC-C9A1-43E1-AA5F-B87F3E0C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D2641-42FA-4894-9354-6F2F3B6BB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B7916-D02E-4219-B2E1-79EEA317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4548-657F-44F8-BB30-AC3C227B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A895-C4F2-4814-A08F-CF6DDCC3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CEEE-A5A5-478E-9655-722BE9D1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3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D0A0-7C36-48B6-A369-8A7FE47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EA82-55A7-460A-8788-659D499B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906F-A223-4D3D-9971-9FD21FD6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24E6-6BF5-412A-9904-C9A5CCB4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FB86-5A40-48F2-AA11-4AA3CEFE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4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137C-5E36-47AE-87C4-4206DA6C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CF42-06AA-477A-85A0-65057DD3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E035-AA54-49A5-BAF2-D32F58A2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9463-1CF7-4354-99B3-03F0E50B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CC694-9BE6-4C01-BA12-9A55811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5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FECC-0499-44C7-9E4B-C8C747F5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4186-1102-4691-8FF8-D01D3E014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A623-9778-4FC0-BEA8-468F5EF8C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6F9E6-0F5C-44FD-8917-6EEA2086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BD26-65BF-44EC-819D-45772B1E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E1DD-2B90-4B57-AB31-91EFCFBE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7B1B-4CA5-4D9D-8ACD-6D4EDDAA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D437-AC1E-46AE-9FAA-9315AD5E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70E0-2B53-4E7A-A55A-411A5291A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EF8DE-7FD8-4AA5-807E-2D1381A04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15AA-5B32-4283-BDC6-9999FF00B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69ECA-ABDE-4AD1-82D3-D1ECAB15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9DABE-7693-4C04-9CFC-67382651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F329C-7547-4657-AA71-DA938AD2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1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5CAE-CC19-478A-A9F0-6092E197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7348F-E0BD-4AAA-BD82-3FEB49C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479F8-81F0-4EE2-97EE-B21537A3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7B6BC-6F80-41F8-AB9C-9AEC507F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04BBC-5CC3-4C53-B508-CD14859A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D61BF-E834-4E18-9CE3-95D32661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B6E08-CD73-4298-BA7F-EB5E9D4F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18C2-12AE-492C-A783-D392321E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4876-59CA-4122-8046-B8E057DB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D0EA-0F8F-463C-AFB2-5FDCB20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A0B1B-5888-47FE-AFA3-53EAF6BF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03032-58B4-4D8A-BF92-5488D000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976F-B2C4-437B-906F-63D14D42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6B6C-788A-4140-AA48-96BA9FE6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E604A-7A7E-4D8E-B880-53686C435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D3001-9380-44F9-BAB6-0E61BBF0F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FCF9-55D3-4391-901B-E918C84A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D8AE-FA68-4502-907B-6854D6BC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A820-E539-4162-8B86-9B93E85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3974B-D1CA-43C3-98FB-5BC6AE47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09905-3BB5-4D8F-86CA-818E66FD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4781-B234-4353-9F22-D7DA890F4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855B-25B9-4C17-834F-C0A5D3A0F41E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9B11-FFDE-437D-895B-8AC6F7F73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6530-3638-4E1A-B423-C0679CF9E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7062-E50D-482B-A793-704DF529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DE5F29C7-132D-42CC-B57F-4BD703198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1F91B-A74C-4225-979A-222D68277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Superscalar Processor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74358-230B-4299-BEF7-D6FC1A28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Finn Wilkinson – FW17231</a:t>
            </a:r>
          </a:p>
        </p:txBody>
      </p:sp>
    </p:spTree>
    <p:extLst>
      <p:ext uri="{BB962C8B-B14F-4D97-AF65-F5344CB8AC3E}">
        <p14:creationId xmlns:p14="http://schemas.microsoft.com/office/powerpoint/2010/main" val="370680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C27A-FBC6-46C9-9EF3-DFFFCDD7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515" y="260751"/>
            <a:ext cx="7819005" cy="553359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/>
              <a:t>Architecture Design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3F55487-30F2-4F86-A78D-292D18A5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6" y="814110"/>
            <a:ext cx="9999407" cy="510896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1F617F54-7ADB-4DF2-9566-B96E79D89425}"/>
              </a:ext>
            </a:extLst>
          </p:cNvPr>
          <p:cNvSpPr/>
          <p:nvPr/>
        </p:nvSpPr>
        <p:spPr>
          <a:xfrm rot="16200000">
            <a:off x="2070180" y="5202738"/>
            <a:ext cx="235979" cy="21837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C08F743-7638-4720-9C20-A375A4ECF9E7}"/>
              </a:ext>
            </a:extLst>
          </p:cNvPr>
          <p:cNvSpPr/>
          <p:nvPr/>
        </p:nvSpPr>
        <p:spPr>
          <a:xfrm rot="16200000">
            <a:off x="4299153" y="5202738"/>
            <a:ext cx="235979" cy="21837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17104D9-F545-4229-B226-D09BC6153D34}"/>
              </a:ext>
            </a:extLst>
          </p:cNvPr>
          <p:cNvSpPr/>
          <p:nvPr/>
        </p:nvSpPr>
        <p:spPr>
          <a:xfrm rot="16200000">
            <a:off x="6349178" y="5381685"/>
            <a:ext cx="235979" cy="18258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9793C34-B859-4DCD-A2D4-5A927B59E961}"/>
              </a:ext>
            </a:extLst>
          </p:cNvPr>
          <p:cNvSpPr/>
          <p:nvPr/>
        </p:nvSpPr>
        <p:spPr>
          <a:xfrm rot="16200000">
            <a:off x="8019186" y="5582753"/>
            <a:ext cx="235979" cy="14237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C7870DE-B9BF-4E3B-9749-DF8AB081D0D1}"/>
              </a:ext>
            </a:extLst>
          </p:cNvPr>
          <p:cNvSpPr/>
          <p:nvPr/>
        </p:nvSpPr>
        <p:spPr>
          <a:xfrm rot="16200000">
            <a:off x="9833237" y="5237640"/>
            <a:ext cx="235979" cy="21139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574C8-62FB-4F62-B806-02FA7EF45012}"/>
              </a:ext>
            </a:extLst>
          </p:cNvPr>
          <p:cNvSpPr txBox="1"/>
          <p:nvPr/>
        </p:nvSpPr>
        <p:spPr>
          <a:xfrm>
            <a:off x="1392248" y="6423335"/>
            <a:ext cx="15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1C7B6-D6BF-4E4C-9014-1412DCB28808}"/>
              </a:ext>
            </a:extLst>
          </p:cNvPr>
          <p:cNvSpPr txBox="1"/>
          <p:nvPr/>
        </p:nvSpPr>
        <p:spPr>
          <a:xfrm>
            <a:off x="3623679" y="6431005"/>
            <a:ext cx="15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AD9BE-F215-4E51-BF87-5416E7BAFFFB}"/>
              </a:ext>
            </a:extLst>
          </p:cNvPr>
          <p:cNvSpPr txBox="1"/>
          <p:nvPr/>
        </p:nvSpPr>
        <p:spPr>
          <a:xfrm>
            <a:off x="5673704" y="6431713"/>
            <a:ext cx="15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Issue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9ADC7-FDD0-411A-812F-229EB4ABEE16}"/>
              </a:ext>
            </a:extLst>
          </p:cNvPr>
          <p:cNvSpPr txBox="1"/>
          <p:nvPr/>
        </p:nvSpPr>
        <p:spPr>
          <a:xfrm>
            <a:off x="7343712" y="6453540"/>
            <a:ext cx="15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Execute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2AC49-300B-4A0D-BAF5-274C3C4DC5D8}"/>
              </a:ext>
            </a:extLst>
          </p:cNvPr>
          <p:cNvSpPr txBox="1"/>
          <p:nvPr/>
        </p:nvSpPr>
        <p:spPr>
          <a:xfrm>
            <a:off x="9157763" y="6476075"/>
            <a:ext cx="15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Write Back</a:t>
            </a:r>
          </a:p>
        </p:txBody>
      </p:sp>
    </p:spTree>
    <p:extLst>
      <p:ext uri="{BB962C8B-B14F-4D97-AF65-F5344CB8AC3E}">
        <p14:creationId xmlns:p14="http://schemas.microsoft.com/office/powerpoint/2010/main" val="122195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2D91-1A85-497F-ADEA-9D36513D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161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/>
              <a:t>Processor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27175-DCDA-48D6-8DE0-23CFA220D55E}"/>
              </a:ext>
            </a:extLst>
          </p:cNvPr>
          <p:cNvSpPr txBox="1"/>
          <p:nvPr/>
        </p:nvSpPr>
        <p:spPr>
          <a:xfrm>
            <a:off x="197136" y="864609"/>
            <a:ext cx="4890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General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32 General Purpose Registers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5 stage pipeline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Fetch, Decode, Issue, Execute, Write-Back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Multi-Cycle instructions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Multiply - 2 cycles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Divide - 16 cycles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Out-of-Order execution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Register re-naming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Utilised Register Address Table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Prevents Name Dependencies, WAW &amp; WAR hazards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Scalar, 2-way superscalar, or 4-way superscalar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DDF8D-87A2-45C8-932A-F61297B55929}"/>
              </a:ext>
            </a:extLst>
          </p:cNvPr>
          <p:cNvSpPr txBox="1"/>
          <p:nvPr/>
        </p:nvSpPr>
        <p:spPr>
          <a:xfrm>
            <a:off x="5775468" y="1028343"/>
            <a:ext cx="4890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Pipeline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2 Arithmetic EUs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1 Branch and Logic EU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1 Load and Store EU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Grouped Reservation Stations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16 spaces for Arithmetic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8 spaces for Branch and Logic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8 spaces for Load and Store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Result forwarding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A59B4-8B15-4F22-841E-6C1BBB3808FA}"/>
              </a:ext>
            </a:extLst>
          </p:cNvPr>
          <p:cNvSpPr txBox="1"/>
          <p:nvPr/>
        </p:nvSpPr>
        <p:spPr>
          <a:xfrm>
            <a:off x="5775468" y="3705999"/>
            <a:ext cx="60018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Branch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Can select from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Fixed – Always predicts branch is taken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Static – If jumping backwards predict taken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1-bit Dynamic – Make prediction on previous result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2-bit Dynamic – Make prediction on previous 2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BTB keeps history of all branches seen before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Also keeps track of previous results if dynamic prediction selected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Branch in Pipeline Buffer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Tracks un-executed branches in the pipeline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Ensures nothing is committed to ARF or MEM out of program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Allows for easy misprediction recovery and flushing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9663D-7A04-40D4-913C-718D7BC9A33F}"/>
              </a:ext>
            </a:extLst>
          </p:cNvPr>
          <p:cNvSpPr txBox="1"/>
          <p:nvPr/>
        </p:nvSpPr>
        <p:spPr>
          <a:xfrm>
            <a:off x="197136" y="4492327"/>
            <a:ext cx="48905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Memory and Write-Back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Variable size Re-Order Buffer (default is 128)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Ensures program order write back to ARF, preventing RAW hazards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Load-Store Queue of size 128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Ensures Loads and Stores happen in program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Loads wait for all previous store addresses to be known before being issued to prevent RAW hazards</a:t>
            </a:r>
          </a:p>
        </p:txBody>
      </p:sp>
    </p:spTree>
    <p:extLst>
      <p:ext uri="{BB962C8B-B14F-4D97-AF65-F5344CB8AC3E}">
        <p14:creationId xmlns:p14="http://schemas.microsoft.com/office/powerpoint/2010/main" val="419882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B241-8287-4502-A601-3DD021DB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GB" dirty="0"/>
            </a:br>
            <a:r>
              <a:rPr lang="en-GB" u="sng" dirty="0"/>
              <a:t>Benchmark Programs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ED1F-C410-4B78-8E9E-E96107FC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All Scripts are looped in assembly 100 times to gain a more accurate IPC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EC17A-2747-4639-ADD1-D5647A32D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00487"/>
              </p:ext>
            </p:extLst>
          </p:nvPr>
        </p:nvGraphicFramePr>
        <p:xfrm>
          <a:off x="928820" y="2361191"/>
          <a:ext cx="9737214" cy="39983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4346">
                  <a:extLst>
                    <a:ext uri="{9D8B030D-6E8A-4147-A177-3AD203B41FA5}">
                      <a16:colId xmlns:a16="http://schemas.microsoft.com/office/drawing/2014/main" val="1314186373"/>
                    </a:ext>
                  </a:extLst>
                </a:gridCol>
                <a:gridCol w="4872868">
                  <a:extLst>
                    <a:ext uri="{9D8B030D-6E8A-4147-A177-3AD203B41FA5}">
                      <a16:colId xmlns:a16="http://schemas.microsoft.com/office/drawing/2014/main" val="3962634776"/>
                    </a:ext>
                  </a:extLst>
                </a:gridCol>
              </a:tblGrid>
              <a:tr h="666386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Factorial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Recursively calculates the factorial of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37021"/>
                  </a:ext>
                </a:extLst>
              </a:tr>
              <a:tr h="666386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Matrix Multiplication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Multiplies together a (6x4) matrix and a (4x6) matrix using branches to loop 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20342"/>
                  </a:ext>
                </a:extLst>
              </a:tr>
              <a:tr h="666386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Unrolled Matrix Multiplication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Multiplies together a (6x4) matrix and a (4x6) matrix with an unrolled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81492"/>
                  </a:ext>
                </a:extLst>
              </a:tr>
              <a:tr h="666386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Vector Addition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Adds together two vectors of length 10 </a:t>
                      </a:r>
                    </a:p>
                    <a:p>
                      <a:r>
                        <a:rPr lang="en-GB" sz="1600" dirty="0"/>
                        <a:t>A[</a:t>
                      </a:r>
                      <a:r>
                        <a:rPr lang="en-GB" sz="1600" dirty="0" err="1"/>
                        <a:t>i</a:t>
                      </a:r>
                      <a:r>
                        <a:rPr lang="en-GB" sz="1600" dirty="0"/>
                        <a:t>] = B[</a:t>
                      </a:r>
                      <a:r>
                        <a:rPr lang="en-GB" sz="1600" dirty="0" err="1"/>
                        <a:t>i</a:t>
                      </a:r>
                      <a:r>
                        <a:rPr lang="en-GB" sz="1600" dirty="0"/>
                        <a:t>] + c[</a:t>
                      </a:r>
                      <a:r>
                        <a:rPr lang="en-GB" sz="1600" dirty="0" err="1"/>
                        <a:t>i</a:t>
                      </a:r>
                      <a:r>
                        <a:rPr lang="en-GB" sz="16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83683"/>
                  </a:ext>
                </a:extLst>
              </a:tr>
              <a:tr h="666386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Quick Sort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Applies the quicksort algorithm to a list of length 30 utilising recursion and an in-memory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04210"/>
                  </a:ext>
                </a:extLst>
              </a:tr>
              <a:tr h="666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Game of Life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 iterations of Conway’s game of life on a 16x16 grid in-memory with wrap-around boarders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3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97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47D-F7DF-4051-996D-16FCCB26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u="sng" dirty="0"/>
              <a:t>Experiment #1 – Number of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4887-44F8-422B-93AB-0184226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u="sng" dirty="0"/>
              <a:t>Hypothesis</a:t>
            </a:r>
          </a:p>
          <a:p>
            <a:pPr marL="0" indent="0">
              <a:buNone/>
            </a:pPr>
            <a:r>
              <a:rPr lang="en-GB" dirty="0"/>
              <a:t>Doubling the number of pipelines will increase the IPC by x2, as well as reducing the number of cycles taken to execute each script by half.</a:t>
            </a:r>
          </a:p>
          <a:p>
            <a:pPr marL="0" indent="0">
              <a:buNone/>
            </a:pPr>
            <a:r>
              <a:rPr lang="en-GB" b="1" u="sng" dirty="0"/>
              <a:t>Experiment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Comparing IPC values and total cycles for 1, 2, and 4 pipelines over all benchmark programs. 2-bit Dynamic Branch prediction will be used as well as a 512-bit ROB to achieve as best results as possible for each test.</a:t>
            </a:r>
          </a:p>
          <a:p>
            <a:pPr marL="0" indent="0">
              <a:buNone/>
            </a:pPr>
            <a:r>
              <a:rPr lang="en-GB" b="1" u="sng" dirty="0"/>
              <a:t>Results</a:t>
            </a:r>
          </a:p>
          <a:p>
            <a:pPr marL="0" indent="0">
              <a:buNone/>
            </a:pPr>
            <a:r>
              <a:rPr lang="en-GB" dirty="0"/>
              <a:t>Stuff</a:t>
            </a:r>
          </a:p>
          <a:p>
            <a:pPr marL="0" indent="0">
              <a:buNone/>
            </a:pPr>
            <a:r>
              <a:rPr lang="en-GB" b="1" u="sng" dirty="0"/>
              <a:t>Comments</a:t>
            </a:r>
          </a:p>
          <a:p>
            <a:pPr marL="0" indent="0">
              <a:buNone/>
            </a:pPr>
            <a:r>
              <a:rPr lang="en-GB" dirty="0" err="1"/>
              <a:t>hh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14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6396-3DB6-41CE-9C68-732B1DD1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u="sng" dirty="0"/>
              <a:t>Experiment #2 – Comparing Branch Predictors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7B14AF-7A1F-4661-B586-BC1C8440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u="sng" dirty="0"/>
              <a:t>Hypothesis</a:t>
            </a:r>
          </a:p>
          <a:p>
            <a:pPr marL="0" indent="0">
              <a:buNone/>
            </a:pPr>
            <a:r>
              <a:rPr lang="en-GB" dirty="0"/>
              <a:t>For each of the benchmark programs, Fixed and Static prediction will achieve similar results. 1-bit and 2-bit Dynamic  will also have similar results, whilst outperforming Static and Fixed branch prediction.</a:t>
            </a:r>
          </a:p>
          <a:p>
            <a:pPr marL="0" indent="0">
              <a:buNone/>
            </a:pPr>
            <a:r>
              <a:rPr lang="en-GB" b="1" u="sng" dirty="0"/>
              <a:t>Experiment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For a 4 pipeline processor with 512-bit ROB, test each branch prediction type and compare the IPC, correct predictions, and number of pipeline flushes.</a:t>
            </a:r>
          </a:p>
          <a:p>
            <a:pPr marL="0" indent="0">
              <a:buNone/>
            </a:pPr>
            <a:r>
              <a:rPr lang="en-GB" b="1" u="sng" dirty="0"/>
              <a:t>Results</a:t>
            </a:r>
          </a:p>
          <a:p>
            <a:pPr marL="0" indent="0">
              <a:buNone/>
            </a:pPr>
            <a:r>
              <a:rPr lang="en-GB" dirty="0"/>
              <a:t>Stuff</a:t>
            </a:r>
          </a:p>
          <a:p>
            <a:pPr marL="0" indent="0">
              <a:buNone/>
            </a:pPr>
            <a:r>
              <a:rPr lang="en-GB" b="1" u="sng" dirty="0"/>
              <a:t>Comments</a:t>
            </a:r>
          </a:p>
          <a:p>
            <a:pPr marL="0" indent="0">
              <a:buNone/>
            </a:pPr>
            <a:r>
              <a:rPr lang="en-GB" dirty="0" err="1"/>
              <a:t>hh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03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1B00-B535-4606-9965-F372B663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u="sng" dirty="0"/>
              <a:t>Experiment #3 – Size of Re-Order Buffer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7960E0-CF34-43AC-8978-7F13A190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u="sng" dirty="0"/>
              <a:t>Hypothesis</a:t>
            </a:r>
          </a:p>
          <a:p>
            <a:pPr marL="0" indent="0">
              <a:buNone/>
            </a:pPr>
            <a:r>
              <a:rPr lang="en-GB" dirty="0"/>
              <a:t>An increased ROB size will increase the IPC and reduce the number of stalls.</a:t>
            </a:r>
          </a:p>
          <a:p>
            <a:pPr marL="0" indent="0">
              <a:buNone/>
            </a:pPr>
            <a:r>
              <a:rPr lang="en-GB" b="1" u="sng" dirty="0"/>
              <a:t>Experiment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For a 4-way superscalar processor with 2-bit dynamic branch prediction, the ROB size will be increased from 8 to 512 in logical steps for all benchmark programs.</a:t>
            </a:r>
          </a:p>
          <a:p>
            <a:pPr marL="0" indent="0">
              <a:buNone/>
            </a:pPr>
            <a:r>
              <a:rPr lang="en-GB" b="1" u="sng" dirty="0"/>
              <a:t>Results</a:t>
            </a:r>
          </a:p>
          <a:p>
            <a:pPr marL="0" indent="0">
              <a:buNone/>
            </a:pPr>
            <a:r>
              <a:rPr lang="en-GB" dirty="0"/>
              <a:t>Stuff</a:t>
            </a:r>
          </a:p>
          <a:p>
            <a:pPr marL="0" indent="0">
              <a:buNone/>
            </a:pPr>
            <a:r>
              <a:rPr lang="en-GB" b="1" u="sng" dirty="0"/>
              <a:t>Comments</a:t>
            </a:r>
          </a:p>
          <a:p>
            <a:pPr marL="0" indent="0">
              <a:buNone/>
            </a:pPr>
            <a:r>
              <a:rPr lang="en-GB" dirty="0" err="1"/>
              <a:t>hh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580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Superscalar Processor Simulator</vt:lpstr>
      <vt:lpstr>Architecture Design</vt:lpstr>
      <vt:lpstr>Processor Features</vt:lpstr>
      <vt:lpstr> Benchmark Programs</vt:lpstr>
      <vt:lpstr>Experiment #1 – Number of Pipelines</vt:lpstr>
      <vt:lpstr>Experiment #2 – Comparing Branch Predictors</vt:lpstr>
      <vt:lpstr>Experiment #3 – Size of Re-Order Buffer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Superscalar Processor Simulator</dc:title>
  <dc:creator>Finn Wilkinson</dc:creator>
  <cp:lastModifiedBy>Finn Wilkinson</cp:lastModifiedBy>
  <cp:revision>21</cp:revision>
  <dcterms:created xsi:type="dcterms:W3CDTF">2021-04-29T15:09:29Z</dcterms:created>
  <dcterms:modified xsi:type="dcterms:W3CDTF">2021-04-29T19:02:17Z</dcterms:modified>
</cp:coreProperties>
</file>