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D:\Files\Work\Bristol%20Uni\Year%204\Advanced-Computer-Architecture\Processor_Sim_Project\Additional%20Files\Experiment%20Resul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Files\Work\Bristol%20Uni\Year%204\Advanced-Computer-Architecture\Processor_Sim_Project\Additional%20Files\Experiment%20Resul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Files\Work\Bristol%20Uni\Year%204\Advanced-Computer-Architecture\Processor_Sim_Project\Additional%20Files\Experiment%20Resul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Files\Work\Bristol%20Uni\Year%204\Advanced-Computer-Architecture\Processor_Sim_Project\Additional%20Files\Experiment%20Result.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IPC for</a:t>
            </a:r>
            <a:r>
              <a:rPr lang="en-GB" baseline="0"/>
              <a:t> Each Pipeline Count</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Sheet1!$A$5:$B$5</c:f>
              <c:strCache>
                <c:ptCount val="2"/>
                <c:pt idx="0">
                  <c:v>Scalar</c:v>
                </c:pt>
                <c:pt idx="1">
                  <c:v>IPC</c:v>
                </c:pt>
              </c:strCache>
            </c:strRef>
          </c:tx>
          <c:spPr>
            <a:solidFill>
              <a:schemeClr val="accent1"/>
            </a:solidFill>
            <a:ln>
              <a:noFill/>
            </a:ln>
            <a:effectLst/>
          </c:spPr>
          <c:invertIfNegative val="0"/>
          <c:cat>
            <c:strRef>
              <c:f>Sheet1!$C$4:$H$4</c:f>
              <c:strCache>
                <c:ptCount val="6"/>
                <c:pt idx="0">
                  <c:v>Factorial</c:v>
                </c:pt>
                <c:pt idx="1">
                  <c:v>Matrix Multiplication</c:v>
                </c:pt>
                <c:pt idx="2">
                  <c:v>Matrix Multiplication (Unrolled)</c:v>
                </c:pt>
                <c:pt idx="3">
                  <c:v>Vector Addition</c:v>
                </c:pt>
                <c:pt idx="4">
                  <c:v>Quick Sort</c:v>
                </c:pt>
                <c:pt idx="5">
                  <c:v>Game of Life</c:v>
                </c:pt>
              </c:strCache>
            </c:strRef>
          </c:cat>
          <c:val>
            <c:numRef>
              <c:f>Sheet1!$C$5:$H$5</c:f>
              <c:numCache>
                <c:formatCode>General</c:formatCode>
                <c:ptCount val="6"/>
                <c:pt idx="0">
                  <c:v>0.96</c:v>
                </c:pt>
                <c:pt idx="1">
                  <c:v>0.99</c:v>
                </c:pt>
                <c:pt idx="2">
                  <c:v>1</c:v>
                </c:pt>
                <c:pt idx="3">
                  <c:v>0.97</c:v>
                </c:pt>
                <c:pt idx="4">
                  <c:v>0.95</c:v>
                </c:pt>
                <c:pt idx="5">
                  <c:v>0.97</c:v>
                </c:pt>
              </c:numCache>
            </c:numRef>
          </c:val>
          <c:extLst>
            <c:ext xmlns:c16="http://schemas.microsoft.com/office/drawing/2014/chart" uri="{C3380CC4-5D6E-409C-BE32-E72D297353CC}">
              <c16:uniqueId val="{00000000-173B-438D-BA6E-CB0713F67937}"/>
            </c:ext>
          </c:extLst>
        </c:ser>
        <c:ser>
          <c:idx val="1"/>
          <c:order val="1"/>
          <c:tx>
            <c:strRef>
              <c:f>Sheet1!$A$8:$B$8</c:f>
              <c:strCache>
                <c:ptCount val="2"/>
                <c:pt idx="0">
                  <c:v>2-Way</c:v>
                </c:pt>
                <c:pt idx="1">
                  <c:v>IPC</c:v>
                </c:pt>
              </c:strCache>
            </c:strRef>
          </c:tx>
          <c:spPr>
            <a:solidFill>
              <a:schemeClr val="accent2"/>
            </a:solidFill>
            <a:ln>
              <a:noFill/>
            </a:ln>
            <a:effectLst/>
          </c:spPr>
          <c:invertIfNegative val="0"/>
          <c:cat>
            <c:strRef>
              <c:f>Sheet1!$C$4:$H$4</c:f>
              <c:strCache>
                <c:ptCount val="6"/>
                <c:pt idx="0">
                  <c:v>Factorial</c:v>
                </c:pt>
                <c:pt idx="1">
                  <c:v>Matrix Multiplication</c:v>
                </c:pt>
                <c:pt idx="2">
                  <c:v>Matrix Multiplication (Unrolled)</c:v>
                </c:pt>
                <c:pt idx="3">
                  <c:v>Vector Addition</c:v>
                </c:pt>
                <c:pt idx="4">
                  <c:v>Quick Sort</c:v>
                </c:pt>
                <c:pt idx="5">
                  <c:v>Game of Life</c:v>
                </c:pt>
              </c:strCache>
            </c:strRef>
          </c:cat>
          <c:val>
            <c:numRef>
              <c:f>Sheet1!$C$8:$H$8</c:f>
              <c:numCache>
                <c:formatCode>General</c:formatCode>
                <c:ptCount val="6"/>
                <c:pt idx="0">
                  <c:v>1.86</c:v>
                </c:pt>
                <c:pt idx="1">
                  <c:v>1.93</c:v>
                </c:pt>
                <c:pt idx="2">
                  <c:v>2</c:v>
                </c:pt>
                <c:pt idx="3">
                  <c:v>1.88</c:v>
                </c:pt>
                <c:pt idx="4">
                  <c:v>1.77</c:v>
                </c:pt>
                <c:pt idx="5">
                  <c:v>1.84</c:v>
                </c:pt>
              </c:numCache>
            </c:numRef>
          </c:val>
          <c:extLst>
            <c:ext xmlns:c16="http://schemas.microsoft.com/office/drawing/2014/chart" uri="{C3380CC4-5D6E-409C-BE32-E72D297353CC}">
              <c16:uniqueId val="{00000001-173B-438D-BA6E-CB0713F67937}"/>
            </c:ext>
          </c:extLst>
        </c:ser>
        <c:ser>
          <c:idx val="2"/>
          <c:order val="2"/>
          <c:tx>
            <c:strRef>
              <c:f>Sheet1!$A$11:$B$11</c:f>
              <c:strCache>
                <c:ptCount val="2"/>
                <c:pt idx="0">
                  <c:v>4-Way</c:v>
                </c:pt>
                <c:pt idx="1">
                  <c:v>IPC</c:v>
                </c:pt>
              </c:strCache>
            </c:strRef>
          </c:tx>
          <c:spPr>
            <a:solidFill>
              <a:schemeClr val="accent3"/>
            </a:solidFill>
            <a:ln>
              <a:noFill/>
            </a:ln>
            <a:effectLst/>
          </c:spPr>
          <c:invertIfNegative val="0"/>
          <c:cat>
            <c:strRef>
              <c:f>Sheet1!$C$4:$H$4</c:f>
              <c:strCache>
                <c:ptCount val="6"/>
                <c:pt idx="0">
                  <c:v>Factorial</c:v>
                </c:pt>
                <c:pt idx="1">
                  <c:v>Matrix Multiplication</c:v>
                </c:pt>
                <c:pt idx="2">
                  <c:v>Matrix Multiplication (Unrolled)</c:v>
                </c:pt>
                <c:pt idx="3">
                  <c:v>Vector Addition</c:v>
                </c:pt>
                <c:pt idx="4">
                  <c:v>Quick Sort</c:v>
                </c:pt>
                <c:pt idx="5">
                  <c:v>Game of Life</c:v>
                </c:pt>
              </c:strCache>
            </c:strRef>
          </c:cat>
          <c:val>
            <c:numRef>
              <c:f>Sheet1!$C$11:$H$11</c:f>
              <c:numCache>
                <c:formatCode>General</c:formatCode>
                <c:ptCount val="6"/>
                <c:pt idx="0">
                  <c:v>3.11</c:v>
                </c:pt>
                <c:pt idx="1">
                  <c:v>3.68</c:v>
                </c:pt>
                <c:pt idx="2">
                  <c:v>3.89</c:v>
                </c:pt>
                <c:pt idx="3">
                  <c:v>2.14</c:v>
                </c:pt>
                <c:pt idx="4">
                  <c:v>3.16</c:v>
                </c:pt>
                <c:pt idx="5">
                  <c:v>3.33</c:v>
                </c:pt>
              </c:numCache>
            </c:numRef>
          </c:val>
          <c:extLst>
            <c:ext xmlns:c16="http://schemas.microsoft.com/office/drawing/2014/chart" uri="{C3380CC4-5D6E-409C-BE32-E72D297353CC}">
              <c16:uniqueId val="{00000002-173B-438D-BA6E-CB0713F67937}"/>
            </c:ext>
          </c:extLst>
        </c:ser>
        <c:dLbls>
          <c:showLegendKey val="0"/>
          <c:showVal val="0"/>
          <c:showCatName val="0"/>
          <c:showSerName val="0"/>
          <c:showPercent val="0"/>
          <c:showBubbleSize val="0"/>
        </c:dLbls>
        <c:gapWidth val="219"/>
        <c:overlap val="-27"/>
        <c:axId val="588547488"/>
        <c:axId val="588544536"/>
      </c:barChart>
      <c:catAx>
        <c:axId val="58854748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dirty="0"/>
                  <a:t>Benchmark Program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8544536"/>
        <c:crosses val="autoZero"/>
        <c:auto val="1"/>
        <c:lblAlgn val="ctr"/>
        <c:lblOffset val="100"/>
        <c:noMultiLvlLbl val="0"/>
      </c:catAx>
      <c:valAx>
        <c:axId val="5885445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Instructiond Per Cycle (IPC)</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85474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Cycles</a:t>
            </a:r>
            <a:r>
              <a:rPr lang="en-GB" baseline="0"/>
              <a:t> for Each Pipeline Count</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Scalar Cycles</c:v>
          </c:tx>
          <c:spPr>
            <a:solidFill>
              <a:schemeClr val="accent1"/>
            </a:solidFill>
            <a:ln>
              <a:noFill/>
            </a:ln>
            <a:effectLst/>
          </c:spPr>
          <c:invertIfNegative val="0"/>
          <c:dLbls>
            <c:dLbl>
              <c:idx val="0"/>
              <c:layout>
                <c:manualLayout>
                  <c:x val="-2.0600860596896335E-3"/>
                  <c:y val="-5.179111623313016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75DD-465E-B703-35F6A0A8C465}"/>
                </c:ext>
              </c:extLst>
            </c:dLbl>
            <c:dLbl>
              <c:idx val="1"/>
              <c:layout>
                <c:manualLayout>
                  <c:x val="0"/>
                  <c:y val="-3.107466973987809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75DD-465E-B703-35F6A0A8C465}"/>
                </c:ext>
              </c:extLst>
            </c:dLbl>
            <c:dLbl>
              <c:idx val="2"/>
              <c:layout>
                <c:manualLayout>
                  <c:x val="0"/>
                  <c:y val="-2.762192865766954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75DD-465E-B703-35F6A0A8C465}"/>
                </c:ext>
              </c:extLst>
            </c:dLbl>
            <c:dLbl>
              <c:idx val="3"/>
              <c:layout>
                <c:manualLayout>
                  <c:x val="2.0600860596896148E-3"/>
                  <c:y val="-5.869659839754751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75DD-465E-B703-35F6A0A8C465}"/>
                </c:ext>
              </c:extLst>
            </c:dLbl>
            <c:dLbl>
              <c:idx val="4"/>
              <c:layout>
                <c:manualLayout>
                  <c:x val="7.5535616261401114E-17"/>
                  <c:y val="-6.905482164417371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75DD-465E-B703-35F6A0A8C465}"/>
                </c:ext>
              </c:extLst>
            </c:dLbl>
            <c:dLbl>
              <c:idx val="5"/>
              <c:layout>
                <c:manualLayout>
                  <c:x val="0"/>
                  <c:y val="-6.9054821644173557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75DD-465E-B703-35F6A0A8C465}"/>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Sheet1!$C$4:$H$4</c:f>
              <c:strCache>
                <c:ptCount val="6"/>
                <c:pt idx="0">
                  <c:v>Factorial</c:v>
                </c:pt>
                <c:pt idx="1">
                  <c:v>Matrix Multiplication</c:v>
                </c:pt>
                <c:pt idx="2">
                  <c:v>Matrix Multiplication (Unrolled)</c:v>
                </c:pt>
                <c:pt idx="3">
                  <c:v>Vector Addition</c:v>
                </c:pt>
                <c:pt idx="4">
                  <c:v>Quick Sort</c:v>
                </c:pt>
                <c:pt idx="5">
                  <c:v>Game of Life</c:v>
                </c:pt>
              </c:strCache>
            </c:strRef>
          </c:cat>
          <c:val>
            <c:numRef>
              <c:f>Sheet1!$C$6:$H$6</c:f>
              <c:numCache>
                <c:formatCode>General</c:formatCode>
                <c:ptCount val="6"/>
                <c:pt idx="0">
                  <c:v>5712</c:v>
                </c:pt>
                <c:pt idx="1">
                  <c:v>67456</c:v>
                </c:pt>
                <c:pt idx="2">
                  <c:v>61656</c:v>
                </c:pt>
                <c:pt idx="3">
                  <c:v>6648</c:v>
                </c:pt>
                <c:pt idx="4">
                  <c:v>459193</c:v>
                </c:pt>
                <c:pt idx="5">
                  <c:v>402273</c:v>
                </c:pt>
              </c:numCache>
            </c:numRef>
          </c:val>
          <c:extLst>
            <c:ext xmlns:c16="http://schemas.microsoft.com/office/drawing/2014/chart" uri="{C3380CC4-5D6E-409C-BE32-E72D297353CC}">
              <c16:uniqueId val="{00000000-75DD-465E-B703-35F6A0A8C465}"/>
            </c:ext>
          </c:extLst>
        </c:ser>
        <c:ser>
          <c:idx val="1"/>
          <c:order val="1"/>
          <c:tx>
            <c:v>2-Way Cycles</c:v>
          </c:tx>
          <c:spPr>
            <a:solidFill>
              <a:schemeClr val="accent2"/>
            </a:solidFill>
            <a:ln>
              <a:noFill/>
            </a:ln>
            <a:effectLst/>
          </c:spPr>
          <c:invertIfNegative val="0"/>
          <c:dLbls>
            <c:dLbl>
              <c:idx val="0"/>
              <c:layout>
                <c:manualLayout>
                  <c:x val="-3.7767808130700557E-17"/>
                  <c:y val="-3.1074669739878227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4-75DD-465E-B703-35F6A0A8C465}"/>
                </c:ext>
              </c:extLst>
            </c:dLbl>
            <c:dLbl>
              <c:idx val="1"/>
              <c:layout>
                <c:manualLayout>
                  <c:x val="0"/>
                  <c:y val="-3.4527410822086907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75DD-465E-B703-35F6A0A8C465}"/>
                </c:ext>
              </c:extLst>
            </c:dLbl>
            <c:dLbl>
              <c:idx val="2"/>
              <c:layout>
                <c:manualLayout>
                  <c:x val="0"/>
                  <c:y val="-3.107466973987809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75DD-465E-B703-35F6A0A8C465}"/>
                </c:ext>
              </c:extLst>
            </c:dLbl>
            <c:dLbl>
              <c:idx val="3"/>
              <c:layout>
                <c:manualLayout>
                  <c:x val="-7.5535616261401114E-17"/>
                  <c:y val="-3.45274108220867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75DD-465E-B703-35F6A0A8C465}"/>
                </c:ext>
              </c:extLst>
            </c:dLbl>
            <c:dLbl>
              <c:idx val="4"/>
              <c:layout>
                <c:manualLayout>
                  <c:x val="2.0600860596896073E-2"/>
                  <c:y val="-5.179111623313016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75DD-465E-B703-35F6A0A8C465}"/>
                </c:ext>
              </c:extLst>
            </c:dLbl>
            <c:dLbl>
              <c:idx val="5"/>
              <c:layout>
                <c:manualLayout>
                  <c:x val="1.6480688477516919E-2"/>
                  <c:y val="-2.071644649325213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75DD-465E-B703-35F6A0A8C465}"/>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Sheet1!$C$4:$H$4</c:f>
              <c:strCache>
                <c:ptCount val="6"/>
                <c:pt idx="0">
                  <c:v>Factorial</c:v>
                </c:pt>
                <c:pt idx="1">
                  <c:v>Matrix Multiplication</c:v>
                </c:pt>
                <c:pt idx="2">
                  <c:v>Matrix Multiplication (Unrolled)</c:v>
                </c:pt>
                <c:pt idx="3">
                  <c:v>Vector Addition</c:v>
                </c:pt>
                <c:pt idx="4">
                  <c:v>Quick Sort</c:v>
                </c:pt>
                <c:pt idx="5">
                  <c:v>Game of Life</c:v>
                </c:pt>
              </c:strCache>
            </c:strRef>
          </c:cat>
          <c:val>
            <c:numRef>
              <c:f>Sheet1!$C$9:$H$9</c:f>
              <c:numCache>
                <c:formatCode>General</c:formatCode>
                <c:ptCount val="6"/>
                <c:pt idx="0">
                  <c:v>3012</c:v>
                </c:pt>
                <c:pt idx="1">
                  <c:v>34682</c:v>
                </c:pt>
                <c:pt idx="2">
                  <c:v>30833</c:v>
                </c:pt>
                <c:pt idx="3">
                  <c:v>3528</c:v>
                </c:pt>
                <c:pt idx="4">
                  <c:v>250981</c:v>
                </c:pt>
                <c:pt idx="5">
                  <c:v>212589</c:v>
                </c:pt>
              </c:numCache>
            </c:numRef>
          </c:val>
          <c:extLst>
            <c:ext xmlns:c16="http://schemas.microsoft.com/office/drawing/2014/chart" uri="{C3380CC4-5D6E-409C-BE32-E72D297353CC}">
              <c16:uniqueId val="{00000001-75DD-465E-B703-35F6A0A8C465}"/>
            </c:ext>
          </c:extLst>
        </c:ser>
        <c:ser>
          <c:idx val="2"/>
          <c:order val="2"/>
          <c:tx>
            <c:v>4-Way Cycles</c:v>
          </c:tx>
          <c:spPr>
            <a:solidFill>
              <a:schemeClr val="accent3"/>
            </a:solidFill>
            <a:ln>
              <a:noFill/>
            </a:ln>
            <a:effectLst/>
          </c:spPr>
          <c:invertIfNegative val="0"/>
          <c:dLbls>
            <c:dLbl>
              <c:idx val="0"/>
              <c:layout>
                <c:manualLayout>
                  <c:x val="4.1201721193792297E-3"/>
                  <c:y val="-6.905482164417482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5-75DD-465E-B703-35F6A0A8C465}"/>
                </c:ext>
              </c:extLst>
            </c:dLbl>
            <c:dLbl>
              <c:idx val="1"/>
              <c:layout>
                <c:manualLayout>
                  <c:x val="0"/>
                  <c:y val="-2.0716446493252067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2-75DD-465E-B703-35F6A0A8C465}"/>
                </c:ext>
              </c:extLst>
            </c:dLbl>
            <c:dLbl>
              <c:idx val="2"/>
              <c:layout>
                <c:manualLayout>
                  <c:x val="0"/>
                  <c:y val="-2.0716446493252192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75DD-465E-B703-35F6A0A8C465}"/>
                </c:ext>
              </c:extLst>
            </c:dLbl>
            <c:dLbl>
              <c:idx val="3"/>
              <c:layout>
                <c:manualLayout>
                  <c:x val="4.1201721193791542E-3"/>
                  <c:y val="-1.03582232466261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75DD-465E-B703-35F6A0A8C465}"/>
                </c:ext>
              </c:extLst>
            </c:dLbl>
            <c:dLbl>
              <c:idx val="4"/>
              <c:layout>
                <c:manualLayout>
                  <c:x val="1.8540774537206609E-2"/>
                  <c:y val="-1.3810964328834711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75DD-465E-B703-35F6A0A8C465}"/>
                </c:ext>
              </c:extLst>
            </c:dLbl>
            <c:dLbl>
              <c:idx val="5"/>
              <c:layout>
                <c:manualLayout>
                  <c:x val="1.6480688477516919E-2"/>
                  <c:y val="-1.3810964328834647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75DD-465E-B703-35F6A0A8C465}"/>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Sheet1!$C$4:$H$4</c:f>
              <c:strCache>
                <c:ptCount val="6"/>
                <c:pt idx="0">
                  <c:v>Factorial</c:v>
                </c:pt>
                <c:pt idx="1">
                  <c:v>Matrix Multiplication</c:v>
                </c:pt>
                <c:pt idx="2">
                  <c:v>Matrix Multiplication (Unrolled)</c:v>
                </c:pt>
                <c:pt idx="3">
                  <c:v>Vector Addition</c:v>
                </c:pt>
                <c:pt idx="4">
                  <c:v>Quick Sort</c:v>
                </c:pt>
                <c:pt idx="5">
                  <c:v>Game of Life</c:v>
                </c:pt>
              </c:strCache>
            </c:strRef>
          </c:cat>
          <c:val>
            <c:numRef>
              <c:f>Sheet1!$C$12:$H$12</c:f>
              <c:numCache>
                <c:formatCode>General</c:formatCode>
                <c:ptCount val="6"/>
                <c:pt idx="0">
                  <c:v>1770</c:v>
                </c:pt>
                <c:pt idx="1">
                  <c:v>18149</c:v>
                </c:pt>
                <c:pt idx="2">
                  <c:v>15867</c:v>
                </c:pt>
                <c:pt idx="3">
                  <c:v>3017</c:v>
                </c:pt>
                <c:pt idx="4">
                  <c:v>143128</c:v>
                </c:pt>
                <c:pt idx="5">
                  <c:v>121819</c:v>
                </c:pt>
              </c:numCache>
            </c:numRef>
          </c:val>
          <c:extLst>
            <c:ext xmlns:c16="http://schemas.microsoft.com/office/drawing/2014/chart" uri="{C3380CC4-5D6E-409C-BE32-E72D297353CC}">
              <c16:uniqueId val="{00000002-75DD-465E-B703-35F6A0A8C465}"/>
            </c:ext>
          </c:extLst>
        </c:ser>
        <c:dLbls>
          <c:dLblPos val="outEnd"/>
          <c:showLegendKey val="0"/>
          <c:showVal val="1"/>
          <c:showCatName val="0"/>
          <c:showSerName val="0"/>
          <c:showPercent val="0"/>
          <c:showBubbleSize val="0"/>
        </c:dLbls>
        <c:gapWidth val="150"/>
        <c:axId val="587830728"/>
        <c:axId val="587827448"/>
      </c:barChart>
      <c:catAx>
        <c:axId val="58783072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Benchmark Program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7827448"/>
        <c:crosses val="autoZero"/>
        <c:auto val="1"/>
        <c:lblAlgn val="ctr"/>
        <c:lblOffset val="100"/>
        <c:noMultiLvlLbl val="0"/>
      </c:catAx>
      <c:valAx>
        <c:axId val="5878274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Cycles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783072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Flush Count</a:t>
            </a:r>
            <a:r>
              <a:rPr lang="en-GB" baseline="0"/>
              <a:t> for Each Branch Prediction Type</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Sheet1!$A$23:$B$23</c:f>
              <c:strCache>
                <c:ptCount val="2"/>
                <c:pt idx="0">
                  <c:v>Fixed</c:v>
                </c:pt>
                <c:pt idx="1">
                  <c:v>Flushes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Sheet1!$C$19:$H$19</c:f>
              <c:strCache>
                <c:ptCount val="6"/>
                <c:pt idx="0">
                  <c:v>Factorial</c:v>
                </c:pt>
                <c:pt idx="1">
                  <c:v>Matrix Multiplication</c:v>
                </c:pt>
                <c:pt idx="2">
                  <c:v>Matrix Multiplication (Unrolled)</c:v>
                </c:pt>
                <c:pt idx="3">
                  <c:v>Vector Addition</c:v>
                </c:pt>
                <c:pt idx="4">
                  <c:v>Quick Sort</c:v>
                </c:pt>
                <c:pt idx="5">
                  <c:v>Game of Life</c:v>
                </c:pt>
              </c:strCache>
            </c:strRef>
          </c:cat>
          <c:val>
            <c:numRef>
              <c:f>Sheet1!$C$23:$H$23</c:f>
              <c:numCache>
                <c:formatCode>General</c:formatCode>
                <c:ptCount val="6"/>
                <c:pt idx="0">
                  <c:v>1201</c:v>
                </c:pt>
                <c:pt idx="1">
                  <c:v>501</c:v>
                </c:pt>
                <c:pt idx="2">
                  <c:v>1</c:v>
                </c:pt>
                <c:pt idx="3">
                  <c:v>101</c:v>
                </c:pt>
                <c:pt idx="4">
                  <c:v>11825</c:v>
                </c:pt>
                <c:pt idx="5">
                  <c:v>124945</c:v>
                </c:pt>
              </c:numCache>
            </c:numRef>
          </c:val>
          <c:extLst>
            <c:ext xmlns:c16="http://schemas.microsoft.com/office/drawing/2014/chart" uri="{C3380CC4-5D6E-409C-BE32-E72D297353CC}">
              <c16:uniqueId val="{00000000-1DE0-463F-B779-1B0C38E92797}"/>
            </c:ext>
          </c:extLst>
        </c:ser>
        <c:ser>
          <c:idx val="1"/>
          <c:order val="1"/>
          <c:tx>
            <c:strRef>
              <c:f>Sheet1!$A$28:$B$28</c:f>
              <c:strCache>
                <c:ptCount val="2"/>
                <c:pt idx="0">
                  <c:v>Static</c:v>
                </c:pt>
                <c:pt idx="1">
                  <c:v>Flushes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Sheet1!$C$19:$H$19</c:f>
              <c:strCache>
                <c:ptCount val="6"/>
                <c:pt idx="0">
                  <c:v>Factorial</c:v>
                </c:pt>
                <c:pt idx="1">
                  <c:v>Matrix Multiplication</c:v>
                </c:pt>
                <c:pt idx="2">
                  <c:v>Matrix Multiplication (Unrolled)</c:v>
                </c:pt>
                <c:pt idx="3">
                  <c:v>Vector Addition</c:v>
                </c:pt>
                <c:pt idx="4">
                  <c:v>Quick Sort</c:v>
                </c:pt>
                <c:pt idx="5">
                  <c:v>Game of Life</c:v>
                </c:pt>
              </c:strCache>
            </c:strRef>
          </c:cat>
          <c:val>
            <c:numRef>
              <c:f>Sheet1!$C$28:$H$28</c:f>
              <c:numCache>
                <c:formatCode>General</c:formatCode>
                <c:ptCount val="6"/>
                <c:pt idx="0">
                  <c:v>102</c:v>
                </c:pt>
                <c:pt idx="1">
                  <c:v>501</c:v>
                </c:pt>
                <c:pt idx="2">
                  <c:v>1</c:v>
                </c:pt>
                <c:pt idx="3">
                  <c:v>101</c:v>
                </c:pt>
                <c:pt idx="4">
                  <c:v>57650</c:v>
                </c:pt>
                <c:pt idx="5">
                  <c:v>17025</c:v>
                </c:pt>
              </c:numCache>
            </c:numRef>
          </c:val>
          <c:extLst>
            <c:ext xmlns:c16="http://schemas.microsoft.com/office/drawing/2014/chart" uri="{C3380CC4-5D6E-409C-BE32-E72D297353CC}">
              <c16:uniqueId val="{00000001-1DE0-463F-B779-1B0C38E92797}"/>
            </c:ext>
          </c:extLst>
        </c:ser>
        <c:ser>
          <c:idx val="2"/>
          <c:order val="2"/>
          <c:tx>
            <c:strRef>
              <c:f>Sheet1!$A$33:$B$33</c:f>
              <c:strCache>
                <c:ptCount val="2"/>
                <c:pt idx="0">
                  <c:v>1bitD</c:v>
                </c:pt>
                <c:pt idx="1">
                  <c:v>Flushes</c:v>
                </c:pt>
              </c:strCache>
            </c:strRef>
          </c:tx>
          <c:spPr>
            <a:solidFill>
              <a:schemeClr val="accent3"/>
            </a:solidFill>
            <a:ln>
              <a:noFill/>
            </a:ln>
            <a:effectLst/>
          </c:spPr>
          <c:invertIfNegative val="0"/>
          <c:dLbls>
            <c:dLbl>
              <c:idx val="4"/>
              <c:layout>
                <c:manualLayout>
                  <c:x val="0"/>
                  <c:y val="-3.792110953583422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DE0-463F-B779-1B0C38E92797}"/>
                </c:ext>
              </c:extLst>
            </c:dLbl>
            <c:dLbl>
              <c:idx val="5"/>
              <c:layout>
                <c:manualLayout>
                  <c:x val="0"/>
                  <c:y val="-1.185034672994814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1DE0-463F-B779-1B0C38E92797}"/>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Sheet1!$C$19:$H$19</c:f>
              <c:strCache>
                <c:ptCount val="6"/>
                <c:pt idx="0">
                  <c:v>Factorial</c:v>
                </c:pt>
                <c:pt idx="1">
                  <c:v>Matrix Multiplication</c:v>
                </c:pt>
                <c:pt idx="2">
                  <c:v>Matrix Multiplication (Unrolled)</c:v>
                </c:pt>
                <c:pt idx="3">
                  <c:v>Vector Addition</c:v>
                </c:pt>
                <c:pt idx="4">
                  <c:v>Quick Sort</c:v>
                </c:pt>
                <c:pt idx="5">
                  <c:v>Game of Life</c:v>
                </c:pt>
              </c:strCache>
            </c:strRef>
          </c:cat>
          <c:val>
            <c:numRef>
              <c:f>Sheet1!$C$33:$H$33</c:f>
              <c:numCache>
                <c:formatCode>General</c:formatCode>
                <c:ptCount val="6"/>
                <c:pt idx="0">
                  <c:v>207</c:v>
                </c:pt>
                <c:pt idx="1">
                  <c:v>999</c:v>
                </c:pt>
                <c:pt idx="2">
                  <c:v>1</c:v>
                </c:pt>
                <c:pt idx="3">
                  <c:v>200</c:v>
                </c:pt>
                <c:pt idx="4">
                  <c:v>11406</c:v>
                </c:pt>
                <c:pt idx="5">
                  <c:v>8064</c:v>
                </c:pt>
              </c:numCache>
            </c:numRef>
          </c:val>
          <c:extLst>
            <c:ext xmlns:c16="http://schemas.microsoft.com/office/drawing/2014/chart" uri="{C3380CC4-5D6E-409C-BE32-E72D297353CC}">
              <c16:uniqueId val="{00000002-1DE0-463F-B779-1B0C38E92797}"/>
            </c:ext>
          </c:extLst>
        </c:ser>
        <c:ser>
          <c:idx val="3"/>
          <c:order val="3"/>
          <c:tx>
            <c:strRef>
              <c:f>Sheet1!$A$38:$B$38</c:f>
              <c:strCache>
                <c:ptCount val="2"/>
                <c:pt idx="0">
                  <c:v>2bitD</c:v>
                </c:pt>
                <c:pt idx="1">
                  <c:v>Flushes</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Sheet1!$C$19:$H$19</c:f>
              <c:strCache>
                <c:ptCount val="6"/>
                <c:pt idx="0">
                  <c:v>Factorial</c:v>
                </c:pt>
                <c:pt idx="1">
                  <c:v>Matrix Multiplication</c:v>
                </c:pt>
                <c:pt idx="2">
                  <c:v>Matrix Multiplication (Unrolled)</c:v>
                </c:pt>
                <c:pt idx="3">
                  <c:v>Vector Addition</c:v>
                </c:pt>
                <c:pt idx="4">
                  <c:v>Quick Sort</c:v>
                </c:pt>
                <c:pt idx="5">
                  <c:v>Game of Life</c:v>
                </c:pt>
              </c:strCache>
            </c:strRef>
          </c:cat>
          <c:val>
            <c:numRef>
              <c:f>Sheet1!$C$38:$H$38</c:f>
              <c:numCache>
                <c:formatCode>General</c:formatCode>
                <c:ptCount val="6"/>
                <c:pt idx="0">
                  <c:v>102</c:v>
                </c:pt>
                <c:pt idx="1">
                  <c:v>501</c:v>
                </c:pt>
                <c:pt idx="2">
                  <c:v>1</c:v>
                </c:pt>
                <c:pt idx="3">
                  <c:v>101</c:v>
                </c:pt>
                <c:pt idx="4">
                  <c:v>11516</c:v>
                </c:pt>
                <c:pt idx="5">
                  <c:v>6895</c:v>
                </c:pt>
              </c:numCache>
            </c:numRef>
          </c:val>
          <c:extLst>
            <c:ext xmlns:c16="http://schemas.microsoft.com/office/drawing/2014/chart" uri="{C3380CC4-5D6E-409C-BE32-E72D297353CC}">
              <c16:uniqueId val="{00000003-1DE0-463F-B779-1B0C38E92797}"/>
            </c:ext>
          </c:extLst>
        </c:ser>
        <c:dLbls>
          <c:dLblPos val="outEnd"/>
          <c:showLegendKey val="0"/>
          <c:showVal val="1"/>
          <c:showCatName val="0"/>
          <c:showSerName val="0"/>
          <c:showPercent val="0"/>
          <c:showBubbleSize val="0"/>
        </c:dLbls>
        <c:gapWidth val="219"/>
        <c:overlap val="-27"/>
        <c:axId val="583384456"/>
        <c:axId val="583384784"/>
      </c:barChart>
      <c:catAx>
        <c:axId val="58338445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Benchmark Program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3384784"/>
        <c:crosses val="autoZero"/>
        <c:auto val="1"/>
        <c:lblAlgn val="ctr"/>
        <c:lblOffset val="100"/>
        <c:noMultiLvlLbl val="0"/>
      </c:catAx>
      <c:valAx>
        <c:axId val="5833847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Flushes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33844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IPC </a:t>
            </a:r>
            <a:r>
              <a:rPr lang="en-GB" baseline="0"/>
              <a:t>for Different ROB sizes</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Sheet1!$C$43</c:f>
              <c:strCache>
                <c:ptCount val="1"/>
                <c:pt idx="0">
                  <c:v>Factorial</c:v>
                </c:pt>
              </c:strCache>
            </c:strRef>
          </c:tx>
          <c:spPr>
            <a:ln w="28575" cap="rnd">
              <a:solidFill>
                <a:schemeClr val="accent1"/>
              </a:solidFill>
              <a:round/>
            </a:ln>
            <a:effectLst/>
          </c:spPr>
          <c:marker>
            <c:symbol val="none"/>
          </c:marker>
          <c:cat>
            <c:numRef>
              <c:f>(Sheet1!$A$44,Sheet1!$A$48,Sheet1!$A$52,Sheet1!$A$56,Sheet1!$A$60,Sheet1!$A$64,Sheet1!$A$68)</c:f>
              <c:numCache>
                <c:formatCode>General</c:formatCode>
                <c:ptCount val="7"/>
                <c:pt idx="0">
                  <c:v>8</c:v>
                </c:pt>
                <c:pt idx="1">
                  <c:v>16</c:v>
                </c:pt>
                <c:pt idx="2">
                  <c:v>32</c:v>
                </c:pt>
                <c:pt idx="3">
                  <c:v>64</c:v>
                </c:pt>
                <c:pt idx="4">
                  <c:v>128</c:v>
                </c:pt>
                <c:pt idx="5">
                  <c:v>256</c:v>
                </c:pt>
                <c:pt idx="6">
                  <c:v>512</c:v>
                </c:pt>
              </c:numCache>
            </c:numRef>
          </c:cat>
          <c:val>
            <c:numRef>
              <c:f>(Sheet1!$C$44,Sheet1!$C$48,Sheet1!$C$52,Sheet1!$C$56,Sheet1!$C$60,Sheet1!$C$64,Sheet1!$C$68)</c:f>
              <c:numCache>
                <c:formatCode>General</c:formatCode>
                <c:ptCount val="7"/>
                <c:pt idx="0">
                  <c:v>1.89</c:v>
                </c:pt>
                <c:pt idx="1">
                  <c:v>2.2000000000000002</c:v>
                </c:pt>
                <c:pt idx="2">
                  <c:v>2.79</c:v>
                </c:pt>
                <c:pt idx="3">
                  <c:v>3.11</c:v>
                </c:pt>
                <c:pt idx="4">
                  <c:v>3.11</c:v>
                </c:pt>
                <c:pt idx="5">
                  <c:v>3.11</c:v>
                </c:pt>
                <c:pt idx="6">
                  <c:v>3.11</c:v>
                </c:pt>
              </c:numCache>
            </c:numRef>
          </c:val>
          <c:smooth val="0"/>
          <c:extLst>
            <c:ext xmlns:c16="http://schemas.microsoft.com/office/drawing/2014/chart" uri="{C3380CC4-5D6E-409C-BE32-E72D297353CC}">
              <c16:uniqueId val="{00000000-29AD-4432-A03C-2E0FB06839F8}"/>
            </c:ext>
          </c:extLst>
        </c:ser>
        <c:ser>
          <c:idx val="1"/>
          <c:order val="1"/>
          <c:tx>
            <c:strRef>
              <c:f>Sheet1!$D$43</c:f>
              <c:strCache>
                <c:ptCount val="1"/>
                <c:pt idx="0">
                  <c:v>Matrix Multiplication</c:v>
                </c:pt>
              </c:strCache>
            </c:strRef>
          </c:tx>
          <c:spPr>
            <a:ln w="28575" cap="rnd">
              <a:solidFill>
                <a:schemeClr val="accent2"/>
              </a:solidFill>
              <a:round/>
            </a:ln>
            <a:effectLst/>
          </c:spPr>
          <c:marker>
            <c:symbol val="none"/>
          </c:marker>
          <c:val>
            <c:numRef>
              <c:f>(Sheet1!$D$44,Sheet1!$D$48,Sheet1!$D$52,Sheet1!$D$56,Sheet1!$D$60,Sheet1!$D$64,Sheet1!$D$68)</c:f>
              <c:numCache>
                <c:formatCode>General</c:formatCode>
                <c:ptCount val="7"/>
                <c:pt idx="0">
                  <c:v>1.67</c:v>
                </c:pt>
                <c:pt idx="1">
                  <c:v>2.57</c:v>
                </c:pt>
                <c:pt idx="2">
                  <c:v>3.6</c:v>
                </c:pt>
                <c:pt idx="3">
                  <c:v>3.68</c:v>
                </c:pt>
                <c:pt idx="4">
                  <c:v>3.68</c:v>
                </c:pt>
                <c:pt idx="5">
                  <c:v>3.68</c:v>
                </c:pt>
                <c:pt idx="6">
                  <c:v>3.68</c:v>
                </c:pt>
              </c:numCache>
            </c:numRef>
          </c:val>
          <c:smooth val="0"/>
          <c:extLst>
            <c:ext xmlns:c16="http://schemas.microsoft.com/office/drawing/2014/chart" uri="{C3380CC4-5D6E-409C-BE32-E72D297353CC}">
              <c16:uniqueId val="{00000001-29AD-4432-A03C-2E0FB06839F8}"/>
            </c:ext>
          </c:extLst>
        </c:ser>
        <c:ser>
          <c:idx val="2"/>
          <c:order val="2"/>
          <c:tx>
            <c:strRef>
              <c:f>Sheet1!$E$43</c:f>
              <c:strCache>
                <c:ptCount val="1"/>
                <c:pt idx="0">
                  <c:v>Matrix Multiplication (Unrolled)</c:v>
                </c:pt>
              </c:strCache>
            </c:strRef>
          </c:tx>
          <c:spPr>
            <a:ln w="28575" cap="rnd">
              <a:solidFill>
                <a:schemeClr val="accent3"/>
              </a:solidFill>
              <a:round/>
            </a:ln>
            <a:effectLst/>
          </c:spPr>
          <c:marker>
            <c:symbol val="none"/>
          </c:marker>
          <c:val>
            <c:numRef>
              <c:f>(Sheet1!$E$44,Sheet1!$E$48,Sheet1!$E$52,Sheet1!$E$56,Sheet1!$E$60,Sheet1!$E$64,Sheet1!$E$68)</c:f>
              <c:numCache>
                <c:formatCode>General</c:formatCode>
                <c:ptCount val="7"/>
                <c:pt idx="0">
                  <c:v>1.66</c:v>
                </c:pt>
                <c:pt idx="1">
                  <c:v>2.73</c:v>
                </c:pt>
                <c:pt idx="2">
                  <c:v>3.51</c:v>
                </c:pt>
                <c:pt idx="3">
                  <c:v>3.86</c:v>
                </c:pt>
                <c:pt idx="4">
                  <c:v>3.89</c:v>
                </c:pt>
                <c:pt idx="5">
                  <c:v>3.89</c:v>
                </c:pt>
                <c:pt idx="6">
                  <c:v>3.89</c:v>
                </c:pt>
              </c:numCache>
            </c:numRef>
          </c:val>
          <c:smooth val="0"/>
          <c:extLst>
            <c:ext xmlns:c16="http://schemas.microsoft.com/office/drawing/2014/chart" uri="{C3380CC4-5D6E-409C-BE32-E72D297353CC}">
              <c16:uniqueId val="{00000002-29AD-4432-A03C-2E0FB06839F8}"/>
            </c:ext>
          </c:extLst>
        </c:ser>
        <c:ser>
          <c:idx val="3"/>
          <c:order val="3"/>
          <c:tx>
            <c:strRef>
              <c:f>Sheet1!$F$43</c:f>
              <c:strCache>
                <c:ptCount val="1"/>
                <c:pt idx="0">
                  <c:v>Vector Addition</c:v>
                </c:pt>
              </c:strCache>
            </c:strRef>
          </c:tx>
          <c:spPr>
            <a:ln w="28575" cap="rnd">
              <a:solidFill>
                <a:schemeClr val="accent4"/>
              </a:solidFill>
              <a:round/>
            </a:ln>
            <a:effectLst/>
          </c:spPr>
          <c:marker>
            <c:symbol val="none"/>
          </c:marker>
          <c:val>
            <c:numRef>
              <c:f>(Sheet1!$F$44,Sheet1!$F$48,Sheet1!$F$52,Sheet1!$F$56,Sheet1!$F$60,Sheet1!$F$64,Sheet1!$F$68)</c:f>
              <c:numCache>
                <c:formatCode>General</c:formatCode>
                <c:ptCount val="7"/>
                <c:pt idx="0">
                  <c:v>1.94</c:v>
                </c:pt>
                <c:pt idx="1">
                  <c:v>2.14</c:v>
                </c:pt>
                <c:pt idx="2">
                  <c:v>2.14</c:v>
                </c:pt>
                <c:pt idx="3">
                  <c:v>2.29</c:v>
                </c:pt>
                <c:pt idx="4">
                  <c:v>2.14</c:v>
                </c:pt>
                <c:pt idx="5">
                  <c:v>2.14</c:v>
                </c:pt>
                <c:pt idx="6">
                  <c:v>2.14</c:v>
                </c:pt>
              </c:numCache>
            </c:numRef>
          </c:val>
          <c:smooth val="0"/>
          <c:extLst>
            <c:ext xmlns:c16="http://schemas.microsoft.com/office/drawing/2014/chart" uri="{C3380CC4-5D6E-409C-BE32-E72D297353CC}">
              <c16:uniqueId val="{00000003-29AD-4432-A03C-2E0FB06839F8}"/>
            </c:ext>
          </c:extLst>
        </c:ser>
        <c:ser>
          <c:idx val="4"/>
          <c:order val="4"/>
          <c:tx>
            <c:strRef>
              <c:f>Sheet1!$G$43</c:f>
              <c:strCache>
                <c:ptCount val="1"/>
                <c:pt idx="0">
                  <c:v>Quick Sort</c:v>
                </c:pt>
              </c:strCache>
            </c:strRef>
          </c:tx>
          <c:spPr>
            <a:ln w="28575" cap="rnd">
              <a:solidFill>
                <a:schemeClr val="accent5"/>
              </a:solidFill>
              <a:round/>
            </a:ln>
            <a:effectLst/>
          </c:spPr>
          <c:marker>
            <c:symbol val="none"/>
          </c:marker>
          <c:val>
            <c:numRef>
              <c:f>(Sheet1!$G$44,Sheet1!$G$48,Sheet1!$G$52,Sheet1!$G$56,Sheet1!$G$60,Sheet1!$G$64,Sheet1!$G$68)</c:f>
              <c:numCache>
                <c:formatCode>General</c:formatCode>
                <c:ptCount val="7"/>
                <c:pt idx="0">
                  <c:v>1.88</c:v>
                </c:pt>
                <c:pt idx="1">
                  <c:v>2.93</c:v>
                </c:pt>
                <c:pt idx="2">
                  <c:v>3.16</c:v>
                </c:pt>
                <c:pt idx="3">
                  <c:v>3.16</c:v>
                </c:pt>
                <c:pt idx="4">
                  <c:v>3.16</c:v>
                </c:pt>
                <c:pt idx="5">
                  <c:v>3.16</c:v>
                </c:pt>
                <c:pt idx="6">
                  <c:v>3.16</c:v>
                </c:pt>
              </c:numCache>
            </c:numRef>
          </c:val>
          <c:smooth val="0"/>
          <c:extLst>
            <c:ext xmlns:c16="http://schemas.microsoft.com/office/drawing/2014/chart" uri="{C3380CC4-5D6E-409C-BE32-E72D297353CC}">
              <c16:uniqueId val="{00000004-29AD-4432-A03C-2E0FB06839F8}"/>
            </c:ext>
          </c:extLst>
        </c:ser>
        <c:ser>
          <c:idx val="5"/>
          <c:order val="5"/>
          <c:tx>
            <c:strRef>
              <c:f>Sheet1!$H$43</c:f>
              <c:strCache>
                <c:ptCount val="1"/>
                <c:pt idx="0">
                  <c:v>Game of Life</c:v>
                </c:pt>
              </c:strCache>
            </c:strRef>
          </c:tx>
          <c:spPr>
            <a:ln w="28575" cap="rnd">
              <a:solidFill>
                <a:schemeClr val="accent6"/>
              </a:solidFill>
              <a:round/>
            </a:ln>
            <a:effectLst/>
          </c:spPr>
          <c:marker>
            <c:symbol val="none"/>
          </c:marker>
          <c:val>
            <c:numRef>
              <c:f>(Sheet1!$H$44,Sheet1!$H$48,Sheet1!$H$52,Sheet1!$H$56,Sheet1!$H$60,Sheet1!$H$64,Sheet1!$H$68)</c:f>
              <c:numCache>
                <c:formatCode>General</c:formatCode>
                <c:ptCount val="7"/>
                <c:pt idx="0">
                  <c:v>2.13</c:v>
                </c:pt>
                <c:pt idx="1">
                  <c:v>3.14</c:v>
                </c:pt>
                <c:pt idx="2">
                  <c:v>3.33</c:v>
                </c:pt>
                <c:pt idx="3">
                  <c:v>3.33</c:v>
                </c:pt>
                <c:pt idx="4">
                  <c:v>3.33</c:v>
                </c:pt>
                <c:pt idx="5">
                  <c:v>3.33</c:v>
                </c:pt>
                <c:pt idx="6">
                  <c:v>3.33</c:v>
                </c:pt>
              </c:numCache>
            </c:numRef>
          </c:val>
          <c:smooth val="0"/>
          <c:extLst>
            <c:ext xmlns:c16="http://schemas.microsoft.com/office/drawing/2014/chart" uri="{C3380CC4-5D6E-409C-BE32-E72D297353CC}">
              <c16:uniqueId val="{00000005-29AD-4432-A03C-2E0FB06839F8}"/>
            </c:ext>
          </c:extLst>
        </c:ser>
        <c:dLbls>
          <c:showLegendKey val="0"/>
          <c:showVal val="0"/>
          <c:showCatName val="0"/>
          <c:showSerName val="0"/>
          <c:showPercent val="0"/>
          <c:showBubbleSize val="0"/>
        </c:dLbls>
        <c:smooth val="0"/>
        <c:axId val="710362808"/>
        <c:axId val="710363136"/>
      </c:lineChart>
      <c:catAx>
        <c:axId val="71036280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ROB Size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0363136"/>
        <c:crosses val="autoZero"/>
        <c:auto val="1"/>
        <c:lblAlgn val="ctr"/>
        <c:lblOffset val="100"/>
        <c:noMultiLvlLbl val="0"/>
      </c:catAx>
      <c:valAx>
        <c:axId val="7103631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Instructions</a:t>
                </a:r>
                <a:r>
                  <a:rPr lang="en-GB" baseline="0"/>
                  <a:t> Per Cycle (IPC)</a:t>
                </a:r>
                <a:endParaRPr lang="en-GB"/>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036280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B25D8-9A40-44B2-BA64-D6E2F2B8B0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155552A-33A8-4244-999D-5718CA904C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378AB16-7DA4-4BC8-8A70-2DE5317FE756}"/>
              </a:ext>
            </a:extLst>
          </p:cNvPr>
          <p:cNvSpPr>
            <a:spLocks noGrp="1"/>
          </p:cNvSpPr>
          <p:nvPr>
            <p:ph type="dt" sz="half" idx="10"/>
          </p:nvPr>
        </p:nvSpPr>
        <p:spPr/>
        <p:txBody>
          <a:bodyPr/>
          <a:lstStyle/>
          <a:p>
            <a:fld id="{9980855B-25B9-4C17-834F-C0A5D3A0F41E}" type="datetimeFigureOut">
              <a:rPr lang="en-GB" smtClean="0"/>
              <a:t>29/04/2021</a:t>
            </a:fld>
            <a:endParaRPr lang="en-GB"/>
          </a:p>
        </p:txBody>
      </p:sp>
      <p:sp>
        <p:nvSpPr>
          <p:cNvPr id="5" name="Footer Placeholder 4">
            <a:extLst>
              <a:ext uri="{FF2B5EF4-FFF2-40B4-BE49-F238E27FC236}">
                <a16:creationId xmlns:a16="http://schemas.microsoft.com/office/drawing/2014/main" id="{0157925E-279F-465E-8629-EAF08FECF37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0F960C2-0C0B-4C23-A755-E8F29D726247}"/>
              </a:ext>
            </a:extLst>
          </p:cNvPr>
          <p:cNvSpPr>
            <a:spLocks noGrp="1"/>
          </p:cNvSpPr>
          <p:nvPr>
            <p:ph type="sldNum" sz="quarter" idx="12"/>
          </p:nvPr>
        </p:nvSpPr>
        <p:spPr/>
        <p:txBody>
          <a:bodyPr/>
          <a:lstStyle/>
          <a:p>
            <a:fld id="{52D77062-E50D-482B-A793-704DF52928D3}" type="slidenum">
              <a:rPr lang="en-GB" smtClean="0"/>
              <a:t>‹#›</a:t>
            </a:fld>
            <a:endParaRPr lang="en-GB"/>
          </a:p>
        </p:txBody>
      </p:sp>
    </p:spTree>
    <p:extLst>
      <p:ext uri="{BB962C8B-B14F-4D97-AF65-F5344CB8AC3E}">
        <p14:creationId xmlns:p14="http://schemas.microsoft.com/office/powerpoint/2010/main" val="1569912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6F306-9FD7-44FA-AA3F-ABFF6D5E168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E0D1F3F-1ED3-40E7-9BAD-77A3084C06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1854E20-A7E3-43A0-BD21-474B1DFAA222}"/>
              </a:ext>
            </a:extLst>
          </p:cNvPr>
          <p:cNvSpPr>
            <a:spLocks noGrp="1"/>
          </p:cNvSpPr>
          <p:nvPr>
            <p:ph type="dt" sz="half" idx="10"/>
          </p:nvPr>
        </p:nvSpPr>
        <p:spPr/>
        <p:txBody>
          <a:bodyPr/>
          <a:lstStyle/>
          <a:p>
            <a:fld id="{9980855B-25B9-4C17-834F-C0A5D3A0F41E}" type="datetimeFigureOut">
              <a:rPr lang="en-GB" smtClean="0"/>
              <a:t>29/04/2021</a:t>
            </a:fld>
            <a:endParaRPr lang="en-GB"/>
          </a:p>
        </p:txBody>
      </p:sp>
      <p:sp>
        <p:nvSpPr>
          <p:cNvPr id="5" name="Footer Placeholder 4">
            <a:extLst>
              <a:ext uri="{FF2B5EF4-FFF2-40B4-BE49-F238E27FC236}">
                <a16:creationId xmlns:a16="http://schemas.microsoft.com/office/drawing/2014/main" id="{70AAFF2B-2B19-4A77-9C32-3E3F414C37D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84EF1FC-C9A1-43E1-AA5F-B87F3E0CF120}"/>
              </a:ext>
            </a:extLst>
          </p:cNvPr>
          <p:cNvSpPr>
            <a:spLocks noGrp="1"/>
          </p:cNvSpPr>
          <p:nvPr>
            <p:ph type="sldNum" sz="quarter" idx="12"/>
          </p:nvPr>
        </p:nvSpPr>
        <p:spPr/>
        <p:txBody>
          <a:bodyPr/>
          <a:lstStyle/>
          <a:p>
            <a:fld id="{52D77062-E50D-482B-A793-704DF52928D3}" type="slidenum">
              <a:rPr lang="en-GB" smtClean="0"/>
              <a:t>‹#›</a:t>
            </a:fld>
            <a:endParaRPr lang="en-GB"/>
          </a:p>
        </p:txBody>
      </p:sp>
    </p:spTree>
    <p:extLst>
      <p:ext uri="{BB962C8B-B14F-4D97-AF65-F5344CB8AC3E}">
        <p14:creationId xmlns:p14="http://schemas.microsoft.com/office/powerpoint/2010/main" val="3279966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4D2641-42FA-4894-9354-6F2F3B6BB7B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3EB7916-D02E-4219-B2E1-79EEA317BA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2F64548-657F-44F8-BB30-AC3C227B747D}"/>
              </a:ext>
            </a:extLst>
          </p:cNvPr>
          <p:cNvSpPr>
            <a:spLocks noGrp="1"/>
          </p:cNvSpPr>
          <p:nvPr>
            <p:ph type="dt" sz="half" idx="10"/>
          </p:nvPr>
        </p:nvSpPr>
        <p:spPr/>
        <p:txBody>
          <a:bodyPr/>
          <a:lstStyle/>
          <a:p>
            <a:fld id="{9980855B-25B9-4C17-834F-C0A5D3A0F41E}" type="datetimeFigureOut">
              <a:rPr lang="en-GB" smtClean="0"/>
              <a:t>29/04/2021</a:t>
            </a:fld>
            <a:endParaRPr lang="en-GB"/>
          </a:p>
        </p:txBody>
      </p:sp>
      <p:sp>
        <p:nvSpPr>
          <p:cNvPr id="5" name="Footer Placeholder 4">
            <a:extLst>
              <a:ext uri="{FF2B5EF4-FFF2-40B4-BE49-F238E27FC236}">
                <a16:creationId xmlns:a16="http://schemas.microsoft.com/office/drawing/2014/main" id="{31DBA895-C4F2-4814-A08F-CF6DDCC3897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A0ECEEE-A5A5-478E-9655-722BE9D19878}"/>
              </a:ext>
            </a:extLst>
          </p:cNvPr>
          <p:cNvSpPr>
            <a:spLocks noGrp="1"/>
          </p:cNvSpPr>
          <p:nvPr>
            <p:ph type="sldNum" sz="quarter" idx="12"/>
          </p:nvPr>
        </p:nvSpPr>
        <p:spPr/>
        <p:txBody>
          <a:bodyPr/>
          <a:lstStyle/>
          <a:p>
            <a:fld id="{52D77062-E50D-482B-A793-704DF52928D3}" type="slidenum">
              <a:rPr lang="en-GB" smtClean="0"/>
              <a:t>‹#›</a:t>
            </a:fld>
            <a:endParaRPr lang="en-GB"/>
          </a:p>
        </p:txBody>
      </p:sp>
    </p:spTree>
    <p:extLst>
      <p:ext uri="{BB962C8B-B14F-4D97-AF65-F5344CB8AC3E}">
        <p14:creationId xmlns:p14="http://schemas.microsoft.com/office/powerpoint/2010/main" val="3925434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ED0A0-7C36-48B6-A369-8A7FE470D8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1C0EA82-55A7-460A-8788-659D499B7B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139906F-A223-4D3D-9971-9FD21FD65410}"/>
              </a:ext>
            </a:extLst>
          </p:cNvPr>
          <p:cNvSpPr>
            <a:spLocks noGrp="1"/>
          </p:cNvSpPr>
          <p:nvPr>
            <p:ph type="dt" sz="half" idx="10"/>
          </p:nvPr>
        </p:nvSpPr>
        <p:spPr/>
        <p:txBody>
          <a:bodyPr/>
          <a:lstStyle/>
          <a:p>
            <a:fld id="{9980855B-25B9-4C17-834F-C0A5D3A0F41E}" type="datetimeFigureOut">
              <a:rPr lang="en-GB" smtClean="0"/>
              <a:t>29/04/2021</a:t>
            </a:fld>
            <a:endParaRPr lang="en-GB"/>
          </a:p>
        </p:txBody>
      </p:sp>
      <p:sp>
        <p:nvSpPr>
          <p:cNvPr id="5" name="Footer Placeholder 4">
            <a:extLst>
              <a:ext uri="{FF2B5EF4-FFF2-40B4-BE49-F238E27FC236}">
                <a16:creationId xmlns:a16="http://schemas.microsoft.com/office/drawing/2014/main" id="{82DD24E6-6BF5-412A-9904-C9A5CCB4767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C9DFB86-5A40-48F2-AA11-4AA3CEFE7582}"/>
              </a:ext>
            </a:extLst>
          </p:cNvPr>
          <p:cNvSpPr>
            <a:spLocks noGrp="1"/>
          </p:cNvSpPr>
          <p:nvPr>
            <p:ph type="sldNum" sz="quarter" idx="12"/>
          </p:nvPr>
        </p:nvSpPr>
        <p:spPr/>
        <p:txBody>
          <a:bodyPr/>
          <a:lstStyle/>
          <a:p>
            <a:fld id="{52D77062-E50D-482B-A793-704DF52928D3}" type="slidenum">
              <a:rPr lang="en-GB" smtClean="0"/>
              <a:t>‹#›</a:t>
            </a:fld>
            <a:endParaRPr lang="en-GB"/>
          </a:p>
        </p:txBody>
      </p:sp>
    </p:spTree>
    <p:extLst>
      <p:ext uri="{BB962C8B-B14F-4D97-AF65-F5344CB8AC3E}">
        <p14:creationId xmlns:p14="http://schemas.microsoft.com/office/powerpoint/2010/main" val="4188942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F137C-5E36-47AE-87C4-4206DA6C67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149CF42-06AA-477A-85A0-65057DD3BC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59E035-AA54-49A5-BAF2-D32F58A2D0DB}"/>
              </a:ext>
            </a:extLst>
          </p:cNvPr>
          <p:cNvSpPr>
            <a:spLocks noGrp="1"/>
          </p:cNvSpPr>
          <p:nvPr>
            <p:ph type="dt" sz="half" idx="10"/>
          </p:nvPr>
        </p:nvSpPr>
        <p:spPr/>
        <p:txBody>
          <a:bodyPr/>
          <a:lstStyle/>
          <a:p>
            <a:fld id="{9980855B-25B9-4C17-834F-C0A5D3A0F41E}" type="datetimeFigureOut">
              <a:rPr lang="en-GB" smtClean="0"/>
              <a:t>29/04/2021</a:t>
            </a:fld>
            <a:endParaRPr lang="en-GB"/>
          </a:p>
        </p:txBody>
      </p:sp>
      <p:sp>
        <p:nvSpPr>
          <p:cNvPr id="5" name="Footer Placeholder 4">
            <a:extLst>
              <a:ext uri="{FF2B5EF4-FFF2-40B4-BE49-F238E27FC236}">
                <a16:creationId xmlns:a16="http://schemas.microsoft.com/office/drawing/2014/main" id="{F22F9463-1CF7-4354-99B3-03F0E50BDE2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1CCC694-9BE6-4C01-BA12-9A5581166241}"/>
              </a:ext>
            </a:extLst>
          </p:cNvPr>
          <p:cNvSpPr>
            <a:spLocks noGrp="1"/>
          </p:cNvSpPr>
          <p:nvPr>
            <p:ph type="sldNum" sz="quarter" idx="12"/>
          </p:nvPr>
        </p:nvSpPr>
        <p:spPr/>
        <p:txBody>
          <a:bodyPr/>
          <a:lstStyle/>
          <a:p>
            <a:fld id="{52D77062-E50D-482B-A793-704DF52928D3}" type="slidenum">
              <a:rPr lang="en-GB" smtClean="0"/>
              <a:t>‹#›</a:t>
            </a:fld>
            <a:endParaRPr lang="en-GB"/>
          </a:p>
        </p:txBody>
      </p:sp>
    </p:spTree>
    <p:extLst>
      <p:ext uri="{BB962C8B-B14F-4D97-AF65-F5344CB8AC3E}">
        <p14:creationId xmlns:p14="http://schemas.microsoft.com/office/powerpoint/2010/main" val="2855050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8FECC-0499-44C7-9E4B-C8C747F55D3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84A4186-1102-4691-8FF8-D01D3E0146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8D5A623-9778-4FC0-BEA8-468F5EF8C3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586F9E6-0F5C-44FD-8917-6EEA2086C105}"/>
              </a:ext>
            </a:extLst>
          </p:cNvPr>
          <p:cNvSpPr>
            <a:spLocks noGrp="1"/>
          </p:cNvSpPr>
          <p:nvPr>
            <p:ph type="dt" sz="half" idx="10"/>
          </p:nvPr>
        </p:nvSpPr>
        <p:spPr/>
        <p:txBody>
          <a:bodyPr/>
          <a:lstStyle/>
          <a:p>
            <a:fld id="{9980855B-25B9-4C17-834F-C0A5D3A0F41E}" type="datetimeFigureOut">
              <a:rPr lang="en-GB" smtClean="0"/>
              <a:t>29/04/2021</a:t>
            </a:fld>
            <a:endParaRPr lang="en-GB"/>
          </a:p>
        </p:txBody>
      </p:sp>
      <p:sp>
        <p:nvSpPr>
          <p:cNvPr id="6" name="Footer Placeholder 5">
            <a:extLst>
              <a:ext uri="{FF2B5EF4-FFF2-40B4-BE49-F238E27FC236}">
                <a16:creationId xmlns:a16="http://schemas.microsoft.com/office/drawing/2014/main" id="{C2F8BD26-65BF-44EC-819D-45772B1EFB6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AAAE1DD-2B90-4B57-AB31-91EFCFBE0369}"/>
              </a:ext>
            </a:extLst>
          </p:cNvPr>
          <p:cNvSpPr>
            <a:spLocks noGrp="1"/>
          </p:cNvSpPr>
          <p:nvPr>
            <p:ph type="sldNum" sz="quarter" idx="12"/>
          </p:nvPr>
        </p:nvSpPr>
        <p:spPr/>
        <p:txBody>
          <a:bodyPr/>
          <a:lstStyle/>
          <a:p>
            <a:fld id="{52D77062-E50D-482B-A793-704DF52928D3}" type="slidenum">
              <a:rPr lang="en-GB" smtClean="0"/>
              <a:t>‹#›</a:t>
            </a:fld>
            <a:endParaRPr lang="en-GB"/>
          </a:p>
        </p:txBody>
      </p:sp>
    </p:spTree>
    <p:extLst>
      <p:ext uri="{BB962C8B-B14F-4D97-AF65-F5344CB8AC3E}">
        <p14:creationId xmlns:p14="http://schemas.microsoft.com/office/powerpoint/2010/main" val="1476175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17B1B-4CA5-4D9D-8ACD-6D4EDDAA490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C6ED437-AC1E-46AE-9FAA-9315AD5EAB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7C70E0-2B53-4E7A-A55A-411A5291AC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C5EF8DE-7FD8-4AA5-807E-2D1381A046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0815AA-5B32-4283-BDC6-9999FF00B6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B869ECA-ABDE-4AD1-82D3-D1ECAB156466}"/>
              </a:ext>
            </a:extLst>
          </p:cNvPr>
          <p:cNvSpPr>
            <a:spLocks noGrp="1"/>
          </p:cNvSpPr>
          <p:nvPr>
            <p:ph type="dt" sz="half" idx="10"/>
          </p:nvPr>
        </p:nvSpPr>
        <p:spPr/>
        <p:txBody>
          <a:bodyPr/>
          <a:lstStyle/>
          <a:p>
            <a:fld id="{9980855B-25B9-4C17-834F-C0A5D3A0F41E}" type="datetimeFigureOut">
              <a:rPr lang="en-GB" smtClean="0"/>
              <a:t>29/04/2021</a:t>
            </a:fld>
            <a:endParaRPr lang="en-GB"/>
          </a:p>
        </p:txBody>
      </p:sp>
      <p:sp>
        <p:nvSpPr>
          <p:cNvPr id="8" name="Footer Placeholder 7">
            <a:extLst>
              <a:ext uri="{FF2B5EF4-FFF2-40B4-BE49-F238E27FC236}">
                <a16:creationId xmlns:a16="http://schemas.microsoft.com/office/drawing/2014/main" id="{7499DABE-7693-4C04-9CFC-673826512BA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31F329C-7547-4657-AA71-DA938AD2F48C}"/>
              </a:ext>
            </a:extLst>
          </p:cNvPr>
          <p:cNvSpPr>
            <a:spLocks noGrp="1"/>
          </p:cNvSpPr>
          <p:nvPr>
            <p:ph type="sldNum" sz="quarter" idx="12"/>
          </p:nvPr>
        </p:nvSpPr>
        <p:spPr/>
        <p:txBody>
          <a:bodyPr/>
          <a:lstStyle/>
          <a:p>
            <a:fld id="{52D77062-E50D-482B-A793-704DF52928D3}" type="slidenum">
              <a:rPr lang="en-GB" smtClean="0"/>
              <a:t>‹#›</a:t>
            </a:fld>
            <a:endParaRPr lang="en-GB"/>
          </a:p>
        </p:txBody>
      </p:sp>
    </p:spTree>
    <p:extLst>
      <p:ext uri="{BB962C8B-B14F-4D97-AF65-F5344CB8AC3E}">
        <p14:creationId xmlns:p14="http://schemas.microsoft.com/office/powerpoint/2010/main" val="2610814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65CAE-CC19-478A-A9F0-6092E197659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C47348F-E0BD-4AAA-BD82-3FEB49C4CAEF}"/>
              </a:ext>
            </a:extLst>
          </p:cNvPr>
          <p:cNvSpPr>
            <a:spLocks noGrp="1"/>
          </p:cNvSpPr>
          <p:nvPr>
            <p:ph type="dt" sz="half" idx="10"/>
          </p:nvPr>
        </p:nvSpPr>
        <p:spPr/>
        <p:txBody>
          <a:bodyPr/>
          <a:lstStyle/>
          <a:p>
            <a:fld id="{9980855B-25B9-4C17-834F-C0A5D3A0F41E}" type="datetimeFigureOut">
              <a:rPr lang="en-GB" smtClean="0"/>
              <a:t>29/04/2021</a:t>
            </a:fld>
            <a:endParaRPr lang="en-GB"/>
          </a:p>
        </p:txBody>
      </p:sp>
      <p:sp>
        <p:nvSpPr>
          <p:cNvPr id="4" name="Footer Placeholder 3">
            <a:extLst>
              <a:ext uri="{FF2B5EF4-FFF2-40B4-BE49-F238E27FC236}">
                <a16:creationId xmlns:a16="http://schemas.microsoft.com/office/drawing/2014/main" id="{A9A479F8-81F0-4EE2-97EE-B21537A3153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D57B6BC-6F80-41F8-AB9C-9AEC507F392A}"/>
              </a:ext>
            </a:extLst>
          </p:cNvPr>
          <p:cNvSpPr>
            <a:spLocks noGrp="1"/>
          </p:cNvSpPr>
          <p:nvPr>
            <p:ph type="sldNum" sz="quarter" idx="12"/>
          </p:nvPr>
        </p:nvSpPr>
        <p:spPr/>
        <p:txBody>
          <a:bodyPr/>
          <a:lstStyle/>
          <a:p>
            <a:fld id="{52D77062-E50D-482B-A793-704DF52928D3}" type="slidenum">
              <a:rPr lang="en-GB" smtClean="0"/>
              <a:t>‹#›</a:t>
            </a:fld>
            <a:endParaRPr lang="en-GB"/>
          </a:p>
        </p:txBody>
      </p:sp>
    </p:spTree>
    <p:extLst>
      <p:ext uri="{BB962C8B-B14F-4D97-AF65-F5344CB8AC3E}">
        <p14:creationId xmlns:p14="http://schemas.microsoft.com/office/powerpoint/2010/main" val="1684067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B04BBC-5CC3-4C53-B508-CD14859A05D9}"/>
              </a:ext>
            </a:extLst>
          </p:cNvPr>
          <p:cNvSpPr>
            <a:spLocks noGrp="1"/>
          </p:cNvSpPr>
          <p:nvPr>
            <p:ph type="dt" sz="half" idx="10"/>
          </p:nvPr>
        </p:nvSpPr>
        <p:spPr/>
        <p:txBody>
          <a:bodyPr/>
          <a:lstStyle/>
          <a:p>
            <a:fld id="{9980855B-25B9-4C17-834F-C0A5D3A0F41E}" type="datetimeFigureOut">
              <a:rPr lang="en-GB" smtClean="0"/>
              <a:t>29/04/2021</a:t>
            </a:fld>
            <a:endParaRPr lang="en-GB"/>
          </a:p>
        </p:txBody>
      </p:sp>
      <p:sp>
        <p:nvSpPr>
          <p:cNvPr id="3" name="Footer Placeholder 2">
            <a:extLst>
              <a:ext uri="{FF2B5EF4-FFF2-40B4-BE49-F238E27FC236}">
                <a16:creationId xmlns:a16="http://schemas.microsoft.com/office/drawing/2014/main" id="{B78D61BF-E834-4E18-9CE3-95D326617D6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00B6E08-CD73-4298-BA7F-EB5E9D4FB979}"/>
              </a:ext>
            </a:extLst>
          </p:cNvPr>
          <p:cNvSpPr>
            <a:spLocks noGrp="1"/>
          </p:cNvSpPr>
          <p:nvPr>
            <p:ph type="sldNum" sz="quarter" idx="12"/>
          </p:nvPr>
        </p:nvSpPr>
        <p:spPr/>
        <p:txBody>
          <a:bodyPr/>
          <a:lstStyle/>
          <a:p>
            <a:fld id="{52D77062-E50D-482B-A793-704DF52928D3}" type="slidenum">
              <a:rPr lang="en-GB" smtClean="0"/>
              <a:t>‹#›</a:t>
            </a:fld>
            <a:endParaRPr lang="en-GB"/>
          </a:p>
        </p:txBody>
      </p:sp>
    </p:spTree>
    <p:extLst>
      <p:ext uri="{BB962C8B-B14F-4D97-AF65-F5344CB8AC3E}">
        <p14:creationId xmlns:p14="http://schemas.microsoft.com/office/powerpoint/2010/main" val="2117814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118C2-12AE-492C-A783-D392321E6C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8E74876-59CA-4122-8046-B8E057DBC5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6A3D0EA-0F8F-463C-AFB2-5FDCB204C9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A0B1B-5888-47FE-AFA3-53EAF6BF705D}"/>
              </a:ext>
            </a:extLst>
          </p:cNvPr>
          <p:cNvSpPr>
            <a:spLocks noGrp="1"/>
          </p:cNvSpPr>
          <p:nvPr>
            <p:ph type="dt" sz="half" idx="10"/>
          </p:nvPr>
        </p:nvSpPr>
        <p:spPr/>
        <p:txBody>
          <a:bodyPr/>
          <a:lstStyle/>
          <a:p>
            <a:fld id="{9980855B-25B9-4C17-834F-C0A5D3A0F41E}" type="datetimeFigureOut">
              <a:rPr lang="en-GB" smtClean="0"/>
              <a:t>29/04/2021</a:t>
            </a:fld>
            <a:endParaRPr lang="en-GB"/>
          </a:p>
        </p:txBody>
      </p:sp>
      <p:sp>
        <p:nvSpPr>
          <p:cNvPr id="6" name="Footer Placeholder 5">
            <a:extLst>
              <a:ext uri="{FF2B5EF4-FFF2-40B4-BE49-F238E27FC236}">
                <a16:creationId xmlns:a16="http://schemas.microsoft.com/office/drawing/2014/main" id="{54B03032-58B4-4D8A-BF92-5488D000CC5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473976F-B2C4-437B-906F-63D14D42C18A}"/>
              </a:ext>
            </a:extLst>
          </p:cNvPr>
          <p:cNvSpPr>
            <a:spLocks noGrp="1"/>
          </p:cNvSpPr>
          <p:nvPr>
            <p:ph type="sldNum" sz="quarter" idx="12"/>
          </p:nvPr>
        </p:nvSpPr>
        <p:spPr/>
        <p:txBody>
          <a:bodyPr/>
          <a:lstStyle/>
          <a:p>
            <a:fld id="{52D77062-E50D-482B-A793-704DF52928D3}" type="slidenum">
              <a:rPr lang="en-GB" smtClean="0"/>
              <a:t>‹#›</a:t>
            </a:fld>
            <a:endParaRPr lang="en-GB"/>
          </a:p>
        </p:txBody>
      </p:sp>
    </p:spTree>
    <p:extLst>
      <p:ext uri="{BB962C8B-B14F-4D97-AF65-F5344CB8AC3E}">
        <p14:creationId xmlns:p14="http://schemas.microsoft.com/office/powerpoint/2010/main" val="2741797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56B6C-788A-4140-AA48-96BA9FE61E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0CE604A-7A7E-4D8E-B880-53686C4352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97D3001-9380-44F9-BAB6-0E61BBF0FD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B9FCF9-55D3-4391-901B-E918C84A3D96}"/>
              </a:ext>
            </a:extLst>
          </p:cNvPr>
          <p:cNvSpPr>
            <a:spLocks noGrp="1"/>
          </p:cNvSpPr>
          <p:nvPr>
            <p:ph type="dt" sz="half" idx="10"/>
          </p:nvPr>
        </p:nvSpPr>
        <p:spPr/>
        <p:txBody>
          <a:bodyPr/>
          <a:lstStyle/>
          <a:p>
            <a:fld id="{9980855B-25B9-4C17-834F-C0A5D3A0F41E}" type="datetimeFigureOut">
              <a:rPr lang="en-GB" smtClean="0"/>
              <a:t>29/04/2021</a:t>
            </a:fld>
            <a:endParaRPr lang="en-GB"/>
          </a:p>
        </p:txBody>
      </p:sp>
      <p:sp>
        <p:nvSpPr>
          <p:cNvPr id="6" name="Footer Placeholder 5">
            <a:extLst>
              <a:ext uri="{FF2B5EF4-FFF2-40B4-BE49-F238E27FC236}">
                <a16:creationId xmlns:a16="http://schemas.microsoft.com/office/drawing/2014/main" id="{99A4D8AE-FA68-4502-907B-6854D6BC1B3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CF4A820-E539-4162-8B86-9B93E8515147}"/>
              </a:ext>
            </a:extLst>
          </p:cNvPr>
          <p:cNvSpPr>
            <a:spLocks noGrp="1"/>
          </p:cNvSpPr>
          <p:nvPr>
            <p:ph type="sldNum" sz="quarter" idx="12"/>
          </p:nvPr>
        </p:nvSpPr>
        <p:spPr/>
        <p:txBody>
          <a:bodyPr/>
          <a:lstStyle/>
          <a:p>
            <a:fld id="{52D77062-E50D-482B-A793-704DF52928D3}" type="slidenum">
              <a:rPr lang="en-GB" smtClean="0"/>
              <a:t>‹#›</a:t>
            </a:fld>
            <a:endParaRPr lang="en-GB"/>
          </a:p>
        </p:txBody>
      </p:sp>
    </p:spTree>
    <p:extLst>
      <p:ext uri="{BB962C8B-B14F-4D97-AF65-F5344CB8AC3E}">
        <p14:creationId xmlns:p14="http://schemas.microsoft.com/office/powerpoint/2010/main" val="3047569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63974B-D1CA-43C3-98FB-5BC6AE471B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A509905-3BB5-4D8F-86CA-818E66FDBC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4A84781-B234-4353-9F22-D7DA890F48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80855B-25B9-4C17-834F-C0A5D3A0F41E}" type="datetimeFigureOut">
              <a:rPr lang="en-GB" smtClean="0"/>
              <a:t>29/04/2021</a:t>
            </a:fld>
            <a:endParaRPr lang="en-GB"/>
          </a:p>
        </p:txBody>
      </p:sp>
      <p:sp>
        <p:nvSpPr>
          <p:cNvPr id="5" name="Footer Placeholder 4">
            <a:extLst>
              <a:ext uri="{FF2B5EF4-FFF2-40B4-BE49-F238E27FC236}">
                <a16:creationId xmlns:a16="http://schemas.microsoft.com/office/drawing/2014/main" id="{B9AA9B11-FFDE-437D-895B-8AC6F7F735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F056530-3638-4E1A-B423-C0679CF9E1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D77062-E50D-482B-A793-704DF52928D3}" type="slidenum">
              <a:rPr lang="en-GB" smtClean="0"/>
              <a:t>‹#›</a:t>
            </a:fld>
            <a:endParaRPr lang="en-GB"/>
          </a:p>
        </p:txBody>
      </p:sp>
    </p:spTree>
    <p:extLst>
      <p:ext uri="{BB962C8B-B14F-4D97-AF65-F5344CB8AC3E}">
        <p14:creationId xmlns:p14="http://schemas.microsoft.com/office/powerpoint/2010/main" val="39328215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lectronic circuit board">
            <a:extLst>
              <a:ext uri="{FF2B5EF4-FFF2-40B4-BE49-F238E27FC236}">
                <a16:creationId xmlns:a16="http://schemas.microsoft.com/office/drawing/2014/main" id="{DE5F29C7-132D-42CC-B57F-4BD703198C47}"/>
              </a:ext>
            </a:extLst>
          </p:cNvPr>
          <p:cNvPicPr>
            <a:picLocks noChangeAspect="1"/>
          </p:cNvPicPr>
          <p:nvPr/>
        </p:nvPicPr>
        <p:blipFill rotWithShape="1">
          <a:blip r:embed="rId2">
            <a:alphaModFix amt="50000"/>
          </a:blip>
          <a:srcRect t="15730"/>
          <a:stretch/>
        </p:blipFill>
        <p:spPr>
          <a:xfrm>
            <a:off x="20" y="1"/>
            <a:ext cx="12191980" cy="6857999"/>
          </a:xfrm>
          <a:prstGeom prst="rect">
            <a:avLst/>
          </a:prstGeom>
        </p:spPr>
      </p:pic>
      <p:sp>
        <p:nvSpPr>
          <p:cNvPr id="2" name="Title 1">
            <a:extLst>
              <a:ext uri="{FF2B5EF4-FFF2-40B4-BE49-F238E27FC236}">
                <a16:creationId xmlns:a16="http://schemas.microsoft.com/office/drawing/2014/main" id="{96D1F91B-A74C-4225-979A-222D6827747E}"/>
              </a:ext>
            </a:extLst>
          </p:cNvPr>
          <p:cNvSpPr>
            <a:spLocks noGrp="1"/>
          </p:cNvSpPr>
          <p:nvPr>
            <p:ph type="ctrTitle"/>
          </p:nvPr>
        </p:nvSpPr>
        <p:spPr>
          <a:xfrm>
            <a:off x="1524000" y="1122362"/>
            <a:ext cx="9144000" cy="2900518"/>
          </a:xfrm>
        </p:spPr>
        <p:txBody>
          <a:bodyPr>
            <a:normAutofit/>
          </a:bodyPr>
          <a:lstStyle/>
          <a:p>
            <a:r>
              <a:rPr lang="en-GB">
                <a:solidFill>
                  <a:srgbClr val="FFFFFF"/>
                </a:solidFill>
              </a:rPr>
              <a:t>Superscalar Processor Simulator</a:t>
            </a:r>
          </a:p>
        </p:txBody>
      </p:sp>
      <p:sp>
        <p:nvSpPr>
          <p:cNvPr id="3" name="Subtitle 2">
            <a:extLst>
              <a:ext uri="{FF2B5EF4-FFF2-40B4-BE49-F238E27FC236}">
                <a16:creationId xmlns:a16="http://schemas.microsoft.com/office/drawing/2014/main" id="{63674358-230B-4299-BEF7-D6FC1A28DF5A}"/>
              </a:ext>
            </a:extLst>
          </p:cNvPr>
          <p:cNvSpPr>
            <a:spLocks noGrp="1"/>
          </p:cNvSpPr>
          <p:nvPr>
            <p:ph type="subTitle" idx="1"/>
          </p:nvPr>
        </p:nvSpPr>
        <p:spPr>
          <a:xfrm>
            <a:off x="1524000" y="4159404"/>
            <a:ext cx="9144000" cy="1098395"/>
          </a:xfrm>
        </p:spPr>
        <p:txBody>
          <a:bodyPr>
            <a:normAutofit/>
          </a:bodyPr>
          <a:lstStyle/>
          <a:p>
            <a:r>
              <a:rPr lang="en-GB">
                <a:solidFill>
                  <a:srgbClr val="FFFFFF"/>
                </a:solidFill>
              </a:rPr>
              <a:t>Finn Wilkinson – FW17231</a:t>
            </a:r>
          </a:p>
        </p:txBody>
      </p:sp>
    </p:spTree>
    <p:extLst>
      <p:ext uri="{BB962C8B-B14F-4D97-AF65-F5344CB8AC3E}">
        <p14:creationId xmlns:p14="http://schemas.microsoft.com/office/powerpoint/2010/main" val="370680299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0C27A-FBC6-46C9-9EF3-DFFFCDD7C159}"/>
              </a:ext>
            </a:extLst>
          </p:cNvPr>
          <p:cNvSpPr>
            <a:spLocks noGrp="1"/>
          </p:cNvSpPr>
          <p:nvPr>
            <p:ph type="title"/>
          </p:nvPr>
        </p:nvSpPr>
        <p:spPr>
          <a:xfrm>
            <a:off x="2056515" y="260751"/>
            <a:ext cx="7819005" cy="553359"/>
          </a:xfrm>
        </p:spPr>
        <p:txBody>
          <a:bodyPr>
            <a:normAutofit fontScale="90000"/>
          </a:bodyPr>
          <a:lstStyle/>
          <a:p>
            <a:pPr algn="ctr"/>
            <a:r>
              <a:rPr lang="en-GB" b="1" u="sng" dirty="0"/>
              <a:t>Architecture Design</a:t>
            </a:r>
          </a:p>
        </p:txBody>
      </p:sp>
      <p:pic>
        <p:nvPicPr>
          <p:cNvPr id="5" name="Picture 4" descr="Graphical user interface&#10;&#10;Description automatically generated">
            <a:extLst>
              <a:ext uri="{FF2B5EF4-FFF2-40B4-BE49-F238E27FC236}">
                <a16:creationId xmlns:a16="http://schemas.microsoft.com/office/drawing/2014/main" id="{73F55487-30F2-4F86-A78D-292D18A5C8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6296" y="814110"/>
            <a:ext cx="9999407" cy="5108960"/>
          </a:xfrm>
          <a:prstGeom prst="rect">
            <a:avLst/>
          </a:prstGeom>
        </p:spPr>
      </p:pic>
      <p:sp>
        <p:nvSpPr>
          <p:cNvPr id="6" name="Left Brace 5">
            <a:extLst>
              <a:ext uri="{FF2B5EF4-FFF2-40B4-BE49-F238E27FC236}">
                <a16:creationId xmlns:a16="http://schemas.microsoft.com/office/drawing/2014/main" id="{1F617F54-7ADB-4DF2-9566-B96E79D89425}"/>
              </a:ext>
            </a:extLst>
          </p:cNvPr>
          <p:cNvSpPr/>
          <p:nvPr/>
        </p:nvSpPr>
        <p:spPr>
          <a:xfrm rot="16200000">
            <a:off x="2070180" y="5202738"/>
            <a:ext cx="235979" cy="2183747"/>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7" name="Left Brace 6">
            <a:extLst>
              <a:ext uri="{FF2B5EF4-FFF2-40B4-BE49-F238E27FC236}">
                <a16:creationId xmlns:a16="http://schemas.microsoft.com/office/drawing/2014/main" id="{1C08F743-7638-4720-9C20-A375A4ECF9E7}"/>
              </a:ext>
            </a:extLst>
          </p:cNvPr>
          <p:cNvSpPr/>
          <p:nvPr/>
        </p:nvSpPr>
        <p:spPr>
          <a:xfrm rot="16200000">
            <a:off x="4299153" y="5202738"/>
            <a:ext cx="235979" cy="2183747"/>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8" name="Left Brace 7">
            <a:extLst>
              <a:ext uri="{FF2B5EF4-FFF2-40B4-BE49-F238E27FC236}">
                <a16:creationId xmlns:a16="http://schemas.microsoft.com/office/drawing/2014/main" id="{517104D9-F545-4229-B226-D09BC6153D34}"/>
              </a:ext>
            </a:extLst>
          </p:cNvPr>
          <p:cNvSpPr/>
          <p:nvPr/>
        </p:nvSpPr>
        <p:spPr>
          <a:xfrm rot="16200000">
            <a:off x="6349178" y="5381685"/>
            <a:ext cx="235979" cy="1825851"/>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9" name="Left Brace 8">
            <a:extLst>
              <a:ext uri="{FF2B5EF4-FFF2-40B4-BE49-F238E27FC236}">
                <a16:creationId xmlns:a16="http://schemas.microsoft.com/office/drawing/2014/main" id="{29793C34-B859-4DCD-A2D4-5A927B59E961}"/>
              </a:ext>
            </a:extLst>
          </p:cNvPr>
          <p:cNvSpPr/>
          <p:nvPr/>
        </p:nvSpPr>
        <p:spPr>
          <a:xfrm rot="16200000">
            <a:off x="8019186" y="5582753"/>
            <a:ext cx="235979" cy="142371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0" name="Left Brace 9">
            <a:extLst>
              <a:ext uri="{FF2B5EF4-FFF2-40B4-BE49-F238E27FC236}">
                <a16:creationId xmlns:a16="http://schemas.microsoft.com/office/drawing/2014/main" id="{0C7870DE-B9BF-4E3B-9749-DF8AB081D0D1}"/>
              </a:ext>
            </a:extLst>
          </p:cNvPr>
          <p:cNvSpPr/>
          <p:nvPr/>
        </p:nvSpPr>
        <p:spPr>
          <a:xfrm rot="16200000">
            <a:off x="9833237" y="5237640"/>
            <a:ext cx="235979" cy="211393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1" name="TextBox 10">
            <a:extLst>
              <a:ext uri="{FF2B5EF4-FFF2-40B4-BE49-F238E27FC236}">
                <a16:creationId xmlns:a16="http://schemas.microsoft.com/office/drawing/2014/main" id="{9BD574C8-62FB-4F62-B806-02FA7EF45012}"/>
              </a:ext>
            </a:extLst>
          </p:cNvPr>
          <p:cNvSpPr txBox="1"/>
          <p:nvPr/>
        </p:nvSpPr>
        <p:spPr>
          <a:xfrm>
            <a:off x="1392248" y="6423335"/>
            <a:ext cx="1586926" cy="369332"/>
          </a:xfrm>
          <a:prstGeom prst="rect">
            <a:avLst/>
          </a:prstGeom>
          <a:noFill/>
        </p:spPr>
        <p:txBody>
          <a:bodyPr wrap="square" rtlCol="0">
            <a:spAutoFit/>
          </a:bodyPr>
          <a:lstStyle/>
          <a:p>
            <a:pPr algn="ctr"/>
            <a:r>
              <a:rPr lang="en-GB" dirty="0"/>
              <a:t>Fetch</a:t>
            </a:r>
          </a:p>
        </p:txBody>
      </p:sp>
      <p:sp>
        <p:nvSpPr>
          <p:cNvPr id="12" name="TextBox 11">
            <a:extLst>
              <a:ext uri="{FF2B5EF4-FFF2-40B4-BE49-F238E27FC236}">
                <a16:creationId xmlns:a16="http://schemas.microsoft.com/office/drawing/2014/main" id="{B2D1C7B6-D6BF-4E4C-9014-1412DCB28808}"/>
              </a:ext>
            </a:extLst>
          </p:cNvPr>
          <p:cNvSpPr txBox="1"/>
          <p:nvPr/>
        </p:nvSpPr>
        <p:spPr>
          <a:xfrm>
            <a:off x="3623679" y="6431005"/>
            <a:ext cx="1586926" cy="369332"/>
          </a:xfrm>
          <a:prstGeom prst="rect">
            <a:avLst/>
          </a:prstGeom>
          <a:noFill/>
        </p:spPr>
        <p:txBody>
          <a:bodyPr wrap="square" rtlCol="0">
            <a:spAutoFit/>
          </a:bodyPr>
          <a:lstStyle/>
          <a:p>
            <a:pPr algn="ctr"/>
            <a:r>
              <a:rPr lang="en-GB" dirty="0"/>
              <a:t>Decode</a:t>
            </a:r>
          </a:p>
        </p:txBody>
      </p:sp>
      <p:sp>
        <p:nvSpPr>
          <p:cNvPr id="13" name="TextBox 12">
            <a:extLst>
              <a:ext uri="{FF2B5EF4-FFF2-40B4-BE49-F238E27FC236}">
                <a16:creationId xmlns:a16="http://schemas.microsoft.com/office/drawing/2014/main" id="{3C3AD9BE-F215-4E51-BF87-5416E7BAFFFB}"/>
              </a:ext>
            </a:extLst>
          </p:cNvPr>
          <p:cNvSpPr txBox="1"/>
          <p:nvPr/>
        </p:nvSpPr>
        <p:spPr>
          <a:xfrm>
            <a:off x="5673704" y="6431713"/>
            <a:ext cx="1586926" cy="369332"/>
          </a:xfrm>
          <a:prstGeom prst="rect">
            <a:avLst/>
          </a:prstGeom>
          <a:noFill/>
        </p:spPr>
        <p:txBody>
          <a:bodyPr wrap="square" rtlCol="0">
            <a:spAutoFit/>
          </a:bodyPr>
          <a:lstStyle/>
          <a:p>
            <a:pPr algn="ctr"/>
            <a:r>
              <a:rPr lang="en-GB" dirty="0"/>
              <a:t>Issue</a:t>
            </a:r>
          </a:p>
        </p:txBody>
      </p:sp>
      <p:sp>
        <p:nvSpPr>
          <p:cNvPr id="14" name="TextBox 13">
            <a:extLst>
              <a:ext uri="{FF2B5EF4-FFF2-40B4-BE49-F238E27FC236}">
                <a16:creationId xmlns:a16="http://schemas.microsoft.com/office/drawing/2014/main" id="{7C19ADC7-FDD0-411A-812F-229EB4ABEE16}"/>
              </a:ext>
            </a:extLst>
          </p:cNvPr>
          <p:cNvSpPr txBox="1"/>
          <p:nvPr/>
        </p:nvSpPr>
        <p:spPr>
          <a:xfrm>
            <a:off x="7343712" y="6453540"/>
            <a:ext cx="1586926" cy="369332"/>
          </a:xfrm>
          <a:prstGeom prst="rect">
            <a:avLst/>
          </a:prstGeom>
          <a:noFill/>
        </p:spPr>
        <p:txBody>
          <a:bodyPr wrap="square" rtlCol="0">
            <a:spAutoFit/>
          </a:bodyPr>
          <a:lstStyle/>
          <a:p>
            <a:pPr algn="ctr"/>
            <a:r>
              <a:rPr lang="en-GB" dirty="0"/>
              <a:t>Execute</a:t>
            </a:r>
          </a:p>
        </p:txBody>
      </p:sp>
      <p:sp>
        <p:nvSpPr>
          <p:cNvPr id="15" name="TextBox 14">
            <a:extLst>
              <a:ext uri="{FF2B5EF4-FFF2-40B4-BE49-F238E27FC236}">
                <a16:creationId xmlns:a16="http://schemas.microsoft.com/office/drawing/2014/main" id="{45F2AC49-300B-4A0D-BAF5-274C3C4DC5D8}"/>
              </a:ext>
            </a:extLst>
          </p:cNvPr>
          <p:cNvSpPr txBox="1"/>
          <p:nvPr/>
        </p:nvSpPr>
        <p:spPr>
          <a:xfrm>
            <a:off x="9157763" y="6476075"/>
            <a:ext cx="1586926" cy="369332"/>
          </a:xfrm>
          <a:prstGeom prst="rect">
            <a:avLst/>
          </a:prstGeom>
          <a:noFill/>
        </p:spPr>
        <p:txBody>
          <a:bodyPr wrap="square" rtlCol="0">
            <a:spAutoFit/>
          </a:bodyPr>
          <a:lstStyle/>
          <a:p>
            <a:pPr algn="ctr"/>
            <a:r>
              <a:rPr lang="en-GB" dirty="0"/>
              <a:t>Write Back</a:t>
            </a:r>
          </a:p>
        </p:txBody>
      </p:sp>
    </p:spTree>
    <p:extLst>
      <p:ext uri="{BB962C8B-B14F-4D97-AF65-F5344CB8AC3E}">
        <p14:creationId xmlns:p14="http://schemas.microsoft.com/office/powerpoint/2010/main" val="1221958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2D91-1A85-497F-ADEA-9D36513D91EA}"/>
              </a:ext>
            </a:extLst>
          </p:cNvPr>
          <p:cNvSpPr>
            <a:spLocks noGrp="1"/>
          </p:cNvSpPr>
          <p:nvPr>
            <p:ph type="title"/>
          </p:nvPr>
        </p:nvSpPr>
        <p:spPr>
          <a:xfrm>
            <a:off x="838200" y="365125"/>
            <a:ext cx="10515600" cy="673161"/>
          </a:xfrm>
        </p:spPr>
        <p:txBody>
          <a:bodyPr>
            <a:normAutofit fontScale="90000"/>
          </a:bodyPr>
          <a:lstStyle/>
          <a:p>
            <a:pPr algn="ctr"/>
            <a:r>
              <a:rPr lang="en-GB" u="sng" dirty="0"/>
              <a:t>Processor Features</a:t>
            </a:r>
          </a:p>
        </p:txBody>
      </p:sp>
      <p:sp>
        <p:nvSpPr>
          <p:cNvPr id="6" name="TextBox 5">
            <a:extLst>
              <a:ext uri="{FF2B5EF4-FFF2-40B4-BE49-F238E27FC236}">
                <a16:creationId xmlns:a16="http://schemas.microsoft.com/office/drawing/2014/main" id="{5F127175-DCDA-48D6-8DE0-23CFA220D55E}"/>
              </a:ext>
            </a:extLst>
          </p:cNvPr>
          <p:cNvSpPr txBox="1"/>
          <p:nvPr/>
        </p:nvSpPr>
        <p:spPr>
          <a:xfrm>
            <a:off x="197136" y="864609"/>
            <a:ext cx="4890566" cy="3323987"/>
          </a:xfrm>
          <a:prstGeom prst="rect">
            <a:avLst/>
          </a:prstGeom>
          <a:noFill/>
        </p:spPr>
        <p:txBody>
          <a:bodyPr wrap="square" rtlCol="0">
            <a:spAutoFit/>
          </a:bodyPr>
          <a:lstStyle/>
          <a:p>
            <a:r>
              <a:rPr lang="en-GB" u="sng" dirty="0"/>
              <a:t>General</a:t>
            </a:r>
          </a:p>
          <a:p>
            <a:pPr marL="285750" indent="-285750">
              <a:buFont typeface="Wingdings" panose="05000000000000000000" pitchFamily="2" charset="2"/>
              <a:buChar char="§"/>
            </a:pPr>
            <a:r>
              <a:rPr lang="en-GB" dirty="0"/>
              <a:t>32 General Purpose Registers</a:t>
            </a:r>
          </a:p>
          <a:p>
            <a:pPr marL="285750" indent="-285750">
              <a:buFont typeface="Wingdings" panose="05000000000000000000" pitchFamily="2" charset="2"/>
              <a:buChar char="§"/>
            </a:pPr>
            <a:r>
              <a:rPr lang="en-GB" dirty="0"/>
              <a:t>5 stage pipeline</a:t>
            </a:r>
          </a:p>
          <a:p>
            <a:pPr marL="742950" lvl="1" indent="-285750">
              <a:buFont typeface="Wingdings" panose="05000000000000000000" pitchFamily="2" charset="2"/>
              <a:buChar char="§"/>
            </a:pPr>
            <a:r>
              <a:rPr lang="en-GB" sz="1400" dirty="0"/>
              <a:t>Fetch, Decode, Issue, Execute, Write-Back</a:t>
            </a:r>
          </a:p>
          <a:p>
            <a:pPr marL="285750" indent="-285750">
              <a:buFont typeface="Wingdings" panose="05000000000000000000" pitchFamily="2" charset="2"/>
              <a:buChar char="§"/>
            </a:pPr>
            <a:r>
              <a:rPr lang="en-GB" dirty="0"/>
              <a:t>Multi-Cycle instructions</a:t>
            </a:r>
          </a:p>
          <a:p>
            <a:pPr marL="742950" lvl="1" indent="-285750">
              <a:buFont typeface="Wingdings" panose="05000000000000000000" pitchFamily="2" charset="2"/>
              <a:buChar char="§"/>
            </a:pPr>
            <a:r>
              <a:rPr lang="en-GB" sz="1400" dirty="0"/>
              <a:t>Multiply - 2 cycles</a:t>
            </a:r>
          </a:p>
          <a:p>
            <a:pPr marL="742950" lvl="1" indent="-285750">
              <a:buFont typeface="Wingdings" panose="05000000000000000000" pitchFamily="2" charset="2"/>
              <a:buChar char="§"/>
            </a:pPr>
            <a:r>
              <a:rPr lang="en-GB" sz="1400" dirty="0"/>
              <a:t>Divide - 16 cycles</a:t>
            </a:r>
          </a:p>
          <a:p>
            <a:pPr marL="285750" indent="-285750">
              <a:buFont typeface="Wingdings" panose="05000000000000000000" pitchFamily="2" charset="2"/>
              <a:buChar char="§"/>
            </a:pPr>
            <a:r>
              <a:rPr lang="en-GB" dirty="0"/>
              <a:t>Out-of-Order execution</a:t>
            </a:r>
          </a:p>
          <a:p>
            <a:pPr marL="285750" indent="-285750">
              <a:buFont typeface="Wingdings" panose="05000000000000000000" pitchFamily="2" charset="2"/>
              <a:buChar char="§"/>
            </a:pPr>
            <a:r>
              <a:rPr lang="en-GB" dirty="0"/>
              <a:t>Register re-naming</a:t>
            </a:r>
          </a:p>
          <a:p>
            <a:pPr marL="742950" lvl="1" indent="-285750">
              <a:buFont typeface="Wingdings" panose="05000000000000000000" pitchFamily="2" charset="2"/>
              <a:buChar char="§"/>
            </a:pPr>
            <a:r>
              <a:rPr lang="en-GB" sz="1400" dirty="0"/>
              <a:t>Utilised Register Address Table</a:t>
            </a:r>
          </a:p>
          <a:p>
            <a:pPr marL="742950" lvl="1" indent="-285750">
              <a:buFont typeface="Wingdings" panose="05000000000000000000" pitchFamily="2" charset="2"/>
              <a:buChar char="§"/>
            </a:pPr>
            <a:r>
              <a:rPr lang="en-GB" sz="1400" dirty="0"/>
              <a:t>Prevents Name Dependencies, WAW &amp; WAR hazards</a:t>
            </a:r>
          </a:p>
          <a:p>
            <a:pPr marL="285750" indent="-285750">
              <a:buFont typeface="Wingdings" panose="05000000000000000000" pitchFamily="2" charset="2"/>
              <a:buChar char="§"/>
            </a:pPr>
            <a:r>
              <a:rPr lang="en-GB" dirty="0"/>
              <a:t>Scalar, 2-way superscalar, or 4-way superscalar</a:t>
            </a:r>
          </a:p>
          <a:p>
            <a:pPr marL="742950" lvl="1" indent="-285750">
              <a:buFont typeface="Wingdings" panose="05000000000000000000" pitchFamily="2" charset="2"/>
              <a:buChar char="§"/>
            </a:pPr>
            <a:endParaRPr lang="en-GB" sz="1400" dirty="0"/>
          </a:p>
        </p:txBody>
      </p:sp>
      <p:sp>
        <p:nvSpPr>
          <p:cNvPr id="7" name="TextBox 6">
            <a:extLst>
              <a:ext uri="{FF2B5EF4-FFF2-40B4-BE49-F238E27FC236}">
                <a16:creationId xmlns:a16="http://schemas.microsoft.com/office/drawing/2014/main" id="{2C4DDF8D-87A2-45C8-932A-F61297B55929}"/>
              </a:ext>
            </a:extLst>
          </p:cNvPr>
          <p:cNvSpPr txBox="1"/>
          <p:nvPr/>
        </p:nvSpPr>
        <p:spPr>
          <a:xfrm>
            <a:off x="5775468" y="1028343"/>
            <a:ext cx="4890566" cy="2677656"/>
          </a:xfrm>
          <a:prstGeom prst="rect">
            <a:avLst/>
          </a:prstGeom>
          <a:noFill/>
        </p:spPr>
        <p:txBody>
          <a:bodyPr wrap="square" rtlCol="0">
            <a:spAutoFit/>
          </a:bodyPr>
          <a:lstStyle/>
          <a:p>
            <a:r>
              <a:rPr lang="en-GB" u="sng" dirty="0"/>
              <a:t>Pipeline Features</a:t>
            </a:r>
          </a:p>
          <a:p>
            <a:pPr marL="285750" indent="-285750">
              <a:buFont typeface="Wingdings" panose="05000000000000000000" pitchFamily="2" charset="2"/>
              <a:buChar char="§"/>
            </a:pPr>
            <a:r>
              <a:rPr lang="en-GB" dirty="0"/>
              <a:t>2 Arithmetic EUs</a:t>
            </a:r>
          </a:p>
          <a:p>
            <a:pPr marL="285750" indent="-285750">
              <a:buFont typeface="Wingdings" panose="05000000000000000000" pitchFamily="2" charset="2"/>
              <a:buChar char="§"/>
            </a:pPr>
            <a:r>
              <a:rPr lang="en-GB" dirty="0"/>
              <a:t>1 Branch and Logic EU</a:t>
            </a:r>
          </a:p>
          <a:p>
            <a:pPr marL="285750" indent="-285750">
              <a:buFont typeface="Wingdings" panose="05000000000000000000" pitchFamily="2" charset="2"/>
              <a:buChar char="§"/>
            </a:pPr>
            <a:r>
              <a:rPr lang="en-GB" dirty="0"/>
              <a:t>1 Load and Store EU</a:t>
            </a:r>
          </a:p>
          <a:p>
            <a:pPr marL="285750" indent="-285750">
              <a:buFont typeface="Wingdings" panose="05000000000000000000" pitchFamily="2" charset="2"/>
              <a:buChar char="§"/>
            </a:pPr>
            <a:r>
              <a:rPr lang="en-GB" dirty="0"/>
              <a:t>Grouped Reservation Stations</a:t>
            </a:r>
          </a:p>
          <a:p>
            <a:pPr marL="742950" lvl="1" indent="-285750">
              <a:buFont typeface="Wingdings" panose="05000000000000000000" pitchFamily="2" charset="2"/>
              <a:buChar char="§"/>
            </a:pPr>
            <a:r>
              <a:rPr lang="en-GB" sz="1400" dirty="0"/>
              <a:t>16 spaces for Arithmetic</a:t>
            </a:r>
          </a:p>
          <a:p>
            <a:pPr marL="742950" lvl="1" indent="-285750">
              <a:buFont typeface="Wingdings" panose="05000000000000000000" pitchFamily="2" charset="2"/>
              <a:buChar char="§"/>
            </a:pPr>
            <a:r>
              <a:rPr lang="en-GB" sz="1400" dirty="0"/>
              <a:t>8 spaces for Branch and Logic</a:t>
            </a:r>
          </a:p>
          <a:p>
            <a:pPr marL="742950" lvl="1" indent="-285750">
              <a:buFont typeface="Wingdings" panose="05000000000000000000" pitchFamily="2" charset="2"/>
              <a:buChar char="§"/>
            </a:pPr>
            <a:r>
              <a:rPr lang="en-GB" sz="1400" dirty="0"/>
              <a:t>8 spaces for Load and Store</a:t>
            </a:r>
          </a:p>
          <a:p>
            <a:pPr marL="285750" indent="-285750">
              <a:buFont typeface="Wingdings" panose="05000000000000000000" pitchFamily="2" charset="2"/>
              <a:buChar char="§"/>
            </a:pPr>
            <a:r>
              <a:rPr lang="en-GB" dirty="0"/>
              <a:t>Result forwarding</a:t>
            </a:r>
          </a:p>
          <a:p>
            <a:pPr marL="742950" lvl="1" indent="-285750">
              <a:buFont typeface="Wingdings" panose="05000000000000000000" pitchFamily="2" charset="2"/>
              <a:buChar char="§"/>
            </a:pPr>
            <a:endParaRPr lang="en-GB" dirty="0"/>
          </a:p>
        </p:txBody>
      </p:sp>
      <p:sp>
        <p:nvSpPr>
          <p:cNvPr id="8" name="TextBox 7">
            <a:extLst>
              <a:ext uri="{FF2B5EF4-FFF2-40B4-BE49-F238E27FC236}">
                <a16:creationId xmlns:a16="http://schemas.microsoft.com/office/drawing/2014/main" id="{1C9A59B4-8B15-4F22-841E-6C1BBB3808FA}"/>
              </a:ext>
            </a:extLst>
          </p:cNvPr>
          <p:cNvSpPr txBox="1"/>
          <p:nvPr/>
        </p:nvSpPr>
        <p:spPr>
          <a:xfrm>
            <a:off x="5775468" y="3705999"/>
            <a:ext cx="6001856" cy="2923877"/>
          </a:xfrm>
          <a:prstGeom prst="rect">
            <a:avLst/>
          </a:prstGeom>
          <a:noFill/>
        </p:spPr>
        <p:txBody>
          <a:bodyPr wrap="square" rtlCol="0">
            <a:spAutoFit/>
          </a:bodyPr>
          <a:lstStyle/>
          <a:p>
            <a:r>
              <a:rPr lang="en-GB" u="sng" dirty="0"/>
              <a:t>Branch Prediction</a:t>
            </a:r>
          </a:p>
          <a:p>
            <a:pPr marL="285750" indent="-285750">
              <a:buFont typeface="Wingdings" panose="05000000000000000000" pitchFamily="2" charset="2"/>
              <a:buChar char="§"/>
            </a:pPr>
            <a:r>
              <a:rPr lang="en-GB" dirty="0"/>
              <a:t>Can select from </a:t>
            </a:r>
          </a:p>
          <a:p>
            <a:pPr marL="742950" lvl="1" indent="-285750">
              <a:buFont typeface="Wingdings" panose="05000000000000000000" pitchFamily="2" charset="2"/>
              <a:buChar char="§"/>
            </a:pPr>
            <a:r>
              <a:rPr lang="en-GB" sz="1400" dirty="0"/>
              <a:t>Fixed – Always predicts branch is taken</a:t>
            </a:r>
          </a:p>
          <a:p>
            <a:pPr marL="742950" lvl="1" indent="-285750">
              <a:buFont typeface="Wingdings" panose="05000000000000000000" pitchFamily="2" charset="2"/>
              <a:buChar char="§"/>
            </a:pPr>
            <a:r>
              <a:rPr lang="en-GB" sz="1400" dirty="0"/>
              <a:t>Static – If jumping backwards predict taken</a:t>
            </a:r>
          </a:p>
          <a:p>
            <a:pPr marL="742950" lvl="1" indent="-285750">
              <a:buFont typeface="Wingdings" panose="05000000000000000000" pitchFamily="2" charset="2"/>
              <a:buChar char="§"/>
            </a:pPr>
            <a:r>
              <a:rPr lang="en-GB" sz="1400" dirty="0"/>
              <a:t>1-bit Dynamic – Make prediction on previous result</a:t>
            </a:r>
          </a:p>
          <a:p>
            <a:pPr marL="742950" lvl="1" indent="-285750">
              <a:buFont typeface="Wingdings" panose="05000000000000000000" pitchFamily="2" charset="2"/>
              <a:buChar char="§"/>
            </a:pPr>
            <a:r>
              <a:rPr lang="en-GB" sz="1400" dirty="0"/>
              <a:t>2-bit Dynamic – Make prediction on previous 2 results</a:t>
            </a:r>
          </a:p>
          <a:p>
            <a:pPr marL="285750" indent="-285750">
              <a:buFont typeface="Wingdings" panose="05000000000000000000" pitchFamily="2" charset="2"/>
              <a:buChar char="§"/>
            </a:pPr>
            <a:r>
              <a:rPr lang="en-GB" dirty="0"/>
              <a:t>BTB keeps history of all branches seen before</a:t>
            </a:r>
          </a:p>
          <a:p>
            <a:pPr marL="742950" lvl="1" indent="-285750">
              <a:buFont typeface="Wingdings" panose="05000000000000000000" pitchFamily="2" charset="2"/>
              <a:buChar char="§"/>
            </a:pPr>
            <a:r>
              <a:rPr lang="en-GB" sz="1400" dirty="0"/>
              <a:t>Also keeps track of previous results if dynamic prediction selected</a:t>
            </a:r>
          </a:p>
          <a:p>
            <a:pPr marL="285750" indent="-285750">
              <a:buFont typeface="Wingdings" panose="05000000000000000000" pitchFamily="2" charset="2"/>
              <a:buChar char="§"/>
            </a:pPr>
            <a:r>
              <a:rPr lang="en-GB" dirty="0"/>
              <a:t>Branch in Pipeline Buffer</a:t>
            </a:r>
          </a:p>
          <a:p>
            <a:pPr marL="742950" lvl="1" indent="-285750">
              <a:buFont typeface="Wingdings" panose="05000000000000000000" pitchFamily="2" charset="2"/>
              <a:buChar char="§"/>
            </a:pPr>
            <a:r>
              <a:rPr lang="en-GB" sz="1400" dirty="0"/>
              <a:t>Tracks un-executed branches in the pipeline</a:t>
            </a:r>
          </a:p>
          <a:p>
            <a:pPr marL="742950" lvl="1" indent="-285750">
              <a:buFont typeface="Wingdings" panose="05000000000000000000" pitchFamily="2" charset="2"/>
              <a:buChar char="§"/>
            </a:pPr>
            <a:r>
              <a:rPr lang="en-GB" sz="1400" dirty="0"/>
              <a:t>Ensures nothing is committed to ARF or MEM out of program order</a:t>
            </a:r>
          </a:p>
          <a:p>
            <a:pPr marL="742950" lvl="1" indent="-285750">
              <a:buFont typeface="Wingdings" panose="05000000000000000000" pitchFamily="2" charset="2"/>
              <a:buChar char="§"/>
            </a:pPr>
            <a:r>
              <a:rPr lang="en-GB" sz="1400" dirty="0"/>
              <a:t>Allows for easy misprediction recovery and flushing</a:t>
            </a:r>
          </a:p>
        </p:txBody>
      </p:sp>
      <p:sp>
        <p:nvSpPr>
          <p:cNvPr id="9" name="TextBox 8">
            <a:extLst>
              <a:ext uri="{FF2B5EF4-FFF2-40B4-BE49-F238E27FC236}">
                <a16:creationId xmlns:a16="http://schemas.microsoft.com/office/drawing/2014/main" id="{0FC9663D-7A04-40D4-913C-718D7BC9A33F}"/>
              </a:ext>
            </a:extLst>
          </p:cNvPr>
          <p:cNvSpPr txBox="1"/>
          <p:nvPr/>
        </p:nvSpPr>
        <p:spPr>
          <a:xfrm>
            <a:off x="197136" y="4492327"/>
            <a:ext cx="4890566" cy="2000548"/>
          </a:xfrm>
          <a:prstGeom prst="rect">
            <a:avLst/>
          </a:prstGeom>
          <a:noFill/>
        </p:spPr>
        <p:txBody>
          <a:bodyPr wrap="square" rtlCol="0">
            <a:spAutoFit/>
          </a:bodyPr>
          <a:lstStyle/>
          <a:p>
            <a:r>
              <a:rPr lang="en-GB" u="sng" dirty="0"/>
              <a:t>Memory and Write-Back</a:t>
            </a:r>
          </a:p>
          <a:p>
            <a:pPr marL="285750" indent="-285750">
              <a:buFont typeface="Wingdings" panose="05000000000000000000" pitchFamily="2" charset="2"/>
              <a:buChar char="§"/>
            </a:pPr>
            <a:r>
              <a:rPr lang="en-GB" dirty="0"/>
              <a:t>Variable size Re-Order Buffer (default is 128)</a:t>
            </a:r>
          </a:p>
          <a:p>
            <a:pPr marL="742950" lvl="1" indent="-285750">
              <a:buFont typeface="Wingdings" panose="05000000000000000000" pitchFamily="2" charset="2"/>
              <a:buChar char="§"/>
            </a:pPr>
            <a:r>
              <a:rPr lang="en-GB" sz="1400" dirty="0"/>
              <a:t>Ensures program order write back to ARF, preventing RAW hazards</a:t>
            </a:r>
          </a:p>
          <a:p>
            <a:pPr marL="285750" indent="-285750">
              <a:buFont typeface="Wingdings" panose="05000000000000000000" pitchFamily="2" charset="2"/>
              <a:buChar char="§"/>
            </a:pPr>
            <a:r>
              <a:rPr lang="en-GB" dirty="0"/>
              <a:t>Load-Store Queue of size 128</a:t>
            </a:r>
          </a:p>
          <a:p>
            <a:pPr marL="742950" lvl="1" indent="-285750">
              <a:buFont typeface="Wingdings" panose="05000000000000000000" pitchFamily="2" charset="2"/>
              <a:buChar char="§"/>
            </a:pPr>
            <a:r>
              <a:rPr lang="en-GB" sz="1400" dirty="0"/>
              <a:t>Ensures Loads and Stores happen in program order</a:t>
            </a:r>
          </a:p>
          <a:p>
            <a:pPr marL="742950" lvl="1" indent="-285750">
              <a:buFont typeface="Wingdings" panose="05000000000000000000" pitchFamily="2" charset="2"/>
              <a:buChar char="§"/>
            </a:pPr>
            <a:r>
              <a:rPr lang="en-GB" sz="1400" dirty="0"/>
              <a:t>Loads wait for all previous store addresses to be known before being issued to prevent RAW hazards</a:t>
            </a:r>
          </a:p>
        </p:txBody>
      </p:sp>
    </p:spTree>
    <p:extLst>
      <p:ext uri="{BB962C8B-B14F-4D97-AF65-F5344CB8AC3E}">
        <p14:creationId xmlns:p14="http://schemas.microsoft.com/office/powerpoint/2010/main" val="4198823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0B241-8287-4502-A601-3DD021DBF5A2}"/>
              </a:ext>
            </a:extLst>
          </p:cNvPr>
          <p:cNvSpPr>
            <a:spLocks noGrp="1"/>
          </p:cNvSpPr>
          <p:nvPr>
            <p:ph type="title"/>
          </p:nvPr>
        </p:nvSpPr>
        <p:spPr/>
        <p:txBody>
          <a:bodyPr/>
          <a:lstStyle/>
          <a:p>
            <a:pPr algn="ctr"/>
            <a:br>
              <a:rPr lang="en-GB" dirty="0"/>
            </a:br>
            <a:r>
              <a:rPr lang="en-GB" u="sng" dirty="0"/>
              <a:t>Benchmark Programs</a:t>
            </a:r>
            <a:endParaRPr lang="en-GB" dirty="0"/>
          </a:p>
        </p:txBody>
      </p:sp>
      <p:sp>
        <p:nvSpPr>
          <p:cNvPr id="3" name="Content Placeholder 2">
            <a:extLst>
              <a:ext uri="{FF2B5EF4-FFF2-40B4-BE49-F238E27FC236}">
                <a16:creationId xmlns:a16="http://schemas.microsoft.com/office/drawing/2014/main" id="{953EED1F-C410-4B78-8E9E-E96107FCE925}"/>
              </a:ext>
            </a:extLst>
          </p:cNvPr>
          <p:cNvSpPr>
            <a:spLocks noGrp="1"/>
          </p:cNvSpPr>
          <p:nvPr>
            <p:ph idx="1"/>
          </p:nvPr>
        </p:nvSpPr>
        <p:spPr/>
        <p:txBody>
          <a:bodyPr/>
          <a:lstStyle/>
          <a:p>
            <a:pPr marL="0" indent="0">
              <a:buNone/>
            </a:pPr>
            <a:r>
              <a:rPr lang="en-GB" sz="2000" dirty="0"/>
              <a:t>All Scripts are looped in assembly 100 times to gain a more accurate IPC</a:t>
            </a:r>
          </a:p>
        </p:txBody>
      </p:sp>
      <p:graphicFrame>
        <p:nvGraphicFramePr>
          <p:cNvPr id="4" name="Table 4">
            <a:extLst>
              <a:ext uri="{FF2B5EF4-FFF2-40B4-BE49-F238E27FC236}">
                <a16:creationId xmlns:a16="http://schemas.microsoft.com/office/drawing/2014/main" id="{F56EC17A-2747-4639-ADD1-D5647A32DEE7}"/>
              </a:ext>
            </a:extLst>
          </p:cNvPr>
          <p:cNvGraphicFramePr>
            <a:graphicFrameLocks noGrp="1"/>
          </p:cNvGraphicFramePr>
          <p:nvPr>
            <p:extLst>
              <p:ext uri="{D42A27DB-BD31-4B8C-83A1-F6EECF244321}">
                <p14:modId xmlns:p14="http://schemas.microsoft.com/office/powerpoint/2010/main" val="2151800487"/>
              </p:ext>
            </p:extLst>
          </p:nvPr>
        </p:nvGraphicFramePr>
        <p:xfrm>
          <a:off x="928820" y="2361191"/>
          <a:ext cx="9737214" cy="3998316"/>
        </p:xfrm>
        <a:graphic>
          <a:graphicData uri="http://schemas.openxmlformats.org/drawingml/2006/table">
            <a:tbl>
              <a:tblPr bandRow="1">
                <a:tableStyleId>{5C22544A-7EE6-4342-B048-85BDC9FD1C3A}</a:tableStyleId>
              </a:tblPr>
              <a:tblGrid>
                <a:gridCol w="4864346">
                  <a:extLst>
                    <a:ext uri="{9D8B030D-6E8A-4147-A177-3AD203B41FA5}">
                      <a16:colId xmlns:a16="http://schemas.microsoft.com/office/drawing/2014/main" val="1314186373"/>
                    </a:ext>
                  </a:extLst>
                </a:gridCol>
                <a:gridCol w="4872868">
                  <a:extLst>
                    <a:ext uri="{9D8B030D-6E8A-4147-A177-3AD203B41FA5}">
                      <a16:colId xmlns:a16="http://schemas.microsoft.com/office/drawing/2014/main" val="3962634776"/>
                    </a:ext>
                  </a:extLst>
                </a:gridCol>
              </a:tblGrid>
              <a:tr h="666386">
                <a:tc>
                  <a:txBody>
                    <a:bodyPr/>
                    <a:lstStyle/>
                    <a:p>
                      <a:pPr>
                        <a:buFont typeface="Wingdings" panose="05000000000000000000" pitchFamily="2" charset="2"/>
                        <a:buNone/>
                      </a:pPr>
                      <a:r>
                        <a:rPr lang="en-GB" sz="1800" dirty="0">
                          <a:solidFill>
                            <a:schemeClr val="bg1"/>
                          </a:solidFill>
                        </a:rPr>
                        <a:t>Factorial </a:t>
                      </a:r>
                    </a:p>
                  </a:txBody>
                  <a:tcPr>
                    <a:solidFill>
                      <a:schemeClr val="accent1"/>
                    </a:solidFill>
                  </a:tcPr>
                </a:tc>
                <a:tc>
                  <a:txBody>
                    <a:bodyPr/>
                    <a:lstStyle/>
                    <a:p>
                      <a:r>
                        <a:rPr lang="en-GB" sz="1600" dirty="0"/>
                        <a:t>Recursively calculates the factorial of 12</a:t>
                      </a:r>
                    </a:p>
                  </a:txBody>
                  <a:tcPr/>
                </a:tc>
                <a:extLst>
                  <a:ext uri="{0D108BD9-81ED-4DB2-BD59-A6C34878D82A}">
                    <a16:rowId xmlns:a16="http://schemas.microsoft.com/office/drawing/2014/main" val="2726437021"/>
                  </a:ext>
                </a:extLst>
              </a:tr>
              <a:tr h="666386">
                <a:tc>
                  <a:txBody>
                    <a:bodyPr/>
                    <a:lstStyle/>
                    <a:p>
                      <a:pPr>
                        <a:buFont typeface="Wingdings" panose="05000000000000000000" pitchFamily="2" charset="2"/>
                        <a:buNone/>
                      </a:pPr>
                      <a:r>
                        <a:rPr lang="en-GB" sz="1800" dirty="0">
                          <a:solidFill>
                            <a:schemeClr val="bg1"/>
                          </a:solidFill>
                        </a:rPr>
                        <a:t>Matrix Multiplication</a:t>
                      </a:r>
                    </a:p>
                  </a:txBody>
                  <a:tcPr>
                    <a:solidFill>
                      <a:schemeClr val="accent1"/>
                    </a:solidFill>
                  </a:tcPr>
                </a:tc>
                <a:tc>
                  <a:txBody>
                    <a:bodyPr/>
                    <a:lstStyle/>
                    <a:p>
                      <a:r>
                        <a:rPr lang="en-GB" sz="1600" dirty="0"/>
                        <a:t>Multiplies together a (6x4) matrix and a (4x6) matrix using branches to loop round</a:t>
                      </a:r>
                    </a:p>
                  </a:txBody>
                  <a:tcPr/>
                </a:tc>
                <a:extLst>
                  <a:ext uri="{0D108BD9-81ED-4DB2-BD59-A6C34878D82A}">
                    <a16:rowId xmlns:a16="http://schemas.microsoft.com/office/drawing/2014/main" val="729820342"/>
                  </a:ext>
                </a:extLst>
              </a:tr>
              <a:tr h="666386">
                <a:tc>
                  <a:txBody>
                    <a:bodyPr/>
                    <a:lstStyle/>
                    <a:p>
                      <a:pPr>
                        <a:buFont typeface="Wingdings" panose="05000000000000000000" pitchFamily="2" charset="2"/>
                        <a:buNone/>
                      </a:pPr>
                      <a:r>
                        <a:rPr lang="en-GB" sz="1800" dirty="0">
                          <a:solidFill>
                            <a:schemeClr val="bg1"/>
                          </a:solidFill>
                        </a:rPr>
                        <a:t>Unrolled Matrix Multiplication</a:t>
                      </a:r>
                    </a:p>
                  </a:txBody>
                  <a:tcPr>
                    <a:solidFill>
                      <a:schemeClr val="accent1"/>
                    </a:solidFill>
                  </a:tcPr>
                </a:tc>
                <a:tc>
                  <a:txBody>
                    <a:bodyPr/>
                    <a:lstStyle/>
                    <a:p>
                      <a:r>
                        <a:rPr lang="en-GB" sz="1600" dirty="0"/>
                        <a:t>Multiplies together a (6x4) matrix and a (4x6) matrix with an unrolled loop</a:t>
                      </a:r>
                    </a:p>
                  </a:txBody>
                  <a:tcPr/>
                </a:tc>
                <a:extLst>
                  <a:ext uri="{0D108BD9-81ED-4DB2-BD59-A6C34878D82A}">
                    <a16:rowId xmlns:a16="http://schemas.microsoft.com/office/drawing/2014/main" val="3442981492"/>
                  </a:ext>
                </a:extLst>
              </a:tr>
              <a:tr h="666386">
                <a:tc>
                  <a:txBody>
                    <a:bodyPr/>
                    <a:lstStyle/>
                    <a:p>
                      <a:pPr>
                        <a:buFont typeface="Wingdings" panose="05000000000000000000" pitchFamily="2" charset="2"/>
                        <a:buNone/>
                      </a:pPr>
                      <a:r>
                        <a:rPr lang="en-GB" sz="1800" dirty="0">
                          <a:solidFill>
                            <a:schemeClr val="bg1"/>
                          </a:solidFill>
                        </a:rPr>
                        <a:t>Vector Addition</a:t>
                      </a:r>
                    </a:p>
                  </a:txBody>
                  <a:tcPr>
                    <a:solidFill>
                      <a:schemeClr val="accent1"/>
                    </a:solidFill>
                  </a:tcPr>
                </a:tc>
                <a:tc>
                  <a:txBody>
                    <a:bodyPr/>
                    <a:lstStyle/>
                    <a:p>
                      <a:r>
                        <a:rPr lang="en-GB" sz="1600" dirty="0"/>
                        <a:t>Adds together two vectors of length 10 </a:t>
                      </a:r>
                    </a:p>
                    <a:p>
                      <a:r>
                        <a:rPr lang="en-GB" sz="1600" dirty="0"/>
                        <a:t>A[</a:t>
                      </a:r>
                      <a:r>
                        <a:rPr lang="en-GB" sz="1600" dirty="0" err="1"/>
                        <a:t>i</a:t>
                      </a:r>
                      <a:r>
                        <a:rPr lang="en-GB" sz="1600" dirty="0"/>
                        <a:t>] = B[</a:t>
                      </a:r>
                      <a:r>
                        <a:rPr lang="en-GB" sz="1600" dirty="0" err="1"/>
                        <a:t>i</a:t>
                      </a:r>
                      <a:r>
                        <a:rPr lang="en-GB" sz="1600" dirty="0"/>
                        <a:t>] + c[</a:t>
                      </a:r>
                      <a:r>
                        <a:rPr lang="en-GB" sz="1600" dirty="0" err="1"/>
                        <a:t>i</a:t>
                      </a:r>
                      <a:r>
                        <a:rPr lang="en-GB" sz="1600" dirty="0"/>
                        <a:t>]</a:t>
                      </a:r>
                    </a:p>
                  </a:txBody>
                  <a:tcPr/>
                </a:tc>
                <a:extLst>
                  <a:ext uri="{0D108BD9-81ED-4DB2-BD59-A6C34878D82A}">
                    <a16:rowId xmlns:a16="http://schemas.microsoft.com/office/drawing/2014/main" val="3752483683"/>
                  </a:ext>
                </a:extLst>
              </a:tr>
              <a:tr h="666386">
                <a:tc>
                  <a:txBody>
                    <a:bodyPr/>
                    <a:lstStyle/>
                    <a:p>
                      <a:pPr>
                        <a:buFont typeface="Wingdings" panose="05000000000000000000" pitchFamily="2" charset="2"/>
                        <a:buNone/>
                      </a:pPr>
                      <a:r>
                        <a:rPr lang="en-GB" sz="1800" dirty="0">
                          <a:solidFill>
                            <a:schemeClr val="bg1"/>
                          </a:solidFill>
                        </a:rPr>
                        <a:t>Quick Sort</a:t>
                      </a:r>
                    </a:p>
                  </a:txBody>
                  <a:tcPr>
                    <a:solidFill>
                      <a:schemeClr val="accent1"/>
                    </a:solidFill>
                  </a:tcPr>
                </a:tc>
                <a:tc>
                  <a:txBody>
                    <a:bodyPr/>
                    <a:lstStyle/>
                    <a:p>
                      <a:r>
                        <a:rPr lang="en-GB" sz="1600" dirty="0"/>
                        <a:t>Applies the quicksort algorithm to a list of length 30 utilising recursion and an in-memory stack</a:t>
                      </a:r>
                    </a:p>
                  </a:txBody>
                  <a:tcPr/>
                </a:tc>
                <a:extLst>
                  <a:ext uri="{0D108BD9-81ED-4DB2-BD59-A6C34878D82A}">
                    <a16:rowId xmlns:a16="http://schemas.microsoft.com/office/drawing/2014/main" val="846704210"/>
                  </a:ext>
                </a:extLst>
              </a:tr>
              <a:tr h="6663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solidFill>
                            <a:schemeClr val="bg1"/>
                          </a:solidFill>
                        </a:rPr>
                        <a:t>Game of Life</a:t>
                      </a:r>
                      <a:endParaRPr lang="en-GB" dirty="0">
                        <a:solidFill>
                          <a:schemeClr val="bg1"/>
                        </a:solidFill>
                      </a:endParaRPr>
                    </a:p>
                  </a:txBody>
                  <a:tcPr>
                    <a:solidFill>
                      <a:schemeClr val="accent1"/>
                    </a:solidFill>
                  </a:tcPr>
                </a:tc>
                <a:tc>
                  <a:txBody>
                    <a:bodyPr/>
                    <a:lstStyle/>
                    <a:p>
                      <a:r>
                        <a:rPr lang="en-GB" sz="1600" dirty="0"/>
                        <a:t>20 iterations of Conway’s game of life on a 16x16 grid in-memory with wrap-around boarders</a:t>
                      </a:r>
                    </a:p>
                  </a:txBody>
                  <a:tcPr/>
                </a:tc>
                <a:extLst>
                  <a:ext uri="{0D108BD9-81ED-4DB2-BD59-A6C34878D82A}">
                    <a16:rowId xmlns:a16="http://schemas.microsoft.com/office/drawing/2014/main" val="3139837622"/>
                  </a:ext>
                </a:extLst>
              </a:tr>
            </a:tbl>
          </a:graphicData>
        </a:graphic>
      </p:graphicFrame>
    </p:spTree>
    <p:extLst>
      <p:ext uri="{BB962C8B-B14F-4D97-AF65-F5344CB8AC3E}">
        <p14:creationId xmlns:p14="http://schemas.microsoft.com/office/powerpoint/2010/main" val="1859971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3147D-F7DF-4051-996D-16FCCB26F868}"/>
              </a:ext>
            </a:extLst>
          </p:cNvPr>
          <p:cNvSpPr>
            <a:spLocks noGrp="1"/>
          </p:cNvSpPr>
          <p:nvPr>
            <p:ph type="title"/>
          </p:nvPr>
        </p:nvSpPr>
        <p:spPr>
          <a:xfrm>
            <a:off x="838200" y="131763"/>
            <a:ext cx="10515600" cy="363188"/>
          </a:xfrm>
        </p:spPr>
        <p:txBody>
          <a:bodyPr>
            <a:normAutofit fontScale="90000"/>
          </a:bodyPr>
          <a:lstStyle/>
          <a:p>
            <a:r>
              <a:rPr lang="en-GB" sz="4000" u="sng" dirty="0"/>
              <a:t>Experiment #1 – Number of Pipelines</a:t>
            </a:r>
          </a:p>
        </p:txBody>
      </p:sp>
      <p:sp>
        <p:nvSpPr>
          <p:cNvPr id="3" name="Content Placeholder 2">
            <a:extLst>
              <a:ext uri="{FF2B5EF4-FFF2-40B4-BE49-F238E27FC236}">
                <a16:creationId xmlns:a16="http://schemas.microsoft.com/office/drawing/2014/main" id="{B49D4887-44F8-422B-93AB-0184226E4A7D}"/>
              </a:ext>
            </a:extLst>
          </p:cNvPr>
          <p:cNvSpPr>
            <a:spLocks noGrp="1"/>
          </p:cNvSpPr>
          <p:nvPr>
            <p:ph idx="1"/>
          </p:nvPr>
        </p:nvSpPr>
        <p:spPr>
          <a:xfrm>
            <a:off x="9152389" y="681037"/>
            <a:ext cx="2872530" cy="5985775"/>
          </a:xfrm>
        </p:spPr>
        <p:txBody>
          <a:bodyPr>
            <a:normAutofit fontScale="55000" lnSpcReduction="20000"/>
          </a:bodyPr>
          <a:lstStyle/>
          <a:p>
            <a:pPr marL="0" indent="0">
              <a:buNone/>
            </a:pPr>
            <a:r>
              <a:rPr lang="en-GB" b="1" u="sng" dirty="0"/>
              <a:t>Hypothesis</a:t>
            </a:r>
          </a:p>
          <a:p>
            <a:pPr marL="0" indent="0">
              <a:buNone/>
            </a:pPr>
            <a:r>
              <a:rPr lang="en-GB" dirty="0"/>
              <a:t>Doubling the number of pipelines will increase the IPC by x2, as well as reducing the number of cycles taken to execute each script by half.</a:t>
            </a:r>
          </a:p>
          <a:p>
            <a:pPr marL="0" indent="0">
              <a:buNone/>
            </a:pPr>
            <a:r>
              <a:rPr lang="en-GB" b="1" u="sng" dirty="0"/>
              <a:t>Experiment</a:t>
            </a:r>
            <a:endParaRPr lang="en-GB" dirty="0"/>
          </a:p>
          <a:p>
            <a:pPr marL="0" indent="0">
              <a:buNone/>
            </a:pPr>
            <a:r>
              <a:rPr lang="en-GB" dirty="0"/>
              <a:t>Comparing IPC values and total cycles for 1, 2, and 4 pipelines over all benchmark programs. 2-bit Dynamic Branch prediction will be used as well as a 512-bit ROB to achieve as best results as possible for each test.</a:t>
            </a:r>
          </a:p>
          <a:p>
            <a:pPr marL="0" indent="0">
              <a:buNone/>
            </a:pPr>
            <a:r>
              <a:rPr lang="en-GB" b="1" u="sng" dirty="0"/>
              <a:t>Results</a:t>
            </a:r>
          </a:p>
          <a:p>
            <a:pPr marL="0" indent="0">
              <a:buNone/>
            </a:pPr>
            <a:r>
              <a:rPr lang="en-GB" dirty="0"/>
              <a:t>We can see that from 1 to 2 pipelines the IPC is roughly doubled for each of the benchmarks. However from 2 to 4 pipelines, this IPC gain slows down to approximately 55%. </a:t>
            </a:r>
          </a:p>
          <a:p>
            <a:pPr marL="0" indent="0">
              <a:buNone/>
            </a:pPr>
            <a:r>
              <a:rPr lang="en-GB" dirty="0"/>
              <a:t>Similarly with the cycle count, from 1 to 2 pipelines we see a halving in the number of cycles each benchmark takes. Differently from the IPC measure however, with the exception of Vector Addition, increasing from 2 to 4 pipelines also sees another halving in how many cycles each benchmark takes.</a:t>
            </a:r>
          </a:p>
        </p:txBody>
      </p:sp>
      <p:graphicFrame>
        <p:nvGraphicFramePr>
          <p:cNvPr id="8" name="Chart 7">
            <a:extLst>
              <a:ext uri="{FF2B5EF4-FFF2-40B4-BE49-F238E27FC236}">
                <a16:creationId xmlns:a16="http://schemas.microsoft.com/office/drawing/2014/main" id="{B93E8E7A-40ED-469B-914C-46D8CB097A70}"/>
              </a:ext>
            </a:extLst>
          </p:cNvPr>
          <p:cNvGraphicFramePr>
            <a:graphicFrameLocks/>
          </p:cNvGraphicFramePr>
          <p:nvPr>
            <p:extLst>
              <p:ext uri="{D42A27DB-BD31-4B8C-83A1-F6EECF244321}">
                <p14:modId xmlns:p14="http://schemas.microsoft.com/office/powerpoint/2010/main" val="599911854"/>
              </p:ext>
            </p:extLst>
          </p:nvPr>
        </p:nvGraphicFramePr>
        <p:xfrm>
          <a:off x="1887731" y="681037"/>
          <a:ext cx="5076039" cy="274796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3A7BD3E1-6F46-4575-A51F-D10A55C3611C}"/>
              </a:ext>
            </a:extLst>
          </p:cNvPr>
          <p:cNvGraphicFramePr>
            <a:graphicFrameLocks/>
          </p:cNvGraphicFramePr>
          <p:nvPr>
            <p:extLst>
              <p:ext uri="{D42A27DB-BD31-4B8C-83A1-F6EECF244321}">
                <p14:modId xmlns:p14="http://schemas.microsoft.com/office/powerpoint/2010/main" val="3594498794"/>
              </p:ext>
            </p:extLst>
          </p:nvPr>
        </p:nvGraphicFramePr>
        <p:xfrm>
          <a:off x="1343356" y="3234086"/>
          <a:ext cx="6164791" cy="367823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13145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E6396-3DB6-41CE-9C68-732B1DD1A5FB}"/>
              </a:ext>
            </a:extLst>
          </p:cNvPr>
          <p:cNvSpPr>
            <a:spLocks noGrp="1"/>
          </p:cNvSpPr>
          <p:nvPr>
            <p:ph type="title"/>
          </p:nvPr>
        </p:nvSpPr>
        <p:spPr>
          <a:xfrm>
            <a:off x="838200" y="365126"/>
            <a:ext cx="10515600" cy="792556"/>
          </a:xfrm>
        </p:spPr>
        <p:txBody>
          <a:bodyPr>
            <a:normAutofit/>
          </a:bodyPr>
          <a:lstStyle/>
          <a:p>
            <a:r>
              <a:rPr lang="en-GB" sz="4000" u="sng" dirty="0"/>
              <a:t>Experiment #2 – Comparing Branch Predictors</a:t>
            </a:r>
          </a:p>
        </p:txBody>
      </p:sp>
      <p:sp>
        <p:nvSpPr>
          <p:cNvPr id="4" name="Content Placeholder 2">
            <a:extLst>
              <a:ext uri="{FF2B5EF4-FFF2-40B4-BE49-F238E27FC236}">
                <a16:creationId xmlns:a16="http://schemas.microsoft.com/office/drawing/2014/main" id="{9C7B14AF-7A1F-4661-B586-BC1C8440DA22}"/>
              </a:ext>
            </a:extLst>
          </p:cNvPr>
          <p:cNvSpPr>
            <a:spLocks noGrp="1"/>
          </p:cNvSpPr>
          <p:nvPr>
            <p:ph idx="1"/>
          </p:nvPr>
        </p:nvSpPr>
        <p:spPr>
          <a:xfrm>
            <a:off x="9286613" y="1048624"/>
            <a:ext cx="2067186" cy="5687736"/>
          </a:xfrm>
        </p:spPr>
        <p:txBody>
          <a:bodyPr>
            <a:normAutofit fontScale="32500" lnSpcReduction="20000"/>
          </a:bodyPr>
          <a:lstStyle/>
          <a:p>
            <a:pPr marL="0" indent="0">
              <a:buNone/>
            </a:pPr>
            <a:r>
              <a:rPr lang="en-GB" b="1" u="sng" dirty="0"/>
              <a:t>Hypothesis</a:t>
            </a:r>
          </a:p>
          <a:p>
            <a:pPr marL="0" indent="0">
              <a:buNone/>
            </a:pPr>
            <a:r>
              <a:rPr lang="en-GB" dirty="0"/>
              <a:t>For each of the benchmark programs, each successive branch prediction method will decrease the number of processor flushes required. With Fixed causing the most, then Static, 1-bit Dynamic, then 2-bit Dynamic with the fewest flushes.</a:t>
            </a:r>
          </a:p>
          <a:p>
            <a:pPr marL="0" indent="0">
              <a:buNone/>
            </a:pPr>
            <a:r>
              <a:rPr lang="en-GB" b="1" u="sng" dirty="0"/>
              <a:t>Experiment</a:t>
            </a:r>
            <a:endParaRPr lang="en-GB" dirty="0"/>
          </a:p>
          <a:p>
            <a:pPr marL="0" indent="0">
              <a:buNone/>
            </a:pPr>
            <a:r>
              <a:rPr lang="en-GB" dirty="0"/>
              <a:t>For a 4 pipeline processor with 512-bit ROB, test each branch prediction type and compare the number of flushes performed.</a:t>
            </a:r>
          </a:p>
          <a:p>
            <a:pPr marL="0" indent="0">
              <a:buNone/>
            </a:pPr>
            <a:r>
              <a:rPr lang="en-GB" b="1" u="sng" dirty="0"/>
              <a:t>Results</a:t>
            </a:r>
          </a:p>
          <a:p>
            <a:pPr marL="0" indent="0">
              <a:buNone/>
            </a:pPr>
            <a:r>
              <a:rPr lang="en-GB" dirty="0"/>
              <a:t>Across the board we see varying results for each branch prediction type. For the first 4 benchmarks, all predictors a yield similar number of flushes which is most likely down to the nature of the programs themselves - mainly having unconditional and backwards jumping branches. This means that all our predictor types will predict taken, which more often than not is correct.</a:t>
            </a:r>
          </a:p>
          <a:p>
            <a:pPr marL="0" indent="0">
              <a:buNone/>
            </a:pPr>
            <a:r>
              <a:rPr lang="en-GB" dirty="0"/>
              <a:t>Our Game of Life benchmark yields our hypothesised result, probably due to its branches jumping forwards often, being mostly unconditional branches, and being variable whether they are taken or not.</a:t>
            </a:r>
          </a:p>
          <a:p>
            <a:pPr marL="0" indent="0">
              <a:buNone/>
            </a:pPr>
            <a:r>
              <a:rPr lang="en-GB" dirty="0"/>
              <a:t>Whilst the Quick Sort results may seem odd at first, it is the only script to use the JMP command, which takes a register value as the jump address. Furthermore, this jump is always a forward jump in this particular benchmark. Seeing as the Static predictor always predicts False for forward jumping branches, this explains the huge increase in the number of flushes required. The other branch predictor variants are very similar, such as the rest of the scripts.</a:t>
            </a:r>
          </a:p>
        </p:txBody>
      </p:sp>
      <p:graphicFrame>
        <p:nvGraphicFramePr>
          <p:cNvPr id="6" name="Chart 5">
            <a:extLst>
              <a:ext uri="{FF2B5EF4-FFF2-40B4-BE49-F238E27FC236}">
                <a16:creationId xmlns:a16="http://schemas.microsoft.com/office/drawing/2014/main" id="{A2FCA7CF-3AE8-48D4-96FB-BEF1C6850B8A}"/>
              </a:ext>
            </a:extLst>
          </p:cNvPr>
          <p:cNvGraphicFramePr>
            <a:graphicFrameLocks/>
          </p:cNvGraphicFramePr>
          <p:nvPr>
            <p:extLst>
              <p:ext uri="{D42A27DB-BD31-4B8C-83A1-F6EECF244321}">
                <p14:modId xmlns:p14="http://schemas.microsoft.com/office/powerpoint/2010/main" val="1531628046"/>
              </p:ext>
            </p:extLst>
          </p:nvPr>
        </p:nvGraphicFramePr>
        <p:xfrm>
          <a:off x="560166" y="1157682"/>
          <a:ext cx="8545286" cy="535849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97035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C1B00-B535-4606-9965-F372B6637E75}"/>
              </a:ext>
            </a:extLst>
          </p:cNvPr>
          <p:cNvSpPr>
            <a:spLocks noGrp="1"/>
          </p:cNvSpPr>
          <p:nvPr>
            <p:ph type="title"/>
          </p:nvPr>
        </p:nvSpPr>
        <p:spPr/>
        <p:txBody>
          <a:bodyPr>
            <a:normAutofit/>
          </a:bodyPr>
          <a:lstStyle/>
          <a:p>
            <a:r>
              <a:rPr lang="en-GB" sz="4000" u="sng" dirty="0"/>
              <a:t>Experiment #3 – Size of Re-Order Buffer (ROB)</a:t>
            </a:r>
          </a:p>
        </p:txBody>
      </p:sp>
      <p:sp>
        <p:nvSpPr>
          <p:cNvPr id="4" name="Content Placeholder 2">
            <a:extLst>
              <a:ext uri="{FF2B5EF4-FFF2-40B4-BE49-F238E27FC236}">
                <a16:creationId xmlns:a16="http://schemas.microsoft.com/office/drawing/2014/main" id="{557960E0-CF34-43AC-8978-7F13A190444E}"/>
              </a:ext>
            </a:extLst>
          </p:cNvPr>
          <p:cNvSpPr>
            <a:spLocks noGrp="1"/>
          </p:cNvSpPr>
          <p:nvPr>
            <p:ph idx="1"/>
          </p:nvPr>
        </p:nvSpPr>
        <p:spPr>
          <a:xfrm>
            <a:off x="9462783" y="1825624"/>
            <a:ext cx="2382472" cy="4759733"/>
          </a:xfrm>
        </p:spPr>
        <p:txBody>
          <a:bodyPr>
            <a:normAutofit fontScale="40000" lnSpcReduction="20000"/>
          </a:bodyPr>
          <a:lstStyle/>
          <a:p>
            <a:pPr marL="0" indent="0">
              <a:buNone/>
            </a:pPr>
            <a:r>
              <a:rPr lang="en-GB" b="1" u="sng" dirty="0"/>
              <a:t>Hypothesis</a:t>
            </a:r>
          </a:p>
          <a:p>
            <a:pPr marL="0" indent="0">
              <a:buNone/>
            </a:pPr>
            <a:r>
              <a:rPr lang="en-GB" dirty="0"/>
              <a:t>An increased ROB size will increase the IPC and reduce the number of stalls and cycles.</a:t>
            </a:r>
          </a:p>
          <a:p>
            <a:pPr marL="0" indent="0">
              <a:buNone/>
            </a:pPr>
            <a:r>
              <a:rPr lang="en-GB" b="1" u="sng" dirty="0"/>
              <a:t>Experiment</a:t>
            </a:r>
            <a:endParaRPr lang="en-GB" dirty="0"/>
          </a:p>
          <a:p>
            <a:pPr marL="0" indent="0">
              <a:buNone/>
            </a:pPr>
            <a:r>
              <a:rPr lang="en-GB" dirty="0"/>
              <a:t>For a 4-way superscalar processor with 2-bit dynamic branch prediction, the ROB size will be increased from 8 to 512 in logical steps for all benchmark programs.</a:t>
            </a:r>
          </a:p>
          <a:p>
            <a:pPr marL="0" indent="0">
              <a:buNone/>
            </a:pPr>
            <a:r>
              <a:rPr lang="en-GB" b="1" u="sng" dirty="0"/>
              <a:t>Results</a:t>
            </a:r>
          </a:p>
          <a:p>
            <a:pPr marL="0" indent="0">
              <a:buNone/>
            </a:pPr>
            <a:r>
              <a:rPr lang="en-GB" dirty="0"/>
              <a:t>As predicted, increasing the number of entries the ROB has also increases the IPC for the most part. From about 64 to 128 entries, we see the IPC level off, which tells us that the system is bottle-necked else where. This is most likely the size of the reservation stations in each pipeline, as if they are full then no instruction can be decoded and allocated a ROB position. </a:t>
            </a:r>
          </a:p>
          <a:p>
            <a:pPr marL="0" indent="0">
              <a:buNone/>
            </a:pPr>
            <a:r>
              <a:rPr lang="en-GB" dirty="0"/>
              <a:t>It could also be limited by the number of EUs inside each pipeline, however, it is unclear without testing how much performance could be gained, or how many more reservation station spaces or EUs would be needed to see a further increase in the IPC. </a:t>
            </a:r>
          </a:p>
        </p:txBody>
      </p:sp>
      <p:graphicFrame>
        <p:nvGraphicFramePr>
          <p:cNvPr id="5" name="Chart 4">
            <a:extLst>
              <a:ext uri="{FF2B5EF4-FFF2-40B4-BE49-F238E27FC236}">
                <a16:creationId xmlns:a16="http://schemas.microsoft.com/office/drawing/2014/main" id="{46BF21B4-AB68-4BB7-875D-BDEA0B4BEF3A}"/>
              </a:ext>
            </a:extLst>
          </p:cNvPr>
          <p:cNvGraphicFramePr>
            <a:graphicFrameLocks/>
          </p:cNvGraphicFramePr>
          <p:nvPr>
            <p:extLst>
              <p:ext uri="{D42A27DB-BD31-4B8C-83A1-F6EECF244321}">
                <p14:modId xmlns:p14="http://schemas.microsoft.com/office/powerpoint/2010/main" val="1513273155"/>
              </p:ext>
            </p:extLst>
          </p:nvPr>
        </p:nvGraphicFramePr>
        <p:xfrm>
          <a:off x="426811" y="1814739"/>
          <a:ext cx="9103178" cy="467813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8185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427</TotalTime>
  <Words>1047</Words>
  <Application>Microsoft Office PowerPoint</Application>
  <PresentationFormat>Widescreen</PresentationFormat>
  <Paragraphs>120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Wingdings</vt:lpstr>
      <vt:lpstr>Office Theme</vt:lpstr>
      <vt:lpstr>Superscalar Processor Simulator</vt:lpstr>
      <vt:lpstr>Architecture Design</vt:lpstr>
      <vt:lpstr>Processor Features</vt:lpstr>
      <vt:lpstr> Benchmark Programs</vt:lpstr>
      <vt:lpstr>Experiment #1 – Number of Pipelines</vt:lpstr>
      <vt:lpstr>Experiment #2 – Comparing Branch Predictors</vt:lpstr>
      <vt:lpstr>Experiment #3 – Size of Re-Order Buffer (ROB)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Superscalar Processor Simulator</dc:title>
  <dc:creator>Finn Wilkinson</dc:creator>
  <cp:lastModifiedBy>Finn Wilkinson</cp:lastModifiedBy>
  <cp:revision>36</cp:revision>
  <dcterms:created xsi:type="dcterms:W3CDTF">2021-04-29T15:09:29Z</dcterms:created>
  <dcterms:modified xsi:type="dcterms:W3CDTF">2021-04-29T22:19:17Z</dcterms:modified>
</cp:coreProperties>
</file>