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61" r:id="rId4"/>
    <p:sldId id="264" r:id="rId5"/>
    <p:sldId id="265" r:id="rId6"/>
    <p:sldId id="266" r:id="rId7"/>
    <p:sldId id="279" r:id="rId8"/>
    <p:sldId id="269" r:id="rId9"/>
    <p:sldId id="268" r:id="rId10"/>
    <p:sldId id="270" r:id="rId11"/>
    <p:sldId id="271" r:id="rId12"/>
    <p:sldId id="272" r:id="rId13"/>
    <p:sldId id="273"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7" r:id="rId31"/>
    <p:sldId id="295" r:id="rId32"/>
    <p:sldId id="298" r:id="rId33"/>
    <p:sldId id="299" r:id="rId34"/>
    <p:sldId id="300" r:id="rId35"/>
    <p:sldId id="301" r:id="rId36"/>
    <p:sldId id="302" r:id="rId37"/>
    <p:sldId id="303" r:id="rId38"/>
    <p:sldId id="304" r:id="rId39"/>
    <p:sldId id="305" r:id="rId40"/>
    <p:sldId id="306" r:id="rId41"/>
    <p:sldId id="307" r:id="rId42"/>
    <p:sldId id="308" r:id="rId43"/>
    <p:sldId id="258"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5" autoAdjust="0"/>
    <p:restoredTop sz="66624" autoAdjust="0"/>
  </p:normalViewPr>
  <p:slideViewPr>
    <p:cSldViewPr snapToGrid="0">
      <p:cViewPr varScale="1">
        <p:scale>
          <a:sx n="57" d="100"/>
          <a:sy n="57" d="100"/>
        </p:scale>
        <p:origin x="151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2017/8/16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Atomic（原子性）：指整个数据库事务是不可分割的工作单位。只有使据库中所有的操作执行成功，才算整个事务成功；事务中任何一个SQL语句执行失败，那么已经执行成功的SQL语句也必须撤销，数据库状态应该退回到执行事务前的状态。</a:t>
            </a:r>
          </a:p>
          <a:p>
            <a:r>
              <a:rPr lang="zh-CN" altLang="en-US" dirty="0"/>
              <a:t>Consistency（一致性）：指数据库事务不能破坏关系数据的完整性以及业务逻辑上的一致性。例如对银行转帐事务，不管事务成功还是失败，应该保证事务结束后ACCOUNTS表中Tom和Jack的存款总额为2000元。</a:t>
            </a:r>
          </a:p>
          <a:p>
            <a:r>
              <a:rPr lang="zh-CN" altLang="en-US" dirty="0"/>
              <a:t>Isolation（隔离性）：指的是在并发环境中，当不同的事务同时操纵相同的数据时，每个事务都有各自的完整数据空间。</a:t>
            </a:r>
          </a:p>
          <a:p>
            <a:r>
              <a:rPr lang="zh-CN" altLang="en-US" dirty="0"/>
              <a:t>Durability（持久性）：指的是只要事务成功结束，它对数据库所做的更新就必须永久保存下来。即使发生系统崩溃，重新启动数据库系统后，数据库还能恢复到事务成功结束时的状态。</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可靠事件模式在于保证可靠事件投递和避免重复消费，可靠事件投递定义为：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）每个服务原子性的业务操作和发布事件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）消息代理确保事件传递至少一次。避免重复消费要求服务实现幂等性，如支付服务不能因为重复收到事件而多次支付。</a:t>
            </a:r>
          </a:p>
          <a:p>
            <a:r>
              <a:rPr lang="zh-CN" altLang="en-US" sz="1200" b="0" i="0" kern="1200" dirty="0">
                <a:solidFill>
                  <a:schemeClr val="tx1"/>
                </a:solidFill>
                <a:effectLst/>
                <a:latin typeface="+mn-lt"/>
                <a:ea typeface="+mn-ea"/>
                <a:cs typeface="+mn-cs"/>
              </a:rPr>
              <a:t>现在流行的消息队列都实现了事件的持久化和</a:t>
            </a:r>
            <a:r>
              <a:rPr lang="en-US" altLang="zh-CN" sz="1200" b="0" i="0" kern="1200" dirty="0">
                <a:solidFill>
                  <a:schemeClr val="tx1"/>
                </a:solidFill>
                <a:effectLst/>
                <a:latin typeface="+mn-lt"/>
                <a:ea typeface="+mn-ea"/>
                <a:cs typeface="+mn-cs"/>
              </a:rPr>
              <a:t>at least once</a:t>
            </a:r>
            <a:r>
              <a:rPr lang="zh-CN" altLang="en-US" sz="1200" b="0" i="0" kern="1200" dirty="0">
                <a:solidFill>
                  <a:schemeClr val="tx1"/>
                </a:solidFill>
                <a:effectLst/>
                <a:latin typeface="+mn-lt"/>
                <a:ea typeface="+mn-ea"/>
                <a:cs typeface="+mn-cs"/>
              </a:rPr>
              <a:t>的投递模式。</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601654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下面分享的内容主要从可靠事件投递和实现幂等性两方面来讨论，我们先来看可靠事件投递。首先我们来看一个实现的代码片段。</a:t>
            </a:r>
          </a:p>
          <a:p>
            <a:r>
              <a:rPr lang="zh-CN" altLang="en-US" sz="1200" b="0" i="0" kern="1200" dirty="0">
                <a:solidFill>
                  <a:schemeClr val="tx1"/>
                </a:solidFill>
                <a:effectLst/>
                <a:latin typeface="+mn-lt"/>
                <a:ea typeface="+mn-ea"/>
                <a:cs typeface="+mn-cs"/>
              </a:rPr>
              <a:t>根据代码及注释，初看可能出现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种情况：</a:t>
            </a:r>
          </a:p>
          <a:p>
            <a:r>
              <a:rPr lang="zh-CN" altLang="en-US" sz="1200" b="0" i="0" kern="1200" dirty="0">
                <a:solidFill>
                  <a:schemeClr val="tx1"/>
                </a:solidFill>
                <a:effectLst/>
                <a:latin typeface="+mn-lt"/>
                <a:ea typeface="+mn-ea"/>
                <a:cs typeface="+mn-cs"/>
              </a:rPr>
              <a:t>操作数据库成功，向消息代理投递事件也成功；</a:t>
            </a:r>
          </a:p>
          <a:p>
            <a:r>
              <a:rPr lang="zh-CN" altLang="en-US" sz="1200" b="0" i="0" kern="1200" dirty="0">
                <a:solidFill>
                  <a:schemeClr val="tx1"/>
                </a:solidFill>
                <a:effectLst/>
                <a:latin typeface="+mn-lt"/>
                <a:ea typeface="+mn-ea"/>
                <a:cs typeface="+mn-cs"/>
              </a:rPr>
              <a:t>操作数据库失败，不会向消息代理中投递事件了；</a:t>
            </a:r>
          </a:p>
          <a:p>
            <a:r>
              <a:rPr lang="zh-CN" altLang="en-US" sz="1200" b="0" i="0" kern="1200" dirty="0">
                <a:solidFill>
                  <a:schemeClr val="tx1"/>
                </a:solidFill>
                <a:effectLst/>
                <a:latin typeface="+mn-lt"/>
                <a:ea typeface="+mn-ea"/>
                <a:cs typeface="+mn-cs"/>
              </a:rPr>
              <a:t>操作数据库成功，但是向消息代理中投递事件时失败，向外抛出了异常，刚刚执行的更新数据库的操作将被回滚。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从上面分析的几种情况来看，貌似没有问题。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但是仔细分析不难发现缺陷所在，在上面的处理过程中存在一段隐患时间窗口。</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84927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微服务</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投递事件的时候可能消息代理已经处理成功，但是返回响应的时候网络异常，导致</a:t>
            </a:r>
            <a:r>
              <a:rPr lang="en-US" altLang="zh-CN" sz="1200" b="0" i="0" kern="1200" dirty="0">
                <a:solidFill>
                  <a:schemeClr val="tx1"/>
                </a:solidFill>
                <a:effectLst/>
                <a:latin typeface="+mn-lt"/>
                <a:ea typeface="+mn-ea"/>
                <a:cs typeface="+mn-cs"/>
              </a:rPr>
              <a:t>append</a:t>
            </a:r>
            <a:r>
              <a:rPr lang="zh-CN" altLang="en-US" sz="1200" b="0" i="0" kern="1200" dirty="0">
                <a:solidFill>
                  <a:schemeClr val="tx1"/>
                </a:solidFill>
                <a:effectLst/>
                <a:latin typeface="+mn-lt"/>
                <a:ea typeface="+mn-ea"/>
                <a:cs typeface="+mn-cs"/>
              </a:rPr>
              <a:t>操作抛出异常。最终结果是事件被投递，数据库却被回滚。</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04080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在投递完成后到数据库</a:t>
            </a:r>
            <a:r>
              <a:rPr lang="en-US" altLang="zh-CN" sz="1200" b="0" i="0" kern="1200" dirty="0">
                <a:solidFill>
                  <a:schemeClr val="tx1"/>
                </a:solidFill>
                <a:effectLst/>
                <a:latin typeface="+mn-lt"/>
                <a:ea typeface="+mn-ea"/>
                <a:cs typeface="+mn-cs"/>
              </a:rPr>
              <a:t>commit</a:t>
            </a:r>
            <a:r>
              <a:rPr lang="zh-CN" altLang="en-US" sz="1200" b="0" i="0" kern="1200" dirty="0">
                <a:solidFill>
                  <a:schemeClr val="tx1"/>
                </a:solidFill>
                <a:effectLst/>
                <a:latin typeface="+mn-lt"/>
                <a:ea typeface="+mn-ea"/>
                <a:cs typeface="+mn-cs"/>
              </a:rPr>
              <a:t>操作之间如果微服务</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宕机也将造成数据库操作因为连接异常关闭而被回滚。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最终结果还是事件被投递，数据库却被回滚。这个实现往往运行很长时间都没有出过问题，但是一旦出现了将会让人感觉莫名、很难发现问题所在。</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72532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下面给出两种可靠事件投递的实现方式：</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一</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本地事件表</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地事件表方法将事件和业务数据保存在同一个数据库中，使用一个额外的“事件恢复”服务来恢复事件，由本地事务保证更新业务和发布事件的原子性。考虑到事件恢复可能会有一定的延时，服务在完成本地事务后可立即向消息代理发布一个事件。</a:t>
            </a:r>
            <a:br>
              <a:rPr lang="zh-CN" altLang="en-US" dirty="0">
                <a:effectLst/>
              </a:rPr>
            </a:br>
            <a:r>
              <a:rPr lang="en-US" altLang="zh-CN" dirty="0">
                <a:effectLst/>
              </a:rPr>
              <a:t>1</a:t>
            </a:r>
            <a:r>
              <a:rPr lang="zh-CN" altLang="en-US" dirty="0">
                <a:effectLst/>
              </a:rPr>
              <a:t>、微服务在同一个本地事务中记录业务数据和事件。</a:t>
            </a:r>
          </a:p>
          <a:p>
            <a:r>
              <a:rPr lang="en-US" altLang="zh-CN" dirty="0">
                <a:effectLst/>
              </a:rPr>
              <a:t>2</a:t>
            </a:r>
            <a:r>
              <a:rPr lang="zh-CN" altLang="en-US" dirty="0">
                <a:effectLst/>
              </a:rPr>
              <a:t>、微服务实时发布一个事件立即通知关联的业务服务，如果事件发布成功立即删除记录的事件。</a:t>
            </a:r>
          </a:p>
          <a:p>
            <a:r>
              <a:rPr lang="en-US" altLang="zh-CN" dirty="0">
                <a:effectLst/>
              </a:rPr>
              <a:t>3</a:t>
            </a:r>
            <a:r>
              <a:rPr lang="zh-CN" altLang="en-US" dirty="0">
                <a:effectLst/>
              </a:rPr>
              <a:t>、事件恢复服务定时从事件表中恢复未发布成功的事件，重新发布，重新发布成功才删除记录的事件。</a:t>
            </a:r>
            <a:endParaRPr lang="en-US" altLang="zh-CN" dirty="0">
              <a:effectLst/>
            </a:endParaRPr>
          </a:p>
          <a:p>
            <a:r>
              <a:rPr lang="zh-CN" altLang="en-US" dirty="0">
                <a:effectLst/>
              </a:rPr>
              <a:t>其中第</a:t>
            </a:r>
            <a:r>
              <a:rPr lang="en-US" altLang="zh-CN" dirty="0">
                <a:effectLst/>
              </a:rPr>
              <a:t>2</a:t>
            </a:r>
            <a:r>
              <a:rPr lang="zh-CN" altLang="en-US" dirty="0">
                <a:effectLst/>
              </a:rPr>
              <a:t>条的操作主要是为了增加发布事件的实时性，由第</a:t>
            </a:r>
            <a:r>
              <a:rPr lang="en-US" altLang="zh-CN" dirty="0">
                <a:effectLst/>
              </a:rPr>
              <a:t>3</a:t>
            </a:r>
            <a:r>
              <a:rPr lang="zh-CN" altLang="en-US" dirty="0">
                <a:effectLst/>
              </a:rPr>
              <a:t>条保证事件一定被发布。</a:t>
            </a:r>
            <a:endParaRPr lang="en-US" altLang="zh-CN" dirty="0">
              <a:effectLst/>
            </a:endParaRPr>
          </a:p>
          <a:p>
            <a:r>
              <a:rPr lang="zh-CN" altLang="en-US" dirty="0">
                <a:effectLst/>
              </a:rPr>
              <a:t>本地事件表方式业务系统和事件系统耦合比较紧密，额外的事件数据库操作也会给数据库带来额外的压力，可能成为瓶颈。</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20091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外部事件表方法将事件持久化到外部的事件系统，事件系统需提供实时事件服务以接受微服务发布事件，同时事件系统还需要提供事件恢复服务来确认和恢复事件。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、业务服务在事务提交前，通过实时事件服务向事件系统请求发送事件，事件系统只记录事件并不真正发送。</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、业务服务在提交后，通过实时事件服务向事件系统确认发送，事件得到确认后事件系统才真正发布事件到消息代理。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、业务服务在业务回滚时，通过实时事件服务向事件系统取消事件。</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、如果业务服务在发送确认或取消之前停止服务了怎么办呢？事件系统的事件恢复服务会定期找到未确认发送的事件向业务服务查询状态，根据业务服务返回的状态决定事件是要发布还是取消。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该方式将业务系统和事件系统独立解耦，都可以独立伸缩。但是这种方式需要一次额外的发送操作，并且需要发布者提供额外的查询接口。</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10998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以上就是可靠事件投递的两种方式。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介绍完了可靠事件投递再来说一说幂等性的实现，有些事件本身是幂等的，有些事件却不是。</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事件本身描述的是某个时间点的固定值（如账户余额为</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），而不是描述一条转换指令（如余额增加</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），那么这个事件是幂等的。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我们要意识到事件可能出现的次数和顺序是不可预测的，需要保证幂等事件的顺序执行，否则结果往往不是我们想要的。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下面来看以下这个例子：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我们先后收到两条事件，（</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）账户余额更新为</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）账户余额更新为</a:t>
            </a:r>
            <a:r>
              <a:rPr lang="en-US" altLang="zh-CN" sz="1200" b="0" i="0" kern="1200" dirty="0">
                <a:solidFill>
                  <a:schemeClr val="tx1"/>
                </a:solidFill>
                <a:effectLst/>
                <a:latin typeface="+mn-lt"/>
                <a:ea typeface="+mn-ea"/>
                <a:cs typeface="+mn-cs"/>
              </a:rPr>
              <a:t>120</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212938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微服务收到事件</a:t>
            </a:r>
            <a:r>
              <a:rPr lang="en-US" altLang="zh-CN" sz="1200" b="0" i="0" kern="1200" dirty="0">
                <a:solidFill>
                  <a:schemeClr val="tx1"/>
                </a:solidFill>
                <a:effectLst/>
                <a:latin typeface="+mn-lt"/>
                <a:ea typeface="+mn-ea"/>
                <a:cs typeface="+mn-cs"/>
              </a:rPr>
              <a:t>1</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4407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微服务收到事件</a:t>
            </a:r>
            <a:r>
              <a:rPr lang="en-US" altLang="zh-CN" sz="1200" b="0" i="0" kern="1200" dirty="0">
                <a:solidFill>
                  <a:schemeClr val="tx1"/>
                </a:solidFill>
                <a:effectLst/>
                <a:latin typeface="+mn-lt"/>
                <a:ea typeface="+mn-ea"/>
                <a:cs typeface="+mn-cs"/>
              </a:rPr>
              <a:t>2</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692907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微服务再次收到事件</a:t>
            </a:r>
            <a:r>
              <a:rPr lang="en-US" altLang="zh-CN" dirty="0"/>
              <a:t>1</a:t>
            </a:r>
            <a:r>
              <a:rPr lang="zh-CN" altLang="en-US" dirty="0"/>
              <a:t>。</a:t>
            </a:r>
            <a:endParaRPr lang="en-US" altLang="zh-CN" dirty="0"/>
          </a:p>
          <a:p>
            <a:r>
              <a:rPr lang="zh-CN" altLang="en-US" sz="1200" b="0" i="0" kern="1200" dirty="0">
                <a:solidFill>
                  <a:schemeClr val="tx1"/>
                </a:solidFill>
                <a:effectLst/>
                <a:latin typeface="+mn-lt"/>
                <a:ea typeface="+mn-ea"/>
                <a:cs typeface="+mn-cs"/>
              </a:rPr>
              <a:t>显然结果是错误的，所以我们需要保证事件（</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）一旦执行事件（</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）就不能再处理，否则账户余额不是我们想要的结果。</a:t>
            </a:r>
          </a:p>
          <a:p>
            <a:r>
              <a:rPr lang="zh-CN" altLang="en-US" sz="1200" b="0" i="0" kern="1200" dirty="0">
                <a:solidFill>
                  <a:schemeClr val="tx1"/>
                </a:solidFill>
                <a:effectLst/>
                <a:latin typeface="+mn-lt"/>
                <a:ea typeface="+mn-ea"/>
                <a:cs typeface="+mn-cs"/>
              </a:rPr>
              <a:t>为保证事件的顺序一个简单的做法是在事件中添加时间戳，微服务记录每类型的事件最后处理的时间戳，如果收到的事件的时间戳早于我们记录的，丢弃该事件。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这里有个问题，如果事件不是在同一个服务器上发出的，那么服务器之间的时间同步是个难题。更稳妥的做法是使用一个全局递增序列号替换时间戳。</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54876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传统单机应用一般都会使用一个关系型数据库，好处是应用可以使用 ACID transactions。为保证一致性我们只需要：开始一个事务，改变（插入，删除，更新）很多行，然后提交事务（如果有异常时回滚事务）。更进一步，借助开发平台中的数据访问技术和框架（如Spring），我们需要做的事情更少，只需要关注数据本身的改变。随着组织规模不断扩大，业务量不断增长，单机应用和数据库已经不足以支持庞大的业务量和数据量，这个时候需要对应用和数据库进行拆分，就出现了一个应用需要同时访问两个或两个以上的数据库情况。开始我们用分布式事务来保证一致性，也就是我们常说的两阶段提交协议（2P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对于本身不具有幂等性的操作，主要思想是为每条事件存储执行结果，当收到一条事件时我们需要根据事件的</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查询该事件是否已经执行过，如果执行过直接返回上一次的执行结果，否则调度执行事件。</a:t>
            </a:r>
          </a:p>
          <a:p>
            <a:r>
              <a:rPr lang="zh-CN" altLang="en-US" sz="1200" b="0" i="0" kern="1200" dirty="0">
                <a:solidFill>
                  <a:schemeClr val="tx1"/>
                </a:solidFill>
                <a:effectLst/>
                <a:latin typeface="+mn-lt"/>
                <a:ea typeface="+mn-ea"/>
                <a:cs typeface="+mn-cs"/>
              </a:rPr>
              <a:t>在这个思想下我们需要考虑重复执行一条事件和查询存储结果的开销。</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如果重复处理一条事件开销很小，或者可预见只有非常少的事件会被重复接收，可以选择直接重复处理事件，但在将事件数据持久化时由数据库抛出唯一性约束异常并回滚。</a:t>
            </a:r>
            <a:endParaRPr lang="zh-CN" altLang="en-US" dirty="0"/>
          </a:p>
          <a:p>
            <a:endParaRPr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036754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如果重复处理一条事件的开销相比额外一次查询的开销要高很多，使用一个过滤服务来过滤重复的事件，过滤服务使用事件存储保存已经处理过的事件和结果。</a:t>
            </a:r>
          </a:p>
          <a:p>
            <a:r>
              <a:rPr lang="zh-CN" altLang="en-US" sz="1200" b="0" i="0" kern="1200" dirty="0">
                <a:solidFill>
                  <a:schemeClr val="tx1"/>
                </a:solidFill>
                <a:effectLst/>
                <a:latin typeface="+mn-lt"/>
                <a:ea typeface="+mn-ea"/>
                <a:cs typeface="+mn-cs"/>
              </a:rPr>
              <a:t>当收到一条事件时，过滤服务首先查询事件存储，确定该条事件是否已经被处理过，如果事件已经被处理过，直接返回存储的事件执行结果；否则调度业务服务执行处理，并将处理完的结果存储到事件存储中。</a:t>
            </a:r>
          </a:p>
          <a:p>
            <a:r>
              <a:rPr lang="zh-CN" altLang="en-US" sz="1200" b="0" i="0" kern="1200" dirty="0">
                <a:solidFill>
                  <a:schemeClr val="tx1"/>
                </a:solidFill>
                <a:effectLst/>
                <a:latin typeface="+mn-lt"/>
                <a:ea typeface="+mn-ea"/>
                <a:cs typeface="+mn-cs"/>
              </a:rPr>
              <a:t>一般情况下上面的方法能够运行得很好，如果我们的微服务是</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类的服务我们需要更加小心，可能出现的问题在于，（</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）过滤服务在业务处理完成后才将事件结果存储到事件存储中，但是在业务处理完成前有可能就已经收到重复事件，所以不能依赖数据库的唯一性约束；（</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）业务服务的处理结果可能出现未知状态，一般出现在正常提交请求但是没有收到响应的时候。</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对于问题（</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）可以按步骤记录事件处理过程，比如事件的记录事件的处理过程为“接收”、“发送请求”、“收到应答”、“处理完成”。好处是过滤服务能及时的发现重复事件，进一步还能根据事件状态作不同的处理。</a:t>
            </a:r>
          </a:p>
          <a:p>
            <a:r>
              <a:rPr lang="zh-CN" altLang="en-US" sz="1200" b="0" i="0" kern="1200" dirty="0">
                <a:solidFill>
                  <a:schemeClr val="tx1"/>
                </a:solidFill>
                <a:effectLst/>
                <a:latin typeface="+mn-lt"/>
                <a:ea typeface="+mn-ea"/>
                <a:cs typeface="+mn-cs"/>
              </a:rPr>
              <a:t>对于问题（</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）可以通过一次额外的查询请求来确定事件的实际处理状态，要注意额外的查询会带来更长时间的延时，更进一步可能某些</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服务根本不提供查询接口。此时只能选择接受暂时的不一致，必要时候采用对账和人工接入的方式来保证一致性。</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249249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为了描述方便，这里先定义两个概念：</a:t>
            </a:r>
          </a:p>
          <a:p>
            <a:r>
              <a:rPr lang="zh-CN" altLang="en-US" sz="1200" b="1" i="0" kern="1200" dirty="0">
                <a:solidFill>
                  <a:schemeClr val="tx1"/>
                </a:solidFill>
                <a:effectLst/>
                <a:latin typeface="+mn-lt"/>
                <a:ea typeface="+mn-ea"/>
                <a:cs typeface="+mn-cs"/>
              </a:rPr>
              <a:t>业务异常：</a:t>
            </a:r>
            <a:r>
              <a:rPr lang="zh-CN" altLang="en-US" sz="1200" b="0" i="0" kern="1200" dirty="0">
                <a:solidFill>
                  <a:schemeClr val="tx1"/>
                </a:solidFill>
                <a:effectLst/>
                <a:latin typeface="+mn-lt"/>
                <a:ea typeface="+mn-ea"/>
                <a:cs typeface="+mn-cs"/>
              </a:rPr>
              <a:t>业务逻辑产生错误的情况，比如账户余额不足、商品库存不足等。</a:t>
            </a:r>
          </a:p>
          <a:p>
            <a:r>
              <a:rPr lang="zh-CN" altLang="en-US" sz="1200" b="1" i="0" kern="1200" dirty="0">
                <a:solidFill>
                  <a:schemeClr val="tx1"/>
                </a:solidFill>
                <a:effectLst/>
                <a:latin typeface="+mn-lt"/>
                <a:ea typeface="+mn-ea"/>
                <a:cs typeface="+mn-cs"/>
              </a:rPr>
              <a:t>技术异常：</a:t>
            </a:r>
            <a:r>
              <a:rPr lang="zh-CN" altLang="en-US" sz="1200" b="0" i="0" kern="1200" dirty="0">
                <a:solidFill>
                  <a:schemeClr val="tx1"/>
                </a:solidFill>
                <a:effectLst/>
                <a:latin typeface="+mn-lt"/>
                <a:ea typeface="+mn-ea"/>
                <a:cs typeface="+mn-cs"/>
              </a:rPr>
              <a:t>非业务逻辑产生的异常，如网络连接异常、网络超时等。</a:t>
            </a:r>
          </a:p>
          <a:p>
            <a:r>
              <a:rPr lang="zh-CN" altLang="en-US" sz="1200" b="0" i="0" kern="1200" dirty="0">
                <a:solidFill>
                  <a:schemeClr val="tx1"/>
                </a:solidFill>
                <a:effectLst/>
                <a:latin typeface="+mn-lt"/>
                <a:ea typeface="+mn-ea"/>
                <a:cs typeface="+mn-cs"/>
              </a:rPr>
              <a:t>补偿模式使用一个额外的协调服务来协调各个需要保证一致性的微服务，协调服务按顺序调用各个微服务，如果某个微服务调用异常（包括业务异常和技术异常）就取消之前所有已经调用成功的微服务。</a:t>
            </a:r>
          </a:p>
          <a:p>
            <a:r>
              <a:rPr lang="zh-CN" altLang="en-US" sz="1200" b="0" i="0" kern="1200" dirty="0">
                <a:solidFill>
                  <a:schemeClr val="tx1"/>
                </a:solidFill>
                <a:effectLst/>
                <a:latin typeface="+mn-lt"/>
                <a:ea typeface="+mn-ea"/>
                <a:cs typeface="+mn-cs"/>
              </a:rPr>
              <a:t>补偿模式建议仅用于不能避免出现业务异常的情况，如果有可能应该优化业务模式，以避免要求补偿事务。如账户余额不足的业务异常可通过预先冻结金额的方式避免，商品库存不足可要求商家准备额外的库存等。</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595741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我们通过一个实例来说明补偿模式，一家旅行公司提供预订行程的业务，可以通过公司的网站提前预订飞机票、火车票、酒店等。</a:t>
            </a:r>
          </a:p>
          <a:p>
            <a:r>
              <a:rPr lang="zh-CN" altLang="en-US" sz="1200" b="0" i="0" kern="1200" dirty="0">
                <a:solidFill>
                  <a:schemeClr val="tx1"/>
                </a:solidFill>
                <a:effectLst/>
                <a:latin typeface="+mn-lt"/>
                <a:ea typeface="+mn-ea"/>
                <a:cs typeface="+mn-cs"/>
              </a:rPr>
              <a:t>假设一位客户规划的行程是，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）上海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北京</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19</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点的某某航班，</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）某某酒店住宿</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晚，</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）北京</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上海</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22</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点火车。在客户提交行程后，旅行公司的预订行程业务按顺序串行的调用航班预订服务、酒店预订服务、火车预订服务。最后的火车预订服务成功后整个预订业务才算完成。</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905251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如果火车票预订服务没有调用成功，那么之前预订的航班、酒店都得取消。取消之前预订的酒店、航班即为补偿过程。</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188492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为了降低开发的复杂性和提高效率，协调服务实现为一个通用的补偿框架。补偿框架提供服务编排和自动完成补偿的能力。</a:t>
            </a:r>
          </a:p>
          <a:p>
            <a:r>
              <a:rPr lang="zh-CN" altLang="en-US" sz="1200" b="0" i="0" kern="1200" dirty="0">
                <a:solidFill>
                  <a:schemeClr val="tx1"/>
                </a:solidFill>
                <a:effectLst/>
                <a:latin typeface="+mn-lt"/>
                <a:ea typeface="+mn-ea"/>
                <a:cs typeface="+mn-cs"/>
              </a:rPr>
              <a:t>要实现补偿过程，我们需要做到两点：</a:t>
            </a:r>
          </a:p>
          <a:p>
            <a:r>
              <a:rPr lang="zh-CN" altLang="en-US" sz="1200" b="1" i="0" kern="1200" dirty="0">
                <a:solidFill>
                  <a:schemeClr val="tx1"/>
                </a:solidFill>
                <a:effectLst/>
                <a:latin typeface="+mn-lt"/>
                <a:ea typeface="+mn-ea"/>
                <a:cs typeface="+mn-cs"/>
              </a:rPr>
              <a:t>首先要确定失败的步骤和状态，从而确定需要补偿的范围。</a:t>
            </a:r>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在上面的例子中我们不光要知道第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步骤（预订火车）失败，还要知道失败的原因。如果是因为预订火车服务返回无票，那么补偿过程只需要取消前两个步骤就可以了；但是如果失败的原因是因为网络超时，那么补偿过程除前两个步骤之外还需要包括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个步骤。</a:t>
            </a:r>
          </a:p>
          <a:p>
            <a:r>
              <a:rPr lang="zh-CN" altLang="en-US" sz="1200" b="1" i="0" kern="1200" dirty="0">
                <a:solidFill>
                  <a:schemeClr val="tx1"/>
                </a:solidFill>
                <a:effectLst/>
                <a:latin typeface="+mn-lt"/>
                <a:ea typeface="+mn-ea"/>
                <a:cs typeface="+mn-cs"/>
              </a:rPr>
              <a:t>其次要能提供补偿操作使用到的业务数据。</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比如一个支付微服务的补偿操作要求参数包括支付时的业务流水</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、账号和金额。理论上说实际完成补偿操作可以根据唯一的业务流水</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就可以，但是提供更多的要素有益于微服务的健壮性，微服务在收到补偿操作的时候可以做业务的检查，比如检查账户是否相等，金额是否一致等等。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做到上面两点的办法是记录完整的业务流水，可以通过业务流水的状态来确定需要补偿的步骤，同时业务流水为补偿操作提供需要的业务数据。</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467115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当客户的一个预订请求达到时，协调服务（补偿框架）为请求生成一个全局唯一的业务流水号。并在调用各个工作服务的同时记录完整的状态。</a:t>
            </a:r>
          </a:p>
          <a:p>
            <a:r>
              <a:rPr lang="zh-CN" altLang="en-US" sz="1200" b="0" i="0" kern="1200" dirty="0">
                <a:solidFill>
                  <a:schemeClr val="tx1"/>
                </a:solidFill>
                <a:effectLst/>
                <a:latin typeface="+mn-lt"/>
                <a:ea typeface="+mn-ea"/>
                <a:cs typeface="+mn-cs"/>
              </a:rPr>
              <a:t>记录调用</a:t>
            </a:r>
            <a:r>
              <a:rPr lang="en-US" altLang="zh-CN" sz="1200" b="0" i="0" kern="1200" dirty="0">
                <a:solidFill>
                  <a:schemeClr val="tx1"/>
                </a:solidFill>
                <a:effectLst/>
                <a:latin typeface="+mn-lt"/>
                <a:ea typeface="+mn-ea"/>
                <a:cs typeface="+mn-cs"/>
              </a:rPr>
              <a:t>bookFlight</a:t>
            </a:r>
            <a:r>
              <a:rPr lang="zh-CN" altLang="en-US" sz="1200" b="0" i="0" kern="1200" dirty="0">
                <a:solidFill>
                  <a:schemeClr val="tx1"/>
                </a:solidFill>
                <a:effectLst/>
                <a:latin typeface="+mn-lt"/>
                <a:ea typeface="+mn-ea"/>
                <a:cs typeface="+mn-cs"/>
              </a:rPr>
              <a:t>的业务流水，调用</a:t>
            </a:r>
            <a:r>
              <a:rPr lang="en-US" altLang="zh-CN" sz="1200" b="0" i="0" kern="1200" dirty="0">
                <a:solidFill>
                  <a:schemeClr val="tx1"/>
                </a:solidFill>
                <a:effectLst/>
                <a:latin typeface="+mn-lt"/>
                <a:ea typeface="+mn-ea"/>
                <a:cs typeface="+mn-cs"/>
              </a:rPr>
              <a:t>bookFlight</a:t>
            </a:r>
            <a:r>
              <a:rPr lang="zh-CN" altLang="en-US" sz="1200" b="0" i="0" kern="1200" dirty="0">
                <a:solidFill>
                  <a:schemeClr val="tx1"/>
                </a:solidFill>
                <a:effectLst/>
                <a:latin typeface="+mn-lt"/>
                <a:ea typeface="+mn-ea"/>
                <a:cs typeface="+mn-cs"/>
              </a:rPr>
              <a:t>服务，更新业务流水状态</a:t>
            </a:r>
          </a:p>
          <a:p>
            <a:r>
              <a:rPr lang="zh-CN" altLang="en-US" sz="1200" b="0" i="0" kern="1200" dirty="0">
                <a:solidFill>
                  <a:schemeClr val="tx1"/>
                </a:solidFill>
                <a:effectLst/>
                <a:latin typeface="+mn-lt"/>
                <a:ea typeface="+mn-ea"/>
                <a:cs typeface="+mn-cs"/>
              </a:rPr>
              <a:t>记录调用</a:t>
            </a:r>
            <a:r>
              <a:rPr lang="en-US" altLang="zh-CN" sz="1200" b="0" i="0" kern="1200" dirty="0">
                <a:solidFill>
                  <a:schemeClr val="tx1"/>
                </a:solidFill>
                <a:effectLst/>
                <a:latin typeface="+mn-lt"/>
                <a:ea typeface="+mn-ea"/>
                <a:cs typeface="+mn-cs"/>
              </a:rPr>
              <a:t>bookHotel</a:t>
            </a:r>
            <a:r>
              <a:rPr lang="zh-CN" altLang="en-US" sz="1200" b="0" i="0" kern="1200" dirty="0">
                <a:solidFill>
                  <a:schemeClr val="tx1"/>
                </a:solidFill>
                <a:effectLst/>
                <a:latin typeface="+mn-lt"/>
                <a:ea typeface="+mn-ea"/>
                <a:cs typeface="+mn-cs"/>
              </a:rPr>
              <a:t>的业务流水，调用</a:t>
            </a:r>
            <a:r>
              <a:rPr lang="en-US" altLang="zh-CN" sz="1200" b="0" i="0" kern="1200" dirty="0">
                <a:solidFill>
                  <a:schemeClr val="tx1"/>
                </a:solidFill>
                <a:effectLst/>
                <a:latin typeface="+mn-lt"/>
                <a:ea typeface="+mn-ea"/>
                <a:cs typeface="+mn-cs"/>
              </a:rPr>
              <a:t>bookHotel</a:t>
            </a:r>
            <a:r>
              <a:rPr lang="zh-CN" altLang="en-US" sz="1200" b="0" i="0" kern="1200" dirty="0">
                <a:solidFill>
                  <a:schemeClr val="tx1"/>
                </a:solidFill>
                <a:effectLst/>
                <a:latin typeface="+mn-lt"/>
                <a:ea typeface="+mn-ea"/>
                <a:cs typeface="+mn-cs"/>
              </a:rPr>
              <a:t>服务，更新业务流水状态</a:t>
            </a:r>
          </a:p>
          <a:p>
            <a:r>
              <a:rPr lang="zh-CN" altLang="en-US" sz="1200" b="0" i="0" kern="1200" dirty="0">
                <a:solidFill>
                  <a:schemeClr val="tx1"/>
                </a:solidFill>
                <a:effectLst/>
                <a:latin typeface="+mn-lt"/>
                <a:ea typeface="+mn-ea"/>
                <a:cs typeface="+mn-cs"/>
              </a:rPr>
              <a:t>记录调用</a:t>
            </a:r>
            <a:r>
              <a:rPr lang="en-US" altLang="zh-CN" sz="1200" b="0" i="0" kern="1200" dirty="0">
                <a:solidFill>
                  <a:schemeClr val="tx1"/>
                </a:solidFill>
                <a:effectLst/>
                <a:latin typeface="+mn-lt"/>
                <a:ea typeface="+mn-ea"/>
                <a:cs typeface="+mn-cs"/>
              </a:rPr>
              <a:t>bookTrain</a:t>
            </a:r>
            <a:r>
              <a:rPr lang="zh-CN" altLang="en-US" sz="1200" b="0" i="0" kern="1200" dirty="0">
                <a:solidFill>
                  <a:schemeClr val="tx1"/>
                </a:solidFill>
                <a:effectLst/>
                <a:latin typeface="+mn-lt"/>
                <a:ea typeface="+mn-ea"/>
                <a:cs typeface="+mn-cs"/>
              </a:rPr>
              <a:t>的业务流水，调用</a:t>
            </a:r>
            <a:r>
              <a:rPr lang="en-US" altLang="zh-CN" sz="1200" b="0" i="0" kern="1200" dirty="0">
                <a:solidFill>
                  <a:schemeClr val="tx1"/>
                </a:solidFill>
                <a:effectLst/>
                <a:latin typeface="+mn-lt"/>
                <a:ea typeface="+mn-ea"/>
                <a:cs typeface="+mn-cs"/>
              </a:rPr>
              <a:t>bookTrain</a:t>
            </a:r>
            <a:r>
              <a:rPr lang="zh-CN" altLang="en-US" sz="1200" b="0" i="0" kern="1200" dirty="0">
                <a:solidFill>
                  <a:schemeClr val="tx1"/>
                </a:solidFill>
                <a:effectLst/>
                <a:latin typeface="+mn-lt"/>
                <a:ea typeface="+mn-ea"/>
                <a:cs typeface="+mn-cs"/>
              </a:rPr>
              <a:t>服务，更新业务流水状态</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253373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当调用某个服务出现异常时，比如第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步骤（预订火车）异常</a:t>
            </a:r>
          </a:p>
          <a:p>
            <a:r>
              <a:rPr lang="zh-CN" altLang="en-US" sz="1200" b="0" i="0" kern="1200" dirty="0">
                <a:solidFill>
                  <a:schemeClr val="tx1"/>
                </a:solidFill>
                <a:effectLst/>
                <a:latin typeface="+mn-lt"/>
                <a:ea typeface="+mn-ea"/>
                <a:cs typeface="+mn-cs"/>
              </a:rPr>
              <a:t>协调服务（补偿框架）同样会记录第</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步的状态，同时会另外记录一条事件，说明业务出现了异常。</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然后就是执行补偿过程了，可以从业务流水的状态中知道补偿的范围，补偿过程中需要的业务数据从记录的业务流水中获取。</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136705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对于一个通用的补偿框架来说，预先知道微服务需要记录的业务要素是不可能的。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那么就需要一种方法来保证业务流水的可扩展性，这里介绍两种方法：大表和关联表。</a:t>
            </a:r>
            <a:endParaRPr lang="zh-CN" altLang="en-US" dirty="0"/>
          </a:p>
          <a:p>
            <a:r>
              <a:rPr lang="zh-CN" altLang="en-US" sz="1200" b="0" i="0" kern="1200" dirty="0">
                <a:solidFill>
                  <a:schemeClr val="tx1"/>
                </a:solidFill>
                <a:effectLst/>
                <a:latin typeface="+mn-lt"/>
                <a:ea typeface="+mn-ea"/>
                <a:cs typeface="+mn-cs"/>
              </a:rPr>
              <a:t>大表顾明思议就是设计时除必须的字段外，还需要预留大量的备用字段，框架可以提供辅助工具来帮助将业务数据映射到备用字段中。</a:t>
            </a:r>
          </a:p>
          <a:p>
            <a:r>
              <a:rPr lang="zh-CN" altLang="en-US" sz="1200" b="0" i="0" kern="1200" dirty="0">
                <a:solidFill>
                  <a:schemeClr val="tx1"/>
                </a:solidFill>
                <a:effectLst/>
                <a:latin typeface="+mn-lt"/>
                <a:ea typeface="+mn-ea"/>
                <a:cs typeface="+mn-cs"/>
              </a:rPr>
              <a:t>关联表，分为框架表和业务表，技术表中保存为实现补偿操作所需要的技术数据，业务表保存业务数据，通过在技术表中增加业务表名和业务表主键来建立和业务数据的关联。</a:t>
            </a:r>
          </a:p>
          <a:p>
            <a:r>
              <a:rPr lang="zh-CN" altLang="en-US" sz="1200" b="0" i="0" kern="1200" dirty="0">
                <a:solidFill>
                  <a:schemeClr val="tx1"/>
                </a:solidFill>
                <a:effectLst/>
                <a:latin typeface="+mn-lt"/>
                <a:ea typeface="+mn-ea"/>
                <a:cs typeface="+mn-cs"/>
              </a:rPr>
              <a:t>大表对于框架层实现起来简单，但是也有一些难点，比如预留多少字段合适，每个字段又需要预留多少长度。另外一个难点是如果向从数据库层面来查询数据，很难看出备用字段的业务含义，维护过程不友好。</a:t>
            </a:r>
          </a:p>
          <a:p>
            <a:r>
              <a:rPr lang="zh-CN" altLang="en-US" sz="1200" b="0" i="0" kern="1200" dirty="0">
                <a:solidFill>
                  <a:schemeClr val="tx1"/>
                </a:solidFill>
                <a:effectLst/>
                <a:latin typeface="+mn-lt"/>
                <a:ea typeface="+mn-ea"/>
                <a:cs typeface="+mn-cs"/>
              </a:rPr>
              <a:t>关联表在业务要素上更灵活，能支持不同的业务类型记录不同的业务要素；但是对于框架实现上难度更高，另外每次查询都需要复杂的关联动作，性能方面会受影响。</a:t>
            </a:r>
          </a:p>
          <a:p>
            <a:r>
              <a:rPr lang="zh-CN" altLang="en-US" sz="1200" b="0" i="0" kern="1200" dirty="0">
                <a:solidFill>
                  <a:schemeClr val="tx1"/>
                </a:solidFill>
                <a:effectLst/>
                <a:latin typeface="+mn-lt"/>
                <a:ea typeface="+mn-ea"/>
                <a:cs typeface="+mn-cs"/>
              </a:rPr>
              <a:t>有了上面的完整的流水记录，协调服务就可以根据工作服务的状态在异常时完成补偿过程。但是补偿由于网络等原因，补偿操作并不一定能保证</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成功，这时候我们还要做更多一点。</a:t>
            </a:r>
          </a:p>
          <a:p>
            <a:r>
              <a:rPr lang="zh-CN" altLang="en-US" sz="1200" b="0" i="0" kern="1200" dirty="0">
                <a:solidFill>
                  <a:schemeClr val="tx1"/>
                </a:solidFill>
                <a:effectLst/>
                <a:latin typeface="+mn-lt"/>
                <a:ea typeface="+mn-ea"/>
                <a:cs typeface="+mn-cs"/>
              </a:rPr>
              <a:t>通过重试保证补偿过程的完整，从而满足最终一致性。</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409284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补偿过程作为一个服务调用过程同样存在调用不成功的情况，这个时候需要通过重试的机制来保证补偿的成功率。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当然这也就要求补偿操作本身具备幂等性。</a:t>
            </a:r>
          </a:p>
          <a:p>
            <a:r>
              <a:rPr lang="zh-CN" altLang="en-US" sz="1200" b="0" i="0" kern="1200" dirty="0">
                <a:solidFill>
                  <a:schemeClr val="tx1"/>
                </a:solidFill>
                <a:effectLst/>
                <a:latin typeface="+mn-lt"/>
                <a:ea typeface="+mn-ea"/>
                <a:cs typeface="+mn-cs"/>
              </a:rPr>
              <a:t>关于幂等性的实现在前面做过讨论。</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49086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本地事务和分布式事务现在已经非常成熟，相关介绍很丰富，此处不多作讨论。我们下面来讨论以下为什么分布式事务不适用于微服务架构。</a:t>
            </a:r>
            <a:endParaRPr lang="en-US" altLang="zh-CN" dirty="0"/>
          </a:p>
          <a:p>
            <a:r>
              <a:rPr lang="zh-CN" altLang="en-US" sz="1200" b="0" i="0" kern="1200" dirty="0">
                <a:solidFill>
                  <a:schemeClr val="tx1"/>
                </a:solidFill>
                <a:effectLst/>
                <a:latin typeface="+mn-lt"/>
                <a:ea typeface="+mn-ea"/>
                <a:cs typeface="+mn-cs"/>
              </a:rPr>
              <a:t>首先，对于微服务架构来说，数据访问变得更加复杂，这是因为数据都是微服务私有的，唯一可访问的方式就是通过</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。这种打包数据访问方式使得微服务之间松耦合，并且彼此之间独立非常容易进行性能扩展。</a:t>
            </a:r>
          </a:p>
          <a:p>
            <a:r>
              <a:rPr lang="zh-CN" altLang="en-US" sz="1200" b="0" i="0" kern="1200" dirty="0">
                <a:solidFill>
                  <a:schemeClr val="tx1"/>
                </a:solidFill>
                <a:effectLst/>
                <a:latin typeface="+mn-lt"/>
                <a:ea typeface="+mn-ea"/>
                <a:cs typeface="+mn-cs"/>
              </a:rPr>
              <a:t>其次，不同的微服务经常使用不同的数据库。应用会产生各种不同类型的数据，关系型数据库并不一定是最佳选择。例如，某个产生和查询字符串的应用采用</a:t>
            </a:r>
            <a:r>
              <a:rPr lang="en-US" altLang="zh-CN" sz="1200" b="0" i="0" kern="1200" dirty="0">
                <a:solidFill>
                  <a:schemeClr val="tx1"/>
                </a:solidFill>
                <a:effectLst/>
                <a:latin typeface="+mn-lt"/>
                <a:ea typeface="+mn-ea"/>
                <a:cs typeface="+mn-cs"/>
              </a:rPr>
              <a:t>Elasticsearch</a:t>
            </a:r>
            <a:r>
              <a:rPr lang="zh-CN" altLang="en-US" sz="1200" b="0" i="0" kern="1200" dirty="0">
                <a:solidFill>
                  <a:schemeClr val="tx1"/>
                </a:solidFill>
                <a:effectLst/>
                <a:latin typeface="+mn-lt"/>
                <a:ea typeface="+mn-ea"/>
                <a:cs typeface="+mn-cs"/>
              </a:rPr>
              <a:t>的字符搜索引擎；某个产生社交图片数据的应用可以采用图数据库，例如，</a:t>
            </a:r>
            <a:r>
              <a:rPr lang="en-US" altLang="zh-CN" sz="1200" b="0" i="0" kern="1200" dirty="0">
                <a:solidFill>
                  <a:schemeClr val="tx1"/>
                </a:solidFill>
                <a:effectLst/>
                <a:latin typeface="+mn-lt"/>
                <a:ea typeface="+mn-ea"/>
                <a:cs typeface="+mn-cs"/>
              </a:rPr>
              <a:t>Neo4j</a:t>
            </a:r>
            <a:r>
              <a:rPr lang="zh-CN" altLang="en-US" sz="1200" b="0" i="0" kern="1200" dirty="0">
                <a:solidFill>
                  <a:schemeClr val="tx1"/>
                </a:solidFill>
                <a:effectLst/>
                <a:latin typeface="+mn-lt"/>
                <a:ea typeface="+mn-ea"/>
                <a:cs typeface="+mn-cs"/>
              </a:rPr>
              <a:t>；基于微服务的应用一般都使用</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NoSQL</a:t>
            </a:r>
            <a:r>
              <a:rPr lang="zh-CN" altLang="en-US" sz="1200" b="0" i="0" kern="1200" dirty="0">
                <a:solidFill>
                  <a:schemeClr val="tx1"/>
                </a:solidFill>
                <a:effectLst/>
                <a:latin typeface="+mn-lt"/>
                <a:ea typeface="+mn-ea"/>
                <a:cs typeface="+mn-cs"/>
              </a:rPr>
              <a:t>结合的模式。但是这些非关系型数据大多数并不支持</a:t>
            </a:r>
            <a:r>
              <a:rPr lang="en-US" altLang="zh-CN" sz="1200" b="0" i="0" kern="1200" dirty="0">
                <a:solidFill>
                  <a:schemeClr val="tx1"/>
                </a:solidFill>
                <a:effectLst/>
                <a:latin typeface="+mn-lt"/>
                <a:ea typeface="+mn-ea"/>
                <a:cs typeface="+mn-cs"/>
              </a:rPr>
              <a:t>2PC</a:t>
            </a:r>
            <a:r>
              <a:rPr lang="zh-CN" altLang="en-US" sz="1200" b="0" i="0" kern="1200" dirty="0">
                <a:solidFill>
                  <a:schemeClr val="tx1"/>
                </a:solidFill>
                <a:effectLst/>
                <a:latin typeface="+mn-lt"/>
                <a:ea typeface="+mn-ea"/>
                <a:cs typeface="+mn-cs"/>
              </a:rPr>
              <a:t>。可见在微服务架构中已经不能选择分布式事务了。</a:t>
            </a:r>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如果只是一味的失败就立即重试会给工作服务造成不必要的压力，我们要根据服务执行失败的原因来选择不同的重试策略。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如果失败的原因不是暂时性的，由于业务因素导致（如业务要素检查失败）的业务错误，这类错误是不能通过重发就能自动恢复的，那么应该立即终止重试。</a:t>
            </a:r>
          </a:p>
          <a:p>
            <a:r>
              <a:rPr lang="zh-CN" altLang="en-US" sz="1200" b="0" i="0" kern="1200" dirty="0">
                <a:solidFill>
                  <a:schemeClr val="tx1"/>
                </a:solidFill>
                <a:effectLst/>
                <a:latin typeface="+mn-lt"/>
                <a:ea typeface="+mn-ea"/>
                <a:cs typeface="+mn-cs"/>
              </a:rPr>
              <a:t>如果错误的原因是一些罕见的异常，比如因为网络传输过程出现数据丢失或者错误，应该立即再次重试，因为类似的错误一般很少会再次发生。</a:t>
            </a:r>
          </a:p>
          <a:p>
            <a:r>
              <a:rPr lang="zh-CN" altLang="en-US" sz="1200" b="0" i="0" kern="1200" dirty="0">
                <a:solidFill>
                  <a:schemeClr val="tx1"/>
                </a:solidFill>
                <a:effectLst/>
                <a:latin typeface="+mn-lt"/>
                <a:ea typeface="+mn-ea"/>
                <a:cs typeface="+mn-cs"/>
              </a:rPr>
              <a:t>如果错误的原因是系统繁忙（比如</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协议返回的</a:t>
            </a:r>
            <a:r>
              <a:rPr lang="en-US" altLang="zh-CN" sz="1200" b="0" i="0" kern="1200" dirty="0">
                <a:solidFill>
                  <a:schemeClr val="tx1"/>
                </a:solidFill>
                <a:effectLst/>
                <a:latin typeface="+mn-lt"/>
                <a:ea typeface="+mn-ea"/>
                <a:cs typeface="+mn-cs"/>
              </a:rPr>
              <a:t>500</a:t>
            </a:r>
            <a:r>
              <a:rPr lang="zh-CN" altLang="en-US" sz="1200" b="0" i="0" kern="1200" dirty="0">
                <a:solidFill>
                  <a:schemeClr val="tx1"/>
                </a:solidFill>
                <a:effectLst/>
                <a:latin typeface="+mn-lt"/>
                <a:ea typeface="+mn-ea"/>
                <a:cs typeface="+mn-cs"/>
              </a:rPr>
              <a:t>或者另外约定的返回码）或者超时，这个时候需要等待一些时间再重试。</a:t>
            </a:r>
          </a:p>
          <a:p>
            <a:r>
              <a:rPr lang="zh-CN" altLang="en-US" sz="1200" b="0" i="0" kern="1200" dirty="0">
                <a:solidFill>
                  <a:schemeClr val="tx1"/>
                </a:solidFill>
                <a:effectLst/>
                <a:latin typeface="+mn-lt"/>
                <a:ea typeface="+mn-ea"/>
                <a:cs typeface="+mn-cs"/>
              </a:rPr>
              <a:t>重试操作一般会指定重试次数上限，如果重试次数达到了上限就不再进行重试了。这个时候应该通过一种手段通知相关人员进行处理。</a:t>
            </a:r>
          </a:p>
          <a:p>
            <a:r>
              <a:rPr lang="zh-CN" altLang="en-US" sz="1200" b="0" i="0" kern="1200" dirty="0">
                <a:solidFill>
                  <a:schemeClr val="tx1"/>
                </a:solidFill>
                <a:effectLst/>
                <a:latin typeface="+mn-lt"/>
                <a:ea typeface="+mn-ea"/>
                <a:cs typeface="+mn-cs"/>
              </a:rPr>
              <a:t>对于等待重试的策略如果重试时仍然错误，可逐渐增加等待的时间，直到达到一个上限后，以上限作为等待时间。</a:t>
            </a:r>
          </a:p>
          <a:p>
            <a:r>
              <a:rPr lang="zh-CN" altLang="en-US" sz="1200" b="0" i="0" kern="1200" dirty="0">
                <a:solidFill>
                  <a:schemeClr val="tx1"/>
                </a:solidFill>
                <a:effectLst/>
                <a:latin typeface="+mn-lt"/>
                <a:ea typeface="+mn-ea"/>
                <a:cs typeface="+mn-cs"/>
              </a:rPr>
              <a:t>如果某个时刻聚集了大量需要重试的操作，补偿框架需要控制请求的流量，以防止对工作服务造成过大的压力。</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另外关于补偿模式还有几点补充说明：</a:t>
            </a:r>
          </a:p>
          <a:p>
            <a:r>
              <a:rPr lang="zh-CN" altLang="en-US" sz="1200" b="0" i="0" kern="1200" dirty="0">
                <a:solidFill>
                  <a:schemeClr val="tx1"/>
                </a:solidFill>
                <a:effectLst/>
                <a:latin typeface="+mn-lt"/>
                <a:ea typeface="+mn-ea"/>
                <a:cs typeface="+mn-cs"/>
              </a:rPr>
              <a:t>微服务实现补偿操作不是简单的回退到业务发生时的状态，因为可能还有其他的并发的请求同时更改了状态。一般都使用逆操作的方式完成补偿。</a:t>
            </a:r>
          </a:p>
          <a:p>
            <a:r>
              <a:rPr lang="zh-CN" altLang="en-US" sz="1200" b="0" i="0" kern="1200" dirty="0">
                <a:solidFill>
                  <a:schemeClr val="tx1"/>
                </a:solidFill>
                <a:effectLst/>
                <a:latin typeface="+mn-lt"/>
                <a:ea typeface="+mn-ea"/>
                <a:cs typeface="+mn-cs"/>
              </a:rPr>
              <a:t>补偿过程不需要严格按照与业务发生的相反顺序执行，可以依据工作服务的重用程度优先执行，甚至是可以并发的执行。</a:t>
            </a:r>
          </a:p>
          <a:p>
            <a:r>
              <a:rPr lang="zh-CN" altLang="en-US" sz="1200" b="0" i="0" kern="1200" dirty="0">
                <a:solidFill>
                  <a:schemeClr val="tx1"/>
                </a:solidFill>
                <a:effectLst/>
                <a:latin typeface="+mn-lt"/>
                <a:ea typeface="+mn-ea"/>
                <a:cs typeface="+mn-cs"/>
              </a:rPr>
              <a:t>有些服务的补偿过程是有依赖关系的，被依赖服务的补偿操作没有成功就要及时终止补偿过程。</a:t>
            </a:r>
          </a:p>
          <a:p>
            <a:r>
              <a:rPr lang="zh-CN" altLang="en-US" sz="1200" b="0" i="0" kern="1200" dirty="0">
                <a:solidFill>
                  <a:schemeClr val="tx1"/>
                </a:solidFill>
                <a:effectLst/>
                <a:latin typeface="+mn-lt"/>
                <a:ea typeface="+mn-ea"/>
                <a:cs typeface="+mn-cs"/>
              </a:rPr>
              <a:t>如果在一个业务中包含的工作服务不是都提供了补偿操作，那我们编排服务时应该把提供补偿操作的服务放在前面，这样当后面的工作服务错误时还有机会补偿。</a:t>
            </a:r>
          </a:p>
          <a:p>
            <a:r>
              <a:rPr lang="zh-CN" altLang="en-US" sz="1200" b="0" i="0" kern="1200" dirty="0">
                <a:solidFill>
                  <a:schemeClr val="tx1"/>
                </a:solidFill>
                <a:effectLst/>
                <a:latin typeface="+mn-lt"/>
                <a:ea typeface="+mn-ea"/>
                <a:cs typeface="+mn-cs"/>
              </a:rPr>
              <a:t>设计工作服务的补偿接口时应该以协调服务请求的业务要素作为条件，不要以工作服务的应答要素作为条件。因为还存在超时需要补偿的情况，这时补偿框架就没法提供补偿需要的业务要素。</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871511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补偿模式就介绍到这里，下面介绍第三种模式：</a:t>
            </a:r>
            <a:r>
              <a:rPr lang="en-US" altLang="zh-CN" sz="1200" b="1" i="0" kern="1200" dirty="0">
                <a:solidFill>
                  <a:schemeClr val="tx1"/>
                </a:solidFill>
                <a:effectLst/>
                <a:latin typeface="+mn-lt"/>
                <a:ea typeface="+mn-ea"/>
                <a:cs typeface="+mn-cs"/>
              </a:rPr>
              <a:t>TCC</a:t>
            </a:r>
            <a:r>
              <a:rPr lang="zh-CN" altLang="en-US" sz="1200" b="1" i="0" kern="1200" dirty="0">
                <a:solidFill>
                  <a:schemeClr val="tx1"/>
                </a:solidFill>
                <a:effectLst/>
                <a:latin typeface="+mn-lt"/>
                <a:ea typeface="+mn-ea"/>
                <a:cs typeface="+mn-cs"/>
              </a:rPr>
              <a:t>模式（</a:t>
            </a:r>
            <a:r>
              <a:rPr lang="en-US" altLang="zh-CN" sz="1200" b="1" i="0" kern="1200" dirty="0">
                <a:solidFill>
                  <a:schemeClr val="tx1"/>
                </a:solidFill>
                <a:effectLst/>
                <a:latin typeface="+mn-lt"/>
                <a:ea typeface="+mn-ea"/>
                <a:cs typeface="+mn-cs"/>
              </a:rPr>
              <a:t>Try-Confirm-Cancel</a:t>
            </a:r>
            <a:r>
              <a:rPr lang="zh-CN" altLang="en-US" sz="1200" b="1" i="0" kern="1200" dirty="0">
                <a:solidFill>
                  <a:schemeClr val="tx1"/>
                </a:solidFill>
                <a:effectLst/>
                <a:latin typeface="+mn-lt"/>
                <a:ea typeface="+mn-ea"/>
                <a:cs typeface="+mn-cs"/>
              </a:rPr>
              <a:t>）</a:t>
            </a:r>
            <a:endParaRPr lang="en-US" altLang="zh-CN" sz="1200" b="1"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251630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一个完整的</a:t>
            </a: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业务由一个主业务服务和若干个从业务服务组成，主业务服务发起并完成整个业务活动，</a:t>
            </a: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模式要求从服务提供三个接口：</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228600" indent="-228600">
              <a:buAutoNum type="arabicParenR"/>
            </a:pP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：完成所有业务检查，预留必须业务资源</a:t>
            </a:r>
            <a:endParaRPr lang="en-US" altLang="zh-CN" sz="1200" b="0" i="0" kern="1200" dirty="0">
              <a:solidFill>
                <a:schemeClr val="tx1"/>
              </a:solidFill>
              <a:effectLst/>
              <a:latin typeface="+mn-lt"/>
              <a:ea typeface="+mn-ea"/>
              <a:cs typeface="+mn-cs"/>
            </a:endParaRPr>
          </a:p>
          <a:p>
            <a:pPr marL="228600" indent="-228600">
              <a:buAutoNum type="arabicParenR"/>
            </a:pP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：真正执行业务，不作任何业务检查，只使用</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阶段预留的业务资源，</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操作满足幂等性</a:t>
            </a:r>
            <a:endParaRPr lang="en-US" altLang="zh-CN" sz="1200" b="0" i="0" kern="1200" dirty="0">
              <a:solidFill>
                <a:schemeClr val="tx1"/>
              </a:solidFill>
              <a:effectLst/>
              <a:latin typeface="+mn-lt"/>
              <a:ea typeface="+mn-ea"/>
              <a:cs typeface="+mn-cs"/>
            </a:endParaRPr>
          </a:p>
          <a:p>
            <a:pPr marL="228600" indent="-228600">
              <a:buAutoNum type="arabicParenR"/>
            </a:pP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 释放</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阶段预留的业务资源，</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操作满足幂等性，整个</a:t>
            </a: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业务分成两个阶段完成。</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162986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第一阶段：主业务服务分别调用所有从业务的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操作，并在活动管理器中登记所有从业务服务。当所有从业务服务的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操作都调用成功或者某个从业务服务的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操作失败，进入第二阶段。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第二阶段：活动管理器根据第一阶段的执行结果来执行</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操作。如果第一阶段所有</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操作都成功，则活动管理器调用所有从业务活动的</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操作。否则调用所有从业务服务的</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操作。</a:t>
            </a:r>
          </a:p>
          <a:p>
            <a:r>
              <a:rPr lang="zh-CN" altLang="en-US" sz="1200" b="0" i="0" kern="1200" dirty="0">
                <a:solidFill>
                  <a:schemeClr val="tx1"/>
                </a:solidFill>
                <a:effectLst/>
                <a:latin typeface="+mn-lt"/>
                <a:ea typeface="+mn-ea"/>
                <a:cs typeface="+mn-cs"/>
              </a:rPr>
              <a:t>需要注意的是第二阶段</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操作本身也是满足最终一致性的过程，在调用</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的时候也可能因为某种原因（比如网络）导致调用失败，所以需要活动管理支持重试的能力，同时这也就要求</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操作具有幂等性。</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补偿模式中一个比较明显的缺陷是，没有隔离性。从第一个工作服务步骤开始一直到所有工作服务完成（或者补偿过程完成），不一致是对其他服务可见的。另外最终一致性的保证还充分的依赖了协调服务的健壮性，如果协调服务异常，就没法达到一致性。</a:t>
            </a:r>
          </a:p>
          <a:p>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模式在一定程度上弥补了上述的缺陷，在</a:t>
            </a: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模式中直到明确的</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动作，所有的业务操作都是隔离的（由业务层面保证）。另外工作服务可以通过指定</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操作的超时时间，主动的</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预留的业务资源，从而实现自治的微服务。</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96521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模式和补偿模式一样需要需要有协调服务和工作服务，协调服务也可以作为通用服务一般实现为框架。与补偿模式不同的是</a:t>
            </a: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服务框架不需要记录详细的业务流水，完成</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操作的业务要素由业务服务提供。</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步确认预订之前，订单只是</a:t>
            </a:r>
            <a:r>
              <a:rPr lang="en-US" altLang="zh-CN" sz="1200" b="0" i="0" kern="1200" dirty="0">
                <a:solidFill>
                  <a:schemeClr val="tx1"/>
                </a:solidFill>
                <a:effectLst/>
                <a:latin typeface="+mn-lt"/>
                <a:ea typeface="+mn-ea"/>
                <a:cs typeface="+mn-cs"/>
              </a:rPr>
              <a:t>pending</a:t>
            </a:r>
            <a:r>
              <a:rPr lang="zh-CN" altLang="en-US" sz="1200" b="0" i="0" kern="1200" dirty="0">
                <a:solidFill>
                  <a:schemeClr val="tx1"/>
                </a:solidFill>
                <a:effectLst/>
                <a:latin typeface="+mn-lt"/>
                <a:ea typeface="+mn-ea"/>
                <a:cs typeface="+mn-cs"/>
              </a:rPr>
              <a:t>状态，只有等到明确的</a:t>
            </a:r>
            <a:r>
              <a:rPr lang="en-US" altLang="zh-CN" sz="1200" b="0" i="0" kern="1200" dirty="0">
                <a:solidFill>
                  <a:schemeClr val="tx1"/>
                </a:solidFill>
                <a:effectLst/>
                <a:latin typeface="+mn-lt"/>
                <a:ea typeface="+mn-ea"/>
                <a:cs typeface="+mn-cs"/>
              </a:rPr>
              <a:t>confirm</a:t>
            </a:r>
            <a:r>
              <a:rPr lang="zh-CN" altLang="en-US" sz="1200" b="0" i="0" kern="1200" dirty="0">
                <a:solidFill>
                  <a:schemeClr val="tx1"/>
                </a:solidFill>
                <a:effectLst/>
                <a:latin typeface="+mn-lt"/>
                <a:ea typeface="+mn-ea"/>
                <a:cs typeface="+mn-cs"/>
              </a:rPr>
              <a:t>之后订单才生效。</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042788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个服务中某个服务</a:t>
            </a:r>
            <a:r>
              <a:rPr lang="en-US" altLang="zh-CN" sz="1200" kern="1200" dirty="0">
                <a:solidFill>
                  <a:schemeClr val="tx1"/>
                </a:solidFill>
                <a:effectLst/>
                <a:latin typeface="+mn-lt"/>
                <a:ea typeface="+mn-ea"/>
                <a:cs typeface="+mn-cs"/>
              </a:rPr>
              <a:t>try</a:t>
            </a:r>
            <a:r>
              <a:rPr lang="zh-CN" altLang="en-US" sz="1200" kern="1200" dirty="0">
                <a:solidFill>
                  <a:schemeClr val="tx1"/>
                </a:solidFill>
                <a:effectLst/>
                <a:latin typeface="+mn-lt"/>
                <a:ea typeface="+mn-ea"/>
                <a:cs typeface="+mn-cs"/>
              </a:rPr>
              <a:t>操作失败，那么可以向</a:t>
            </a:r>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服务框架提交</a:t>
            </a:r>
            <a:r>
              <a:rPr lang="en-US" altLang="zh-CN" sz="1200" kern="1200" dirty="0">
                <a:solidFill>
                  <a:schemeClr val="tx1"/>
                </a:solidFill>
                <a:effectLst/>
                <a:latin typeface="+mn-lt"/>
                <a:ea typeface="+mn-ea"/>
                <a:cs typeface="+mn-cs"/>
              </a:rPr>
              <a:t>cancel</a:t>
            </a:r>
            <a:r>
              <a:rPr lang="zh-CN" altLang="en-US" sz="1200" kern="1200" dirty="0">
                <a:solidFill>
                  <a:schemeClr val="tx1"/>
                </a:solidFill>
                <a:effectLst/>
                <a:latin typeface="+mn-lt"/>
                <a:ea typeface="+mn-ea"/>
                <a:cs typeface="+mn-cs"/>
              </a:rPr>
              <a:t>，或者什么也不做由工作服务自己超时处理。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568900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模式也不能百分百保证一致性，如果业务服务向</a:t>
            </a:r>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服务框架提交</a:t>
            </a:r>
            <a:r>
              <a:rPr lang="en-US" altLang="zh-CN" sz="1200" kern="1200" dirty="0">
                <a:solidFill>
                  <a:schemeClr val="tx1"/>
                </a:solidFill>
                <a:effectLst/>
                <a:latin typeface="+mn-lt"/>
                <a:ea typeface="+mn-ea"/>
                <a:cs typeface="+mn-cs"/>
              </a:rPr>
              <a:t>confirm</a:t>
            </a:r>
            <a:r>
              <a:rPr lang="zh-CN" altLang="en-US" sz="1200" kern="1200" dirty="0">
                <a:solidFill>
                  <a:schemeClr val="tx1"/>
                </a:solidFill>
                <a:effectLst/>
                <a:latin typeface="+mn-lt"/>
                <a:ea typeface="+mn-ea"/>
                <a:cs typeface="+mn-cs"/>
              </a:rPr>
              <a:t>后，</a:t>
            </a:r>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服务框架向某个工作服务提交</a:t>
            </a:r>
            <a:r>
              <a:rPr lang="en-US" altLang="zh-CN" sz="1200" kern="1200" dirty="0">
                <a:solidFill>
                  <a:schemeClr val="tx1"/>
                </a:solidFill>
                <a:effectLst/>
                <a:latin typeface="+mn-lt"/>
                <a:ea typeface="+mn-ea"/>
                <a:cs typeface="+mn-cs"/>
              </a:rPr>
              <a:t>confirm</a:t>
            </a:r>
            <a:r>
              <a:rPr lang="zh-CN" altLang="en-US" sz="1200" kern="1200" dirty="0">
                <a:solidFill>
                  <a:schemeClr val="tx1"/>
                </a:solidFill>
                <a:effectLst/>
                <a:latin typeface="+mn-lt"/>
                <a:ea typeface="+mn-ea"/>
                <a:cs typeface="+mn-cs"/>
              </a:rPr>
              <a:t>失败（比如网络故障），那么就会出现不一致，一般称为</a:t>
            </a:r>
            <a:r>
              <a:rPr lang="en-US" altLang="zh-CN" sz="1200" kern="1200" dirty="0">
                <a:solidFill>
                  <a:schemeClr val="tx1"/>
                </a:solidFill>
                <a:effectLst/>
                <a:latin typeface="+mn-lt"/>
                <a:ea typeface="+mn-ea"/>
                <a:cs typeface="+mn-cs"/>
              </a:rPr>
              <a:t>heuristic exception</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需要说明的是为保证业务成功率，业务服务向</a:t>
            </a:r>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服务框架提交</a:t>
            </a:r>
            <a:r>
              <a:rPr lang="en-US" altLang="zh-CN" sz="1200" kern="1200" dirty="0">
                <a:solidFill>
                  <a:schemeClr val="tx1"/>
                </a:solidFill>
                <a:effectLst/>
                <a:latin typeface="+mn-lt"/>
                <a:ea typeface="+mn-ea"/>
                <a:cs typeface="+mn-cs"/>
              </a:rPr>
              <a:t>confirm</a:t>
            </a:r>
            <a:r>
              <a:rPr lang="zh-CN" altLang="en-US" sz="1200" kern="1200" dirty="0">
                <a:solidFill>
                  <a:schemeClr val="tx1"/>
                </a:solidFill>
                <a:effectLst/>
                <a:latin typeface="+mn-lt"/>
                <a:ea typeface="+mn-ea"/>
                <a:cs typeface="+mn-cs"/>
              </a:rPr>
              <a:t>以及</a:t>
            </a:r>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服务框架向工作服务提交</a:t>
            </a:r>
            <a:r>
              <a:rPr lang="en-US" altLang="zh-CN" sz="1200" kern="1200" dirty="0">
                <a:solidFill>
                  <a:schemeClr val="tx1"/>
                </a:solidFill>
                <a:effectLst/>
                <a:latin typeface="+mn-lt"/>
                <a:ea typeface="+mn-ea"/>
                <a:cs typeface="+mn-cs"/>
              </a:rPr>
              <a:t>confirm/cancel</a:t>
            </a:r>
            <a:r>
              <a:rPr lang="zh-CN" altLang="en-US" sz="1200" kern="1200" dirty="0">
                <a:solidFill>
                  <a:schemeClr val="tx1"/>
                </a:solidFill>
                <a:effectLst/>
                <a:latin typeface="+mn-lt"/>
                <a:ea typeface="+mn-ea"/>
                <a:cs typeface="+mn-cs"/>
              </a:rPr>
              <a:t>时都要支持重试，这也就要</a:t>
            </a:r>
            <a:r>
              <a:rPr lang="en-US" altLang="zh-CN" sz="1200" kern="1200" dirty="0">
                <a:solidFill>
                  <a:schemeClr val="tx1"/>
                </a:solidFill>
                <a:effectLst/>
                <a:latin typeface="+mn-lt"/>
                <a:ea typeface="+mn-ea"/>
                <a:cs typeface="+mn-cs"/>
              </a:rPr>
              <a:t>confirm/cancel</a:t>
            </a:r>
            <a:r>
              <a:rPr lang="zh-CN" altLang="en-US" sz="1200" kern="1200" dirty="0">
                <a:solidFill>
                  <a:schemeClr val="tx1"/>
                </a:solidFill>
                <a:effectLst/>
                <a:latin typeface="+mn-lt"/>
                <a:ea typeface="+mn-ea"/>
                <a:cs typeface="+mn-cs"/>
              </a:rPr>
              <a:t>的实现必须具有幂等性。如果业务服务向</a:t>
            </a:r>
            <a:r>
              <a:rPr lang="en-US" altLang="zh-CN" sz="1200" kern="1200" dirty="0">
                <a:solidFill>
                  <a:schemeClr val="tx1"/>
                </a:solidFill>
                <a:effectLst/>
                <a:latin typeface="+mn-lt"/>
                <a:ea typeface="+mn-ea"/>
                <a:cs typeface="+mn-cs"/>
              </a:rPr>
              <a:t>TCC</a:t>
            </a:r>
            <a:r>
              <a:rPr lang="zh-CN" altLang="en-US" sz="1200" kern="1200" dirty="0">
                <a:solidFill>
                  <a:schemeClr val="tx1"/>
                </a:solidFill>
                <a:effectLst/>
                <a:latin typeface="+mn-lt"/>
                <a:ea typeface="+mn-ea"/>
                <a:cs typeface="+mn-cs"/>
              </a:rPr>
              <a:t>服务框架提交</a:t>
            </a:r>
            <a:r>
              <a:rPr lang="en-US" altLang="zh-CN" sz="1200" kern="1200" dirty="0">
                <a:solidFill>
                  <a:schemeClr val="tx1"/>
                </a:solidFill>
                <a:effectLst/>
                <a:latin typeface="+mn-lt"/>
                <a:ea typeface="+mn-ea"/>
                <a:cs typeface="+mn-cs"/>
              </a:rPr>
              <a:t>confirm/cancel</a:t>
            </a:r>
            <a:r>
              <a:rPr lang="zh-CN" altLang="en-US" sz="1200" kern="1200" dirty="0">
                <a:solidFill>
                  <a:schemeClr val="tx1"/>
                </a:solidFill>
                <a:effectLst/>
                <a:latin typeface="+mn-lt"/>
                <a:ea typeface="+mn-ea"/>
                <a:cs typeface="+mn-cs"/>
              </a:rPr>
              <a:t>失败，不会导致不一致，因为服务最后都会超时而取消。</a:t>
            </a:r>
          </a:p>
          <a:p>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另外</a:t>
            </a:r>
            <a:r>
              <a:rPr lang="en-US" altLang="zh-CN" sz="1200" kern="1200" dirty="0">
                <a:solidFill>
                  <a:schemeClr val="tx1"/>
                </a:solidFill>
                <a:effectLst/>
                <a:latin typeface="+mn-lt"/>
                <a:ea typeface="+mn-ea"/>
                <a:cs typeface="+mn-cs"/>
              </a:rPr>
              <a:t>heuristic exception</a:t>
            </a:r>
            <a:r>
              <a:rPr lang="zh-CN" altLang="en-US" sz="1200" kern="1200" dirty="0">
                <a:solidFill>
                  <a:schemeClr val="tx1"/>
                </a:solidFill>
                <a:effectLst/>
                <a:latin typeface="+mn-lt"/>
                <a:ea typeface="+mn-ea"/>
                <a:cs typeface="+mn-cs"/>
              </a:rPr>
              <a:t>是不可杜绝的，但是可以通过设置合适的超时时间，以及重试频率和监控措施使得出现这个异常的可能性降低到很小。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如果出现了</a:t>
            </a:r>
            <a:r>
              <a:rPr lang="en-US" altLang="zh-CN" sz="1200" kern="1200" dirty="0">
                <a:solidFill>
                  <a:schemeClr val="tx1"/>
                </a:solidFill>
                <a:effectLst/>
                <a:latin typeface="+mn-lt"/>
                <a:ea typeface="+mn-ea"/>
                <a:cs typeface="+mn-cs"/>
              </a:rPr>
              <a:t>heuristic exception</a:t>
            </a:r>
            <a:r>
              <a:rPr lang="zh-CN" altLang="en-US" sz="1200" kern="1200" dirty="0">
                <a:solidFill>
                  <a:schemeClr val="tx1"/>
                </a:solidFill>
                <a:effectLst/>
                <a:latin typeface="+mn-lt"/>
                <a:ea typeface="+mn-ea"/>
                <a:cs typeface="+mn-cs"/>
              </a:rPr>
              <a:t>是可以通过人工的手段补救的。</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828144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如果有些业务由于瞬时的网络故障或调用超时等问题，通过上文所讲的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种模式一般都能得到很好的解决。</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但是在当今云计算环境下，很多服务是依赖于外部系统的可用性情况，在一些重要的业务场景下还需要周期性的对账来保证一致性。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比如支付系统和银行之间每天日终时都会有对账过程。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365445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346392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依据</a:t>
            </a:r>
            <a:r>
              <a:rPr lang="en-US" altLang="zh-CN" sz="1200" b="0" i="0" kern="1200" dirty="0">
                <a:solidFill>
                  <a:schemeClr val="tx1"/>
                </a:solidFill>
                <a:effectLst/>
                <a:latin typeface="+mn-lt"/>
                <a:ea typeface="+mn-ea"/>
                <a:cs typeface="+mn-cs"/>
              </a:rPr>
              <a:t>CAP</a:t>
            </a:r>
            <a:r>
              <a:rPr lang="zh-CN" altLang="en-US" sz="1200" b="0" i="0" kern="1200" dirty="0">
                <a:solidFill>
                  <a:schemeClr val="tx1"/>
                </a:solidFill>
                <a:effectLst/>
                <a:latin typeface="+mn-lt"/>
                <a:ea typeface="+mn-ea"/>
                <a:cs typeface="+mn-cs"/>
              </a:rPr>
              <a:t>理论，必须在可用性（</a:t>
            </a:r>
            <a:r>
              <a:rPr lang="en-US" altLang="zh-CN" sz="1200" b="0" i="0" kern="1200" dirty="0">
                <a:solidFill>
                  <a:schemeClr val="tx1"/>
                </a:solidFill>
                <a:effectLst/>
                <a:latin typeface="+mn-lt"/>
                <a:ea typeface="+mn-ea"/>
                <a:cs typeface="+mn-cs"/>
              </a:rPr>
              <a:t>availability</a:t>
            </a:r>
            <a:r>
              <a:rPr lang="zh-CN" altLang="en-US" sz="1200" b="0" i="0" kern="1200" dirty="0">
                <a:solidFill>
                  <a:schemeClr val="tx1"/>
                </a:solidFill>
                <a:effectLst/>
                <a:latin typeface="+mn-lt"/>
                <a:ea typeface="+mn-ea"/>
                <a:cs typeface="+mn-cs"/>
              </a:rPr>
              <a:t>）和一致性（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）之间做出选择。如果选择提供一致性需要付出在满足一致性之前阻塞其他并发访问的代价。这可能持续一个不确定的时间，尤其是在系统已经表现出高延迟时或者网络故障导致失去连接时。</a:t>
            </a:r>
          </a:p>
          <a:p>
            <a:r>
              <a:rPr lang="zh-CN" altLang="en-US" sz="1200" b="0" i="0" kern="1200" dirty="0">
                <a:solidFill>
                  <a:schemeClr val="tx1"/>
                </a:solidFill>
                <a:effectLst/>
                <a:latin typeface="+mn-lt"/>
                <a:ea typeface="+mn-ea"/>
                <a:cs typeface="+mn-cs"/>
              </a:rPr>
              <a:t>依据目前的成功经验，可用性一般是更好的选择，但是在服务和数据库之间维护数据一致性是非常根本的需求，微服务架构中应选择满足最终一致性。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当然选择了最终一致性，就要保证到最终的这段时间要在用户可接受的范围之内。那么我们怎么实现最终一致性呢？</a:t>
            </a:r>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483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从一致性的本质来看，是要保证在一个业务逻辑中包含的服务要么都成功，要么都失败。那我们怎么选择方向呢？保证成功还是保证失败呢？我们说业务模式决定了我们的选择。</a:t>
            </a:r>
            <a:endParaRPr lang="en-US" altLang="zh-CN" sz="1200" b="0" i="0" kern="1200" dirty="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实现</a:t>
            </a:r>
            <a:r>
              <a:rPr lang="zh-CN" altLang="en-US" sz="1200" b="0" i="0" kern="1200" dirty="0">
                <a:solidFill>
                  <a:schemeClr val="tx1"/>
                </a:solidFill>
                <a:effectLst/>
                <a:latin typeface="+mn-lt"/>
                <a:ea typeface="+mn-ea"/>
                <a:cs typeface="+mn-cs"/>
              </a:rPr>
              <a:t>最终一致性有三种模式：可靠事件模式、业务补偿模式、</a:t>
            </a:r>
            <a:r>
              <a:rPr lang="en-US" altLang="zh-CN" sz="1200" b="0" i="0" kern="1200" dirty="0">
                <a:solidFill>
                  <a:schemeClr val="tx1"/>
                </a:solidFill>
                <a:effectLst/>
                <a:latin typeface="+mn-lt"/>
                <a:ea typeface="+mn-ea"/>
                <a:cs typeface="+mn-cs"/>
              </a:rPr>
              <a:t>TCC</a:t>
            </a:r>
            <a:r>
              <a:rPr lang="zh-CN" altLang="en-US" sz="1200" b="0" i="0" kern="1200" dirty="0">
                <a:solidFill>
                  <a:schemeClr val="tx1"/>
                </a:solidFill>
                <a:effectLst/>
                <a:latin typeface="+mn-lt"/>
                <a:ea typeface="+mn-ea"/>
                <a:cs typeface="+mn-cs"/>
              </a:rPr>
              <a:t>模式。</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8361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可靠事件模式属于事件驱动架构，当某件重要事情发生时，例如更新一个业务实体，微服务会向消息代理发布一个事件。消息代理会向订阅事件的微服务推送事件，当订阅这些事件的微服务接收此事件时，就可以完成自己的业务，也可能会引发更多的事件发布。</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如订单服务创建一个待支付的订单，发布一个“创建订单”的事件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7696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支付服务消费“创建订单”事件，支付完成后发布一个“支付完成”事件</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63439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订单服务消费“支付完成”事件，订单状态更新为待出库。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从而就实现了完整的业务流程。但是这并不是一个完美的流程。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72315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个过程可能导致出现不一致的地方在于：某个微服务在更新了业务实体后发布事件却失败；或者微服务发布事件成功，但是消息代理未能正确推送事件到订阅的微服务；又或者接受事件的微服务重复消费了事件。</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81670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标题 1"/>
          <p:cNvSpPr>
            <a:spLocks noGrp="1"/>
          </p:cNvSpPr>
          <p:nvPr>
            <p:ph type="title"/>
          </p:nvPr>
        </p:nvSpPr>
        <p:spPr>
          <a:xfrm>
            <a:off x="250372" y="486144"/>
            <a:ext cx="5549537" cy="692965"/>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0" name="内容占位符 2"/>
          <p:cNvSpPr>
            <a:spLocks noGrp="1"/>
          </p:cNvSpPr>
          <p:nvPr>
            <p:ph idx="4294967295"/>
          </p:nvPr>
        </p:nvSpPr>
        <p:spPr>
          <a:xfrm>
            <a:off x="838200" y="1825625"/>
            <a:ext cx="10515600" cy="4351338"/>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标题 1"/>
          <p:cNvSpPr>
            <a:spLocks noGrp="1"/>
          </p:cNvSpPr>
          <p:nvPr>
            <p:ph type="title"/>
          </p:nvPr>
        </p:nvSpPr>
        <p:spPr>
          <a:xfrm>
            <a:off x="250372" y="486144"/>
            <a:ext cx="5549537" cy="692965"/>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0" name="内容占位符 2"/>
          <p:cNvSpPr>
            <a:spLocks noGrp="1"/>
          </p:cNvSpPr>
          <p:nvPr>
            <p:ph idx="4294967295"/>
          </p:nvPr>
        </p:nvSpPr>
        <p:spPr>
          <a:xfrm>
            <a:off x="838200" y="1825625"/>
            <a:ext cx="10515600" cy="4351338"/>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673531" y="2635387"/>
            <a:ext cx="9144000" cy="1193800"/>
          </a:xfrm>
          <a:prstGeom prst="rect">
            <a:avLst/>
          </a:prstGeom>
        </p:spPr>
        <p:txBody>
          <a:bodyPr/>
          <a:lstStyle/>
          <a:p>
            <a:r>
              <a:rPr lang="zh-CN" altLang="en-US" b="1" dirty="0">
                <a:latin typeface="微软雅黑" panose="020B0503020204020204" pitchFamily="34" charset="-122"/>
                <a:ea typeface="微软雅黑" panose="020B0503020204020204" pitchFamily="34" charset="-122"/>
              </a:rPr>
              <a:t>微服务架构下的数据一致性保证</a:t>
            </a:r>
          </a:p>
        </p:txBody>
      </p:sp>
      <p:sp>
        <p:nvSpPr>
          <p:cNvPr id="3" name="副标题 2">
            <a:extLst>
              <a:ext uri="{FF2B5EF4-FFF2-40B4-BE49-F238E27FC236}">
                <a16:creationId xmlns:a16="http://schemas.microsoft.com/office/drawing/2014/main" id="{25FC0963-CA9A-498F-B875-8DD506CA2811}"/>
              </a:ext>
            </a:extLst>
          </p:cNvPr>
          <p:cNvSpPr txBox="1">
            <a:spLocks/>
          </p:cNvSpPr>
          <p:nvPr/>
        </p:nvSpPr>
        <p:spPr>
          <a:xfrm>
            <a:off x="5852160" y="5195707"/>
            <a:ext cx="5664926" cy="6303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王亮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E1A46-62C3-4801-B28F-85165F9DD1D5}"/>
              </a:ext>
            </a:extLst>
          </p:cNvPr>
          <p:cNvSpPr>
            <a:spLocks noGrp="1"/>
          </p:cNvSpPr>
          <p:nvPr>
            <p:ph type="title"/>
          </p:nvPr>
        </p:nvSpPr>
        <p:spPr>
          <a:xfrm>
            <a:off x="250372" y="486144"/>
            <a:ext cx="6478674" cy="692965"/>
          </a:xfrm>
        </p:spPr>
        <p:txBody>
          <a:bodyPr/>
          <a:lstStyle/>
          <a:p>
            <a:r>
              <a:rPr lang="zh-CN" altLang="en-US" dirty="0"/>
              <a:t>可靠事件模式</a:t>
            </a:r>
            <a:r>
              <a:rPr lang="en-US" altLang="zh-CN" dirty="0"/>
              <a:t>-</a:t>
            </a:r>
            <a:r>
              <a:rPr lang="zh-CN" altLang="en-US" dirty="0"/>
              <a:t>事件驱动</a:t>
            </a:r>
            <a:r>
              <a:rPr lang="en-US" altLang="zh-CN" dirty="0"/>
              <a:t>1</a:t>
            </a:r>
            <a:endParaRPr lang="zh-CN" altLang="en-US" dirty="0"/>
          </a:p>
        </p:txBody>
      </p:sp>
      <p:sp>
        <p:nvSpPr>
          <p:cNvPr id="4" name="矩形 3">
            <a:extLst>
              <a:ext uri="{FF2B5EF4-FFF2-40B4-BE49-F238E27FC236}">
                <a16:creationId xmlns:a16="http://schemas.microsoft.com/office/drawing/2014/main" id="{08FC811A-0E6C-4860-97DD-C0B6E5D1AA05}"/>
              </a:ext>
            </a:extLst>
          </p:cNvPr>
          <p:cNvSpPr/>
          <p:nvPr/>
        </p:nvSpPr>
        <p:spPr>
          <a:xfrm>
            <a:off x="767862"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17606353-F219-4DC5-A6A9-4785276BF496}"/>
              </a:ext>
            </a:extLst>
          </p:cNvPr>
          <p:cNvSpPr/>
          <p:nvPr/>
        </p:nvSpPr>
        <p:spPr>
          <a:xfrm>
            <a:off x="1324708" y="2661137"/>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Order</a:t>
            </a:r>
          </a:p>
          <a:p>
            <a:pPr algn="ctr"/>
            <a:r>
              <a:rPr lang="en-US" altLang="zh-CN" dirty="0"/>
              <a:t>(service)</a:t>
            </a:r>
            <a:endParaRPr lang="zh-CN" altLang="en-US" dirty="0"/>
          </a:p>
        </p:txBody>
      </p:sp>
      <p:sp>
        <p:nvSpPr>
          <p:cNvPr id="6" name="圆柱形 5">
            <a:extLst>
              <a:ext uri="{FF2B5EF4-FFF2-40B4-BE49-F238E27FC236}">
                <a16:creationId xmlns:a16="http://schemas.microsoft.com/office/drawing/2014/main" id="{A331932F-1D05-4DF0-872A-4B5323B4C5BE}"/>
              </a:ext>
            </a:extLst>
          </p:cNvPr>
          <p:cNvSpPr/>
          <p:nvPr/>
        </p:nvSpPr>
        <p:spPr>
          <a:xfrm>
            <a:off x="1623649" y="4190999"/>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待支付</a:t>
            </a:r>
          </a:p>
        </p:txBody>
      </p:sp>
      <p:cxnSp>
        <p:nvCxnSpPr>
          <p:cNvPr id="8" name="直接箭头连接符 7">
            <a:extLst>
              <a:ext uri="{FF2B5EF4-FFF2-40B4-BE49-F238E27FC236}">
                <a16:creationId xmlns:a16="http://schemas.microsoft.com/office/drawing/2014/main" id="{356585BD-D71C-4898-921E-578A27D905AD}"/>
              </a:ext>
            </a:extLst>
          </p:cNvPr>
          <p:cNvCxnSpPr>
            <a:cxnSpLocks/>
            <a:stCxn id="5" idx="2"/>
            <a:endCxn id="6" idx="1"/>
          </p:cNvCxnSpPr>
          <p:nvPr/>
        </p:nvCxnSpPr>
        <p:spPr>
          <a:xfrm>
            <a:off x="2192216" y="3428999"/>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0024383-BAAC-4379-BB94-757D53C65EB9}"/>
              </a:ext>
            </a:extLst>
          </p:cNvPr>
          <p:cNvCxnSpPr/>
          <p:nvPr/>
        </p:nvCxnSpPr>
        <p:spPr>
          <a:xfrm>
            <a:off x="2262554" y="1652953"/>
            <a:ext cx="0" cy="609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B78A5E2D-D8D9-46B7-999D-AA8569F59AE1}"/>
              </a:ext>
            </a:extLst>
          </p:cNvPr>
          <p:cNvSpPr txBox="1"/>
          <p:nvPr/>
        </p:nvSpPr>
        <p:spPr>
          <a:xfrm>
            <a:off x="2250830" y="1828797"/>
            <a:ext cx="646331" cy="369332"/>
          </a:xfrm>
          <a:prstGeom prst="rect">
            <a:avLst/>
          </a:prstGeom>
          <a:noFill/>
        </p:spPr>
        <p:txBody>
          <a:bodyPr wrap="none" rtlCol="0">
            <a:spAutoFit/>
          </a:bodyPr>
          <a:lstStyle/>
          <a:p>
            <a:r>
              <a:rPr lang="zh-CN" altLang="en-US" dirty="0"/>
              <a:t>订购</a:t>
            </a:r>
          </a:p>
        </p:txBody>
      </p:sp>
      <p:sp>
        <p:nvSpPr>
          <p:cNvPr id="16" name="矩形 15">
            <a:extLst>
              <a:ext uri="{FF2B5EF4-FFF2-40B4-BE49-F238E27FC236}">
                <a16:creationId xmlns:a16="http://schemas.microsoft.com/office/drawing/2014/main" id="{BEA8FF7C-5D35-44F4-B8DF-514B70A69C76}"/>
              </a:ext>
            </a:extLst>
          </p:cNvPr>
          <p:cNvSpPr/>
          <p:nvPr/>
        </p:nvSpPr>
        <p:spPr>
          <a:xfrm>
            <a:off x="5316415" y="2262553"/>
            <a:ext cx="1805354" cy="36986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Message Broker</a:t>
            </a:r>
            <a:endParaRPr lang="zh-CN" altLang="en-US" dirty="0">
              <a:solidFill>
                <a:schemeClr val="dk1"/>
              </a:solidFill>
            </a:endParaRPr>
          </a:p>
        </p:txBody>
      </p:sp>
      <p:cxnSp>
        <p:nvCxnSpPr>
          <p:cNvPr id="18" name="直接箭头连接符 17">
            <a:extLst>
              <a:ext uri="{FF2B5EF4-FFF2-40B4-BE49-F238E27FC236}">
                <a16:creationId xmlns:a16="http://schemas.microsoft.com/office/drawing/2014/main" id="{C8F045D4-3053-49C7-A3E9-10C1AA6DB587}"/>
              </a:ext>
            </a:extLst>
          </p:cNvPr>
          <p:cNvCxnSpPr/>
          <p:nvPr/>
        </p:nvCxnSpPr>
        <p:spPr>
          <a:xfrm>
            <a:off x="3651738" y="3024554"/>
            <a:ext cx="16646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A505F44-1E4D-4927-A07A-ED6831303584}"/>
              </a:ext>
            </a:extLst>
          </p:cNvPr>
          <p:cNvSpPr txBox="1"/>
          <p:nvPr/>
        </p:nvSpPr>
        <p:spPr>
          <a:xfrm>
            <a:off x="3968262" y="2684585"/>
            <a:ext cx="1107996" cy="369332"/>
          </a:xfrm>
          <a:prstGeom prst="rect">
            <a:avLst/>
          </a:prstGeom>
          <a:noFill/>
        </p:spPr>
        <p:txBody>
          <a:bodyPr wrap="none" rtlCol="0">
            <a:spAutoFit/>
          </a:bodyPr>
          <a:lstStyle/>
          <a:p>
            <a:r>
              <a:rPr lang="zh-CN" altLang="en-US" dirty="0"/>
              <a:t>创建订单</a:t>
            </a:r>
          </a:p>
        </p:txBody>
      </p:sp>
      <p:sp>
        <p:nvSpPr>
          <p:cNvPr id="20" name="矩形 19">
            <a:extLst>
              <a:ext uri="{FF2B5EF4-FFF2-40B4-BE49-F238E27FC236}">
                <a16:creationId xmlns:a16="http://schemas.microsoft.com/office/drawing/2014/main" id="{F2F70106-59F7-4001-8C39-790E3D1E5DB7}"/>
              </a:ext>
            </a:extLst>
          </p:cNvPr>
          <p:cNvSpPr/>
          <p:nvPr/>
        </p:nvSpPr>
        <p:spPr>
          <a:xfrm>
            <a:off x="8458200"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C4817EF1-3A7D-4F3E-BC3A-D6858F3516BE}"/>
              </a:ext>
            </a:extLst>
          </p:cNvPr>
          <p:cNvSpPr/>
          <p:nvPr/>
        </p:nvSpPr>
        <p:spPr>
          <a:xfrm>
            <a:off x="9050216" y="2669986"/>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Pay</a:t>
            </a:r>
          </a:p>
          <a:p>
            <a:pPr algn="ctr"/>
            <a:r>
              <a:rPr lang="en-US" altLang="zh-CN" dirty="0"/>
              <a:t>(service)</a:t>
            </a:r>
            <a:endParaRPr lang="zh-CN" altLang="en-US" dirty="0"/>
          </a:p>
        </p:txBody>
      </p:sp>
      <p:sp>
        <p:nvSpPr>
          <p:cNvPr id="22" name="圆柱形 21">
            <a:extLst>
              <a:ext uri="{FF2B5EF4-FFF2-40B4-BE49-F238E27FC236}">
                <a16:creationId xmlns:a16="http://schemas.microsoft.com/office/drawing/2014/main" id="{57F18E73-32AD-4601-98A7-84978A602A49}"/>
              </a:ext>
            </a:extLst>
          </p:cNvPr>
          <p:cNvSpPr/>
          <p:nvPr/>
        </p:nvSpPr>
        <p:spPr>
          <a:xfrm>
            <a:off x="9349157" y="4199848"/>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cxnSp>
        <p:nvCxnSpPr>
          <p:cNvPr id="23" name="直接箭头连接符 22">
            <a:extLst>
              <a:ext uri="{FF2B5EF4-FFF2-40B4-BE49-F238E27FC236}">
                <a16:creationId xmlns:a16="http://schemas.microsoft.com/office/drawing/2014/main" id="{FCB1FCE2-C83A-4FC2-B80B-B5C7949B52DA}"/>
              </a:ext>
            </a:extLst>
          </p:cNvPr>
          <p:cNvCxnSpPr>
            <a:cxnSpLocks/>
            <a:stCxn id="21" idx="2"/>
            <a:endCxn id="22" idx="1"/>
          </p:cNvCxnSpPr>
          <p:nvPr/>
        </p:nvCxnSpPr>
        <p:spPr>
          <a:xfrm>
            <a:off x="9917724" y="3437848"/>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45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B775D-6B8C-4991-8BBC-B99E017E168D}"/>
              </a:ext>
            </a:extLst>
          </p:cNvPr>
          <p:cNvSpPr>
            <a:spLocks noGrp="1"/>
          </p:cNvSpPr>
          <p:nvPr>
            <p:ph type="title"/>
          </p:nvPr>
        </p:nvSpPr>
        <p:spPr>
          <a:xfrm>
            <a:off x="250372" y="486144"/>
            <a:ext cx="6718997" cy="692965"/>
          </a:xfrm>
        </p:spPr>
        <p:txBody>
          <a:bodyPr/>
          <a:lstStyle/>
          <a:p>
            <a:r>
              <a:rPr lang="zh-CN" altLang="en-US" dirty="0"/>
              <a:t>可靠事件模式</a:t>
            </a:r>
            <a:r>
              <a:rPr lang="en-US" altLang="zh-CN" dirty="0"/>
              <a:t>-</a:t>
            </a:r>
            <a:r>
              <a:rPr lang="zh-CN" altLang="en-US" dirty="0"/>
              <a:t>事件驱动</a:t>
            </a:r>
            <a:r>
              <a:rPr lang="en-US" altLang="zh-CN" dirty="0"/>
              <a:t>2</a:t>
            </a:r>
            <a:endParaRPr lang="zh-CN" altLang="en-US" dirty="0"/>
          </a:p>
        </p:txBody>
      </p:sp>
      <p:sp>
        <p:nvSpPr>
          <p:cNvPr id="4" name="矩形 3">
            <a:extLst>
              <a:ext uri="{FF2B5EF4-FFF2-40B4-BE49-F238E27FC236}">
                <a16:creationId xmlns:a16="http://schemas.microsoft.com/office/drawing/2014/main" id="{FDA06D1F-6BDF-4ADC-91CC-77D6B5D59F00}"/>
              </a:ext>
            </a:extLst>
          </p:cNvPr>
          <p:cNvSpPr/>
          <p:nvPr/>
        </p:nvSpPr>
        <p:spPr>
          <a:xfrm>
            <a:off x="767862"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CD1EAD9-C651-4192-A2C6-B51BA1A4EDD8}"/>
              </a:ext>
            </a:extLst>
          </p:cNvPr>
          <p:cNvSpPr/>
          <p:nvPr/>
        </p:nvSpPr>
        <p:spPr>
          <a:xfrm>
            <a:off x="1324708" y="2661137"/>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Order</a:t>
            </a:r>
          </a:p>
          <a:p>
            <a:pPr algn="ctr"/>
            <a:r>
              <a:rPr lang="en-US" altLang="zh-CN" dirty="0"/>
              <a:t>(service)</a:t>
            </a:r>
            <a:endParaRPr lang="zh-CN" altLang="en-US" dirty="0"/>
          </a:p>
        </p:txBody>
      </p:sp>
      <p:sp>
        <p:nvSpPr>
          <p:cNvPr id="6" name="圆柱形 5">
            <a:extLst>
              <a:ext uri="{FF2B5EF4-FFF2-40B4-BE49-F238E27FC236}">
                <a16:creationId xmlns:a16="http://schemas.microsoft.com/office/drawing/2014/main" id="{007EF6E3-565D-434A-AD5B-A3D3050AFA45}"/>
              </a:ext>
            </a:extLst>
          </p:cNvPr>
          <p:cNvSpPr/>
          <p:nvPr/>
        </p:nvSpPr>
        <p:spPr>
          <a:xfrm>
            <a:off x="1623649" y="4190999"/>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待支付</a:t>
            </a:r>
          </a:p>
        </p:txBody>
      </p:sp>
      <p:cxnSp>
        <p:nvCxnSpPr>
          <p:cNvPr id="7" name="直接箭头连接符 6">
            <a:extLst>
              <a:ext uri="{FF2B5EF4-FFF2-40B4-BE49-F238E27FC236}">
                <a16:creationId xmlns:a16="http://schemas.microsoft.com/office/drawing/2014/main" id="{00D2AE7F-5F37-47FA-911D-FEB17E45723C}"/>
              </a:ext>
            </a:extLst>
          </p:cNvPr>
          <p:cNvCxnSpPr>
            <a:cxnSpLocks/>
            <a:stCxn id="5" idx="2"/>
            <a:endCxn id="6" idx="1"/>
          </p:cNvCxnSpPr>
          <p:nvPr/>
        </p:nvCxnSpPr>
        <p:spPr>
          <a:xfrm>
            <a:off x="2192216" y="3428999"/>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445116D-7EBF-41D9-B542-3720C46E5787}"/>
              </a:ext>
            </a:extLst>
          </p:cNvPr>
          <p:cNvCxnSpPr/>
          <p:nvPr/>
        </p:nvCxnSpPr>
        <p:spPr>
          <a:xfrm>
            <a:off x="2262554" y="1652953"/>
            <a:ext cx="0" cy="609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330A9B5-82AE-4E83-A82C-41800D2B380A}"/>
              </a:ext>
            </a:extLst>
          </p:cNvPr>
          <p:cNvSpPr txBox="1"/>
          <p:nvPr/>
        </p:nvSpPr>
        <p:spPr>
          <a:xfrm>
            <a:off x="2250830" y="1828797"/>
            <a:ext cx="646331" cy="369332"/>
          </a:xfrm>
          <a:prstGeom prst="rect">
            <a:avLst/>
          </a:prstGeom>
          <a:noFill/>
        </p:spPr>
        <p:txBody>
          <a:bodyPr wrap="none" rtlCol="0">
            <a:spAutoFit/>
          </a:bodyPr>
          <a:lstStyle/>
          <a:p>
            <a:r>
              <a:rPr lang="zh-CN" altLang="en-US" dirty="0"/>
              <a:t>订购</a:t>
            </a:r>
          </a:p>
        </p:txBody>
      </p:sp>
      <p:sp>
        <p:nvSpPr>
          <p:cNvPr id="10" name="矩形 9">
            <a:extLst>
              <a:ext uri="{FF2B5EF4-FFF2-40B4-BE49-F238E27FC236}">
                <a16:creationId xmlns:a16="http://schemas.microsoft.com/office/drawing/2014/main" id="{2D4863B2-F188-469D-913A-1DF3A3A36611}"/>
              </a:ext>
            </a:extLst>
          </p:cNvPr>
          <p:cNvSpPr/>
          <p:nvPr/>
        </p:nvSpPr>
        <p:spPr>
          <a:xfrm>
            <a:off x="5316415" y="2262553"/>
            <a:ext cx="1805354" cy="36986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Message Broker</a:t>
            </a:r>
            <a:endParaRPr lang="zh-CN" altLang="en-US" dirty="0">
              <a:solidFill>
                <a:schemeClr val="dk1"/>
              </a:solidFill>
            </a:endParaRPr>
          </a:p>
        </p:txBody>
      </p:sp>
      <p:cxnSp>
        <p:nvCxnSpPr>
          <p:cNvPr id="11" name="直接箭头连接符 10">
            <a:extLst>
              <a:ext uri="{FF2B5EF4-FFF2-40B4-BE49-F238E27FC236}">
                <a16:creationId xmlns:a16="http://schemas.microsoft.com/office/drawing/2014/main" id="{B6A1981B-788D-42B7-8AB8-E794D7475DD7}"/>
              </a:ext>
            </a:extLst>
          </p:cNvPr>
          <p:cNvCxnSpPr>
            <a:cxnSpLocks/>
          </p:cNvCxnSpPr>
          <p:nvPr/>
        </p:nvCxnSpPr>
        <p:spPr>
          <a:xfrm>
            <a:off x="7139353" y="3009955"/>
            <a:ext cx="131884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7034D6E-E2F2-4FB9-939F-2D92C93D68E6}"/>
              </a:ext>
            </a:extLst>
          </p:cNvPr>
          <p:cNvSpPr txBox="1"/>
          <p:nvPr/>
        </p:nvSpPr>
        <p:spPr>
          <a:xfrm>
            <a:off x="7183235" y="2620104"/>
            <a:ext cx="1107996" cy="369332"/>
          </a:xfrm>
          <a:prstGeom prst="rect">
            <a:avLst/>
          </a:prstGeom>
          <a:noFill/>
        </p:spPr>
        <p:txBody>
          <a:bodyPr wrap="square" rtlCol="0">
            <a:spAutoFit/>
          </a:bodyPr>
          <a:lstStyle/>
          <a:p>
            <a:r>
              <a:rPr lang="zh-CN" altLang="en-US" dirty="0"/>
              <a:t>创建订单</a:t>
            </a:r>
          </a:p>
        </p:txBody>
      </p:sp>
      <p:sp>
        <p:nvSpPr>
          <p:cNvPr id="13" name="矩形 12">
            <a:extLst>
              <a:ext uri="{FF2B5EF4-FFF2-40B4-BE49-F238E27FC236}">
                <a16:creationId xmlns:a16="http://schemas.microsoft.com/office/drawing/2014/main" id="{D1F5F65E-812A-4443-9A4F-6D0479F2C6E4}"/>
              </a:ext>
            </a:extLst>
          </p:cNvPr>
          <p:cNvSpPr/>
          <p:nvPr/>
        </p:nvSpPr>
        <p:spPr>
          <a:xfrm>
            <a:off x="8458200"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7611A211-F835-40E5-886F-44FEC6C3E7D0}"/>
              </a:ext>
            </a:extLst>
          </p:cNvPr>
          <p:cNvSpPr/>
          <p:nvPr/>
        </p:nvSpPr>
        <p:spPr>
          <a:xfrm>
            <a:off x="9050216" y="2669986"/>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Pay</a:t>
            </a:r>
          </a:p>
          <a:p>
            <a:pPr algn="ctr"/>
            <a:r>
              <a:rPr lang="en-US" altLang="zh-CN" dirty="0"/>
              <a:t>(service)</a:t>
            </a:r>
            <a:endParaRPr lang="zh-CN" altLang="en-US" dirty="0"/>
          </a:p>
        </p:txBody>
      </p:sp>
      <p:sp>
        <p:nvSpPr>
          <p:cNvPr id="15" name="圆柱形 14">
            <a:extLst>
              <a:ext uri="{FF2B5EF4-FFF2-40B4-BE49-F238E27FC236}">
                <a16:creationId xmlns:a16="http://schemas.microsoft.com/office/drawing/2014/main" id="{3EF707B8-889F-45E9-810C-57D473C5EFEC}"/>
              </a:ext>
            </a:extLst>
          </p:cNvPr>
          <p:cNvSpPr/>
          <p:nvPr/>
        </p:nvSpPr>
        <p:spPr>
          <a:xfrm>
            <a:off x="9349157" y="4199848"/>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299BE7A3-2CF4-46DE-9303-BAC16C22A706}"/>
              </a:ext>
            </a:extLst>
          </p:cNvPr>
          <p:cNvCxnSpPr>
            <a:cxnSpLocks/>
            <a:stCxn id="14" idx="2"/>
            <a:endCxn id="15" idx="1"/>
          </p:cNvCxnSpPr>
          <p:nvPr/>
        </p:nvCxnSpPr>
        <p:spPr>
          <a:xfrm>
            <a:off x="9917724" y="3437848"/>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EE5BA64-F0C7-4FC6-8938-D601C59038D0}"/>
              </a:ext>
            </a:extLst>
          </p:cNvPr>
          <p:cNvSpPr txBox="1"/>
          <p:nvPr/>
        </p:nvSpPr>
        <p:spPr>
          <a:xfrm>
            <a:off x="7235904" y="4941272"/>
            <a:ext cx="1107996" cy="369332"/>
          </a:xfrm>
          <a:prstGeom prst="rect">
            <a:avLst/>
          </a:prstGeom>
          <a:noFill/>
        </p:spPr>
        <p:txBody>
          <a:bodyPr wrap="square" rtlCol="0">
            <a:spAutoFit/>
          </a:bodyPr>
          <a:lstStyle/>
          <a:p>
            <a:r>
              <a:rPr lang="zh-CN" altLang="en-US" dirty="0"/>
              <a:t>支付完成</a:t>
            </a:r>
          </a:p>
        </p:txBody>
      </p:sp>
      <p:cxnSp>
        <p:nvCxnSpPr>
          <p:cNvPr id="21" name="直接箭头连接符 20">
            <a:extLst>
              <a:ext uri="{FF2B5EF4-FFF2-40B4-BE49-F238E27FC236}">
                <a16:creationId xmlns:a16="http://schemas.microsoft.com/office/drawing/2014/main" id="{CCE0903D-A82F-4DBC-A2C5-264F58F96490}"/>
              </a:ext>
            </a:extLst>
          </p:cNvPr>
          <p:cNvCxnSpPr/>
          <p:nvPr/>
        </p:nvCxnSpPr>
        <p:spPr>
          <a:xfrm flipH="1">
            <a:off x="7121769" y="5334000"/>
            <a:ext cx="13364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3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97D6E-E45E-459D-8F92-D12C0D139509}"/>
              </a:ext>
            </a:extLst>
          </p:cNvPr>
          <p:cNvSpPr>
            <a:spLocks noGrp="1"/>
          </p:cNvSpPr>
          <p:nvPr>
            <p:ph type="title"/>
          </p:nvPr>
        </p:nvSpPr>
        <p:spPr>
          <a:xfrm>
            <a:off x="250372" y="486144"/>
            <a:ext cx="6930013" cy="692965"/>
          </a:xfrm>
        </p:spPr>
        <p:txBody>
          <a:bodyPr/>
          <a:lstStyle/>
          <a:p>
            <a:r>
              <a:rPr lang="zh-CN" altLang="en-US" dirty="0"/>
              <a:t>可靠事件模式</a:t>
            </a:r>
            <a:r>
              <a:rPr lang="en-US" altLang="zh-CN" dirty="0"/>
              <a:t>-</a:t>
            </a:r>
            <a:r>
              <a:rPr lang="zh-CN" altLang="en-US" dirty="0"/>
              <a:t>事件驱动</a:t>
            </a:r>
            <a:r>
              <a:rPr lang="en-US" altLang="zh-CN" dirty="0"/>
              <a:t>3</a:t>
            </a:r>
            <a:endParaRPr lang="zh-CN" altLang="en-US" dirty="0"/>
          </a:p>
        </p:txBody>
      </p:sp>
      <p:sp>
        <p:nvSpPr>
          <p:cNvPr id="4" name="矩形 3">
            <a:extLst>
              <a:ext uri="{FF2B5EF4-FFF2-40B4-BE49-F238E27FC236}">
                <a16:creationId xmlns:a16="http://schemas.microsoft.com/office/drawing/2014/main" id="{831EBA48-0042-47F1-BDBE-2B526A8E45B1}"/>
              </a:ext>
            </a:extLst>
          </p:cNvPr>
          <p:cNvSpPr/>
          <p:nvPr/>
        </p:nvSpPr>
        <p:spPr>
          <a:xfrm>
            <a:off x="767862"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8BE751B-FBB5-4CD5-8AEE-BFDE1932FF71}"/>
              </a:ext>
            </a:extLst>
          </p:cNvPr>
          <p:cNvSpPr/>
          <p:nvPr/>
        </p:nvSpPr>
        <p:spPr>
          <a:xfrm>
            <a:off x="1324708" y="2661137"/>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Order</a:t>
            </a:r>
          </a:p>
          <a:p>
            <a:pPr algn="ctr"/>
            <a:r>
              <a:rPr lang="en-US" altLang="zh-CN" dirty="0"/>
              <a:t>(service)</a:t>
            </a:r>
            <a:endParaRPr lang="zh-CN" altLang="en-US" dirty="0"/>
          </a:p>
        </p:txBody>
      </p:sp>
      <p:sp>
        <p:nvSpPr>
          <p:cNvPr id="6" name="圆柱形 5">
            <a:extLst>
              <a:ext uri="{FF2B5EF4-FFF2-40B4-BE49-F238E27FC236}">
                <a16:creationId xmlns:a16="http://schemas.microsoft.com/office/drawing/2014/main" id="{F3D24649-2356-44A7-BAE7-A4B19DA3E724}"/>
              </a:ext>
            </a:extLst>
          </p:cNvPr>
          <p:cNvSpPr/>
          <p:nvPr/>
        </p:nvSpPr>
        <p:spPr>
          <a:xfrm>
            <a:off x="1623649" y="4190999"/>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待出库</a:t>
            </a:r>
          </a:p>
        </p:txBody>
      </p:sp>
      <p:cxnSp>
        <p:nvCxnSpPr>
          <p:cNvPr id="7" name="直接箭头连接符 6">
            <a:extLst>
              <a:ext uri="{FF2B5EF4-FFF2-40B4-BE49-F238E27FC236}">
                <a16:creationId xmlns:a16="http://schemas.microsoft.com/office/drawing/2014/main" id="{69DB2394-D7E7-4E29-BC87-36534DA0EE43}"/>
              </a:ext>
            </a:extLst>
          </p:cNvPr>
          <p:cNvCxnSpPr>
            <a:cxnSpLocks/>
            <a:stCxn id="5" idx="2"/>
            <a:endCxn id="6" idx="1"/>
          </p:cNvCxnSpPr>
          <p:nvPr/>
        </p:nvCxnSpPr>
        <p:spPr>
          <a:xfrm>
            <a:off x="2192216" y="3428999"/>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CF7C151-1334-42F0-91C8-B31D90B49EE3}"/>
              </a:ext>
            </a:extLst>
          </p:cNvPr>
          <p:cNvCxnSpPr/>
          <p:nvPr/>
        </p:nvCxnSpPr>
        <p:spPr>
          <a:xfrm>
            <a:off x="2262554" y="1652953"/>
            <a:ext cx="0" cy="609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840F824-9A6B-40CF-B5E5-8A2CFE8F7971}"/>
              </a:ext>
            </a:extLst>
          </p:cNvPr>
          <p:cNvSpPr txBox="1"/>
          <p:nvPr/>
        </p:nvSpPr>
        <p:spPr>
          <a:xfrm>
            <a:off x="2250830" y="1828797"/>
            <a:ext cx="646331" cy="369332"/>
          </a:xfrm>
          <a:prstGeom prst="rect">
            <a:avLst/>
          </a:prstGeom>
          <a:noFill/>
        </p:spPr>
        <p:txBody>
          <a:bodyPr wrap="none" rtlCol="0">
            <a:spAutoFit/>
          </a:bodyPr>
          <a:lstStyle/>
          <a:p>
            <a:r>
              <a:rPr lang="zh-CN" altLang="en-US" dirty="0"/>
              <a:t>订购</a:t>
            </a:r>
          </a:p>
        </p:txBody>
      </p:sp>
      <p:sp>
        <p:nvSpPr>
          <p:cNvPr id="10" name="矩形 9">
            <a:extLst>
              <a:ext uri="{FF2B5EF4-FFF2-40B4-BE49-F238E27FC236}">
                <a16:creationId xmlns:a16="http://schemas.microsoft.com/office/drawing/2014/main" id="{6CEEF48A-C8CD-40ED-8DAE-DF6811C9DDED}"/>
              </a:ext>
            </a:extLst>
          </p:cNvPr>
          <p:cNvSpPr/>
          <p:nvPr/>
        </p:nvSpPr>
        <p:spPr>
          <a:xfrm>
            <a:off x="5316415" y="2262553"/>
            <a:ext cx="1805354" cy="36986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Message Broker</a:t>
            </a:r>
            <a:endParaRPr lang="zh-CN" altLang="en-US" dirty="0">
              <a:solidFill>
                <a:schemeClr val="dk1"/>
              </a:solidFill>
            </a:endParaRPr>
          </a:p>
        </p:txBody>
      </p:sp>
      <p:sp>
        <p:nvSpPr>
          <p:cNvPr id="13" name="矩形 12">
            <a:extLst>
              <a:ext uri="{FF2B5EF4-FFF2-40B4-BE49-F238E27FC236}">
                <a16:creationId xmlns:a16="http://schemas.microsoft.com/office/drawing/2014/main" id="{FB89CCB7-B5CB-4497-9185-231A628D949E}"/>
              </a:ext>
            </a:extLst>
          </p:cNvPr>
          <p:cNvSpPr/>
          <p:nvPr/>
        </p:nvSpPr>
        <p:spPr>
          <a:xfrm>
            <a:off x="8458200"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358B33D1-F575-4611-B01F-E28B0AF0BB98}"/>
              </a:ext>
            </a:extLst>
          </p:cNvPr>
          <p:cNvSpPr/>
          <p:nvPr/>
        </p:nvSpPr>
        <p:spPr>
          <a:xfrm>
            <a:off x="9050216" y="2669986"/>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Pay</a:t>
            </a:r>
          </a:p>
          <a:p>
            <a:pPr algn="ctr"/>
            <a:r>
              <a:rPr lang="en-US" altLang="zh-CN" dirty="0"/>
              <a:t>(service)</a:t>
            </a:r>
            <a:endParaRPr lang="zh-CN" altLang="en-US" dirty="0"/>
          </a:p>
        </p:txBody>
      </p:sp>
      <p:sp>
        <p:nvSpPr>
          <p:cNvPr id="15" name="圆柱形 14">
            <a:extLst>
              <a:ext uri="{FF2B5EF4-FFF2-40B4-BE49-F238E27FC236}">
                <a16:creationId xmlns:a16="http://schemas.microsoft.com/office/drawing/2014/main" id="{36F4D657-C3E4-4F5D-A6DD-E351A6D7F383}"/>
              </a:ext>
            </a:extLst>
          </p:cNvPr>
          <p:cNvSpPr/>
          <p:nvPr/>
        </p:nvSpPr>
        <p:spPr>
          <a:xfrm>
            <a:off x="9349157" y="4199848"/>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D5A3AB69-7655-449B-816E-6E1EE1D45028}"/>
              </a:ext>
            </a:extLst>
          </p:cNvPr>
          <p:cNvCxnSpPr>
            <a:cxnSpLocks/>
            <a:stCxn id="14" idx="2"/>
            <a:endCxn id="15" idx="1"/>
          </p:cNvCxnSpPr>
          <p:nvPr/>
        </p:nvCxnSpPr>
        <p:spPr>
          <a:xfrm>
            <a:off x="9917724" y="3437848"/>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F245535-315F-4D0C-A174-15C0F6FA9E73}"/>
              </a:ext>
            </a:extLst>
          </p:cNvPr>
          <p:cNvCxnSpPr/>
          <p:nvPr/>
        </p:nvCxnSpPr>
        <p:spPr>
          <a:xfrm flipH="1">
            <a:off x="3651738" y="5571448"/>
            <a:ext cx="16646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D98B6D1-7F00-4B18-9346-FBE772962E79}"/>
              </a:ext>
            </a:extLst>
          </p:cNvPr>
          <p:cNvSpPr txBox="1"/>
          <p:nvPr/>
        </p:nvSpPr>
        <p:spPr>
          <a:xfrm>
            <a:off x="3985843" y="5169876"/>
            <a:ext cx="1107996" cy="369332"/>
          </a:xfrm>
          <a:prstGeom prst="rect">
            <a:avLst/>
          </a:prstGeom>
          <a:noFill/>
        </p:spPr>
        <p:txBody>
          <a:bodyPr wrap="none" rtlCol="0">
            <a:spAutoFit/>
          </a:bodyPr>
          <a:lstStyle/>
          <a:p>
            <a:r>
              <a:rPr lang="zh-CN" altLang="en-US" dirty="0"/>
              <a:t>支付完成</a:t>
            </a:r>
          </a:p>
        </p:txBody>
      </p:sp>
    </p:spTree>
    <p:extLst>
      <p:ext uri="{BB962C8B-B14F-4D97-AF65-F5344CB8AC3E}">
        <p14:creationId xmlns:p14="http://schemas.microsoft.com/office/powerpoint/2010/main" val="82483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B0580-F5A4-436E-BDAC-E7974AF138A0}"/>
              </a:ext>
            </a:extLst>
          </p:cNvPr>
          <p:cNvSpPr>
            <a:spLocks noGrp="1"/>
          </p:cNvSpPr>
          <p:nvPr>
            <p:ph type="title"/>
          </p:nvPr>
        </p:nvSpPr>
        <p:spPr>
          <a:xfrm>
            <a:off x="250372" y="486144"/>
            <a:ext cx="7516166" cy="692965"/>
          </a:xfrm>
        </p:spPr>
        <p:txBody>
          <a:bodyPr/>
          <a:lstStyle/>
          <a:p>
            <a:r>
              <a:rPr lang="zh-CN" altLang="en-US" dirty="0"/>
              <a:t>可靠事件模式</a:t>
            </a:r>
            <a:r>
              <a:rPr lang="en-US" altLang="zh-CN" dirty="0"/>
              <a:t>-</a:t>
            </a:r>
            <a:r>
              <a:rPr lang="zh-CN" altLang="en-US" dirty="0"/>
              <a:t>事件驱动</a:t>
            </a:r>
          </a:p>
        </p:txBody>
      </p:sp>
      <p:sp>
        <p:nvSpPr>
          <p:cNvPr id="4" name="矩形 3">
            <a:extLst>
              <a:ext uri="{FF2B5EF4-FFF2-40B4-BE49-F238E27FC236}">
                <a16:creationId xmlns:a16="http://schemas.microsoft.com/office/drawing/2014/main" id="{34E1420B-CAF1-4910-82FD-13AC731FEDE0}"/>
              </a:ext>
            </a:extLst>
          </p:cNvPr>
          <p:cNvSpPr/>
          <p:nvPr/>
        </p:nvSpPr>
        <p:spPr>
          <a:xfrm>
            <a:off x="767862"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809B7F39-BDE8-44DB-BAD6-B3FD95A0C419}"/>
              </a:ext>
            </a:extLst>
          </p:cNvPr>
          <p:cNvSpPr/>
          <p:nvPr/>
        </p:nvSpPr>
        <p:spPr>
          <a:xfrm>
            <a:off x="1324708" y="2661137"/>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Order</a:t>
            </a:r>
          </a:p>
          <a:p>
            <a:pPr algn="ctr"/>
            <a:r>
              <a:rPr lang="en-US" altLang="zh-CN" dirty="0"/>
              <a:t>(service)</a:t>
            </a:r>
            <a:endParaRPr lang="zh-CN" altLang="en-US" dirty="0"/>
          </a:p>
        </p:txBody>
      </p:sp>
      <p:sp>
        <p:nvSpPr>
          <p:cNvPr id="6" name="圆柱形 5">
            <a:extLst>
              <a:ext uri="{FF2B5EF4-FFF2-40B4-BE49-F238E27FC236}">
                <a16:creationId xmlns:a16="http://schemas.microsoft.com/office/drawing/2014/main" id="{4CBDCDC2-1B70-43AA-8295-00C6F59D1A7F}"/>
              </a:ext>
            </a:extLst>
          </p:cNvPr>
          <p:cNvSpPr/>
          <p:nvPr/>
        </p:nvSpPr>
        <p:spPr>
          <a:xfrm>
            <a:off x="1623649" y="4190999"/>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待支付</a:t>
            </a:r>
          </a:p>
        </p:txBody>
      </p:sp>
      <p:cxnSp>
        <p:nvCxnSpPr>
          <p:cNvPr id="7" name="直接箭头连接符 6">
            <a:extLst>
              <a:ext uri="{FF2B5EF4-FFF2-40B4-BE49-F238E27FC236}">
                <a16:creationId xmlns:a16="http://schemas.microsoft.com/office/drawing/2014/main" id="{A96144DB-AB3D-4BB9-B275-3B5B5F0B1403}"/>
              </a:ext>
            </a:extLst>
          </p:cNvPr>
          <p:cNvCxnSpPr>
            <a:cxnSpLocks/>
            <a:stCxn id="5" idx="2"/>
            <a:endCxn id="6" idx="1"/>
          </p:cNvCxnSpPr>
          <p:nvPr/>
        </p:nvCxnSpPr>
        <p:spPr>
          <a:xfrm>
            <a:off x="2192216" y="3428999"/>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1AF7DBA-7DC8-4C33-ADDF-0533D8D7CE38}"/>
              </a:ext>
            </a:extLst>
          </p:cNvPr>
          <p:cNvCxnSpPr/>
          <p:nvPr/>
        </p:nvCxnSpPr>
        <p:spPr>
          <a:xfrm>
            <a:off x="2262554" y="1652953"/>
            <a:ext cx="0" cy="609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C36D0D7-F2B2-4A25-A1C0-9066391E0489}"/>
              </a:ext>
            </a:extLst>
          </p:cNvPr>
          <p:cNvSpPr txBox="1"/>
          <p:nvPr/>
        </p:nvSpPr>
        <p:spPr>
          <a:xfrm>
            <a:off x="2250830" y="1828797"/>
            <a:ext cx="646331" cy="369332"/>
          </a:xfrm>
          <a:prstGeom prst="rect">
            <a:avLst/>
          </a:prstGeom>
          <a:noFill/>
        </p:spPr>
        <p:txBody>
          <a:bodyPr wrap="none" rtlCol="0">
            <a:spAutoFit/>
          </a:bodyPr>
          <a:lstStyle/>
          <a:p>
            <a:r>
              <a:rPr lang="zh-CN" altLang="en-US" dirty="0"/>
              <a:t>订购</a:t>
            </a:r>
          </a:p>
        </p:txBody>
      </p:sp>
      <p:sp>
        <p:nvSpPr>
          <p:cNvPr id="10" name="矩形 9">
            <a:extLst>
              <a:ext uri="{FF2B5EF4-FFF2-40B4-BE49-F238E27FC236}">
                <a16:creationId xmlns:a16="http://schemas.microsoft.com/office/drawing/2014/main" id="{D405D9B1-D2CF-4DA9-B4BD-21C584FF45AB}"/>
              </a:ext>
            </a:extLst>
          </p:cNvPr>
          <p:cNvSpPr/>
          <p:nvPr/>
        </p:nvSpPr>
        <p:spPr>
          <a:xfrm>
            <a:off x="5316415" y="2262553"/>
            <a:ext cx="1805354" cy="36986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dk1"/>
                </a:solidFill>
              </a:rPr>
              <a:t>Message Broker</a:t>
            </a:r>
            <a:endParaRPr lang="zh-CN" altLang="en-US" dirty="0">
              <a:solidFill>
                <a:schemeClr val="dk1"/>
              </a:solidFill>
            </a:endParaRPr>
          </a:p>
        </p:txBody>
      </p:sp>
      <p:cxnSp>
        <p:nvCxnSpPr>
          <p:cNvPr id="11" name="直接箭头连接符 10">
            <a:extLst>
              <a:ext uri="{FF2B5EF4-FFF2-40B4-BE49-F238E27FC236}">
                <a16:creationId xmlns:a16="http://schemas.microsoft.com/office/drawing/2014/main" id="{44F5C61F-0215-4277-8EAB-6E2505CDB445}"/>
              </a:ext>
            </a:extLst>
          </p:cNvPr>
          <p:cNvCxnSpPr/>
          <p:nvPr/>
        </p:nvCxnSpPr>
        <p:spPr>
          <a:xfrm>
            <a:off x="3651738" y="3024554"/>
            <a:ext cx="16646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D39AEF1-DCA5-4203-AAC9-4DBD7E5F72C9}"/>
              </a:ext>
            </a:extLst>
          </p:cNvPr>
          <p:cNvSpPr txBox="1"/>
          <p:nvPr/>
        </p:nvSpPr>
        <p:spPr>
          <a:xfrm>
            <a:off x="3968262" y="2684585"/>
            <a:ext cx="1107996" cy="369332"/>
          </a:xfrm>
          <a:prstGeom prst="rect">
            <a:avLst/>
          </a:prstGeom>
          <a:noFill/>
        </p:spPr>
        <p:txBody>
          <a:bodyPr wrap="none" rtlCol="0">
            <a:spAutoFit/>
          </a:bodyPr>
          <a:lstStyle/>
          <a:p>
            <a:r>
              <a:rPr lang="zh-CN" altLang="en-US" dirty="0"/>
              <a:t>创建订单</a:t>
            </a:r>
          </a:p>
        </p:txBody>
      </p:sp>
      <p:sp>
        <p:nvSpPr>
          <p:cNvPr id="13" name="矩形 12">
            <a:extLst>
              <a:ext uri="{FF2B5EF4-FFF2-40B4-BE49-F238E27FC236}">
                <a16:creationId xmlns:a16="http://schemas.microsoft.com/office/drawing/2014/main" id="{8772D766-B4C8-46A3-9F27-3BD5B77721B4}"/>
              </a:ext>
            </a:extLst>
          </p:cNvPr>
          <p:cNvSpPr/>
          <p:nvPr/>
        </p:nvSpPr>
        <p:spPr>
          <a:xfrm>
            <a:off x="8458200" y="2262553"/>
            <a:ext cx="2883876" cy="3698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4D5D1CCF-7911-4F79-A827-F2C83CA7F759}"/>
              </a:ext>
            </a:extLst>
          </p:cNvPr>
          <p:cNvSpPr/>
          <p:nvPr/>
        </p:nvSpPr>
        <p:spPr>
          <a:xfrm>
            <a:off x="9050216" y="2669986"/>
            <a:ext cx="1735015" cy="7678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Pay</a:t>
            </a:r>
          </a:p>
          <a:p>
            <a:pPr algn="ctr"/>
            <a:r>
              <a:rPr lang="en-US" altLang="zh-CN" dirty="0"/>
              <a:t>(service)</a:t>
            </a:r>
            <a:endParaRPr lang="zh-CN" altLang="en-US" dirty="0"/>
          </a:p>
        </p:txBody>
      </p:sp>
      <p:sp>
        <p:nvSpPr>
          <p:cNvPr id="15" name="圆柱形 14">
            <a:extLst>
              <a:ext uri="{FF2B5EF4-FFF2-40B4-BE49-F238E27FC236}">
                <a16:creationId xmlns:a16="http://schemas.microsoft.com/office/drawing/2014/main" id="{C8B4351A-721F-4CF5-8E6A-2185F357BA29}"/>
              </a:ext>
            </a:extLst>
          </p:cNvPr>
          <p:cNvSpPr/>
          <p:nvPr/>
        </p:nvSpPr>
        <p:spPr>
          <a:xfrm>
            <a:off x="9349157" y="4199848"/>
            <a:ext cx="1154723" cy="13716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AD717077-5795-443A-9156-24BFCB831456}"/>
              </a:ext>
            </a:extLst>
          </p:cNvPr>
          <p:cNvCxnSpPr>
            <a:cxnSpLocks/>
            <a:stCxn id="14" idx="2"/>
            <a:endCxn id="15" idx="1"/>
          </p:cNvCxnSpPr>
          <p:nvPr/>
        </p:nvCxnSpPr>
        <p:spPr>
          <a:xfrm>
            <a:off x="9917724" y="3437848"/>
            <a:ext cx="8795" cy="762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5E8F057-6894-47EF-B6D7-E94D8EFCF917}"/>
              </a:ext>
            </a:extLst>
          </p:cNvPr>
          <p:cNvCxnSpPr>
            <a:cxnSpLocks/>
          </p:cNvCxnSpPr>
          <p:nvPr/>
        </p:nvCxnSpPr>
        <p:spPr>
          <a:xfrm>
            <a:off x="7121769" y="3176954"/>
            <a:ext cx="13364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B5B900A-85FD-41D5-BE84-CA4F909CAE6C}"/>
              </a:ext>
            </a:extLst>
          </p:cNvPr>
          <p:cNvSpPr txBox="1"/>
          <p:nvPr/>
        </p:nvSpPr>
        <p:spPr>
          <a:xfrm>
            <a:off x="7212540" y="2839888"/>
            <a:ext cx="1107996" cy="369332"/>
          </a:xfrm>
          <a:prstGeom prst="rect">
            <a:avLst/>
          </a:prstGeom>
          <a:noFill/>
        </p:spPr>
        <p:txBody>
          <a:bodyPr wrap="square" rtlCol="0">
            <a:spAutoFit/>
          </a:bodyPr>
          <a:lstStyle/>
          <a:p>
            <a:r>
              <a:rPr lang="zh-CN" altLang="en-US" dirty="0"/>
              <a:t>创建订单</a:t>
            </a:r>
          </a:p>
        </p:txBody>
      </p:sp>
      <p:sp>
        <p:nvSpPr>
          <p:cNvPr id="21" name="文本框 20">
            <a:extLst>
              <a:ext uri="{FF2B5EF4-FFF2-40B4-BE49-F238E27FC236}">
                <a16:creationId xmlns:a16="http://schemas.microsoft.com/office/drawing/2014/main" id="{BE31F86F-B543-4B34-B4D8-2860F6454D00}"/>
              </a:ext>
            </a:extLst>
          </p:cNvPr>
          <p:cNvSpPr txBox="1"/>
          <p:nvPr/>
        </p:nvSpPr>
        <p:spPr>
          <a:xfrm>
            <a:off x="4337535" y="2848708"/>
            <a:ext cx="338554" cy="369332"/>
          </a:xfrm>
          <a:prstGeom prst="rect">
            <a:avLst/>
          </a:prstGeom>
          <a:noFill/>
        </p:spPr>
        <p:txBody>
          <a:bodyPr wrap="none" rtlCol="0">
            <a:spAutoFit/>
          </a:bodyPr>
          <a:lstStyle/>
          <a:p>
            <a:r>
              <a:rPr lang="en-US" altLang="zh-CN" dirty="0">
                <a:solidFill>
                  <a:srgbClr val="FF0000"/>
                </a:solidFill>
              </a:rPr>
              <a:t>X</a:t>
            </a:r>
            <a:endParaRPr lang="zh-CN" altLang="en-US" dirty="0">
              <a:solidFill>
                <a:srgbClr val="FF0000"/>
              </a:solidFill>
            </a:endParaRPr>
          </a:p>
        </p:txBody>
      </p:sp>
      <p:sp>
        <p:nvSpPr>
          <p:cNvPr id="22" name="文本框 21">
            <a:extLst>
              <a:ext uri="{FF2B5EF4-FFF2-40B4-BE49-F238E27FC236}">
                <a16:creationId xmlns:a16="http://schemas.microsoft.com/office/drawing/2014/main" id="{92F09AC2-BF6E-4D83-B1D9-D42E2234756B}"/>
              </a:ext>
            </a:extLst>
          </p:cNvPr>
          <p:cNvSpPr txBox="1"/>
          <p:nvPr/>
        </p:nvSpPr>
        <p:spPr>
          <a:xfrm>
            <a:off x="7619985" y="3001108"/>
            <a:ext cx="338554" cy="369332"/>
          </a:xfrm>
          <a:prstGeom prst="rect">
            <a:avLst/>
          </a:prstGeom>
          <a:noFill/>
        </p:spPr>
        <p:txBody>
          <a:bodyPr wrap="none" rtlCol="0">
            <a:spAutoFit/>
          </a:bodyPr>
          <a:lstStyle/>
          <a:p>
            <a:r>
              <a:rPr lang="en-US" altLang="zh-CN" dirty="0">
                <a:solidFill>
                  <a:srgbClr val="FF0000"/>
                </a:solidFill>
              </a:rPr>
              <a:t>X</a:t>
            </a:r>
            <a:endParaRPr lang="zh-CN" altLang="en-US" dirty="0">
              <a:solidFill>
                <a:srgbClr val="FF0000"/>
              </a:solidFill>
            </a:endParaRPr>
          </a:p>
        </p:txBody>
      </p:sp>
    </p:spTree>
    <p:extLst>
      <p:ext uri="{BB962C8B-B14F-4D97-AF65-F5344CB8AC3E}">
        <p14:creationId xmlns:p14="http://schemas.microsoft.com/office/powerpoint/2010/main" val="196156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A48EA-23D0-449C-AA43-1974B693EF97}"/>
              </a:ext>
            </a:extLst>
          </p:cNvPr>
          <p:cNvSpPr>
            <a:spLocks noGrp="1"/>
          </p:cNvSpPr>
          <p:nvPr>
            <p:ph type="title"/>
          </p:nvPr>
        </p:nvSpPr>
        <p:spPr/>
        <p:txBody>
          <a:bodyPr/>
          <a:lstStyle/>
          <a:p>
            <a:r>
              <a:rPr lang="zh-CN" altLang="en-US" dirty="0"/>
              <a:t>可靠事件模式</a:t>
            </a:r>
          </a:p>
        </p:txBody>
      </p:sp>
      <p:sp>
        <p:nvSpPr>
          <p:cNvPr id="4" name="文本框 3">
            <a:extLst>
              <a:ext uri="{FF2B5EF4-FFF2-40B4-BE49-F238E27FC236}">
                <a16:creationId xmlns:a16="http://schemas.microsoft.com/office/drawing/2014/main" id="{A938B4C3-5FBB-41A4-84FC-2C4A22B12483}"/>
              </a:ext>
            </a:extLst>
          </p:cNvPr>
          <p:cNvSpPr txBox="1"/>
          <p:nvPr/>
        </p:nvSpPr>
        <p:spPr>
          <a:xfrm>
            <a:off x="1297000" y="3094892"/>
            <a:ext cx="9879628" cy="523220"/>
          </a:xfrm>
          <a:prstGeom prst="rect">
            <a:avLst/>
          </a:prstGeom>
          <a:noFill/>
        </p:spPr>
        <p:txBody>
          <a:bodyPr wrap="none" rtlCol="0">
            <a:spAutoFit/>
          </a:bodyPr>
          <a:lstStyle/>
          <a:p>
            <a:r>
              <a:rPr lang="zh-CN" altLang="en-US" sz="2800" dirty="0"/>
              <a:t>可靠事件模式的关键在于：</a:t>
            </a:r>
            <a:r>
              <a:rPr lang="zh-CN" altLang="en-US" sz="2800" dirty="0">
                <a:solidFill>
                  <a:srgbClr val="FF0000"/>
                </a:solidFill>
              </a:rPr>
              <a:t>可靠事件投递</a:t>
            </a:r>
            <a:r>
              <a:rPr lang="zh-CN" altLang="en-US" sz="2800" dirty="0"/>
              <a:t>和</a:t>
            </a:r>
            <a:r>
              <a:rPr lang="zh-CN" altLang="en-US" sz="2800" dirty="0">
                <a:solidFill>
                  <a:srgbClr val="FF0000"/>
                </a:solidFill>
              </a:rPr>
              <a:t>避免事件重复消费</a:t>
            </a:r>
          </a:p>
        </p:txBody>
      </p:sp>
    </p:spTree>
    <p:extLst>
      <p:ext uri="{BB962C8B-B14F-4D97-AF65-F5344CB8AC3E}">
        <p14:creationId xmlns:p14="http://schemas.microsoft.com/office/powerpoint/2010/main" val="358815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9D1BC-D8BD-4904-9C92-8CCCAF942626}"/>
              </a:ext>
            </a:extLst>
          </p:cNvPr>
          <p:cNvSpPr>
            <a:spLocks noGrp="1"/>
          </p:cNvSpPr>
          <p:nvPr>
            <p:ph type="title"/>
          </p:nvPr>
        </p:nvSpPr>
        <p:spPr/>
        <p:txBody>
          <a:bodyPr/>
          <a:lstStyle/>
          <a:p>
            <a:r>
              <a:rPr lang="zh-CN" altLang="en-US" dirty="0"/>
              <a:t>常见投递事件实现</a:t>
            </a:r>
          </a:p>
        </p:txBody>
      </p:sp>
      <p:sp>
        <p:nvSpPr>
          <p:cNvPr id="3" name="内容占位符 2">
            <a:extLst>
              <a:ext uri="{FF2B5EF4-FFF2-40B4-BE49-F238E27FC236}">
                <a16:creationId xmlns:a16="http://schemas.microsoft.com/office/drawing/2014/main" id="{EC1B1D73-9A48-4DF2-94E0-0C9940842640}"/>
              </a:ext>
            </a:extLst>
          </p:cNvPr>
          <p:cNvSpPr>
            <a:spLocks noGrp="1"/>
          </p:cNvSpPr>
          <p:nvPr>
            <p:ph idx="4294967295"/>
          </p:nvPr>
        </p:nvSpPr>
        <p:spPr>
          <a:xfrm>
            <a:off x="838200" y="1825625"/>
            <a:ext cx="10515600" cy="4838944"/>
          </a:xfrm>
        </p:spPr>
        <p:txBody>
          <a:bodyPr/>
          <a:lstStyle/>
          <a:p>
            <a:pPr marL="0" indent="0">
              <a:buNone/>
            </a:pPr>
            <a:r>
              <a:rPr lang="en-US" altLang="zh-CN" sz="2000" dirty="0">
                <a:solidFill>
                  <a:srgbClr val="7030A0"/>
                </a:solidFill>
              </a:rPr>
              <a:t>public</a:t>
            </a:r>
            <a:r>
              <a:rPr lang="en-US" altLang="zh-CN" sz="2000" dirty="0"/>
              <a:t> </a:t>
            </a:r>
            <a:r>
              <a:rPr lang="en-US" altLang="zh-CN" sz="2000" dirty="0">
                <a:solidFill>
                  <a:srgbClr val="7030A0"/>
                </a:solidFill>
              </a:rPr>
              <a:t>void</a:t>
            </a:r>
            <a:r>
              <a:rPr lang="en-US" altLang="zh-CN" sz="2000" dirty="0"/>
              <a:t> trans() {</a:t>
            </a:r>
          </a:p>
          <a:p>
            <a:pPr marL="0" indent="0">
              <a:buNone/>
            </a:pPr>
            <a:r>
              <a:rPr lang="en-US" altLang="zh-CN" sz="2000" dirty="0"/>
              <a:t>    </a:t>
            </a:r>
            <a:r>
              <a:rPr lang="en-US" altLang="zh-CN" sz="2000" dirty="0">
                <a:solidFill>
                  <a:schemeClr val="accent1">
                    <a:lumMod val="75000"/>
                  </a:schemeClr>
                </a:solidFill>
              </a:rPr>
              <a:t>try</a:t>
            </a:r>
            <a:r>
              <a:rPr lang="en-US" altLang="zh-CN" sz="2000" dirty="0"/>
              <a:t> {</a:t>
            </a:r>
          </a:p>
          <a:p>
            <a:pPr marL="0" indent="0">
              <a:buNone/>
            </a:pPr>
            <a:r>
              <a:rPr lang="en-US" altLang="zh-CN" sz="2000" dirty="0"/>
              <a:t>        </a:t>
            </a:r>
            <a:r>
              <a:rPr lang="en-US" altLang="zh-CN" sz="2000" dirty="0">
                <a:solidFill>
                  <a:schemeClr val="accent6">
                    <a:lumMod val="75000"/>
                  </a:schemeClr>
                </a:solidFill>
              </a:rPr>
              <a:t>//1.</a:t>
            </a:r>
            <a:r>
              <a:rPr lang="zh-CN" altLang="en-US" sz="2000" dirty="0">
                <a:solidFill>
                  <a:schemeClr val="accent6">
                    <a:lumMod val="75000"/>
                  </a:schemeClr>
                </a:solidFill>
              </a:rPr>
              <a:t>操作数据库</a:t>
            </a:r>
            <a:endParaRPr lang="en-US" altLang="zh-CN" sz="2000" dirty="0">
              <a:solidFill>
                <a:schemeClr val="accent6">
                  <a:lumMod val="75000"/>
                </a:schemeClr>
              </a:solidFill>
            </a:endParaRPr>
          </a:p>
          <a:p>
            <a:pPr marL="0" indent="0">
              <a:buNone/>
            </a:pPr>
            <a:r>
              <a:rPr lang="en-US" altLang="zh-CN" sz="2000" dirty="0"/>
              <a:t>        bool result = </a:t>
            </a:r>
            <a:r>
              <a:rPr lang="en-US" altLang="zh-CN" sz="2000" dirty="0" err="1"/>
              <a:t>dao.update</a:t>
            </a:r>
            <a:r>
              <a:rPr lang="en-US" altLang="zh-CN" sz="2000" dirty="0"/>
              <a:t>(model); </a:t>
            </a:r>
            <a:r>
              <a:rPr lang="en-US" altLang="zh-CN" sz="2000" dirty="0">
                <a:solidFill>
                  <a:schemeClr val="accent6">
                    <a:lumMod val="75000"/>
                  </a:schemeClr>
                </a:solidFill>
              </a:rPr>
              <a:t>//</a:t>
            </a:r>
            <a:r>
              <a:rPr lang="zh-CN" altLang="en-US" sz="2000" dirty="0">
                <a:solidFill>
                  <a:schemeClr val="accent6">
                    <a:lumMod val="75000"/>
                  </a:schemeClr>
                </a:solidFill>
              </a:rPr>
              <a:t>操作数据库失败会抛出异常</a:t>
            </a:r>
            <a:endParaRPr lang="en-US" altLang="zh-CN" sz="2000" dirty="0">
              <a:solidFill>
                <a:schemeClr val="accent6">
                  <a:lumMod val="75000"/>
                </a:schemeClr>
              </a:solidFill>
            </a:endParaRPr>
          </a:p>
          <a:p>
            <a:pPr marL="0" indent="0">
              <a:buNone/>
            </a:pPr>
            <a:r>
              <a:rPr lang="en-US" altLang="zh-CN" sz="2000" dirty="0"/>
              <a:t>        </a:t>
            </a:r>
            <a:r>
              <a:rPr lang="en-US" altLang="zh-CN" sz="2000" dirty="0">
                <a:solidFill>
                  <a:schemeClr val="accent6">
                    <a:lumMod val="75000"/>
                  </a:schemeClr>
                </a:solidFill>
              </a:rPr>
              <a:t>//2.</a:t>
            </a:r>
            <a:r>
              <a:rPr lang="zh-CN" altLang="en-US" sz="2000" dirty="0">
                <a:solidFill>
                  <a:schemeClr val="accent6">
                    <a:lumMod val="75000"/>
                  </a:schemeClr>
                </a:solidFill>
              </a:rPr>
              <a:t>如果第一步成功，则操作消息队列（投递消息）</a:t>
            </a:r>
            <a:endParaRPr lang="en-US" altLang="zh-CN" sz="2000" dirty="0">
              <a:solidFill>
                <a:schemeClr val="accent6">
                  <a:lumMod val="75000"/>
                </a:schemeClr>
              </a:solidFill>
            </a:endParaRPr>
          </a:p>
          <a:p>
            <a:pPr marL="0" indent="0">
              <a:buNone/>
            </a:pPr>
            <a:r>
              <a:rPr lang="en-US" altLang="zh-CN" sz="2000" dirty="0"/>
              <a:t>        </a:t>
            </a:r>
            <a:r>
              <a:rPr lang="en-US" altLang="zh-CN" sz="2000" dirty="0">
                <a:solidFill>
                  <a:schemeClr val="accent1">
                    <a:lumMod val="75000"/>
                  </a:schemeClr>
                </a:solidFill>
              </a:rPr>
              <a:t>if</a:t>
            </a:r>
            <a:r>
              <a:rPr lang="en-US" altLang="zh-CN" sz="2000" dirty="0"/>
              <a:t> (result) {</a:t>
            </a:r>
          </a:p>
          <a:p>
            <a:pPr marL="0" indent="0">
              <a:buNone/>
            </a:pPr>
            <a:r>
              <a:rPr lang="en-US" altLang="zh-CN" sz="2000" dirty="0"/>
              <a:t>            </a:t>
            </a:r>
            <a:r>
              <a:rPr lang="en-US" altLang="zh-CN" sz="2000" dirty="0" err="1"/>
              <a:t>mq.append</a:t>
            </a:r>
            <a:r>
              <a:rPr lang="en-US" altLang="zh-CN" sz="2000" dirty="0"/>
              <a:t>(model); </a:t>
            </a:r>
            <a:r>
              <a:rPr lang="en-US" altLang="zh-CN" sz="2000" dirty="0">
                <a:solidFill>
                  <a:schemeClr val="accent6">
                    <a:lumMod val="75000"/>
                  </a:schemeClr>
                </a:solidFill>
              </a:rPr>
              <a:t>//</a:t>
            </a:r>
            <a:r>
              <a:rPr lang="zh-CN" altLang="en-US" sz="2000" dirty="0">
                <a:solidFill>
                  <a:schemeClr val="accent6">
                    <a:lumMod val="75000"/>
                  </a:schemeClr>
                </a:solidFill>
              </a:rPr>
              <a:t>如果消息投递失败会抛异常</a:t>
            </a:r>
            <a:endParaRPr lang="en-US" altLang="zh-CN" sz="2000" dirty="0">
              <a:solidFill>
                <a:schemeClr val="accent6">
                  <a:lumMod val="75000"/>
                </a:schemeClr>
              </a:solidFill>
            </a:endParaRPr>
          </a:p>
          <a:p>
            <a:pPr marL="0" indent="0">
              <a:buNone/>
            </a:pPr>
            <a:r>
              <a:rPr lang="en-US" altLang="zh-CN" sz="2000" dirty="0"/>
              <a:t>        }</a:t>
            </a:r>
          </a:p>
          <a:p>
            <a:pPr marL="0" indent="0">
              <a:buNone/>
            </a:pPr>
            <a:r>
              <a:rPr lang="en-US" altLang="zh-CN" sz="2000" dirty="0"/>
              <a:t>    } </a:t>
            </a:r>
            <a:r>
              <a:rPr lang="en-US" altLang="zh-CN" sz="2000" dirty="0">
                <a:solidFill>
                  <a:schemeClr val="accent1">
                    <a:lumMod val="75000"/>
                  </a:schemeClr>
                </a:solidFill>
              </a:rPr>
              <a:t>catch</a:t>
            </a:r>
            <a:r>
              <a:rPr lang="en-US" altLang="zh-CN" sz="2000" dirty="0"/>
              <a:t> (Exception ex) {</a:t>
            </a:r>
          </a:p>
          <a:p>
            <a:pPr marL="0" indent="0">
              <a:buNone/>
            </a:pPr>
            <a:r>
              <a:rPr lang="en-US" altLang="zh-CN" sz="2000" dirty="0"/>
              <a:t>        rollback(); </a:t>
            </a:r>
            <a:r>
              <a:rPr lang="en-US" altLang="zh-CN" sz="2000" dirty="0">
                <a:solidFill>
                  <a:schemeClr val="accent6">
                    <a:lumMod val="75000"/>
                  </a:schemeClr>
                </a:solidFill>
              </a:rPr>
              <a:t>//</a:t>
            </a:r>
            <a:r>
              <a:rPr lang="zh-CN" altLang="en-US" sz="2000" dirty="0">
                <a:solidFill>
                  <a:schemeClr val="accent6">
                    <a:lumMod val="75000"/>
                  </a:schemeClr>
                </a:solidFill>
              </a:rPr>
              <a:t>发生异常回滚</a:t>
            </a:r>
            <a:endParaRPr lang="en-US" altLang="zh-CN" sz="2000" dirty="0">
              <a:solidFill>
                <a:schemeClr val="accent6">
                  <a:lumMod val="75000"/>
                </a:schemeClr>
              </a:solidFill>
            </a:endParaRPr>
          </a:p>
          <a:p>
            <a:pPr marL="0" indent="0">
              <a:buNone/>
            </a:pPr>
            <a:r>
              <a:rPr lang="en-US" altLang="zh-CN" sz="2000" dirty="0"/>
              <a:t>    }</a:t>
            </a:r>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220356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9B3B8-303C-4B52-B26C-D5EE7913AD1E}"/>
              </a:ext>
            </a:extLst>
          </p:cNvPr>
          <p:cNvSpPr>
            <a:spLocks noGrp="1"/>
          </p:cNvSpPr>
          <p:nvPr>
            <p:ph type="title"/>
          </p:nvPr>
        </p:nvSpPr>
        <p:spPr>
          <a:xfrm>
            <a:off x="250372" y="486144"/>
            <a:ext cx="5549537" cy="692965"/>
          </a:xfrm>
        </p:spPr>
        <p:txBody>
          <a:bodyPr/>
          <a:lstStyle/>
          <a:p>
            <a:r>
              <a:rPr lang="zh-CN" altLang="en-US" dirty="0"/>
              <a:t>隐患窗口（一）</a:t>
            </a:r>
          </a:p>
        </p:txBody>
      </p:sp>
      <p:grpSp>
        <p:nvGrpSpPr>
          <p:cNvPr id="13" name="组合 12">
            <a:extLst>
              <a:ext uri="{FF2B5EF4-FFF2-40B4-BE49-F238E27FC236}">
                <a16:creationId xmlns:a16="http://schemas.microsoft.com/office/drawing/2014/main" id="{FEB9C74E-1DEC-493F-88E1-9FD01E658E54}"/>
              </a:ext>
            </a:extLst>
          </p:cNvPr>
          <p:cNvGrpSpPr/>
          <p:nvPr/>
        </p:nvGrpSpPr>
        <p:grpSpPr>
          <a:xfrm>
            <a:off x="1043354" y="1482969"/>
            <a:ext cx="1318846" cy="4736123"/>
            <a:chOff x="1043354" y="1482969"/>
            <a:chExt cx="1318846" cy="4736123"/>
          </a:xfrm>
        </p:grpSpPr>
        <p:sp>
          <p:nvSpPr>
            <p:cNvPr id="4" name="矩形 3">
              <a:extLst>
                <a:ext uri="{FF2B5EF4-FFF2-40B4-BE49-F238E27FC236}">
                  <a16:creationId xmlns:a16="http://schemas.microsoft.com/office/drawing/2014/main" id="{3A35395F-D855-42AD-8A72-71AC40D32963}"/>
                </a:ext>
              </a:extLst>
            </p:cNvPr>
            <p:cNvSpPr/>
            <p:nvPr/>
          </p:nvSpPr>
          <p:spPr>
            <a:xfrm>
              <a:off x="1043354" y="1482969"/>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Database</a:t>
              </a:r>
              <a:endParaRPr lang="zh-CN" altLang="en-US" dirty="0"/>
            </a:p>
          </p:txBody>
        </p:sp>
        <p:cxnSp>
          <p:nvCxnSpPr>
            <p:cNvPr id="9" name="直接连接符 8">
              <a:extLst>
                <a:ext uri="{FF2B5EF4-FFF2-40B4-BE49-F238E27FC236}">
                  <a16:creationId xmlns:a16="http://schemas.microsoft.com/office/drawing/2014/main" id="{8B0FAB5E-471F-4D34-B097-06B5E60DD8A1}"/>
                </a:ext>
              </a:extLst>
            </p:cNvPr>
            <p:cNvCxnSpPr>
              <a:stCxn id="4" idx="2"/>
            </p:cNvCxnSpPr>
            <p:nvPr/>
          </p:nvCxnSpPr>
          <p:spPr>
            <a:xfrm>
              <a:off x="1702777"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EDCA1884-0A2F-466F-9DC5-6F6769A9A9BD}"/>
              </a:ext>
            </a:extLst>
          </p:cNvPr>
          <p:cNvGrpSpPr/>
          <p:nvPr/>
        </p:nvGrpSpPr>
        <p:grpSpPr>
          <a:xfrm>
            <a:off x="3496286" y="1482967"/>
            <a:ext cx="1318846" cy="4736125"/>
            <a:chOff x="3191483" y="1482967"/>
            <a:chExt cx="1318846" cy="4736125"/>
          </a:xfrm>
        </p:grpSpPr>
        <p:sp>
          <p:nvSpPr>
            <p:cNvPr id="5" name="矩形 4">
              <a:extLst>
                <a:ext uri="{FF2B5EF4-FFF2-40B4-BE49-F238E27FC236}">
                  <a16:creationId xmlns:a16="http://schemas.microsoft.com/office/drawing/2014/main" id="{52D2B773-958B-4D7A-B2FE-A855F1123C7C}"/>
                </a:ext>
              </a:extLst>
            </p:cNvPr>
            <p:cNvSpPr/>
            <p:nvPr/>
          </p:nvSpPr>
          <p:spPr>
            <a:xfrm>
              <a:off x="3191483" y="1482967"/>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微服务</a:t>
              </a:r>
              <a:r>
                <a:rPr lang="en-US" altLang="zh-CN" dirty="0"/>
                <a:t>A</a:t>
              </a:r>
              <a:endParaRPr lang="zh-CN" altLang="en-US" dirty="0"/>
            </a:p>
          </p:txBody>
        </p:sp>
        <p:cxnSp>
          <p:nvCxnSpPr>
            <p:cNvPr id="10" name="直接连接符 9">
              <a:extLst>
                <a:ext uri="{FF2B5EF4-FFF2-40B4-BE49-F238E27FC236}">
                  <a16:creationId xmlns:a16="http://schemas.microsoft.com/office/drawing/2014/main" id="{383202E9-A233-4342-B912-3379D7EDD233}"/>
                </a:ext>
              </a:extLst>
            </p:cNvPr>
            <p:cNvCxnSpPr/>
            <p:nvPr/>
          </p:nvCxnSpPr>
          <p:spPr>
            <a:xfrm>
              <a:off x="3850906"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2DF4D697-C44A-4FCB-BD42-A09C3ADC772B}"/>
              </a:ext>
            </a:extLst>
          </p:cNvPr>
          <p:cNvGrpSpPr/>
          <p:nvPr/>
        </p:nvGrpSpPr>
        <p:grpSpPr>
          <a:xfrm>
            <a:off x="6160393" y="1482967"/>
            <a:ext cx="1318846" cy="4736125"/>
            <a:chOff x="5415978" y="1482967"/>
            <a:chExt cx="1318846" cy="4736125"/>
          </a:xfrm>
        </p:grpSpPr>
        <p:sp>
          <p:nvSpPr>
            <p:cNvPr id="6" name="矩形 5">
              <a:extLst>
                <a:ext uri="{FF2B5EF4-FFF2-40B4-BE49-F238E27FC236}">
                  <a16:creationId xmlns:a16="http://schemas.microsoft.com/office/drawing/2014/main" id="{C516E3F3-E3C9-4C5B-9D93-5591D1773C0A}"/>
                </a:ext>
              </a:extLst>
            </p:cNvPr>
            <p:cNvSpPr/>
            <p:nvPr/>
          </p:nvSpPr>
          <p:spPr>
            <a:xfrm>
              <a:off x="5415978" y="1482967"/>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消息代理</a:t>
              </a:r>
            </a:p>
          </p:txBody>
        </p:sp>
        <p:cxnSp>
          <p:nvCxnSpPr>
            <p:cNvPr id="11" name="直接连接符 10">
              <a:extLst>
                <a:ext uri="{FF2B5EF4-FFF2-40B4-BE49-F238E27FC236}">
                  <a16:creationId xmlns:a16="http://schemas.microsoft.com/office/drawing/2014/main" id="{6820F8D5-927A-4299-B278-AF1CD81AC7DD}"/>
                </a:ext>
              </a:extLst>
            </p:cNvPr>
            <p:cNvCxnSpPr/>
            <p:nvPr/>
          </p:nvCxnSpPr>
          <p:spPr>
            <a:xfrm>
              <a:off x="6075401"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6BAC8B93-F3D3-4141-9B27-9D1EEDD91FFB}"/>
              </a:ext>
            </a:extLst>
          </p:cNvPr>
          <p:cNvGrpSpPr/>
          <p:nvPr/>
        </p:nvGrpSpPr>
        <p:grpSpPr>
          <a:xfrm>
            <a:off x="9044357" y="1482967"/>
            <a:ext cx="1318846" cy="4736125"/>
            <a:chOff x="8546123" y="1482967"/>
            <a:chExt cx="1318846" cy="4736125"/>
          </a:xfrm>
        </p:grpSpPr>
        <p:sp>
          <p:nvSpPr>
            <p:cNvPr id="7" name="矩形 6">
              <a:extLst>
                <a:ext uri="{FF2B5EF4-FFF2-40B4-BE49-F238E27FC236}">
                  <a16:creationId xmlns:a16="http://schemas.microsoft.com/office/drawing/2014/main" id="{2A3DC9B0-9E37-497F-9E07-DB9DF6B3B74A}"/>
                </a:ext>
              </a:extLst>
            </p:cNvPr>
            <p:cNvSpPr/>
            <p:nvPr/>
          </p:nvSpPr>
          <p:spPr>
            <a:xfrm>
              <a:off x="8546123" y="1482967"/>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微服务</a:t>
              </a:r>
              <a:r>
                <a:rPr lang="en-US" altLang="zh-CN" dirty="0"/>
                <a:t>B</a:t>
              </a:r>
              <a:endParaRPr lang="zh-CN" altLang="en-US" dirty="0"/>
            </a:p>
          </p:txBody>
        </p:sp>
        <p:cxnSp>
          <p:nvCxnSpPr>
            <p:cNvPr id="12" name="直接连接符 11">
              <a:extLst>
                <a:ext uri="{FF2B5EF4-FFF2-40B4-BE49-F238E27FC236}">
                  <a16:creationId xmlns:a16="http://schemas.microsoft.com/office/drawing/2014/main" id="{7934F2BF-A933-4E26-A380-B9326CB97975}"/>
                </a:ext>
              </a:extLst>
            </p:cNvPr>
            <p:cNvCxnSpPr/>
            <p:nvPr/>
          </p:nvCxnSpPr>
          <p:spPr>
            <a:xfrm>
              <a:off x="9205546"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C1E11967-1FBF-49BA-ABE5-D661C17249A6}"/>
              </a:ext>
            </a:extLst>
          </p:cNvPr>
          <p:cNvSpPr/>
          <p:nvPr/>
        </p:nvSpPr>
        <p:spPr>
          <a:xfrm>
            <a:off x="1623646" y="2432538"/>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2126B24-E08F-4C0A-9509-E88B5E3E9D64}"/>
              </a:ext>
            </a:extLst>
          </p:cNvPr>
          <p:cNvSpPr/>
          <p:nvPr/>
        </p:nvSpPr>
        <p:spPr>
          <a:xfrm>
            <a:off x="1620715" y="3253153"/>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5FE6690-0F4E-49B6-A63D-81B81D76145D}"/>
              </a:ext>
            </a:extLst>
          </p:cNvPr>
          <p:cNvSpPr/>
          <p:nvPr/>
        </p:nvSpPr>
        <p:spPr>
          <a:xfrm>
            <a:off x="4073769" y="2426676"/>
            <a:ext cx="175846" cy="3387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FF7F086-B5E3-4569-BA14-87092873BCAA}"/>
              </a:ext>
            </a:extLst>
          </p:cNvPr>
          <p:cNvSpPr/>
          <p:nvPr/>
        </p:nvSpPr>
        <p:spPr>
          <a:xfrm>
            <a:off x="1632254" y="5275395"/>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a:extLst>
              <a:ext uri="{FF2B5EF4-FFF2-40B4-BE49-F238E27FC236}">
                <a16:creationId xmlns:a16="http://schemas.microsoft.com/office/drawing/2014/main" id="{3D9D16BE-9F4F-4EB3-8E41-1155E9C9F357}"/>
              </a:ext>
            </a:extLst>
          </p:cNvPr>
          <p:cNvGrpSpPr/>
          <p:nvPr/>
        </p:nvGrpSpPr>
        <p:grpSpPr>
          <a:xfrm>
            <a:off x="1784838" y="2242010"/>
            <a:ext cx="2288931" cy="636005"/>
            <a:chOff x="1784838" y="2242010"/>
            <a:chExt cx="2288931" cy="636005"/>
          </a:xfrm>
        </p:grpSpPr>
        <p:cxnSp>
          <p:nvCxnSpPr>
            <p:cNvPr id="28" name="直接箭头连接符 27">
              <a:extLst>
                <a:ext uri="{FF2B5EF4-FFF2-40B4-BE49-F238E27FC236}">
                  <a16:creationId xmlns:a16="http://schemas.microsoft.com/office/drawing/2014/main" id="{B7E6D763-BF7C-49DE-82F2-8C5FF2115D96}"/>
                </a:ext>
              </a:extLst>
            </p:cNvPr>
            <p:cNvCxnSpPr>
              <a:cxnSpLocks/>
            </p:cNvCxnSpPr>
            <p:nvPr/>
          </p:nvCxnSpPr>
          <p:spPr>
            <a:xfrm flipH="1">
              <a:off x="1796378" y="2555631"/>
              <a:ext cx="2277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2E8EF32-7B22-47D0-8984-F4861C7649DD}"/>
                </a:ext>
              </a:extLst>
            </p:cNvPr>
            <p:cNvCxnSpPr/>
            <p:nvPr/>
          </p:nvCxnSpPr>
          <p:spPr>
            <a:xfrm>
              <a:off x="1784838" y="2878015"/>
              <a:ext cx="228893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B8EBA1B-985E-4ED4-81AA-FC22EA937031}"/>
                </a:ext>
              </a:extLst>
            </p:cNvPr>
            <p:cNvSpPr txBox="1"/>
            <p:nvPr/>
          </p:nvSpPr>
          <p:spPr>
            <a:xfrm>
              <a:off x="2430726" y="2242010"/>
              <a:ext cx="1314784" cy="338554"/>
            </a:xfrm>
            <a:prstGeom prst="rect">
              <a:avLst/>
            </a:prstGeom>
            <a:noFill/>
          </p:spPr>
          <p:txBody>
            <a:bodyPr wrap="none" rtlCol="0">
              <a:spAutoFit/>
            </a:bodyPr>
            <a:lstStyle/>
            <a:p>
              <a:r>
                <a:rPr lang="en-US" altLang="zh-CN" sz="1600" dirty="0"/>
                <a:t>1.</a:t>
              </a:r>
              <a:r>
                <a:rPr lang="zh-CN" altLang="en-US" sz="1600" dirty="0"/>
                <a:t>开始事务</a:t>
              </a:r>
              <a:r>
                <a:rPr lang="en-US" altLang="zh-CN" sz="1600" dirty="0"/>
                <a:t>()</a:t>
              </a:r>
              <a:endParaRPr lang="zh-CN" altLang="en-US" sz="1600" dirty="0"/>
            </a:p>
          </p:txBody>
        </p:sp>
      </p:grpSp>
      <p:cxnSp>
        <p:nvCxnSpPr>
          <p:cNvPr id="33" name="直接箭头连接符 32">
            <a:extLst>
              <a:ext uri="{FF2B5EF4-FFF2-40B4-BE49-F238E27FC236}">
                <a16:creationId xmlns:a16="http://schemas.microsoft.com/office/drawing/2014/main" id="{8109C480-3407-445A-B77F-B544B4FFBE73}"/>
              </a:ext>
            </a:extLst>
          </p:cNvPr>
          <p:cNvCxnSpPr>
            <a:cxnSpLocks/>
          </p:cNvCxnSpPr>
          <p:nvPr/>
        </p:nvCxnSpPr>
        <p:spPr>
          <a:xfrm flipH="1">
            <a:off x="1796378" y="3341077"/>
            <a:ext cx="2277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AA76138-1DA8-47FE-A25C-0358E1D68308}"/>
              </a:ext>
            </a:extLst>
          </p:cNvPr>
          <p:cNvCxnSpPr/>
          <p:nvPr/>
        </p:nvCxnSpPr>
        <p:spPr>
          <a:xfrm>
            <a:off x="1784838" y="3663461"/>
            <a:ext cx="228893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48C3AB3-F00B-4889-9800-A59FCA860F40}"/>
              </a:ext>
            </a:extLst>
          </p:cNvPr>
          <p:cNvSpPr txBox="1"/>
          <p:nvPr/>
        </p:nvSpPr>
        <p:spPr>
          <a:xfrm>
            <a:off x="2430720" y="2980572"/>
            <a:ext cx="1314784" cy="338554"/>
          </a:xfrm>
          <a:prstGeom prst="rect">
            <a:avLst/>
          </a:prstGeom>
          <a:noFill/>
        </p:spPr>
        <p:txBody>
          <a:bodyPr wrap="none" rtlCol="0">
            <a:spAutoFit/>
          </a:bodyPr>
          <a:lstStyle/>
          <a:p>
            <a:r>
              <a:rPr lang="en-US" altLang="zh-CN" sz="1600" dirty="0"/>
              <a:t>2.</a:t>
            </a:r>
            <a:r>
              <a:rPr lang="zh-CN" altLang="en-US" sz="1600" dirty="0"/>
              <a:t>更新数据</a:t>
            </a:r>
            <a:r>
              <a:rPr lang="en-US" altLang="zh-CN" sz="1600" dirty="0"/>
              <a:t>()</a:t>
            </a:r>
            <a:endParaRPr lang="zh-CN" altLang="en-US" sz="1600" dirty="0"/>
          </a:p>
        </p:txBody>
      </p:sp>
      <p:grpSp>
        <p:nvGrpSpPr>
          <p:cNvPr id="44" name="组合 43">
            <a:extLst>
              <a:ext uri="{FF2B5EF4-FFF2-40B4-BE49-F238E27FC236}">
                <a16:creationId xmlns:a16="http://schemas.microsoft.com/office/drawing/2014/main" id="{FC6267D0-3C16-4B12-B6DB-A5FF4F7B26D4}"/>
              </a:ext>
            </a:extLst>
          </p:cNvPr>
          <p:cNvGrpSpPr/>
          <p:nvPr/>
        </p:nvGrpSpPr>
        <p:grpSpPr>
          <a:xfrm>
            <a:off x="1773114" y="5020399"/>
            <a:ext cx="2288931" cy="682889"/>
            <a:chOff x="1773114" y="4592495"/>
            <a:chExt cx="2288931" cy="682889"/>
          </a:xfrm>
        </p:grpSpPr>
        <p:cxnSp>
          <p:nvCxnSpPr>
            <p:cNvPr id="37" name="直接箭头连接符 36">
              <a:extLst>
                <a:ext uri="{FF2B5EF4-FFF2-40B4-BE49-F238E27FC236}">
                  <a16:creationId xmlns:a16="http://schemas.microsoft.com/office/drawing/2014/main" id="{0AE44097-E8FB-41AA-8971-8D67E0B48A78}"/>
                </a:ext>
              </a:extLst>
            </p:cNvPr>
            <p:cNvCxnSpPr>
              <a:cxnSpLocks/>
            </p:cNvCxnSpPr>
            <p:nvPr/>
          </p:nvCxnSpPr>
          <p:spPr>
            <a:xfrm flipH="1">
              <a:off x="1784654" y="4953000"/>
              <a:ext cx="2277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156F716-F53A-4477-8D8E-B12B7E85764A}"/>
                </a:ext>
              </a:extLst>
            </p:cNvPr>
            <p:cNvCxnSpPr/>
            <p:nvPr/>
          </p:nvCxnSpPr>
          <p:spPr>
            <a:xfrm>
              <a:off x="1773114" y="5275384"/>
              <a:ext cx="228893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85637BD-D072-4101-8A08-0A019E5F1701}"/>
                </a:ext>
              </a:extLst>
            </p:cNvPr>
            <p:cNvSpPr txBox="1"/>
            <p:nvPr/>
          </p:nvSpPr>
          <p:spPr>
            <a:xfrm>
              <a:off x="2418996" y="4592495"/>
              <a:ext cx="1314784" cy="338554"/>
            </a:xfrm>
            <a:prstGeom prst="rect">
              <a:avLst/>
            </a:prstGeom>
            <a:noFill/>
          </p:spPr>
          <p:txBody>
            <a:bodyPr wrap="none" rtlCol="0">
              <a:spAutoFit/>
            </a:bodyPr>
            <a:lstStyle/>
            <a:p>
              <a:r>
                <a:rPr lang="en-US" altLang="zh-CN" sz="1600" dirty="0"/>
                <a:t>5.</a:t>
              </a:r>
              <a:r>
                <a:rPr lang="zh-CN" altLang="en-US" sz="1600" dirty="0"/>
                <a:t>回滚事务</a:t>
              </a:r>
              <a:r>
                <a:rPr lang="en-US" altLang="zh-CN" sz="1600" dirty="0"/>
                <a:t>()</a:t>
              </a:r>
              <a:endParaRPr lang="zh-CN" altLang="en-US" sz="1600" dirty="0"/>
            </a:p>
          </p:txBody>
        </p:sp>
      </p:grpSp>
      <p:sp>
        <p:nvSpPr>
          <p:cNvPr id="40" name="矩形 39">
            <a:extLst>
              <a:ext uri="{FF2B5EF4-FFF2-40B4-BE49-F238E27FC236}">
                <a16:creationId xmlns:a16="http://schemas.microsoft.com/office/drawing/2014/main" id="{EC907A2C-1E8C-464C-B718-8AE281134DE3}"/>
              </a:ext>
            </a:extLst>
          </p:cNvPr>
          <p:cNvSpPr/>
          <p:nvPr/>
        </p:nvSpPr>
        <p:spPr>
          <a:xfrm>
            <a:off x="6731963" y="3722076"/>
            <a:ext cx="178791" cy="11254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3C58A8D4-A212-460B-B9A9-B572EA5C6642}"/>
              </a:ext>
            </a:extLst>
          </p:cNvPr>
          <p:cNvCxnSpPr/>
          <p:nvPr/>
        </p:nvCxnSpPr>
        <p:spPr>
          <a:xfrm>
            <a:off x="4249308" y="3804138"/>
            <a:ext cx="2453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EB0EB5D2-81FF-4C01-B97C-37C90871070D}"/>
              </a:ext>
            </a:extLst>
          </p:cNvPr>
          <p:cNvSpPr txBox="1"/>
          <p:nvPr/>
        </p:nvSpPr>
        <p:spPr>
          <a:xfrm>
            <a:off x="4995201" y="3494184"/>
            <a:ext cx="1314784" cy="338554"/>
          </a:xfrm>
          <a:prstGeom prst="rect">
            <a:avLst/>
          </a:prstGeom>
          <a:noFill/>
        </p:spPr>
        <p:txBody>
          <a:bodyPr wrap="none" rtlCol="0">
            <a:spAutoFit/>
          </a:bodyPr>
          <a:lstStyle/>
          <a:p>
            <a:r>
              <a:rPr lang="en-US" altLang="zh-CN" sz="1600" dirty="0"/>
              <a:t>3.</a:t>
            </a:r>
            <a:r>
              <a:rPr lang="zh-CN" altLang="en-US" sz="1600" dirty="0"/>
              <a:t>投递事件</a:t>
            </a:r>
            <a:r>
              <a:rPr lang="en-US" altLang="zh-CN" sz="1600" dirty="0"/>
              <a:t>()</a:t>
            </a:r>
            <a:endParaRPr lang="zh-CN" altLang="en-US" sz="1600" dirty="0"/>
          </a:p>
        </p:txBody>
      </p:sp>
      <p:sp>
        <p:nvSpPr>
          <p:cNvPr id="45" name="矩形 44">
            <a:extLst>
              <a:ext uri="{FF2B5EF4-FFF2-40B4-BE49-F238E27FC236}">
                <a16:creationId xmlns:a16="http://schemas.microsoft.com/office/drawing/2014/main" id="{FC5ECE55-B719-4E27-B938-11BC68598C3D}"/>
              </a:ext>
            </a:extLst>
          </p:cNvPr>
          <p:cNvSpPr/>
          <p:nvPr/>
        </p:nvSpPr>
        <p:spPr>
          <a:xfrm>
            <a:off x="6910754" y="4190999"/>
            <a:ext cx="123092" cy="471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连接符: 肘形 46">
            <a:extLst>
              <a:ext uri="{FF2B5EF4-FFF2-40B4-BE49-F238E27FC236}">
                <a16:creationId xmlns:a16="http://schemas.microsoft.com/office/drawing/2014/main" id="{7E480551-865B-4FF2-9627-BD1E00C4FF20}"/>
              </a:ext>
            </a:extLst>
          </p:cNvPr>
          <p:cNvCxnSpPr>
            <a:endCxn id="45" idx="3"/>
          </p:cNvCxnSpPr>
          <p:nvPr/>
        </p:nvCxnSpPr>
        <p:spPr>
          <a:xfrm rot="16200000" flipH="1">
            <a:off x="6699011" y="4092081"/>
            <a:ext cx="546578" cy="123092"/>
          </a:xfrm>
          <a:prstGeom prst="bentConnector4">
            <a:avLst>
              <a:gd name="adj1" fmla="val 28419"/>
              <a:gd name="adj2" fmla="val 285715"/>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CA99EE9-5477-43E7-8207-CC2687E7686E}"/>
              </a:ext>
            </a:extLst>
          </p:cNvPr>
          <p:cNvSpPr txBox="1"/>
          <p:nvPr/>
        </p:nvSpPr>
        <p:spPr>
          <a:xfrm>
            <a:off x="7054351" y="3722076"/>
            <a:ext cx="1731564" cy="338554"/>
          </a:xfrm>
          <a:prstGeom prst="rect">
            <a:avLst/>
          </a:prstGeom>
          <a:noFill/>
        </p:spPr>
        <p:txBody>
          <a:bodyPr wrap="none" rtlCol="0">
            <a:spAutoFit/>
          </a:bodyPr>
          <a:lstStyle/>
          <a:p>
            <a:r>
              <a:rPr lang="en-US" altLang="zh-CN" sz="1600" dirty="0"/>
              <a:t>3.1 </a:t>
            </a:r>
            <a:r>
              <a:rPr lang="zh-CN" altLang="en-US" sz="1600" dirty="0"/>
              <a:t>持久化事件</a:t>
            </a:r>
            <a:r>
              <a:rPr lang="en-US" altLang="zh-CN" sz="1600" dirty="0"/>
              <a:t>()</a:t>
            </a:r>
            <a:endParaRPr lang="zh-CN" altLang="en-US" sz="1600" dirty="0"/>
          </a:p>
        </p:txBody>
      </p:sp>
      <p:sp>
        <p:nvSpPr>
          <p:cNvPr id="49" name="矩形 48">
            <a:extLst>
              <a:ext uri="{FF2B5EF4-FFF2-40B4-BE49-F238E27FC236}">
                <a16:creationId xmlns:a16="http://schemas.microsoft.com/office/drawing/2014/main" id="{4241CC7E-41B2-47C2-9572-1A5F6EE0B020}"/>
              </a:ext>
            </a:extLst>
          </p:cNvPr>
          <p:cNvSpPr/>
          <p:nvPr/>
        </p:nvSpPr>
        <p:spPr>
          <a:xfrm>
            <a:off x="6731963" y="5122983"/>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2F3009C-BF6F-4374-942F-ED6CA767D2AF}"/>
              </a:ext>
            </a:extLst>
          </p:cNvPr>
          <p:cNvSpPr/>
          <p:nvPr/>
        </p:nvSpPr>
        <p:spPr>
          <a:xfrm>
            <a:off x="9621718" y="5122982"/>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3725DCE0-17DA-4FBD-878A-F54FAA9028BA}"/>
              </a:ext>
            </a:extLst>
          </p:cNvPr>
          <p:cNvCxnSpPr/>
          <p:nvPr/>
        </p:nvCxnSpPr>
        <p:spPr>
          <a:xfrm>
            <a:off x="6907670" y="5193323"/>
            <a:ext cx="2699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7DA798A2-072C-4A7D-9C89-58895FCCED19}"/>
              </a:ext>
            </a:extLst>
          </p:cNvPr>
          <p:cNvSpPr txBox="1"/>
          <p:nvPr/>
        </p:nvSpPr>
        <p:spPr>
          <a:xfrm>
            <a:off x="7503031" y="4827037"/>
            <a:ext cx="1372492" cy="338554"/>
          </a:xfrm>
          <a:prstGeom prst="rect">
            <a:avLst/>
          </a:prstGeom>
          <a:noFill/>
        </p:spPr>
        <p:txBody>
          <a:bodyPr wrap="none" rtlCol="0">
            <a:spAutoFit/>
          </a:bodyPr>
          <a:lstStyle/>
          <a:p>
            <a:r>
              <a:rPr lang="en-US" altLang="zh-CN" sz="1600" dirty="0"/>
              <a:t>4. </a:t>
            </a:r>
            <a:r>
              <a:rPr lang="zh-CN" altLang="en-US" sz="1600" dirty="0"/>
              <a:t>投递事件</a:t>
            </a:r>
            <a:r>
              <a:rPr lang="en-US" altLang="zh-CN" sz="1600" dirty="0"/>
              <a:t>()</a:t>
            </a:r>
            <a:endParaRPr lang="zh-CN" altLang="en-US" sz="1600" dirty="0"/>
          </a:p>
        </p:txBody>
      </p:sp>
      <p:cxnSp>
        <p:nvCxnSpPr>
          <p:cNvPr id="55" name="直接箭头连接符 54">
            <a:extLst>
              <a:ext uri="{FF2B5EF4-FFF2-40B4-BE49-F238E27FC236}">
                <a16:creationId xmlns:a16="http://schemas.microsoft.com/office/drawing/2014/main" id="{269AC1E6-45FA-4DE1-B05D-657F9D2E4324}"/>
              </a:ext>
            </a:extLst>
          </p:cNvPr>
          <p:cNvCxnSpPr/>
          <p:nvPr/>
        </p:nvCxnSpPr>
        <p:spPr>
          <a:xfrm flipH="1">
            <a:off x="4249308" y="4768417"/>
            <a:ext cx="24532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0D3DD89-4860-4A20-846A-60477B6F6A45}"/>
              </a:ext>
            </a:extLst>
          </p:cNvPr>
          <p:cNvSpPr txBox="1"/>
          <p:nvPr/>
        </p:nvSpPr>
        <p:spPr>
          <a:xfrm>
            <a:off x="5357446" y="4586712"/>
            <a:ext cx="338554" cy="369332"/>
          </a:xfrm>
          <a:prstGeom prst="rect">
            <a:avLst/>
          </a:prstGeom>
          <a:noFill/>
        </p:spPr>
        <p:txBody>
          <a:bodyPr wrap="none" rtlCol="0">
            <a:spAutoFit/>
          </a:bodyPr>
          <a:lstStyle/>
          <a:p>
            <a:r>
              <a:rPr lang="en-US" altLang="zh-CN" dirty="0">
                <a:solidFill>
                  <a:srgbClr val="FF0000"/>
                </a:solidFill>
              </a:rPr>
              <a:t>X</a:t>
            </a:r>
            <a:endParaRPr lang="zh-CN" altLang="en-US" dirty="0">
              <a:solidFill>
                <a:srgbClr val="FF0000"/>
              </a:solidFill>
            </a:endParaRPr>
          </a:p>
        </p:txBody>
      </p:sp>
      <p:sp>
        <p:nvSpPr>
          <p:cNvPr id="57" name="矩形 56">
            <a:extLst>
              <a:ext uri="{FF2B5EF4-FFF2-40B4-BE49-F238E27FC236}">
                <a16:creationId xmlns:a16="http://schemas.microsoft.com/office/drawing/2014/main" id="{4F00D675-9639-4DEB-AC72-95074C0EEFBC}"/>
              </a:ext>
            </a:extLst>
          </p:cNvPr>
          <p:cNvSpPr/>
          <p:nvPr/>
        </p:nvSpPr>
        <p:spPr>
          <a:xfrm>
            <a:off x="3880338" y="4284783"/>
            <a:ext cx="615462" cy="1758463"/>
          </a:xfrm>
          <a:prstGeom prst="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87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EB10D-30CE-42F0-8B7B-1D3653DE34EC}"/>
              </a:ext>
            </a:extLst>
          </p:cNvPr>
          <p:cNvSpPr>
            <a:spLocks noGrp="1"/>
          </p:cNvSpPr>
          <p:nvPr>
            <p:ph type="title"/>
          </p:nvPr>
        </p:nvSpPr>
        <p:spPr/>
        <p:txBody>
          <a:bodyPr/>
          <a:lstStyle/>
          <a:p>
            <a:r>
              <a:rPr lang="zh-CN" altLang="en-US" dirty="0"/>
              <a:t>隐患窗口（二）</a:t>
            </a:r>
          </a:p>
        </p:txBody>
      </p:sp>
      <p:grpSp>
        <p:nvGrpSpPr>
          <p:cNvPr id="4" name="组合 3">
            <a:extLst>
              <a:ext uri="{FF2B5EF4-FFF2-40B4-BE49-F238E27FC236}">
                <a16:creationId xmlns:a16="http://schemas.microsoft.com/office/drawing/2014/main" id="{43C501AD-B188-440B-943A-FC1754785EE8}"/>
              </a:ext>
            </a:extLst>
          </p:cNvPr>
          <p:cNvGrpSpPr/>
          <p:nvPr/>
        </p:nvGrpSpPr>
        <p:grpSpPr>
          <a:xfrm>
            <a:off x="1043354" y="1482969"/>
            <a:ext cx="1318846" cy="4736123"/>
            <a:chOff x="1043354" y="1482969"/>
            <a:chExt cx="1318846" cy="4736123"/>
          </a:xfrm>
        </p:grpSpPr>
        <p:sp>
          <p:nvSpPr>
            <p:cNvPr id="5" name="矩形 4">
              <a:extLst>
                <a:ext uri="{FF2B5EF4-FFF2-40B4-BE49-F238E27FC236}">
                  <a16:creationId xmlns:a16="http://schemas.microsoft.com/office/drawing/2014/main" id="{CE1852D1-D12C-4A6F-9A16-030F8F2C275F}"/>
                </a:ext>
              </a:extLst>
            </p:cNvPr>
            <p:cNvSpPr/>
            <p:nvPr/>
          </p:nvSpPr>
          <p:spPr>
            <a:xfrm>
              <a:off x="1043354" y="1482969"/>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Database</a:t>
              </a:r>
              <a:endParaRPr lang="zh-CN" altLang="en-US" dirty="0"/>
            </a:p>
          </p:txBody>
        </p:sp>
        <p:cxnSp>
          <p:nvCxnSpPr>
            <p:cNvPr id="6" name="直接连接符 5">
              <a:extLst>
                <a:ext uri="{FF2B5EF4-FFF2-40B4-BE49-F238E27FC236}">
                  <a16:creationId xmlns:a16="http://schemas.microsoft.com/office/drawing/2014/main" id="{C758FB46-3EFA-495A-89B0-7E9FBE38742D}"/>
                </a:ext>
              </a:extLst>
            </p:cNvPr>
            <p:cNvCxnSpPr>
              <a:stCxn id="5" idx="2"/>
            </p:cNvCxnSpPr>
            <p:nvPr/>
          </p:nvCxnSpPr>
          <p:spPr>
            <a:xfrm>
              <a:off x="1702777"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59B9C1F4-8389-4282-8E8D-41C2BD8579C8}"/>
              </a:ext>
            </a:extLst>
          </p:cNvPr>
          <p:cNvGrpSpPr/>
          <p:nvPr/>
        </p:nvGrpSpPr>
        <p:grpSpPr>
          <a:xfrm>
            <a:off x="3496286" y="1482967"/>
            <a:ext cx="1318846" cy="4736125"/>
            <a:chOff x="3191483" y="1482967"/>
            <a:chExt cx="1318846" cy="4736125"/>
          </a:xfrm>
        </p:grpSpPr>
        <p:sp>
          <p:nvSpPr>
            <p:cNvPr id="8" name="矩形 7">
              <a:extLst>
                <a:ext uri="{FF2B5EF4-FFF2-40B4-BE49-F238E27FC236}">
                  <a16:creationId xmlns:a16="http://schemas.microsoft.com/office/drawing/2014/main" id="{72967216-7C7B-4873-87C3-6E222B0C6FA7}"/>
                </a:ext>
              </a:extLst>
            </p:cNvPr>
            <p:cNvSpPr/>
            <p:nvPr/>
          </p:nvSpPr>
          <p:spPr>
            <a:xfrm>
              <a:off x="3191483" y="1482967"/>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微服务</a:t>
              </a:r>
              <a:r>
                <a:rPr lang="en-US" altLang="zh-CN" dirty="0"/>
                <a:t>A</a:t>
              </a:r>
              <a:endParaRPr lang="zh-CN" altLang="en-US" dirty="0"/>
            </a:p>
          </p:txBody>
        </p:sp>
        <p:cxnSp>
          <p:nvCxnSpPr>
            <p:cNvPr id="9" name="直接连接符 8">
              <a:extLst>
                <a:ext uri="{FF2B5EF4-FFF2-40B4-BE49-F238E27FC236}">
                  <a16:creationId xmlns:a16="http://schemas.microsoft.com/office/drawing/2014/main" id="{45DE2269-8322-4A25-AB2F-E517333FB5DF}"/>
                </a:ext>
              </a:extLst>
            </p:cNvPr>
            <p:cNvCxnSpPr/>
            <p:nvPr/>
          </p:nvCxnSpPr>
          <p:spPr>
            <a:xfrm>
              <a:off x="3850906"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93FAAEDE-97C4-4A64-87CD-67AB6ACEEE3F}"/>
              </a:ext>
            </a:extLst>
          </p:cNvPr>
          <p:cNvGrpSpPr/>
          <p:nvPr/>
        </p:nvGrpSpPr>
        <p:grpSpPr>
          <a:xfrm>
            <a:off x="6160393" y="1482967"/>
            <a:ext cx="1318846" cy="4736125"/>
            <a:chOff x="5415978" y="1482967"/>
            <a:chExt cx="1318846" cy="4736125"/>
          </a:xfrm>
        </p:grpSpPr>
        <p:sp>
          <p:nvSpPr>
            <p:cNvPr id="11" name="矩形 10">
              <a:extLst>
                <a:ext uri="{FF2B5EF4-FFF2-40B4-BE49-F238E27FC236}">
                  <a16:creationId xmlns:a16="http://schemas.microsoft.com/office/drawing/2014/main" id="{FF9C722C-3BCA-45E5-94E3-B16A619209D5}"/>
                </a:ext>
              </a:extLst>
            </p:cNvPr>
            <p:cNvSpPr/>
            <p:nvPr/>
          </p:nvSpPr>
          <p:spPr>
            <a:xfrm>
              <a:off x="5415978" y="1482967"/>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消息代理</a:t>
              </a:r>
            </a:p>
          </p:txBody>
        </p:sp>
        <p:cxnSp>
          <p:nvCxnSpPr>
            <p:cNvPr id="12" name="直接连接符 11">
              <a:extLst>
                <a:ext uri="{FF2B5EF4-FFF2-40B4-BE49-F238E27FC236}">
                  <a16:creationId xmlns:a16="http://schemas.microsoft.com/office/drawing/2014/main" id="{6F15CC2C-4912-4BE0-8BA3-884F11865F69}"/>
                </a:ext>
              </a:extLst>
            </p:cNvPr>
            <p:cNvCxnSpPr/>
            <p:nvPr/>
          </p:nvCxnSpPr>
          <p:spPr>
            <a:xfrm>
              <a:off x="6075401"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E3A4EF24-02C4-4149-97D9-D14F6DC4D482}"/>
              </a:ext>
            </a:extLst>
          </p:cNvPr>
          <p:cNvGrpSpPr/>
          <p:nvPr/>
        </p:nvGrpSpPr>
        <p:grpSpPr>
          <a:xfrm>
            <a:off x="9044357" y="1482967"/>
            <a:ext cx="1318846" cy="4736125"/>
            <a:chOff x="8546123" y="1482967"/>
            <a:chExt cx="1318846" cy="4736125"/>
          </a:xfrm>
        </p:grpSpPr>
        <p:sp>
          <p:nvSpPr>
            <p:cNvPr id="14" name="矩形 13">
              <a:extLst>
                <a:ext uri="{FF2B5EF4-FFF2-40B4-BE49-F238E27FC236}">
                  <a16:creationId xmlns:a16="http://schemas.microsoft.com/office/drawing/2014/main" id="{2F69113C-70D4-4659-92C1-A1EC60366250}"/>
                </a:ext>
              </a:extLst>
            </p:cNvPr>
            <p:cNvSpPr/>
            <p:nvPr/>
          </p:nvSpPr>
          <p:spPr>
            <a:xfrm>
              <a:off x="8546123" y="1482967"/>
              <a:ext cx="1318846" cy="5451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微服务</a:t>
              </a:r>
              <a:r>
                <a:rPr lang="en-US" altLang="zh-CN" dirty="0"/>
                <a:t>B</a:t>
              </a:r>
              <a:endParaRPr lang="zh-CN" altLang="en-US" dirty="0"/>
            </a:p>
          </p:txBody>
        </p:sp>
        <p:cxnSp>
          <p:nvCxnSpPr>
            <p:cNvPr id="15" name="直接连接符 14">
              <a:extLst>
                <a:ext uri="{FF2B5EF4-FFF2-40B4-BE49-F238E27FC236}">
                  <a16:creationId xmlns:a16="http://schemas.microsoft.com/office/drawing/2014/main" id="{BB7A0948-4138-44FF-8B74-B51F285D7062}"/>
                </a:ext>
              </a:extLst>
            </p:cNvPr>
            <p:cNvCxnSpPr/>
            <p:nvPr/>
          </p:nvCxnSpPr>
          <p:spPr>
            <a:xfrm>
              <a:off x="9205546" y="2028092"/>
              <a:ext cx="0" cy="4191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6DB43D36-02DA-420C-9EC9-0CC06FF49E76}"/>
              </a:ext>
            </a:extLst>
          </p:cNvPr>
          <p:cNvSpPr/>
          <p:nvPr/>
        </p:nvSpPr>
        <p:spPr>
          <a:xfrm>
            <a:off x="1623646" y="2432538"/>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CA0B45B-F229-4BBE-813C-54AF60D43231}"/>
              </a:ext>
            </a:extLst>
          </p:cNvPr>
          <p:cNvSpPr/>
          <p:nvPr/>
        </p:nvSpPr>
        <p:spPr>
          <a:xfrm>
            <a:off x="1620715" y="3253153"/>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0BA3959-41AF-4F22-815E-7380F5AE9A43}"/>
              </a:ext>
            </a:extLst>
          </p:cNvPr>
          <p:cNvSpPr/>
          <p:nvPr/>
        </p:nvSpPr>
        <p:spPr>
          <a:xfrm>
            <a:off x="4073769" y="2426676"/>
            <a:ext cx="163955" cy="2696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E6C5F8D-DA45-46C6-91C8-8B87034CB85E}"/>
              </a:ext>
            </a:extLst>
          </p:cNvPr>
          <p:cNvSpPr/>
          <p:nvPr/>
        </p:nvSpPr>
        <p:spPr>
          <a:xfrm>
            <a:off x="1632254" y="4956045"/>
            <a:ext cx="164124" cy="870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4EC7146A-B6BF-4F03-B594-E862F4D1AB47}"/>
              </a:ext>
            </a:extLst>
          </p:cNvPr>
          <p:cNvGrpSpPr/>
          <p:nvPr/>
        </p:nvGrpSpPr>
        <p:grpSpPr>
          <a:xfrm>
            <a:off x="1784838" y="2242010"/>
            <a:ext cx="2288931" cy="636005"/>
            <a:chOff x="1784838" y="2242010"/>
            <a:chExt cx="2288931" cy="636005"/>
          </a:xfrm>
        </p:grpSpPr>
        <p:cxnSp>
          <p:nvCxnSpPr>
            <p:cNvPr id="21" name="直接箭头连接符 20">
              <a:extLst>
                <a:ext uri="{FF2B5EF4-FFF2-40B4-BE49-F238E27FC236}">
                  <a16:creationId xmlns:a16="http://schemas.microsoft.com/office/drawing/2014/main" id="{A568A012-63B0-446E-B687-CB5947D22AB0}"/>
                </a:ext>
              </a:extLst>
            </p:cNvPr>
            <p:cNvCxnSpPr>
              <a:cxnSpLocks/>
            </p:cNvCxnSpPr>
            <p:nvPr/>
          </p:nvCxnSpPr>
          <p:spPr>
            <a:xfrm flipH="1">
              <a:off x="1796378" y="2555631"/>
              <a:ext cx="2277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42B1A01-7A25-413E-9A4F-B22CAC728650}"/>
                </a:ext>
              </a:extLst>
            </p:cNvPr>
            <p:cNvCxnSpPr/>
            <p:nvPr/>
          </p:nvCxnSpPr>
          <p:spPr>
            <a:xfrm>
              <a:off x="1784838" y="2878015"/>
              <a:ext cx="228893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FF3CCAA-38E2-433B-9B88-CDCAEE2BD8A2}"/>
                </a:ext>
              </a:extLst>
            </p:cNvPr>
            <p:cNvSpPr txBox="1"/>
            <p:nvPr/>
          </p:nvSpPr>
          <p:spPr>
            <a:xfrm>
              <a:off x="2430726" y="2242010"/>
              <a:ext cx="1314784" cy="338554"/>
            </a:xfrm>
            <a:prstGeom prst="rect">
              <a:avLst/>
            </a:prstGeom>
            <a:noFill/>
          </p:spPr>
          <p:txBody>
            <a:bodyPr wrap="none" rtlCol="0">
              <a:spAutoFit/>
            </a:bodyPr>
            <a:lstStyle/>
            <a:p>
              <a:r>
                <a:rPr lang="en-US" altLang="zh-CN" sz="1600" dirty="0"/>
                <a:t>1.</a:t>
              </a:r>
              <a:r>
                <a:rPr lang="zh-CN" altLang="en-US" sz="1600" dirty="0"/>
                <a:t>开始事务</a:t>
              </a:r>
              <a:r>
                <a:rPr lang="en-US" altLang="zh-CN" sz="1600" dirty="0"/>
                <a:t>()</a:t>
              </a:r>
              <a:endParaRPr lang="zh-CN" altLang="en-US" sz="1600" dirty="0"/>
            </a:p>
          </p:txBody>
        </p:sp>
      </p:grpSp>
      <p:cxnSp>
        <p:nvCxnSpPr>
          <p:cNvPr id="24" name="直接箭头连接符 23">
            <a:extLst>
              <a:ext uri="{FF2B5EF4-FFF2-40B4-BE49-F238E27FC236}">
                <a16:creationId xmlns:a16="http://schemas.microsoft.com/office/drawing/2014/main" id="{A3C7F673-FD95-4E9E-8A66-7D467B25E456}"/>
              </a:ext>
            </a:extLst>
          </p:cNvPr>
          <p:cNvCxnSpPr>
            <a:cxnSpLocks/>
          </p:cNvCxnSpPr>
          <p:nvPr/>
        </p:nvCxnSpPr>
        <p:spPr>
          <a:xfrm flipH="1">
            <a:off x="1796378" y="3341077"/>
            <a:ext cx="2277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F4E666A-E710-4F20-8F0C-AA65D4DD361B}"/>
              </a:ext>
            </a:extLst>
          </p:cNvPr>
          <p:cNvCxnSpPr/>
          <p:nvPr/>
        </p:nvCxnSpPr>
        <p:spPr>
          <a:xfrm>
            <a:off x="1784838" y="3663461"/>
            <a:ext cx="228893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DC4C111-3B7E-4335-AFDC-3C1C155005DD}"/>
              </a:ext>
            </a:extLst>
          </p:cNvPr>
          <p:cNvSpPr txBox="1"/>
          <p:nvPr/>
        </p:nvSpPr>
        <p:spPr>
          <a:xfrm>
            <a:off x="2430720" y="2980572"/>
            <a:ext cx="1314784" cy="338554"/>
          </a:xfrm>
          <a:prstGeom prst="rect">
            <a:avLst/>
          </a:prstGeom>
          <a:noFill/>
        </p:spPr>
        <p:txBody>
          <a:bodyPr wrap="none" rtlCol="0">
            <a:spAutoFit/>
          </a:bodyPr>
          <a:lstStyle/>
          <a:p>
            <a:r>
              <a:rPr lang="en-US" altLang="zh-CN" sz="1600" dirty="0"/>
              <a:t>2.</a:t>
            </a:r>
            <a:r>
              <a:rPr lang="zh-CN" altLang="en-US" sz="1600" dirty="0"/>
              <a:t>更新数据</a:t>
            </a:r>
            <a:r>
              <a:rPr lang="en-US" altLang="zh-CN" sz="1600" dirty="0"/>
              <a:t>()</a:t>
            </a:r>
            <a:endParaRPr lang="zh-CN" altLang="en-US" sz="1600" dirty="0"/>
          </a:p>
        </p:txBody>
      </p:sp>
      <p:sp>
        <p:nvSpPr>
          <p:cNvPr id="30" name="文本框 29">
            <a:extLst>
              <a:ext uri="{FF2B5EF4-FFF2-40B4-BE49-F238E27FC236}">
                <a16:creationId xmlns:a16="http://schemas.microsoft.com/office/drawing/2014/main" id="{C5C91F8B-39A4-48CE-9579-2ADEE346521C}"/>
              </a:ext>
            </a:extLst>
          </p:cNvPr>
          <p:cNvSpPr txBox="1"/>
          <p:nvPr/>
        </p:nvSpPr>
        <p:spPr>
          <a:xfrm>
            <a:off x="1745931" y="4767800"/>
            <a:ext cx="1314784" cy="338554"/>
          </a:xfrm>
          <a:prstGeom prst="rect">
            <a:avLst/>
          </a:prstGeom>
          <a:noFill/>
        </p:spPr>
        <p:txBody>
          <a:bodyPr wrap="none" rtlCol="0">
            <a:spAutoFit/>
          </a:bodyPr>
          <a:lstStyle/>
          <a:p>
            <a:r>
              <a:rPr lang="en-US" altLang="zh-CN" sz="1600" dirty="0"/>
              <a:t>5.</a:t>
            </a:r>
            <a:r>
              <a:rPr lang="zh-CN" altLang="en-US" sz="1600" dirty="0"/>
              <a:t>回滚事务</a:t>
            </a:r>
            <a:r>
              <a:rPr lang="en-US" altLang="zh-CN" sz="1600" dirty="0"/>
              <a:t>()</a:t>
            </a:r>
            <a:endParaRPr lang="zh-CN" altLang="en-US" sz="1600" dirty="0"/>
          </a:p>
        </p:txBody>
      </p:sp>
      <p:sp>
        <p:nvSpPr>
          <p:cNvPr id="31" name="矩形 30">
            <a:extLst>
              <a:ext uri="{FF2B5EF4-FFF2-40B4-BE49-F238E27FC236}">
                <a16:creationId xmlns:a16="http://schemas.microsoft.com/office/drawing/2014/main" id="{DF36A5F2-D1E9-41A0-BD24-5161C00748DE}"/>
              </a:ext>
            </a:extLst>
          </p:cNvPr>
          <p:cNvSpPr/>
          <p:nvPr/>
        </p:nvSpPr>
        <p:spPr>
          <a:xfrm>
            <a:off x="6731963" y="3722076"/>
            <a:ext cx="178791" cy="11254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2D7916B7-C4E0-442C-85E3-DA7E7B7D4024}"/>
              </a:ext>
            </a:extLst>
          </p:cNvPr>
          <p:cNvCxnSpPr/>
          <p:nvPr/>
        </p:nvCxnSpPr>
        <p:spPr>
          <a:xfrm>
            <a:off x="4249308" y="3804138"/>
            <a:ext cx="2453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D228952-81CE-448E-8F9E-213A06E698CB}"/>
              </a:ext>
            </a:extLst>
          </p:cNvPr>
          <p:cNvSpPr txBox="1"/>
          <p:nvPr/>
        </p:nvSpPr>
        <p:spPr>
          <a:xfrm>
            <a:off x="4995201" y="3494184"/>
            <a:ext cx="1314784" cy="338554"/>
          </a:xfrm>
          <a:prstGeom prst="rect">
            <a:avLst/>
          </a:prstGeom>
          <a:noFill/>
        </p:spPr>
        <p:txBody>
          <a:bodyPr wrap="none" rtlCol="0">
            <a:spAutoFit/>
          </a:bodyPr>
          <a:lstStyle/>
          <a:p>
            <a:r>
              <a:rPr lang="en-US" altLang="zh-CN" sz="1600" dirty="0"/>
              <a:t>3.</a:t>
            </a:r>
            <a:r>
              <a:rPr lang="zh-CN" altLang="en-US" sz="1600" dirty="0"/>
              <a:t>投递事件</a:t>
            </a:r>
            <a:r>
              <a:rPr lang="en-US" altLang="zh-CN" sz="1600" dirty="0"/>
              <a:t>()</a:t>
            </a:r>
            <a:endParaRPr lang="zh-CN" altLang="en-US" sz="1600" dirty="0"/>
          </a:p>
        </p:txBody>
      </p:sp>
      <p:sp>
        <p:nvSpPr>
          <p:cNvPr id="34" name="矩形 33">
            <a:extLst>
              <a:ext uri="{FF2B5EF4-FFF2-40B4-BE49-F238E27FC236}">
                <a16:creationId xmlns:a16="http://schemas.microsoft.com/office/drawing/2014/main" id="{75710B33-FCC9-4BFD-9A33-9765377E0C7C}"/>
              </a:ext>
            </a:extLst>
          </p:cNvPr>
          <p:cNvSpPr/>
          <p:nvPr/>
        </p:nvSpPr>
        <p:spPr>
          <a:xfrm>
            <a:off x="6910754" y="4190999"/>
            <a:ext cx="123092" cy="471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连接符: 肘形 34">
            <a:extLst>
              <a:ext uri="{FF2B5EF4-FFF2-40B4-BE49-F238E27FC236}">
                <a16:creationId xmlns:a16="http://schemas.microsoft.com/office/drawing/2014/main" id="{F3ED9D16-476C-41A1-9DA3-779ECB355DD2}"/>
              </a:ext>
            </a:extLst>
          </p:cNvPr>
          <p:cNvCxnSpPr>
            <a:endCxn id="34" idx="3"/>
          </p:cNvCxnSpPr>
          <p:nvPr/>
        </p:nvCxnSpPr>
        <p:spPr>
          <a:xfrm rot="16200000" flipH="1">
            <a:off x="6699011" y="4092081"/>
            <a:ext cx="546578" cy="123092"/>
          </a:xfrm>
          <a:prstGeom prst="bentConnector4">
            <a:avLst>
              <a:gd name="adj1" fmla="val 28419"/>
              <a:gd name="adj2" fmla="val 285715"/>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A3C77D3-B753-4EC2-8390-0619B71DAFBC}"/>
              </a:ext>
            </a:extLst>
          </p:cNvPr>
          <p:cNvSpPr txBox="1"/>
          <p:nvPr/>
        </p:nvSpPr>
        <p:spPr>
          <a:xfrm>
            <a:off x="7054351" y="3722076"/>
            <a:ext cx="1731564" cy="338554"/>
          </a:xfrm>
          <a:prstGeom prst="rect">
            <a:avLst/>
          </a:prstGeom>
          <a:noFill/>
        </p:spPr>
        <p:txBody>
          <a:bodyPr wrap="none" rtlCol="0">
            <a:spAutoFit/>
          </a:bodyPr>
          <a:lstStyle/>
          <a:p>
            <a:r>
              <a:rPr lang="en-US" altLang="zh-CN" sz="1600" dirty="0"/>
              <a:t>3.1 </a:t>
            </a:r>
            <a:r>
              <a:rPr lang="zh-CN" altLang="en-US" sz="1600" dirty="0"/>
              <a:t>持久化事件</a:t>
            </a:r>
            <a:r>
              <a:rPr lang="en-US" altLang="zh-CN" sz="1600" dirty="0"/>
              <a:t>()</a:t>
            </a:r>
            <a:endParaRPr lang="zh-CN" altLang="en-US" sz="1600" dirty="0"/>
          </a:p>
        </p:txBody>
      </p:sp>
      <p:sp>
        <p:nvSpPr>
          <p:cNvPr id="37" name="矩形 36">
            <a:extLst>
              <a:ext uri="{FF2B5EF4-FFF2-40B4-BE49-F238E27FC236}">
                <a16:creationId xmlns:a16="http://schemas.microsoft.com/office/drawing/2014/main" id="{8E67D843-75C9-4C3A-9E4E-712D4C6B9EBC}"/>
              </a:ext>
            </a:extLst>
          </p:cNvPr>
          <p:cNvSpPr/>
          <p:nvPr/>
        </p:nvSpPr>
        <p:spPr>
          <a:xfrm>
            <a:off x="6731963" y="5122983"/>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F96E3765-7F2F-4D38-99A0-6F2269B4F30A}"/>
              </a:ext>
            </a:extLst>
          </p:cNvPr>
          <p:cNvSpPr/>
          <p:nvPr/>
        </p:nvSpPr>
        <p:spPr>
          <a:xfrm>
            <a:off x="9621718" y="5122982"/>
            <a:ext cx="164123" cy="550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13634FD3-CA4B-43A7-A4CC-8BE8A0CDCF2D}"/>
              </a:ext>
            </a:extLst>
          </p:cNvPr>
          <p:cNvCxnSpPr/>
          <p:nvPr/>
        </p:nvCxnSpPr>
        <p:spPr>
          <a:xfrm>
            <a:off x="6907670" y="5193323"/>
            <a:ext cx="2699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14D3084-AB1E-448A-914A-B0EF7B73C467}"/>
              </a:ext>
            </a:extLst>
          </p:cNvPr>
          <p:cNvSpPr txBox="1"/>
          <p:nvPr/>
        </p:nvSpPr>
        <p:spPr>
          <a:xfrm>
            <a:off x="7503031" y="4827037"/>
            <a:ext cx="1372492" cy="338554"/>
          </a:xfrm>
          <a:prstGeom prst="rect">
            <a:avLst/>
          </a:prstGeom>
          <a:noFill/>
        </p:spPr>
        <p:txBody>
          <a:bodyPr wrap="none" rtlCol="0">
            <a:spAutoFit/>
          </a:bodyPr>
          <a:lstStyle/>
          <a:p>
            <a:r>
              <a:rPr lang="en-US" altLang="zh-CN" sz="1600" dirty="0"/>
              <a:t>4. </a:t>
            </a:r>
            <a:r>
              <a:rPr lang="zh-CN" altLang="en-US" sz="1600" dirty="0"/>
              <a:t>投递事件</a:t>
            </a:r>
            <a:r>
              <a:rPr lang="en-US" altLang="zh-CN" sz="1600" dirty="0"/>
              <a:t>()</a:t>
            </a:r>
            <a:endParaRPr lang="zh-CN" altLang="en-US" sz="1600" dirty="0"/>
          </a:p>
        </p:txBody>
      </p:sp>
      <p:sp>
        <p:nvSpPr>
          <p:cNvPr id="42" name="文本框 41">
            <a:extLst>
              <a:ext uri="{FF2B5EF4-FFF2-40B4-BE49-F238E27FC236}">
                <a16:creationId xmlns:a16="http://schemas.microsoft.com/office/drawing/2014/main" id="{A61D7D4E-9E2A-4BD6-B214-8C7BA7602B97}"/>
              </a:ext>
            </a:extLst>
          </p:cNvPr>
          <p:cNvSpPr txBox="1"/>
          <p:nvPr/>
        </p:nvSpPr>
        <p:spPr>
          <a:xfrm>
            <a:off x="3956537" y="5143559"/>
            <a:ext cx="389850" cy="461665"/>
          </a:xfrm>
          <a:prstGeom prst="rect">
            <a:avLst/>
          </a:prstGeom>
          <a:noFill/>
        </p:spPr>
        <p:txBody>
          <a:bodyPr wrap="none" rtlCol="0">
            <a:spAutoFit/>
          </a:bodyPr>
          <a:lstStyle/>
          <a:p>
            <a:r>
              <a:rPr lang="en-US" altLang="zh-CN" sz="2400" dirty="0">
                <a:solidFill>
                  <a:srgbClr val="FF0000"/>
                </a:solidFill>
              </a:rPr>
              <a:t>X</a:t>
            </a:r>
            <a:endParaRPr lang="zh-CN" altLang="en-US" sz="2400" dirty="0">
              <a:solidFill>
                <a:srgbClr val="FF0000"/>
              </a:solidFill>
            </a:endParaRPr>
          </a:p>
        </p:txBody>
      </p:sp>
      <p:sp>
        <p:nvSpPr>
          <p:cNvPr id="43" name="矩形 42">
            <a:extLst>
              <a:ext uri="{FF2B5EF4-FFF2-40B4-BE49-F238E27FC236}">
                <a16:creationId xmlns:a16="http://schemas.microsoft.com/office/drawing/2014/main" id="{4BF07CB1-3F5D-445A-8277-68DB36FD49A4}"/>
              </a:ext>
            </a:extLst>
          </p:cNvPr>
          <p:cNvSpPr/>
          <p:nvPr/>
        </p:nvSpPr>
        <p:spPr>
          <a:xfrm>
            <a:off x="3867970" y="4284785"/>
            <a:ext cx="615462" cy="1459523"/>
          </a:xfrm>
          <a:prstGeom prst="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9E08391-E2FC-441E-B80F-D1BACF8826C4}"/>
              </a:ext>
            </a:extLst>
          </p:cNvPr>
          <p:cNvSpPr/>
          <p:nvPr/>
        </p:nvSpPr>
        <p:spPr>
          <a:xfrm>
            <a:off x="1775426" y="5231454"/>
            <a:ext cx="123092" cy="4718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连接符: 肘形 48">
            <a:extLst>
              <a:ext uri="{FF2B5EF4-FFF2-40B4-BE49-F238E27FC236}">
                <a16:creationId xmlns:a16="http://schemas.microsoft.com/office/drawing/2014/main" id="{D4670649-19C0-415D-84E9-592F2AB4598B}"/>
              </a:ext>
            </a:extLst>
          </p:cNvPr>
          <p:cNvCxnSpPr>
            <a:endCxn id="44" idx="3"/>
          </p:cNvCxnSpPr>
          <p:nvPr/>
        </p:nvCxnSpPr>
        <p:spPr>
          <a:xfrm rot="16200000" flipH="1">
            <a:off x="1675254" y="5244106"/>
            <a:ext cx="344389" cy="102140"/>
          </a:xfrm>
          <a:prstGeom prst="bentConnector4">
            <a:avLst>
              <a:gd name="adj1" fmla="val -16590"/>
              <a:gd name="adj2" fmla="val 32381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32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3EA65-D79D-47F1-9FAD-05F7E9D41887}"/>
              </a:ext>
            </a:extLst>
          </p:cNvPr>
          <p:cNvSpPr>
            <a:spLocks noGrp="1"/>
          </p:cNvSpPr>
          <p:nvPr>
            <p:ph type="title"/>
          </p:nvPr>
        </p:nvSpPr>
        <p:spPr>
          <a:xfrm>
            <a:off x="250372" y="486144"/>
            <a:ext cx="7029659" cy="692965"/>
          </a:xfrm>
        </p:spPr>
        <p:txBody>
          <a:bodyPr/>
          <a:lstStyle/>
          <a:p>
            <a:r>
              <a:rPr lang="zh-CN" altLang="en-US" dirty="0"/>
              <a:t>可靠事件模式</a:t>
            </a:r>
            <a:r>
              <a:rPr lang="en-US" altLang="zh-CN" dirty="0"/>
              <a:t>-</a:t>
            </a:r>
            <a:r>
              <a:rPr lang="zh-CN" altLang="en-US" dirty="0"/>
              <a:t>本地事件表</a:t>
            </a:r>
          </a:p>
        </p:txBody>
      </p:sp>
      <p:sp>
        <p:nvSpPr>
          <p:cNvPr id="4" name="矩形 3">
            <a:extLst>
              <a:ext uri="{FF2B5EF4-FFF2-40B4-BE49-F238E27FC236}">
                <a16:creationId xmlns:a16="http://schemas.microsoft.com/office/drawing/2014/main" id="{4E79EF32-1A76-45B9-B1C1-50602EFB8018}"/>
              </a:ext>
            </a:extLst>
          </p:cNvPr>
          <p:cNvSpPr/>
          <p:nvPr/>
        </p:nvSpPr>
        <p:spPr>
          <a:xfrm>
            <a:off x="949569" y="1553308"/>
            <a:ext cx="3393831" cy="422617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a:t>
            </a:r>
            <a:endParaRPr lang="zh-CN" altLang="en-US" dirty="0"/>
          </a:p>
        </p:txBody>
      </p:sp>
      <p:sp>
        <p:nvSpPr>
          <p:cNvPr id="5" name="矩形 4">
            <a:extLst>
              <a:ext uri="{FF2B5EF4-FFF2-40B4-BE49-F238E27FC236}">
                <a16:creationId xmlns:a16="http://schemas.microsoft.com/office/drawing/2014/main" id="{6141DB83-B363-41EE-A268-F56BFA8DA152}"/>
              </a:ext>
            </a:extLst>
          </p:cNvPr>
          <p:cNvSpPr/>
          <p:nvPr/>
        </p:nvSpPr>
        <p:spPr>
          <a:xfrm>
            <a:off x="7825153" y="1488830"/>
            <a:ext cx="3393831" cy="311247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A260932-5B9F-43F4-A801-09F181015281}"/>
              </a:ext>
            </a:extLst>
          </p:cNvPr>
          <p:cNvSpPr/>
          <p:nvPr/>
        </p:nvSpPr>
        <p:spPr>
          <a:xfrm>
            <a:off x="5380892" y="14419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7" name="矩形 6">
            <a:extLst>
              <a:ext uri="{FF2B5EF4-FFF2-40B4-BE49-F238E27FC236}">
                <a16:creationId xmlns:a16="http://schemas.microsoft.com/office/drawing/2014/main" id="{9C71CDF8-69A6-4E60-A96C-40FBF152AD74}"/>
              </a:ext>
            </a:extLst>
          </p:cNvPr>
          <p:cNvSpPr/>
          <p:nvPr/>
        </p:nvSpPr>
        <p:spPr>
          <a:xfrm>
            <a:off x="5380892" y="18991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8" name="矩形 7">
            <a:extLst>
              <a:ext uri="{FF2B5EF4-FFF2-40B4-BE49-F238E27FC236}">
                <a16:creationId xmlns:a16="http://schemas.microsoft.com/office/drawing/2014/main" id="{9B25079A-A87F-4B59-9ED3-5E0B906BB866}"/>
              </a:ext>
            </a:extLst>
          </p:cNvPr>
          <p:cNvSpPr/>
          <p:nvPr/>
        </p:nvSpPr>
        <p:spPr>
          <a:xfrm>
            <a:off x="5380892" y="23563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9" name="矩形 8">
            <a:extLst>
              <a:ext uri="{FF2B5EF4-FFF2-40B4-BE49-F238E27FC236}">
                <a16:creationId xmlns:a16="http://schemas.microsoft.com/office/drawing/2014/main" id="{C3BC8433-F207-405C-B4DB-485710187557}"/>
              </a:ext>
            </a:extLst>
          </p:cNvPr>
          <p:cNvSpPr/>
          <p:nvPr/>
        </p:nvSpPr>
        <p:spPr>
          <a:xfrm>
            <a:off x="5380892" y="28135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11" name="矩形 10">
            <a:extLst>
              <a:ext uri="{FF2B5EF4-FFF2-40B4-BE49-F238E27FC236}">
                <a16:creationId xmlns:a16="http://schemas.microsoft.com/office/drawing/2014/main" id="{BE1ABA27-898D-455E-A619-8C18D68F1E71}"/>
              </a:ext>
            </a:extLst>
          </p:cNvPr>
          <p:cNvSpPr/>
          <p:nvPr/>
        </p:nvSpPr>
        <p:spPr>
          <a:xfrm>
            <a:off x="5380892" y="32707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12" name="矩形 11">
            <a:extLst>
              <a:ext uri="{FF2B5EF4-FFF2-40B4-BE49-F238E27FC236}">
                <a16:creationId xmlns:a16="http://schemas.microsoft.com/office/drawing/2014/main" id="{00AFCBEC-D1BE-4191-BC83-FBFE3575F4DB}"/>
              </a:ext>
            </a:extLst>
          </p:cNvPr>
          <p:cNvSpPr/>
          <p:nvPr/>
        </p:nvSpPr>
        <p:spPr>
          <a:xfrm>
            <a:off x="5380892" y="372247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sp>
        <p:nvSpPr>
          <p:cNvPr id="13" name="矩形: 圆角 12">
            <a:extLst>
              <a:ext uri="{FF2B5EF4-FFF2-40B4-BE49-F238E27FC236}">
                <a16:creationId xmlns:a16="http://schemas.microsoft.com/office/drawing/2014/main" id="{A7B9F461-A65A-4E8F-AD53-E7A2A09329A4}"/>
              </a:ext>
            </a:extLst>
          </p:cNvPr>
          <p:cNvSpPr/>
          <p:nvPr/>
        </p:nvSpPr>
        <p:spPr>
          <a:xfrm>
            <a:off x="1392113" y="1764323"/>
            <a:ext cx="2394441"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service</a:t>
            </a:r>
            <a:endParaRPr lang="zh-CN" altLang="en-US" dirty="0"/>
          </a:p>
        </p:txBody>
      </p:sp>
      <p:sp>
        <p:nvSpPr>
          <p:cNvPr id="14" name="圆柱形 13">
            <a:extLst>
              <a:ext uri="{FF2B5EF4-FFF2-40B4-BE49-F238E27FC236}">
                <a16:creationId xmlns:a16="http://schemas.microsoft.com/office/drawing/2014/main" id="{CDFBDBC0-4955-4F06-A043-50DBB133A921}"/>
              </a:ext>
            </a:extLst>
          </p:cNvPr>
          <p:cNvSpPr/>
          <p:nvPr/>
        </p:nvSpPr>
        <p:spPr>
          <a:xfrm>
            <a:off x="1195753" y="2992314"/>
            <a:ext cx="2901462" cy="1471247"/>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矩形: 圆角 14">
            <a:extLst>
              <a:ext uri="{FF2B5EF4-FFF2-40B4-BE49-F238E27FC236}">
                <a16:creationId xmlns:a16="http://schemas.microsoft.com/office/drawing/2014/main" id="{8C9EFCAF-924C-45ED-B6E4-3B3ED20D34C9}"/>
              </a:ext>
            </a:extLst>
          </p:cNvPr>
          <p:cNvSpPr/>
          <p:nvPr/>
        </p:nvSpPr>
        <p:spPr>
          <a:xfrm>
            <a:off x="1729154" y="4857750"/>
            <a:ext cx="1752600"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事件恢复</a:t>
            </a:r>
          </a:p>
        </p:txBody>
      </p:sp>
      <p:sp>
        <p:nvSpPr>
          <p:cNvPr id="16" name="流程图: 文档 15">
            <a:extLst>
              <a:ext uri="{FF2B5EF4-FFF2-40B4-BE49-F238E27FC236}">
                <a16:creationId xmlns:a16="http://schemas.microsoft.com/office/drawing/2014/main" id="{50594591-55FD-49B0-9C65-3EF7346707E5}"/>
              </a:ext>
            </a:extLst>
          </p:cNvPr>
          <p:cNvSpPr/>
          <p:nvPr/>
        </p:nvSpPr>
        <p:spPr>
          <a:xfrm>
            <a:off x="1392113" y="3804136"/>
            <a:ext cx="1014047" cy="55391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业务</a:t>
            </a:r>
          </a:p>
        </p:txBody>
      </p:sp>
      <p:sp>
        <p:nvSpPr>
          <p:cNvPr id="17" name="流程图: 文档 16">
            <a:extLst>
              <a:ext uri="{FF2B5EF4-FFF2-40B4-BE49-F238E27FC236}">
                <a16:creationId xmlns:a16="http://schemas.microsoft.com/office/drawing/2014/main" id="{917A9BD0-DC94-414B-A586-2DCE072514BA}"/>
              </a:ext>
            </a:extLst>
          </p:cNvPr>
          <p:cNvSpPr/>
          <p:nvPr/>
        </p:nvSpPr>
        <p:spPr>
          <a:xfrm>
            <a:off x="2848706" y="3804135"/>
            <a:ext cx="1014047" cy="553918"/>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a:t>
            </a:r>
          </a:p>
        </p:txBody>
      </p:sp>
      <p:sp>
        <p:nvSpPr>
          <p:cNvPr id="18" name="文本框 17">
            <a:extLst>
              <a:ext uri="{FF2B5EF4-FFF2-40B4-BE49-F238E27FC236}">
                <a16:creationId xmlns:a16="http://schemas.microsoft.com/office/drawing/2014/main" id="{23FB5C7B-7299-4448-B88A-63AFEF3FA497}"/>
              </a:ext>
            </a:extLst>
          </p:cNvPr>
          <p:cNvSpPr txBox="1"/>
          <p:nvPr/>
        </p:nvSpPr>
        <p:spPr>
          <a:xfrm>
            <a:off x="2051536" y="2666996"/>
            <a:ext cx="1107996" cy="369332"/>
          </a:xfrm>
          <a:prstGeom prst="rect">
            <a:avLst/>
          </a:prstGeom>
          <a:noFill/>
        </p:spPr>
        <p:txBody>
          <a:bodyPr wrap="none" rtlCol="0">
            <a:spAutoFit/>
          </a:bodyPr>
          <a:lstStyle/>
          <a:p>
            <a:r>
              <a:rPr lang="zh-CN" altLang="en-US" dirty="0">
                <a:solidFill>
                  <a:srgbClr val="FF0000"/>
                </a:solidFill>
              </a:rPr>
              <a:t>本地事务</a:t>
            </a:r>
          </a:p>
        </p:txBody>
      </p:sp>
      <p:cxnSp>
        <p:nvCxnSpPr>
          <p:cNvPr id="20" name="直接箭头连接符 19">
            <a:extLst>
              <a:ext uri="{FF2B5EF4-FFF2-40B4-BE49-F238E27FC236}">
                <a16:creationId xmlns:a16="http://schemas.microsoft.com/office/drawing/2014/main" id="{C2309456-8C83-471B-88DB-E2AB4458AD7A}"/>
              </a:ext>
            </a:extLst>
          </p:cNvPr>
          <p:cNvCxnSpPr/>
          <p:nvPr/>
        </p:nvCxnSpPr>
        <p:spPr>
          <a:xfrm>
            <a:off x="2004646" y="2508738"/>
            <a:ext cx="0" cy="12953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BF62232-DE85-4D92-8336-4C471CAAE0C2}"/>
              </a:ext>
            </a:extLst>
          </p:cNvPr>
          <p:cNvCxnSpPr/>
          <p:nvPr/>
        </p:nvCxnSpPr>
        <p:spPr>
          <a:xfrm>
            <a:off x="3259015" y="2508738"/>
            <a:ext cx="0" cy="12953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CC0C9BD-098B-4C19-A3AB-9C136E71F179}"/>
              </a:ext>
            </a:extLst>
          </p:cNvPr>
          <p:cNvSpPr/>
          <p:nvPr/>
        </p:nvSpPr>
        <p:spPr>
          <a:xfrm>
            <a:off x="1673548" y="2356338"/>
            <a:ext cx="1907770" cy="1518139"/>
          </a:xfrm>
          <a:prstGeom prst="rect">
            <a:avLst/>
          </a:prstGeom>
          <a:solidFill>
            <a:srgbClr val="FF0000">
              <a:alpha val="10000"/>
            </a:srgb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连接符: 肘形 24">
            <a:extLst>
              <a:ext uri="{FF2B5EF4-FFF2-40B4-BE49-F238E27FC236}">
                <a16:creationId xmlns:a16="http://schemas.microsoft.com/office/drawing/2014/main" id="{09857DD3-AF2C-4675-B2EA-B464532D255A}"/>
              </a:ext>
            </a:extLst>
          </p:cNvPr>
          <p:cNvCxnSpPr>
            <a:stCxn id="17" idx="2"/>
            <a:endCxn id="15" idx="0"/>
          </p:cNvCxnSpPr>
          <p:nvPr/>
        </p:nvCxnSpPr>
        <p:spPr>
          <a:xfrm rot="5400000">
            <a:off x="2712434" y="4214453"/>
            <a:ext cx="536317" cy="750276"/>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69DF9107-872A-4A43-B8E0-8FC4A4E406F7}"/>
              </a:ext>
            </a:extLst>
          </p:cNvPr>
          <p:cNvCxnSpPr>
            <a:stCxn id="15" idx="3"/>
            <a:endCxn id="12" idx="2"/>
          </p:cNvCxnSpPr>
          <p:nvPr/>
        </p:nvCxnSpPr>
        <p:spPr>
          <a:xfrm flipV="1">
            <a:off x="3481754" y="4179678"/>
            <a:ext cx="2297723" cy="105028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FF62B539-50CB-4B58-9CD0-D8911E53A460}"/>
              </a:ext>
            </a:extLst>
          </p:cNvPr>
          <p:cNvCxnSpPr>
            <a:stCxn id="13" idx="3"/>
            <a:endCxn id="12" idx="1"/>
          </p:cNvCxnSpPr>
          <p:nvPr/>
        </p:nvCxnSpPr>
        <p:spPr>
          <a:xfrm>
            <a:off x="3786554" y="2136531"/>
            <a:ext cx="1594338" cy="181454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E11BE34D-92A9-4710-BF85-8EE644284497}"/>
              </a:ext>
            </a:extLst>
          </p:cNvPr>
          <p:cNvSpPr/>
          <p:nvPr/>
        </p:nvSpPr>
        <p:spPr>
          <a:xfrm>
            <a:off x="8522677" y="1620717"/>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service</a:t>
            </a:r>
            <a:endParaRPr lang="zh-CN" altLang="en-US" dirty="0"/>
          </a:p>
        </p:txBody>
      </p:sp>
      <p:sp>
        <p:nvSpPr>
          <p:cNvPr id="31" name="圆柱形 30">
            <a:extLst>
              <a:ext uri="{FF2B5EF4-FFF2-40B4-BE49-F238E27FC236}">
                <a16:creationId xmlns:a16="http://schemas.microsoft.com/office/drawing/2014/main" id="{02366F3E-8D17-41A7-A505-472AE4292470}"/>
              </a:ext>
            </a:extLst>
          </p:cNvPr>
          <p:cNvSpPr/>
          <p:nvPr/>
        </p:nvSpPr>
        <p:spPr>
          <a:xfrm>
            <a:off x="8364415" y="2731477"/>
            <a:ext cx="2403231" cy="162657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2" name="流程图: 文档 31">
            <a:extLst>
              <a:ext uri="{FF2B5EF4-FFF2-40B4-BE49-F238E27FC236}">
                <a16:creationId xmlns:a16="http://schemas.microsoft.com/office/drawing/2014/main" id="{4D528AFA-3C56-4FE9-AA18-27F3C0E3AA32}"/>
              </a:ext>
            </a:extLst>
          </p:cNvPr>
          <p:cNvSpPr/>
          <p:nvPr/>
        </p:nvSpPr>
        <p:spPr>
          <a:xfrm>
            <a:off x="9059006" y="3515454"/>
            <a:ext cx="1014047" cy="55391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业务</a:t>
            </a:r>
          </a:p>
        </p:txBody>
      </p:sp>
      <p:cxnSp>
        <p:nvCxnSpPr>
          <p:cNvPr id="34" name="直接箭头连接符 33">
            <a:extLst>
              <a:ext uri="{FF2B5EF4-FFF2-40B4-BE49-F238E27FC236}">
                <a16:creationId xmlns:a16="http://schemas.microsoft.com/office/drawing/2014/main" id="{60C2D6F7-612A-4C74-AA03-1F143550BC1A}"/>
              </a:ext>
            </a:extLst>
          </p:cNvPr>
          <p:cNvCxnSpPr>
            <a:stCxn id="30" idx="2"/>
            <a:endCxn id="32" idx="0"/>
          </p:cNvCxnSpPr>
          <p:nvPr/>
        </p:nvCxnSpPr>
        <p:spPr>
          <a:xfrm>
            <a:off x="9557239" y="2365132"/>
            <a:ext cx="8791" cy="1150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88CA6CB0-616F-4570-84C3-8DDCA6DE6040}"/>
              </a:ext>
            </a:extLst>
          </p:cNvPr>
          <p:cNvCxnSpPr>
            <a:stCxn id="6" idx="3"/>
            <a:endCxn id="30" idx="1"/>
          </p:cNvCxnSpPr>
          <p:nvPr/>
        </p:nvCxnSpPr>
        <p:spPr>
          <a:xfrm>
            <a:off x="6178062" y="1670538"/>
            <a:ext cx="2344615" cy="32238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2A795-821A-42FD-8659-68969E23A4AA}"/>
              </a:ext>
            </a:extLst>
          </p:cNvPr>
          <p:cNvSpPr>
            <a:spLocks noGrp="1"/>
          </p:cNvSpPr>
          <p:nvPr>
            <p:ph type="title"/>
          </p:nvPr>
        </p:nvSpPr>
        <p:spPr>
          <a:xfrm>
            <a:off x="250372" y="486144"/>
            <a:ext cx="6632680" cy="692965"/>
          </a:xfrm>
        </p:spPr>
        <p:txBody>
          <a:bodyPr/>
          <a:lstStyle/>
          <a:p>
            <a:r>
              <a:rPr lang="zh-CN" altLang="en-US" dirty="0"/>
              <a:t>可靠事件模式</a:t>
            </a:r>
            <a:r>
              <a:rPr lang="en-US" altLang="zh-CN" dirty="0"/>
              <a:t>-</a:t>
            </a:r>
            <a:r>
              <a:rPr lang="zh-CN" altLang="en-US" dirty="0"/>
              <a:t>外部事件表</a:t>
            </a:r>
          </a:p>
        </p:txBody>
      </p:sp>
      <p:sp>
        <p:nvSpPr>
          <p:cNvPr id="4" name="矩形 3">
            <a:extLst>
              <a:ext uri="{FF2B5EF4-FFF2-40B4-BE49-F238E27FC236}">
                <a16:creationId xmlns:a16="http://schemas.microsoft.com/office/drawing/2014/main" id="{845E40D3-65A2-4B4E-A7C8-C8AE28092C2B}"/>
              </a:ext>
            </a:extLst>
          </p:cNvPr>
          <p:cNvSpPr/>
          <p:nvPr/>
        </p:nvSpPr>
        <p:spPr>
          <a:xfrm>
            <a:off x="8476506" y="1474537"/>
            <a:ext cx="3393831" cy="311247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AB94487E-907D-439F-BC48-3C019224EEB9}"/>
              </a:ext>
            </a:extLst>
          </p:cNvPr>
          <p:cNvSpPr/>
          <p:nvPr/>
        </p:nvSpPr>
        <p:spPr>
          <a:xfrm>
            <a:off x="9174030" y="1606424"/>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service</a:t>
            </a:r>
            <a:endParaRPr lang="zh-CN" altLang="en-US" dirty="0"/>
          </a:p>
        </p:txBody>
      </p:sp>
      <p:sp>
        <p:nvSpPr>
          <p:cNvPr id="6" name="圆柱形 5">
            <a:extLst>
              <a:ext uri="{FF2B5EF4-FFF2-40B4-BE49-F238E27FC236}">
                <a16:creationId xmlns:a16="http://schemas.microsoft.com/office/drawing/2014/main" id="{94C18B66-43B5-4A8D-9AB7-6A2186C768CF}"/>
              </a:ext>
            </a:extLst>
          </p:cNvPr>
          <p:cNvSpPr/>
          <p:nvPr/>
        </p:nvSpPr>
        <p:spPr>
          <a:xfrm>
            <a:off x="9015768" y="2717184"/>
            <a:ext cx="2403231" cy="162657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流程图: 文档 6">
            <a:extLst>
              <a:ext uri="{FF2B5EF4-FFF2-40B4-BE49-F238E27FC236}">
                <a16:creationId xmlns:a16="http://schemas.microsoft.com/office/drawing/2014/main" id="{AB85609D-EFDD-42F3-8AE3-DCE559233B8D}"/>
              </a:ext>
            </a:extLst>
          </p:cNvPr>
          <p:cNvSpPr/>
          <p:nvPr/>
        </p:nvSpPr>
        <p:spPr>
          <a:xfrm>
            <a:off x="9710359" y="3501161"/>
            <a:ext cx="1014047" cy="55391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业务</a:t>
            </a:r>
          </a:p>
        </p:txBody>
      </p:sp>
      <p:cxnSp>
        <p:nvCxnSpPr>
          <p:cNvPr id="8" name="直接箭头连接符 7">
            <a:extLst>
              <a:ext uri="{FF2B5EF4-FFF2-40B4-BE49-F238E27FC236}">
                <a16:creationId xmlns:a16="http://schemas.microsoft.com/office/drawing/2014/main" id="{C26CAC4A-B76D-4626-A5AF-6632497C9931}"/>
              </a:ext>
            </a:extLst>
          </p:cNvPr>
          <p:cNvCxnSpPr>
            <a:stCxn id="5" idx="2"/>
            <a:endCxn id="7" idx="0"/>
          </p:cNvCxnSpPr>
          <p:nvPr/>
        </p:nvCxnSpPr>
        <p:spPr>
          <a:xfrm>
            <a:off x="10208592" y="2350839"/>
            <a:ext cx="8791" cy="1150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CBFBDCE-464B-49B7-8B7B-951BE3517860}"/>
              </a:ext>
            </a:extLst>
          </p:cNvPr>
          <p:cNvSpPr/>
          <p:nvPr/>
        </p:nvSpPr>
        <p:spPr>
          <a:xfrm>
            <a:off x="324151" y="1488830"/>
            <a:ext cx="3393831" cy="311247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9">
            <a:extLst>
              <a:ext uri="{FF2B5EF4-FFF2-40B4-BE49-F238E27FC236}">
                <a16:creationId xmlns:a16="http://schemas.microsoft.com/office/drawing/2014/main" id="{01B09534-1FC1-4909-B45B-2F9C62AB2CF5}"/>
              </a:ext>
            </a:extLst>
          </p:cNvPr>
          <p:cNvSpPr/>
          <p:nvPr/>
        </p:nvSpPr>
        <p:spPr>
          <a:xfrm>
            <a:off x="1021675" y="1620717"/>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service</a:t>
            </a:r>
            <a:endParaRPr lang="zh-CN" altLang="en-US" dirty="0"/>
          </a:p>
        </p:txBody>
      </p:sp>
      <p:sp>
        <p:nvSpPr>
          <p:cNvPr id="11" name="圆柱形 10">
            <a:extLst>
              <a:ext uri="{FF2B5EF4-FFF2-40B4-BE49-F238E27FC236}">
                <a16:creationId xmlns:a16="http://schemas.microsoft.com/office/drawing/2014/main" id="{776DA735-81EB-428E-AD96-3D6C7BEFC16A}"/>
              </a:ext>
            </a:extLst>
          </p:cNvPr>
          <p:cNvSpPr/>
          <p:nvPr/>
        </p:nvSpPr>
        <p:spPr>
          <a:xfrm>
            <a:off x="863413" y="2731477"/>
            <a:ext cx="2403231" cy="162657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2" name="流程图: 文档 11">
            <a:extLst>
              <a:ext uri="{FF2B5EF4-FFF2-40B4-BE49-F238E27FC236}">
                <a16:creationId xmlns:a16="http://schemas.microsoft.com/office/drawing/2014/main" id="{C904C8E2-F3BC-4B3A-807C-4C7968BF6879}"/>
              </a:ext>
            </a:extLst>
          </p:cNvPr>
          <p:cNvSpPr/>
          <p:nvPr/>
        </p:nvSpPr>
        <p:spPr>
          <a:xfrm>
            <a:off x="1558004" y="3515454"/>
            <a:ext cx="1014047" cy="55391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业务</a:t>
            </a:r>
          </a:p>
        </p:txBody>
      </p:sp>
      <p:cxnSp>
        <p:nvCxnSpPr>
          <p:cNvPr id="13" name="直接箭头连接符 12">
            <a:extLst>
              <a:ext uri="{FF2B5EF4-FFF2-40B4-BE49-F238E27FC236}">
                <a16:creationId xmlns:a16="http://schemas.microsoft.com/office/drawing/2014/main" id="{E348ACCA-190D-43D1-ADE5-039898F9EDFA}"/>
              </a:ext>
            </a:extLst>
          </p:cNvPr>
          <p:cNvCxnSpPr>
            <a:stCxn id="10" idx="2"/>
            <a:endCxn id="12" idx="0"/>
          </p:cNvCxnSpPr>
          <p:nvPr/>
        </p:nvCxnSpPr>
        <p:spPr>
          <a:xfrm>
            <a:off x="2056237" y="2365132"/>
            <a:ext cx="8791" cy="1150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40ABDCB-D7AB-4A0B-ABF9-F4CF2B7F9D99}"/>
              </a:ext>
            </a:extLst>
          </p:cNvPr>
          <p:cNvSpPr/>
          <p:nvPr/>
        </p:nvSpPr>
        <p:spPr>
          <a:xfrm>
            <a:off x="4412573" y="3501161"/>
            <a:ext cx="3393831" cy="311247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柱形 14">
            <a:extLst>
              <a:ext uri="{FF2B5EF4-FFF2-40B4-BE49-F238E27FC236}">
                <a16:creationId xmlns:a16="http://schemas.microsoft.com/office/drawing/2014/main" id="{090887CA-28C5-4E41-A801-5843F5E2D654}"/>
              </a:ext>
            </a:extLst>
          </p:cNvPr>
          <p:cNvSpPr/>
          <p:nvPr/>
        </p:nvSpPr>
        <p:spPr>
          <a:xfrm>
            <a:off x="4896793" y="4597802"/>
            <a:ext cx="2403231" cy="162657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流程图: 文档 15">
            <a:extLst>
              <a:ext uri="{FF2B5EF4-FFF2-40B4-BE49-F238E27FC236}">
                <a16:creationId xmlns:a16="http://schemas.microsoft.com/office/drawing/2014/main" id="{7BAAAE25-48D1-4D94-99BD-F73EC9341CC4}"/>
              </a:ext>
            </a:extLst>
          </p:cNvPr>
          <p:cNvSpPr/>
          <p:nvPr/>
        </p:nvSpPr>
        <p:spPr>
          <a:xfrm>
            <a:off x="5591384" y="5381779"/>
            <a:ext cx="1014047" cy="55391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a:t>
            </a:r>
          </a:p>
        </p:txBody>
      </p:sp>
      <p:sp>
        <p:nvSpPr>
          <p:cNvPr id="17" name="矩形: 圆角 16">
            <a:extLst>
              <a:ext uri="{FF2B5EF4-FFF2-40B4-BE49-F238E27FC236}">
                <a16:creationId xmlns:a16="http://schemas.microsoft.com/office/drawing/2014/main" id="{062B44C4-E8F3-4059-B934-1A1302D23D4E}"/>
              </a:ext>
            </a:extLst>
          </p:cNvPr>
          <p:cNvSpPr/>
          <p:nvPr/>
        </p:nvSpPr>
        <p:spPr>
          <a:xfrm>
            <a:off x="4569349" y="3640839"/>
            <a:ext cx="1374252"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事件消息</a:t>
            </a:r>
          </a:p>
        </p:txBody>
      </p:sp>
      <p:sp>
        <p:nvSpPr>
          <p:cNvPr id="18" name="矩形: 圆角 17">
            <a:extLst>
              <a:ext uri="{FF2B5EF4-FFF2-40B4-BE49-F238E27FC236}">
                <a16:creationId xmlns:a16="http://schemas.microsoft.com/office/drawing/2014/main" id="{C690C537-0FF1-4E29-82B3-DE0CEBB79471}"/>
              </a:ext>
            </a:extLst>
          </p:cNvPr>
          <p:cNvSpPr/>
          <p:nvPr/>
        </p:nvSpPr>
        <p:spPr>
          <a:xfrm>
            <a:off x="6195926" y="3640839"/>
            <a:ext cx="1374252"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事件恢复</a:t>
            </a:r>
          </a:p>
        </p:txBody>
      </p:sp>
      <p:sp>
        <p:nvSpPr>
          <p:cNvPr id="19" name="矩形 18">
            <a:extLst>
              <a:ext uri="{FF2B5EF4-FFF2-40B4-BE49-F238E27FC236}">
                <a16:creationId xmlns:a16="http://schemas.microsoft.com/office/drawing/2014/main" id="{311A96E5-2AC8-450A-B929-029C0EDB0FA0}"/>
              </a:ext>
            </a:extLst>
          </p:cNvPr>
          <p:cNvSpPr/>
          <p:nvPr/>
        </p:nvSpPr>
        <p:spPr>
          <a:xfrm>
            <a:off x="5025224" y="1480626"/>
            <a:ext cx="731127" cy="795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21" name="矩形 20">
            <a:extLst>
              <a:ext uri="{FF2B5EF4-FFF2-40B4-BE49-F238E27FC236}">
                <a16:creationId xmlns:a16="http://schemas.microsoft.com/office/drawing/2014/main" id="{B6D7E2F6-CBAB-4EA4-85D9-2E45155F1125}"/>
              </a:ext>
            </a:extLst>
          </p:cNvPr>
          <p:cNvSpPr/>
          <p:nvPr/>
        </p:nvSpPr>
        <p:spPr>
          <a:xfrm>
            <a:off x="7218563" y="1476628"/>
            <a:ext cx="731127" cy="795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22" name="矩形 21">
            <a:extLst>
              <a:ext uri="{FF2B5EF4-FFF2-40B4-BE49-F238E27FC236}">
                <a16:creationId xmlns:a16="http://schemas.microsoft.com/office/drawing/2014/main" id="{F801C301-2A2F-4551-AEE0-97C5C3AEAF3D}"/>
              </a:ext>
            </a:extLst>
          </p:cNvPr>
          <p:cNvSpPr/>
          <p:nvPr/>
        </p:nvSpPr>
        <p:spPr>
          <a:xfrm>
            <a:off x="6487478" y="1476628"/>
            <a:ext cx="731127" cy="795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23" name="矩形 22">
            <a:extLst>
              <a:ext uri="{FF2B5EF4-FFF2-40B4-BE49-F238E27FC236}">
                <a16:creationId xmlns:a16="http://schemas.microsoft.com/office/drawing/2014/main" id="{F45315CD-4458-462F-AF13-AFE506E655FE}"/>
              </a:ext>
            </a:extLst>
          </p:cNvPr>
          <p:cNvSpPr/>
          <p:nvPr/>
        </p:nvSpPr>
        <p:spPr>
          <a:xfrm>
            <a:off x="5756351" y="1476628"/>
            <a:ext cx="731127" cy="795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25" name="矩形 24">
            <a:extLst>
              <a:ext uri="{FF2B5EF4-FFF2-40B4-BE49-F238E27FC236}">
                <a16:creationId xmlns:a16="http://schemas.microsoft.com/office/drawing/2014/main" id="{0AD90866-12CE-4498-A224-83FE569FDCE5}"/>
              </a:ext>
            </a:extLst>
          </p:cNvPr>
          <p:cNvSpPr/>
          <p:nvPr/>
        </p:nvSpPr>
        <p:spPr>
          <a:xfrm>
            <a:off x="4294139" y="1479720"/>
            <a:ext cx="731127" cy="795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cxnSp>
        <p:nvCxnSpPr>
          <p:cNvPr id="27" name="直接箭头连接符 26">
            <a:extLst>
              <a:ext uri="{FF2B5EF4-FFF2-40B4-BE49-F238E27FC236}">
                <a16:creationId xmlns:a16="http://schemas.microsoft.com/office/drawing/2014/main" id="{2D678F4D-1B2A-4FB6-9980-F7AB246148BF}"/>
              </a:ext>
            </a:extLst>
          </p:cNvPr>
          <p:cNvCxnSpPr>
            <a:cxnSpLocks/>
            <a:stCxn id="10" idx="3"/>
          </p:cNvCxnSpPr>
          <p:nvPr/>
        </p:nvCxnSpPr>
        <p:spPr>
          <a:xfrm>
            <a:off x="3090798" y="1992925"/>
            <a:ext cx="1203341"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74799E7-DD0B-4C2E-B9F4-81E72DA8A5F8}"/>
              </a:ext>
            </a:extLst>
          </p:cNvPr>
          <p:cNvCxnSpPr/>
          <p:nvPr/>
        </p:nvCxnSpPr>
        <p:spPr>
          <a:xfrm>
            <a:off x="7949690" y="2041742"/>
            <a:ext cx="12243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7EB9876-AFFB-417D-B6C8-3A48D1A300C8}"/>
              </a:ext>
            </a:extLst>
          </p:cNvPr>
          <p:cNvCxnSpPr>
            <a:cxnSpLocks/>
            <a:endCxn id="17" idx="1"/>
          </p:cNvCxnSpPr>
          <p:nvPr/>
        </p:nvCxnSpPr>
        <p:spPr>
          <a:xfrm>
            <a:off x="2724411" y="2365132"/>
            <a:ext cx="1844938" cy="16479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EC0D9BA-4315-4949-A51D-7F3BFDC71ADC}"/>
              </a:ext>
            </a:extLst>
          </p:cNvPr>
          <p:cNvCxnSpPr/>
          <p:nvPr/>
        </p:nvCxnSpPr>
        <p:spPr>
          <a:xfrm flipH="1" flipV="1">
            <a:off x="3090798" y="2132604"/>
            <a:ext cx="2079358" cy="15082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649B51A5-33F3-4837-820D-E9393F590973}"/>
              </a:ext>
            </a:extLst>
          </p:cNvPr>
          <p:cNvCxnSpPr>
            <a:stCxn id="18" idx="0"/>
            <a:endCxn id="25" idx="2"/>
          </p:cNvCxnSpPr>
          <p:nvPr/>
        </p:nvCxnSpPr>
        <p:spPr>
          <a:xfrm rot="16200000" flipV="1">
            <a:off x="5088540" y="1846326"/>
            <a:ext cx="1365677" cy="222334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8C79FAF5-89BF-409A-8482-5A01D72E5A20}"/>
              </a:ext>
            </a:extLst>
          </p:cNvPr>
          <p:cNvSpPr txBox="1"/>
          <p:nvPr/>
        </p:nvSpPr>
        <p:spPr>
          <a:xfrm>
            <a:off x="3133113" y="2397443"/>
            <a:ext cx="1569660" cy="369332"/>
          </a:xfrm>
          <a:prstGeom prst="rect">
            <a:avLst/>
          </a:prstGeom>
          <a:noFill/>
        </p:spPr>
        <p:txBody>
          <a:bodyPr wrap="none" rtlCol="0">
            <a:spAutoFit/>
          </a:bodyPr>
          <a:lstStyle/>
          <a:p>
            <a:r>
              <a:rPr lang="zh-CN" altLang="en-US" dirty="0">
                <a:solidFill>
                  <a:srgbClr val="0070C0"/>
                </a:solidFill>
              </a:rPr>
              <a:t>查询发送状态</a:t>
            </a:r>
            <a:endParaRPr lang="en-US" altLang="zh-CN" dirty="0">
              <a:solidFill>
                <a:srgbClr val="0070C0"/>
              </a:solidFill>
            </a:endParaRPr>
          </a:p>
        </p:txBody>
      </p:sp>
      <p:sp>
        <p:nvSpPr>
          <p:cNvPr id="49" name="文本框 48">
            <a:extLst>
              <a:ext uri="{FF2B5EF4-FFF2-40B4-BE49-F238E27FC236}">
                <a16:creationId xmlns:a16="http://schemas.microsoft.com/office/drawing/2014/main" id="{67ACE92E-53C4-419A-B757-34EB2497F31E}"/>
              </a:ext>
            </a:extLst>
          </p:cNvPr>
          <p:cNvSpPr txBox="1"/>
          <p:nvPr/>
        </p:nvSpPr>
        <p:spPr>
          <a:xfrm>
            <a:off x="3246739" y="3235573"/>
            <a:ext cx="1172116" cy="646331"/>
          </a:xfrm>
          <a:prstGeom prst="rect">
            <a:avLst/>
          </a:prstGeom>
          <a:noFill/>
        </p:spPr>
        <p:txBody>
          <a:bodyPr wrap="none" rtlCol="0">
            <a:spAutoFit/>
          </a:bodyPr>
          <a:lstStyle/>
          <a:p>
            <a:r>
              <a:rPr lang="zh-CN" altLang="en-US" dirty="0">
                <a:solidFill>
                  <a:srgbClr val="0070C0"/>
                </a:solidFill>
              </a:rPr>
              <a:t>发送</a:t>
            </a:r>
            <a:endParaRPr lang="en-US" altLang="zh-CN" dirty="0">
              <a:solidFill>
                <a:srgbClr val="0070C0"/>
              </a:solidFill>
            </a:endParaRPr>
          </a:p>
          <a:p>
            <a:r>
              <a:rPr lang="zh-CN" altLang="en-US" dirty="0">
                <a:solidFill>
                  <a:srgbClr val="0070C0"/>
                </a:solidFill>
              </a:rPr>
              <a:t>确认</a:t>
            </a:r>
            <a:r>
              <a:rPr lang="en-US" altLang="zh-CN" dirty="0">
                <a:solidFill>
                  <a:srgbClr val="0070C0"/>
                </a:solidFill>
              </a:rPr>
              <a:t>/</a:t>
            </a:r>
            <a:r>
              <a:rPr lang="zh-CN" altLang="en-US" dirty="0">
                <a:solidFill>
                  <a:srgbClr val="0070C0"/>
                </a:solidFill>
              </a:rPr>
              <a:t>取消</a:t>
            </a:r>
          </a:p>
        </p:txBody>
      </p:sp>
      <p:sp>
        <p:nvSpPr>
          <p:cNvPr id="53" name="文本框 52">
            <a:extLst>
              <a:ext uri="{FF2B5EF4-FFF2-40B4-BE49-F238E27FC236}">
                <a16:creationId xmlns:a16="http://schemas.microsoft.com/office/drawing/2014/main" id="{2DE4D342-40DD-40C9-A5B6-87F870C4E62A}"/>
              </a:ext>
            </a:extLst>
          </p:cNvPr>
          <p:cNvSpPr txBox="1"/>
          <p:nvPr/>
        </p:nvSpPr>
        <p:spPr>
          <a:xfrm>
            <a:off x="4371019" y="6254270"/>
            <a:ext cx="1107996" cy="369332"/>
          </a:xfrm>
          <a:prstGeom prst="rect">
            <a:avLst/>
          </a:prstGeom>
          <a:noFill/>
        </p:spPr>
        <p:txBody>
          <a:bodyPr wrap="none" rtlCol="0">
            <a:spAutoFit/>
          </a:bodyPr>
          <a:lstStyle/>
          <a:p>
            <a:r>
              <a:rPr lang="zh-CN" altLang="en-US" dirty="0"/>
              <a:t>事件系统</a:t>
            </a:r>
          </a:p>
        </p:txBody>
      </p:sp>
    </p:spTree>
    <p:extLst>
      <p:ext uri="{BB962C8B-B14F-4D97-AF65-F5344CB8AC3E}">
        <p14:creationId xmlns:p14="http://schemas.microsoft.com/office/powerpoint/2010/main" val="184095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372" y="475634"/>
            <a:ext cx="5549537" cy="692965"/>
          </a:xfrm>
          <a:prstGeom prst="rect">
            <a:avLst/>
          </a:prstGeom>
        </p:spPr>
        <p:txBody>
          <a:bodyPr/>
          <a:lstStyle/>
          <a:p>
            <a:r>
              <a:rPr lang="zh-CN" altLang="en-US" dirty="0">
                <a:latin typeface="微软雅黑" panose="020B0503020204020204" pitchFamily="34" charset="-122"/>
                <a:ea typeface="微软雅黑" panose="020B0503020204020204" pitchFamily="34" charset="-122"/>
              </a:rPr>
              <a:t>主要内容</a:t>
            </a:r>
          </a:p>
        </p:txBody>
      </p:sp>
      <p:sp>
        <p:nvSpPr>
          <p:cNvPr id="3" name="内容占位符 2"/>
          <p:cNvSpPr>
            <a:spLocks noGrp="1"/>
          </p:cNvSpPr>
          <p:nvPr>
            <p:ph idx="4294967295"/>
          </p:nvPr>
        </p:nvSpPr>
        <p:spPr>
          <a:xfrm>
            <a:off x="838200" y="1825625"/>
            <a:ext cx="10515600" cy="4351338"/>
          </a:xfrm>
          <a:prstGeom prst="rect">
            <a:avLst/>
          </a:prstGeom>
        </p:spPr>
        <p:txBody>
          <a:bodyPr/>
          <a:lstStyle/>
          <a:p>
            <a:r>
              <a:rPr lang="zh-CN" altLang="en-US" sz="3600" b="1" dirty="0">
                <a:latin typeface="微软雅黑" panose="020B0503020204020204" pitchFamily="34" charset="-122"/>
                <a:ea typeface="微软雅黑" panose="020B0503020204020204" pitchFamily="34" charset="-122"/>
              </a:rPr>
              <a:t>传统分布式事务不是微服务中一致性的最佳选择</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微服务架构中应满足数据最终一致性原则</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微服务架构实现最终一致性的三种模式</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对账是最后的终极防线。</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456F6-7B6F-47F3-A100-8A230DC3DECA}"/>
              </a:ext>
            </a:extLst>
          </p:cNvPr>
          <p:cNvSpPr>
            <a:spLocks noGrp="1"/>
          </p:cNvSpPr>
          <p:nvPr>
            <p:ph type="title"/>
          </p:nvPr>
        </p:nvSpPr>
        <p:spPr>
          <a:xfrm>
            <a:off x="250372" y="486144"/>
            <a:ext cx="8110751" cy="692965"/>
          </a:xfrm>
        </p:spPr>
        <p:txBody>
          <a:bodyPr/>
          <a:lstStyle/>
          <a:p>
            <a:r>
              <a:rPr lang="zh-CN" altLang="en-US" dirty="0"/>
              <a:t>可靠事件投递的两种实现方式</a:t>
            </a:r>
          </a:p>
        </p:txBody>
      </p:sp>
      <p:sp>
        <p:nvSpPr>
          <p:cNvPr id="4" name="文本框 3">
            <a:extLst>
              <a:ext uri="{FF2B5EF4-FFF2-40B4-BE49-F238E27FC236}">
                <a16:creationId xmlns:a16="http://schemas.microsoft.com/office/drawing/2014/main" id="{94E12A8F-D919-41D8-B33F-0F4E91CBE309}"/>
              </a:ext>
            </a:extLst>
          </p:cNvPr>
          <p:cNvSpPr txBox="1"/>
          <p:nvPr/>
        </p:nvSpPr>
        <p:spPr>
          <a:xfrm>
            <a:off x="4011991" y="2994683"/>
            <a:ext cx="4801315" cy="1200329"/>
          </a:xfrm>
          <a:prstGeom prst="rect">
            <a:avLst/>
          </a:prstGeom>
          <a:noFill/>
        </p:spPr>
        <p:txBody>
          <a:bodyPr wrap="none" rtlCol="0">
            <a:spAutoFit/>
          </a:bodyPr>
          <a:lstStyle/>
          <a:p>
            <a:pPr algn="ctr"/>
            <a:r>
              <a:rPr lang="zh-CN" altLang="en-US" sz="3600" dirty="0"/>
              <a:t>本身具有幂等性的事件</a:t>
            </a:r>
            <a:endParaRPr lang="en-US" altLang="zh-CN" sz="3600" dirty="0"/>
          </a:p>
          <a:p>
            <a:pPr algn="ctr"/>
            <a:r>
              <a:rPr lang="zh-CN" altLang="en-US" sz="3600" dirty="0"/>
              <a:t>需要考虑执行顺序</a:t>
            </a:r>
          </a:p>
        </p:txBody>
      </p:sp>
    </p:spTree>
    <p:extLst>
      <p:ext uri="{BB962C8B-B14F-4D97-AF65-F5344CB8AC3E}">
        <p14:creationId xmlns:p14="http://schemas.microsoft.com/office/powerpoint/2010/main" val="416662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13BA9-138D-4FA9-976C-D810E42DEEE1}"/>
              </a:ext>
            </a:extLst>
          </p:cNvPr>
          <p:cNvSpPr>
            <a:spLocks noGrp="1"/>
          </p:cNvSpPr>
          <p:nvPr>
            <p:ph type="title"/>
          </p:nvPr>
        </p:nvSpPr>
        <p:spPr>
          <a:xfrm>
            <a:off x="250372" y="486144"/>
            <a:ext cx="7052302" cy="692965"/>
          </a:xfrm>
        </p:spPr>
        <p:txBody>
          <a:bodyPr/>
          <a:lstStyle/>
          <a:p>
            <a:r>
              <a:rPr lang="zh-CN" altLang="en-US" dirty="0"/>
              <a:t>幂等事件要保证顺序（一）</a:t>
            </a:r>
          </a:p>
        </p:txBody>
      </p:sp>
      <p:grpSp>
        <p:nvGrpSpPr>
          <p:cNvPr id="10" name="组合 9">
            <a:extLst>
              <a:ext uri="{FF2B5EF4-FFF2-40B4-BE49-F238E27FC236}">
                <a16:creationId xmlns:a16="http://schemas.microsoft.com/office/drawing/2014/main" id="{6C2804DE-0010-40C0-A6A3-EA853A7B0B5A}"/>
              </a:ext>
            </a:extLst>
          </p:cNvPr>
          <p:cNvGrpSpPr/>
          <p:nvPr/>
        </p:nvGrpSpPr>
        <p:grpSpPr>
          <a:xfrm>
            <a:off x="2092807" y="2744645"/>
            <a:ext cx="797170" cy="2737740"/>
            <a:chOff x="5380892" y="1441938"/>
            <a:chExt cx="797170" cy="2737740"/>
          </a:xfrm>
        </p:grpSpPr>
        <p:sp>
          <p:nvSpPr>
            <p:cNvPr id="4" name="矩形 3">
              <a:extLst>
                <a:ext uri="{FF2B5EF4-FFF2-40B4-BE49-F238E27FC236}">
                  <a16:creationId xmlns:a16="http://schemas.microsoft.com/office/drawing/2014/main" id="{9A5A924B-D6D2-4D5F-889A-EA215A6399EB}"/>
                </a:ext>
              </a:extLst>
            </p:cNvPr>
            <p:cNvSpPr/>
            <p:nvPr/>
          </p:nvSpPr>
          <p:spPr>
            <a:xfrm>
              <a:off x="5380892" y="14419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5" name="矩形 4">
              <a:extLst>
                <a:ext uri="{FF2B5EF4-FFF2-40B4-BE49-F238E27FC236}">
                  <a16:creationId xmlns:a16="http://schemas.microsoft.com/office/drawing/2014/main" id="{4EF686BF-AE76-4C4D-B576-82545CC69B41}"/>
                </a:ext>
              </a:extLst>
            </p:cNvPr>
            <p:cNvSpPr/>
            <p:nvPr/>
          </p:nvSpPr>
          <p:spPr>
            <a:xfrm>
              <a:off x="5380892" y="18991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6" name="矩形 5">
              <a:extLst>
                <a:ext uri="{FF2B5EF4-FFF2-40B4-BE49-F238E27FC236}">
                  <a16:creationId xmlns:a16="http://schemas.microsoft.com/office/drawing/2014/main" id="{FE411EF1-30AE-492F-B462-142CB76212CF}"/>
                </a:ext>
              </a:extLst>
            </p:cNvPr>
            <p:cNvSpPr/>
            <p:nvPr/>
          </p:nvSpPr>
          <p:spPr>
            <a:xfrm>
              <a:off x="5380892" y="23563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7" name="矩形 6">
              <a:extLst>
                <a:ext uri="{FF2B5EF4-FFF2-40B4-BE49-F238E27FC236}">
                  <a16:creationId xmlns:a16="http://schemas.microsoft.com/office/drawing/2014/main" id="{028443B2-C359-4582-9C35-362E46FC7159}"/>
                </a:ext>
              </a:extLst>
            </p:cNvPr>
            <p:cNvSpPr/>
            <p:nvPr/>
          </p:nvSpPr>
          <p:spPr>
            <a:xfrm>
              <a:off x="5380892" y="28135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8" name="矩形 7">
              <a:extLst>
                <a:ext uri="{FF2B5EF4-FFF2-40B4-BE49-F238E27FC236}">
                  <a16:creationId xmlns:a16="http://schemas.microsoft.com/office/drawing/2014/main" id="{ABB542B7-1865-43E8-A209-EBD3BECBADA3}"/>
                </a:ext>
              </a:extLst>
            </p:cNvPr>
            <p:cNvSpPr/>
            <p:nvPr/>
          </p:nvSpPr>
          <p:spPr>
            <a:xfrm>
              <a:off x="5380892" y="32707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9" name="矩形 8">
              <a:extLst>
                <a:ext uri="{FF2B5EF4-FFF2-40B4-BE49-F238E27FC236}">
                  <a16:creationId xmlns:a16="http://schemas.microsoft.com/office/drawing/2014/main" id="{32A82DB8-BE44-4A5B-A4C7-231045E26FA0}"/>
                </a:ext>
              </a:extLst>
            </p:cNvPr>
            <p:cNvSpPr/>
            <p:nvPr/>
          </p:nvSpPr>
          <p:spPr>
            <a:xfrm>
              <a:off x="5380892" y="372247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grpSp>
      <p:sp>
        <p:nvSpPr>
          <p:cNvPr id="11" name="矩形 10">
            <a:extLst>
              <a:ext uri="{FF2B5EF4-FFF2-40B4-BE49-F238E27FC236}">
                <a16:creationId xmlns:a16="http://schemas.microsoft.com/office/drawing/2014/main" id="{63358BCB-508E-4516-BCB9-B0EF320D29FC}"/>
              </a:ext>
            </a:extLst>
          </p:cNvPr>
          <p:cNvSpPr/>
          <p:nvPr/>
        </p:nvSpPr>
        <p:spPr>
          <a:xfrm>
            <a:off x="7010963" y="1908653"/>
            <a:ext cx="339383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BF49051-1F54-4C96-BC65-9D602405F91C}"/>
              </a:ext>
            </a:extLst>
          </p:cNvPr>
          <p:cNvSpPr/>
          <p:nvPr/>
        </p:nvSpPr>
        <p:spPr>
          <a:xfrm>
            <a:off x="7708487" y="2040540"/>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account </a:t>
            </a:r>
          </a:p>
          <a:p>
            <a:pPr algn="ctr"/>
            <a:r>
              <a:rPr lang="en-US" altLang="zh-CN" dirty="0"/>
              <a:t>service</a:t>
            </a:r>
            <a:endParaRPr lang="zh-CN" altLang="en-US" dirty="0"/>
          </a:p>
        </p:txBody>
      </p:sp>
      <p:sp>
        <p:nvSpPr>
          <p:cNvPr id="13" name="圆柱形 12">
            <a:extLst>
              <a:ext uri="{FF2B5EF4-FFF2-40B4-BE49-F238E27FC236}">
                <a16:creationId xmlns:a16="http://schemas.microsoft.com/office/drawing/2014/main" id="{E236C08D-FE72-4A00-966D-38E0743F7AAF}"/>
              </a:ext>
            </a:extLst>
          </p:cNvPr>
          <p:cNvSpPr/>
          <p:nvPr/>
        </p:nvSpPr>
        <p:spPr>
          <a:xfrm>
            <a:off x="7541432" y="4195044"/>
            <a:ext cx="2403231" cy="162657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rPr>
              <a:t>100</a:t>
            </a:r>
            <a:endParaRPr lang="zh-CN" altLang="en-US" dirty="0">
              <a:solidFill>
                <a:schemeClr val="tx1"/>
              </a:solidFill>
            </a:endParaRPr>
          </a:p>
        </p:txBody>
      </p:sp>
      <p:cxnSp>
        <p:nvCxnSpPr>
          <p:cNvPr id="15" name="直接箭头连接符 14">
            <a:extLst>
              <a:ext uri="{FF2B5EF4-FFF2-40B4-BE49-F238E27FC236}">
                <a16:creationId xmlns:a16="http://schemas.microsoft.com/office/drawing/2014/main" id="{73E447B1-5BDC-40A9-ACA8-A02BAC8DC69D}"/>
              </a:ext>
            </a:extLst>
          </p:cNvPr>
          <p:cNvCxnSpPr>
            <a:cxnSpLocks/>
            <a:stCxn id="12" idx="2"/>
            <a:endCxn id="13" idx="1"/>
          </p:cNvCxnSpPr>
          <p:nvPr/>
        </p:nvCxnSpPr>
        <p:spPr>
          <a:xfrm flipH="1">
            <a:off x="8743048" y="2784955"/>
            <a:ext cx="1" cy="14100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8F20175-8B3E-462D-8390-BA39DD7826BB}"/>
              </a:ext>
            </a:extLst>
          </p:cNvPr>
          <p:cNvCxnSpPr>
            <a:stCxn id="4" idx="3"/>
            <a:endCxn id="12" idx="1"/>
          </p:cNvCxnSpPr>
          <p:nvPr/>
        </p:nvCxnSpPr>
        <p:spPr>
          <a:xfrm flipV="1">
            <a:off x="2889977" y="2412748"/>
            <a:ext cx="4818510" cy="56049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D791924-5087-40F6-8C63-092841F78114}"/>
              </a:ext>
            </a:extLst>
          </p:cNvPr>
          <p:cNvSpPr txBox="1"/>
          <p:nvPr/>
        </p:nvSpPr>
        <p:spPr>
          <a:xfrm>
            <a:off x="3212060" y="1910311"/>
            <a:ext cx="2820003" cy="369332"/>
          </a:xfrm>
          <a:prstGeom prst="rect">
            <a:avLst/>
          </a:prstGeom>
          <a:noFill/>
          <a:ln w="6350">
            <a:solidFill>
              <a:schemeClr val="tx1"/>
            </a:solidFill>
          </a:ln>
        </p:spPr>
        <p:txBody>
          <a:bodyPr wrap="none" rtlCol="0">
            <a:spAutoFit/>
          </a:bodyPr>
          <a:lstStyle/>
          <a:p>
            <a:r>
              <a:rPr lang="en-US" altLang="zh-CN" dirty="0"/>
              <a:t>update xxx.balance = 100</a:t>
            </a:r>
            <a:endParaRPr lang="zh-CN" altLang="en-US" dirty="0"/>
          </a:p>
        </p:txBody>
      </p:sp>
      <p:cxnSp>
        <p:nvCxnSpPr>
          <p:cNvPr id="21" name="直接连接符 20">
            <a:extLst>
              <a:ext uri="{FF2B5EF4-FFF2-40B4-BE49-F238E27FC236}">
                <a16:creationId xmlns:a16="http://schemas.microsoft.com/office/drawing/2014/main" id="{207FAE39-2B6D-419E-85F0-EAF7E6BFEE45}"/>
              </a:ext>
            </a:extLst>
          </p:cNvPr>
          <p:cNvCxnSpPr>
            <a:cxnSpLocks/>
            <a:stCxn id="19" idx="1"/>
          </p:cNvCxnSpPr>
          <p:nvPr/>
        </p:nvCxnSpPr>
        <p:spPr>
          <a:xfrm flipH="1">
            <a:off x="2812093" y="2094977"/>
            <a:ext cx="399967" cy="636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30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00556CA-4FA5-40F0-BA06-629C11792429}"/>
              </a:ext>
            </a:extLst>
          </p:cNvPr>
          <p:cNvSpPr>
            <a:spLocks noGrp="1"/>
          </p:cNvSpPr>
          <p:nvPr>
            <p:ph type="title"/>
          </p:nvPr>
        </p:nvSpPr>
        <p:spPr>
          <a:xfrm>
            <a:off x="250372" y="486144"/>
            <a:ext cx="7052302" cy="692965"/>
          </a:xfrm>
        </p:spPr>
        <p:txBody>
          <a:bodyPr/>
          <a:lstStyle/>
          <a:p>
            <a:r>
              <a:rPr lang="zh-CN" altLang="en-US" dirty="0"/>
              <a:t>幂等事件要保证顺序（二）</a:t>
            </a:r>
          </a:p>
        </p:txBody>
      </p:sp>
      <p:grpSp>
        <p:nvGrpSpPr>
          <p:cNvPr id="5" name="组合 4">
            <a:extLst>
              <a:ext uri="{FF2B5EF4-FFF2-40B4-BE49-F238E27FC236}">
                <a16:creationId xmlns:a16="http://schemas.microsoft.com/office/drawing/2014/main" id="{AA5AEA51-D8D5-42ED-B228-259741CD6D45}"/>
              </a:ext>
            </a:extLst>
          </p:cNvPr>
          <p:cNvGrpSpPr/>
          <p:nvPr/>
        </p:nvGrpSpPr>
        <p:grpSpPr>
          <a:xfrm>
            <a:off x="2092807" y="2744645"/>
            <a:ext cx="797170" cy="2737740"/>
            <a:chOff x="5380892" y="1441938"/>
            <a:chExt cx="797170" cy="2737740"/>
          </a:xfrm>
        </p:grpSpPr>
        <p:sp>
          <p:nvSpPr>
            <p:cNvPr id="6" name="矩形 5">
              <a:extLst>
                <a:ext uri="{FF2B5EF4-FFF2-40B4-BE49-F238E27FC236}">
                  <a16:creationId xmlns:a16="http://schemas.microsoft.com/office/drawing/2014/main" id="{6F3D5447-5EF4-44E6-9903-A5A9943A5EFD}"/>
                </a:ext>
              </a:extLst>
            </p:cNvPr>
            <p:cNvSpPr/>
            <p:nvPr/>
          </p:nvSpPr>
          <p:spPr>
            <a:xfrm>
              <a:off x="5380892" y="14419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7" name="矩形 6">
              <a:extLst>
                <a:ext uri="{FF2B5EF4-FFF2-40B4-BE49-F238E27FC236}">
                  <a16:creationId xmlns:a16="http://schemas.microsoft.com/office/drawing/2014/main" id="{4401423C-7FB0-4775-ABA4-E0C1838210D2}"/>
                </a:ext>
              </a:extLst>
            </p:cNvPr>
            <p:cNvSpPr/>
            <p:nvPr/>
          </p:nvSpPr>
          <p:spPr>
            <a:xfrm>
              <a:off x="5380892" y="18991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8" name="矩形 7">
              <a:extLst>
                <a:ext uri="{FF2B5EF4-FFF2-40B4-BE49-F238E27FC236}">
                  <a16:creationId xmlns:a16="http://schemas.microsoft.com/office/drawing/2014/main" id="{5575249B-C5CC-4E97-9A47-EC074C8D7133}"/>
                </a:ext>
              </a:extLst>
            </p:cNvPr>
            <p:cNvSpPr/>
            <p:nvPr/>
          </p:nvSpPr>
          <p:spPr>
            <a:xfrm>
              <a:off x="5380892" y="23563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9" name="矩形 8">
              <a:extLst>
                <a:ext uri="{FF2B5EF4-FFF2-40B4-BE49-F238E27FC236}">
                  <a16:creationId xmlns:a16="http://schemas.microsoft.com/office/drawing/2014/main" id="{AAB6E267-23E5-4D93-82E7-845060376B20}"/>
                </a:ext>
              </a:extLst>
            </p:cNvPr>
            <p:cNvSpPr/>
            <p:nvPr/>
          </p:nvSpPr>
          <p:spPr>
            <a:xfrm>
              <a:off x="5380892" y="28135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10" name="矩形 9">
              <a:extLst>
                <a:ext uri="{FF2B5EF4-FFF2-40B4-BE49-F238E27FC236}">
                  <a16:creationId xmlns:a16="http://schemas.microsoft.com/office/drawing/2014/main" id="{C7EA1D34-346A-4194-8889-CBD825B9BE81}"/>
                </a:ext>
              </a:extLst>
            </p:cNvPr>
            <p:cNvSpPr/>
            <p:nvPr/>
          </p:nvSpPr>
          <p:spPr>
            <a:xfrm>
              <a:off x="5380892" y="32707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11" name="矩形 10">
              <a:extLst>
                <a:ext uri="{FF2B5EF4-FFF2-40B4-BE49-F238E27FC236}">
                  <a16:creationId xmlns:a16="http://schemas.microsoft.com/office/drawing/2014/main" id="{DC43A28A-CE06-4BCE-B3C4-ECAA7EF2E028}"/>
                </a:ext>
              </a:extLst>
            </p:cNvPr>
            <p:cNvSpPr/>
            <p:nvPr/>
          </p:nvSpPr>
          <p:spPr>
            <a:xfrm>
              <a:off x="5380892" y="372247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grpSp>
      <p:sp>
        <p:nvSpPr>
          <p:cNvPr id="12" name="矩形 11">
            <a:extLst>
              <a:ext uri="{FF2B5EF4-FFF2-40B4-BE49-F238E27FC236}">
                <a16:creationId xmlns:a16="http://schemas.microsoft.com/office/drawing/2014/main" id="{44346B2B-3A65-4075-8F77-321A98005C89}"/>
              </a:ext>
            </a:extLst>
          </p:cNvPr>
          <p:cNvSpPr/>
          <p:nvPr/>
        </p:nvSpPr>
        <p:spPr>
          <a:xfrm>
            <a:off x="7010963" y="1908653"/>
            <a:ext cx="339383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E3DF182B-D9C5-4549-889E-4068E0CACA6F}"/>
              </a:ext>
            </a:extLst>
          </p:cNvPr>
          <p:cNvSpPr/>
          <p:nvPr/>
        </p:nvSpPr>
        <p:spPr>
          <a:xfrm>
            <a:off x="7708487" y="2040540"/>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account </a:t>
            </a:r>
          </a:p>
          <a:p>
            <a:pPr algn="ctr"/>
            <a:r>
              <a:rPr lang="en-US" altLang="zh-CN" dirty="0"/>
              <a:t>service</a:t>
            </a:r>
            <a:endParaRPr lang="zh-CN" altLang="en-US" dirty="0"/>
          </a:p>
        </p:txBody>
      </p:sp>
      <p:sp>
        <p:nvSpPr>
          <p:cNvPr id="14" name="圆柱形 13">
            <a:extLst>
              <a:ext uri="{FF2B5EF4-FFF2-40B4-BE49-F238E27FC236}">
                <a16:creationId xmlns:a16="http://schemas.microsoft.com/office/drawing/2014/main" id="{D57DE01C-B31B-42A3-8450-DA9DA1B75D05}"/>
              </a:ext>
            </a:extLst>
          </p:cNvPr>
          <p:cNvSpPr/>
          <p:nvPr/>
        </p:nvSpPr>
        <p:spPr>
          <a:xfrm>
            <a:off x="7541432" y="4195044"/>
            <a:ext cx="2403231" cy="162657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rPr>
              <a:t>120</a:t>
            </a:r>
            <a:endParaRPr lang="zh-CN" altLang="en-US" dirty="0">
              <a:solidFill>
                <a:schemeClr val="tx1"/>
              </a:solidFill>
            </a:endParaRPr>
          </a:p>
        </p:txBody>
      </p:sp>
      <p:cxnSp>
        <p:nvCxnSpPr>
          <p:cNvPr id="15" name="直接箭头连接符 14">
            <a:extLst>
              <a:ext uri="{FF2B5EF4-FFF2-40B4-BE49-F238E27FC236}">
                <a16:creationId xmlns:a16="http://schemas.microsoft.com/office/drawing/2014/main" id="{7D5CD212-980E-4992-BDB9-35B7594F7CEC}"/>
              </a:ext>
            </a:extLst>
          </p:cNvPr>
          <p:cNvCxnSpPr>
            <a:cxnSpLocks/>
            <a:stCxn id="13" idx="2"/>
            <a:endCxn id="14" idx="1"/>
          </p:cNvCxnSpPr>
          <p:nvPr/>
        </p:nvCxnSpPr>
        <p:spPr>
          <a:xfrm flipH="1">
            <a:off x="8743048" y="2784955"/>
            <a:ext cx="1" cy="14100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2CCBBD8D-28DE-4365-A7E3-E174AA9F71B4}"/>
              </a:ext>
            </a:extLst>
          </p:cNvPr>
          <p:cNvCxnSpPr>
            <a:cxnSpLocks/>
            <a:stCxn id="7" idx="3"/>
            <a:endCxn id="13" idx="1"/>
          </p:cNvCxnSpPr>
          <p:nvPr/>
        </p:nvCxnSpPr>
        <p:spPr>
          <a:xfrm flipV="1">
            <a:off x="2889977" y="2412748"/>
            <a:ext cx="4818510" cy="101769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D7E6A23-E33E-43BF-801D-17355E1AA6DD}"/>
              </a:ext>
            </a:extLst>
          </p:cNvPr>
          <p:cNvSpPr txBox="1"/>
          <p:nvPr/>
        </p:nvSpPr>
        <p:spPr>
          <a:xfrm>
            <a:off x="3324917" y="3678514"/>
            <a:ext cx="2820003" cy="369332"/>
          </a:xfrm>
          <a:prstGeom prst="rect">
            <a:avLst/>
          </a:prstGeom>
          <a:noFill/>
          <a:ln w="6350">
            <a:solidFill>
              <a:schemeClr val="tx1"/>
            </a:solidFill>
          </a:ln>
        </p:spPr>
        <p:txBody>
          <a:bodyPr wrap="none" rtlCol="0">
            <a:spAutoFit/>
          </a:bodyPr>
          <a:lstStyle/>
          <a:p>
            <a:r>
              <a:rPr lang="en-US" altLang="zh-CN" dirty="0"/>
              <a:t>update xxx.balance = 120</a:t>
            </a:r>
            <a:endParaRPr lang="zh-CN" altLang="en-US" dirty="0"/>
          </a:p>
        </p:txBody>
      </p:sp>
      <p:cxnSp>
        <p:nvCxnSpPr>
          <p:cNvPr id="18" name="直接连接符 17">
            <a:extLst>
              <a:ext uri="{FF2B5EF4-FFF2-40B4-BE49-F238E27FC236}">
                <a16:creationId xmlns:a16="http://schemas.microsoft.com/office/drawing/2014/main" id="{85AD914E-1A1C-4702-B74E-A8F543F05B9F}"/>
              </a:ext>
            </a:extLst>
          </p:cNvPr>
          <p:cNvCxnSpPr>
            <a:cxnSpLocks/>
            <a:stCxn id="17" idx="1"/>
          </p:cNvCxnSpPr>
          <p:nvPr/>
        </p:nvCxnSpPr>
        <p:spPr>
          <a:xfrm flipH="1" flipV="1">
            <a:off x="2889977" y="3596377"/>
            <a:ext cx="434940" cy="266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4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58FF882-9161-4B64-8D93-5B1FC54820EE}"/>
              </a:ext>
            </a:extLst>
          </p:cNvPr>
          <p:cNvSpPr>
            <a:spLocks noGrp="1"/>
          </p:cNvSpPr>
          <p:nvPr>
            <p:ph type="title"/>
          </p:nvPr>
        </p:nvSpPr>
        <p:spPr>
          <a:xfrm>
            <a:off x="250372" y="486144"/>
            <a:ext cx="7052302" cy="692965"/>
          </a:xfrm>
        </p:spPr>
        <p:txBody>
          <a:bodyPr/>
          <a:lstStyle/>
          <a:p>
            <a:r>
              <a:rPr lang="zh-CN" altLang="en-US" dirty="0"/>
              <a:t>幂等事件要保证顺序（三）</a:t>
            </a:r>
          </a:p>
        </p:txBody>
      </p:sp>
      <p:grpSp>
        <p:nvGrpSpPr>
          <p:cNvPr id="5" name="组合 4">
            <a:extLst>
              <a:ext uri="{FF2B5EF4-FFF2-40B4-BE49-F238E27FC236}">
                <a16:creationId xmlns:a16="http://schemas.microsoft.com/office/drawing/2014/main" id="{E4D2AD85-A13E-4F92-A987-0AB89F3D30CB}"/>
              </a:ext>
            </a:extLst>
          </p:cNvPr>
          <p:cNvGrpSpPr/>
          <p:nvPr/>
        </p:nvGrpSpPr>
        <p:grpSpPr>
          <a:xfrm>
            <a:off x="2092807" y="2744645"/>
            <a:ext cx="797170" cy="2737740"/>
            <a:chOff x="5380892" y="1441938"/>
            <a:chExt cx="797170" cy="2737740"/>
          </a:xfrm>
        </p:grpSpPr>
        <p:sp>
          <p:nvSpPr>
            <p:cNvPr id="6" name="矩形 5">
              <a:extLst>
                <a:ext uri="{FF2B5EF4-FFF2-40B4-BE49-F238E27FC236}">
                  <a16:creationId xmlns:a16="http://schemas.microsoft.com/office/drawing/2014/main" id="{DE9D648F-F6F6-4F00-B663-1F2DF018B44A}"/>
                </a:ext>
              </a:extLst>
            </p:cNvPr>
            <p:cNvSpPr/>
            <p:nvPr/>
          </p:nvSpPr>
          <p:spPr>
            <a:xfrm>
              <a:off x="5380892" y="14419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7" name="矩形 6">
              <a:extLst>
                <a:ext uri="{FF2B5EF4-FFF2-40B4-BE49-F238E27FC236}">
                  <a16:creationId xmlns:a16="http://schemas.microsoft.com/office/drawing/2014/main" id="{026F8F0A-D5BF-49FE-8BD2-2703F4AB19E5}"/>
                </a:ext>
              </a:extLst>
            </p:cNvPr>
            <p:cNvSpPr/>
            <p:nvPr/>
          </p:nvSpPr>
          <p:spPr>
            <a:xfrm>
              <a:off x="5380892" y="18991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8" name="矩形 7">
              <a:extLst>
                <a:ext uri="{FF2B5EF4-FFF2-40B4-BE49-F238E27FC236}">
                  <a16:creationId xmlns:a16="http://schemas.microsoft.com/office/drawing/2014/main" id="{91DE2F60-5017-49CD-B031-72F1D47C4F59}"/>
                </a:ext>
              </a:extLst>
            </p:cNvPr>
            <p:cNvSpPr/>
            <p:nvPr/>
          </p:nvSpPr>
          <p:spPr>
            <a:xfrm>
              <a:off x="5380892" y="23563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9" name="矩形 8">
              <a:extLst>
                <a:ext uri="{FF2B5EF4-FFF2-40B4-BE49-F238E27FC236}">
                  <a16:creationId xmlns:a16="http://schemas.microsoft.com/office/drawing/2014/main" id="{E4D46B9E-8D5A-4C49-A160-24DAD193AFDA}"/>
                </a:ext>
              </a:extLst>
            </p:cNvPr>
            <p:cNvSpPr/>
            <p:nvPr/>
          </p:nvSpPr>
          <p:spPr>
            <a:xfrm>
              <a:off x="5380892" y="28135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10" name="矩形 9">
              <a:extLst>
                <a:ext uri="{FF2B5EF4-FFF2-40B4-BE49-F238E27FC236}">
                  <a16:creationId xmlns:a16="http://schemas.microsoft.com/office/drawing/2014/main" id="{0DB4D16A-ADD1-48C3-BB03-E879F2CE9D7F}"/>
                </a:ext>
              </a:extLst>
            </p:cNvPr>
            <p:cNvSpPr/>
            <p:nvPr/>
          </p:nvSpPr>
          <p:spPr>
            <a:xfrm>
              <a:off x="5380892" y="32707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11" name="矩形 10">
              <a:extLst>
                <a:ext uri="{FF2B5EF4-FFF2-40B4-BE49-F238E27FC236}">
                  <a16:creationId xmlns:a16="http://schemas.microsoft.com/office/drawing/2014/main" id="{FD23945E-38DB-4B84-8FBB-43AE94FBF9D5}"/>
                </a:ext>
              </a:extLst>
            </p:cNvPr>
            <p:cNvSpPr/>
            <p:nvPr/>
          </p:nvSpPr>
          <p:spPr>
            <a:xfrm>
              <a:off x="5380892" y="372247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grpSp>
      <p:grpSp>
        <p:nvGrpSpPr>
          <p:cNvPr id="30" name="组合 29">
            <a:extLst>
              <a:ext uri="{FF2B5EF4-FFF2-40B4-BE49-F238E27FC236}">
                <a16:creationId xmlns:a16="http://schemas.microsoft.com/office/drawing/2014/main" id="{AF5524FB-38F6-4AD4-BF6A-A8C8CA713E45}"/>
              </a:ext>
            </a:extLst>
          </p:cNvPr>
          <p:cNvGrpSpPr/>
          <p:nvPr/>
        </p:nvGrpSpPr>
        <p:grpSpPr>
          <a:xfrm>
            <a:off x="7010963" y="1908653"/>
            <a:ext cx="3393831" cy="4172734"/>
            <a:chOff x="7010963" y="1908653"/>
            <a:chExt cx="3393831" cy="4172734"/>
          </a:xfrm>
        </p:grpSpPr>
        <p:sp>
          <p:nvSpPr>
            <p:cNvPr id="12" name="矩形 11">
              <a:extLst>
                <a:ext uri="{FF2B5EF4-FFF2-40B4-BE49-F238E27FC236}">
                  <a16:creationId xmlns:a16="http://schemas.microsoft.com/office/drawing/2014/main" id="{8A34CE05-CF9B-4C0E-BCA2-714D10C02CBA}"/>
                </a:ext>
              </a:extLst>
            </p:cNvPr>
            <p:cNvSpPr/>
            <p:nvPr/>
          </p:nvSpPr>
          <p:spPr>
            <a:xfrm>
              <a:off x="7010963" y="1908653"/>
              <a:ext cx="339383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3C774F35-8745-4C40-8C75-232C7289D7F7}"/>
                </a:ext>
              </a:extLst>
            </p:cNvPr>
            <p:cNvSpPr/>
            <p:nvPr/>
          </p:nvSpPr>
          <p:spPr>
            <a:xfrm>
              <a:off x="7708487" y="2040540"/>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account </a:t>
              </a:r>
            </a:p>
            <a:p>
              <a:pPr algn="ctr"/>
              <a:r>
                <a:rPr lang="en-US" altLang="zh-CN" dirty="0"/>
                <a:t>service</a:t>
              </a:r>
              <a:endParaRPr lang="zh-CN" altLang="en-US" dirty="0"/>
            </a:p>
          </p:txBody>
        </p:sp>
        <p:sp>
          <p:nvSpPr>
            <p:cNvPr id="14" name="圆柱形 13">
              <a:extLst>
                <a:ext uri="{FF2B5EF4-FFF2-40B4-BE49-F238E27FC236}">
                  <a16:creationId xmlns:a16="http://schemas.microsoft.com/office/drawing/2014/main" id="{05A5FA90-D650-413A-82E9-65C9D35C4E0D}"/>
                </a:ext>
              </a:extLst>
            </p:cNvPr>
            <p:cNvSpPr/>
            <p:nvPr/>
          </p:nvSpPr>
          <p:spPr>
            <a:xfrm>
              <a:off x="7541432" y="4195044"/>
              <a:ext cx="2403231" cy="162657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100</a:t>
              </a:r>
              <a:endParaRPr lang="zh-CN" altLang="en-US" dirty="0">
                <a:solidFill>
                  <a:srgbClr val="FF0000"/>
                </a:solidFill>
              </a:endParaRPr>
            </a:p>
          </p:txBody>
        </p:sp>
        <p:cxnSp>
          <p:nvCxnSpPr>
            <p:cNvPr id="15" name="直接箭头连接符 14">
              <a:extLst>
                <a:ext uri="{FF2B5EF4-FFF2-40B4-BE49-F238E27FC236}">
                  <a16:creationId xmlns:a16="http://schemas.microsoft.com/office/drawing/2014/main" id="{789E40C6-9F54-4ABD-908F-D8C3F20210FD}"/>
                </a:ext>
              </a:extLst>
            </p:cNvPr>
            <p:cNvCxnSpPr>
              <a:cxnSpLocks/>
              <a:stCxn id="13" idx="2"/>
              <a:endCxn id="14" idx="1"/>
            </p:cNvCxnSpPr>
            <p:nvPr/>
          </p:nvCxnSpPr>
          <p:spPr>
            <a:xfrm flipH="1">
              <a:off x="8743048" y="2784955"/>
              <a:ext cx="1" cy="14100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 name="连接符: 肘形 15">
            <a:extLst>
              <a:ext uri="{FF2B5EF4-FFF2-40B4-BE49-F238E27FC236}">
                <a16:creationId xmlns:a16="http://schemas.microsoft.com/office/drawing/2014/main" id="{C55140D8-DD53-41CC-B775-09C14A249618}"/>
              </a:ext>
            </a:extLst>
          </p:cNvPr>
          <p:cNvCxnSpPr>
            <a:stCxn id="6" idx="3"/>
            <a:endCxn id="13" idx="1"/>
          </p:cNvCxnSpPr>
          <p:nvPr/>
        </p:nvCxnSpPr>
        <p:spPr>
          <a:xfrm flipV="1">
            <a:off x="2889977" y="2412748"/>
            <a:ext cx="4818510" cy="560497"/>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CEEC559-EB3B-4687-A191-9B3761161B61}"/>
              </a:ext>
            </a:extLst>
          </p:cNvPr>
          <p:cNvSpPr txBox="1"/>
          <p:nvPr/>
        </p:nvSpPr>
        <p:spPr>
          <a:xfrm>
            <a:off x="3212060" y="1910311"/>
            <a:ext cx="2820003" cy="369332"/>
          </a:xfrm>
          <a:prstGeom prst="rect">
            <a:avLst/>
          </a:prstGeom>
          <a:noFill/>
          <a:ln w="6350">
            <a:solidFill>
              <a:schemeClr val="tx1"/>
            </a:solidFill>
          </a:ln>
        </p:spPr>
        <p:txBody>
          <a:bodyPr wrap="none" rtlCol="0">
            <a:spAutoFit/>
          </a:bodyPr>
          <a:lstStyle/>
          <a:p>
            <a:r>
              <a:rPr lang="en-US" altLang="zh-CN" dirty="0"/>
              <a:t>update xxx.balance = 100</a:t>
            </a:r>
            <a:endParaRPr lang="zh-CN" altLang="en-US" dirty="0"/>
          </a:p>
        </p:txBody>
      </p:sp>
      <p:cxnSp>
        <p:nvCxnSpPr>
          <p:cNvPr id="18" name="直接连接符 17">
            <a:extLst>
              <a:ext uri="{FF2B5EF4-FFF2-40B4-BE49-F238E27FC236}">
                <a16:creationId xmlns:a16="http://schemas.microsoft.com/office/drawing/2014/main" id="{1DE79E5E-BA96-40D7-BE9F-202FB71B81AE}"/>
              </a:ext>
            </a:extLst>
          </p:cNvPr>
          <p:cNvCxnSpPr>
            <a:cxnSpLocks/>
            <a:stCxn id="17" idx="1"/>
          </p:cNvCxnSpPr>
          <p:nvPr/>
        </p:nvCxnSpPr>
        <p:spPr>
          <a:xfrm flipH="1">
            <a:off x="2812093" y="2094977"/>
            <a:ext cx="399967" cy="636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E9B3E11-3531-4DA3-8B0B-3479B6FC075C}"/>
              </a:ext>
            </a:extLst>
          </p:cNvPr>
          <p:cNvSpPr txBox="1"/>
          <p:nvPr/>
        </p:nvSpPr>
        <p:spPr>
          <a:xfrm>
            <a:off x="4091593" y="3430445"/>
            <a:ext cx="1544012" cy="369332"/>
          </a:xfrm>
          <a:prstGeom prst="rect">
            <a:avLst/>
          </a:prstGeom>
          <a:noFill/>
          <a:ln w="6350">
            <a:solidFill>
              <a:schemeClr val="tx1"/>
            </a:solidFill>
          </a:ln>
        </p:spPr>
        <p:txBody>
          <a:bodyPr wrap="none" rtlCol="0">
            <a:spAutoFit/>
          </a:bodyPr>
          <a:lstStyle/>
          <a:p>
            <a:r>
              <a:rPr lang="zh-CN" altLang="en-US" dirty="0"/>
              <a:t>重投的</a:t>
            </a:r>
            <a:r>
              <a:rPr lang="en-US" altLang="zh-CN" dirty="0"/>
              <a:t>Ei</a:t>
            </a:r>
            <a:r>
              <a:rPr lang="zh-CN" altLang="en-US" dirty="0"/>
              <a:t>消息</a:t>
            </a:r>
          </a:p>
        </p:txBody>
      </p:sp>
      <p:cxnSp>
        <p:nvCxnSpPr>
          <p:cNvPr id="21" name="直接连接符 20">
            <a:extLst>
              <a:ext uri="{FF2B5EF4-FFF2-40B4-BE49-F238E27FC236}">
                <a16:creationId xmlns:a16="http://schemas.microsoft.com/office/drawing/2014/main" id="{577BABBD-4B6C-4067-A879-A3047B6250E1}"/>
              </a:ext>
            </a:extLst>
          </p:cNvPr>
          <p:cNvCxnSpPr>
            <a:cxnSpLocks/>
          </p:cNvCxnSpPr>
          <p:nvPr/>
        </p:nvCxnSpPr>
        <p:spPr>
          <a:xfrm flipH="1" flipV="1">
            <a:off x="4177430" y="2973245"/>
            <a:ext cx="237995"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53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642044A6-175D-4868-94A7-DF43426E8842}"/>
              </a:ext>
            </a:extLst>
          </p:cNvPr>
          <p:cNvSpPr/>
          <p:nvPr/>
        </p:nvSpPr>
        <p:spPr>
          <a:xfrm>
            <a:off x="5861016" y="1906554"/>
            <a:ext cx="115015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DF48FE8-604D-426A-A460-AE8CFC6CD3C2}"/>
              </a:ext>
            </a:extLst>
          </p:cNvPr>
          <p:cNvSpPr>
            <a:spLocks noGrp="1"/>
          </p:cNvSpPr>
          <p:nvPr>
            <p:ph type="title"/>
          </p:nvPr>
        </p:nvSpPr>
        <p:spPr>
          <a:xfrm>
            <a:off x="250372" y="486144"/>
            <a:ext cx="9582560" cy="692965"/>
          </a:xfrm>
        </p:spPr>
        <p:txBody>
          <a:bodyPr/>
          <a:lstStyle/>
          <a:p>
            <a:r>
              <a:rPr lang="zh-CN" altLang="en-US" sz="3200" dirty="0"/>
              <a:t>重复处理开销大事件使用事件存储过滤重复事件</a:t>
            </a:r>
          </a:p>
        </p:txBody>
      </p:sp>
      <p:grpSp>
        <p:nvGrpSpPr>
          <p:cNvPr id="4" name="组合 3">
            <a:extLst>
              <a:ext uri="{FF2B5EF4-FFF2-40B4-BE49-F238E27FC236}">
                <a16:creationId xmlns:a16="http://schemas.microsoft.com/office/drawing/2014/main" id="{23B77631-A461-4475-9668-72D7DB7AEC23}"/>
              </a:ext>
            </a:extLst>
          </p:cNvPr>
          <p:cNvGrpSpPr/>
          <p:nvPr/>
        </p:nvGrpSpPr>
        <p:grpSpPr>
          <a:xfrm>
            <a:off x="1973810" y="2233014"/>
            <a:ext cx="797170" cy="2737740"/>
            <a:chOff x="5380892" y="1441938"/>
            <a:chExt cx="797170" cy="2737740"/>
          </a:xfrm>
        </p:grpSpPr>
        <p:sp>
          <p:nvSpPr>
            <p:cNvPr id="5" name="矩形 4">
              <a:extLst>
                <a:ext uri="{FF2B5EF4-FFF2-40B4-BE49-F238E27FC236}">
                  <a16:creationId xmlns:a16="http://schemas.microsoft.com/office/drawing/2014/main" id="{81110F7D-9106-4ADE-81EA-47247F8D97B0}"/>
                </a:ext>
              </a:extLst>
            </p:cNvPr>
            <p:cNvSpPr/>
            <p:nvPr/>
          </p:nvSpPr>
          <p:spPr>
            <a:xfrm>
              <a:off x="5380892" y="14419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6" name="矩形 5">
              <a:extLst>
                <a:ext uri="{FF2B5EF4-FFF2-40B4-BE49-F238E27FC236}">
                  <a16:creationId xmlns:a16="http://schemas.microsoft.com/office/drawing/2014/main" id="{5DB41D91-1353-4F7F-92DA-8136ED164B06}"/>
                </a:ext>
              </a:extLst>
            </p:cNvPr>
            <p:cNvSpPr/>
            <p:nvPr/>
          </p:nvSpPr>
          <p:spPr>
            <a:xfrm>
              <a:off x="5380892" y="18991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7" name="矩形 6">
              <a:extLst>
                <a:ext uri="{FF2B5EF4-FFF2-40B4-BE49-F238E27FC236}">
                  <a16:creationId xmlns:a16="http://schemas.microsoft.com/office/drawing/2014/main" id="{EBBFF604-26D0-4A2A-84B5-B3F1FE46088A}"/>
                </a:ext>
              </a:extLst>
            </p:cNvPr>
            <p:cNvSpPr/>
            <p:nvPr/>
          </p:nvSpPr>
          <p:spPr>
            <a:xfrm>
              <a:off x="5380892" y="23563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8" name="矩形 7">
              <a:extLst>
                <a:ext uri="{FF2B5EF4-FFF2-40B4-BE49-F238E27FC236}">
                  <a16:creationId xmlns:a16="http://schemas.microsoft.com/office/drawing/2014/main" id="{A664A351-C6F5-4853-9A53-CA27A4FF03F3}"/>
                </a:ext>
              </a:extLst>
            </p:cNvPr>
            <p:cNvSpPr/>
            <p:nvPr/>
          </p:nvSpPr>
          <p:spPr>
            <a:xfrm>
              <a:off x="5380892" y="28135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9" name="矩形 8">
              <a:extLst>
                <a:ext uri="{FF2B5EF4-FFF2-40B4-BE49-F238E27FC236}">
                  <a16:creationId xmlns:a16="http://schemas.microsoft.com/office/drawing/2014/main" id="{5AB9F569-AE36-4510-BAD6-0EADB891C569}"/>
                </a:ext>
              </a:extLst>
            </p:cNvPr>
            <p:cNvSpPr/>
            <p:nvPr/>
          </p:nvSpPr>
          <p:spPr>
            <a:xfrm>
              <a:off x="5380892" y="32707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10" name="矩形 9">
              <a:extLst>
                <a:ext uri="{FF2B5EF4-FFF2-40B4-BE49-F238E27FC236}">
                  <a16:creationId xmlns:a16="http://schemas.microsoft.com/office/drawing/2014/main" id="{5D1B0CD2-F64F-4610-BD1B-CDB7B065A265}"/>
                </a:ext>
              </a:extLst>
            </p:cNvPr>
            <p:cNvSpPr/>
            <p:nvPr/>
          </p:nvSpPr>
          <p:spPr>
            <a:xfrm>
              <a:off x="5380892" y="372247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grpSp>
      <p:grpSp>
        <p:nvGrpSpPr>
          <p:cNvPr id="11" name="组合 10">
            <a:extLst>
              <a:ext uri="{FF2B5EF4-FFF2-40B4-BE49-F238E27FC236}">
                <a16:creationId xmlns:a16="http://schemas.microsoft.com/office/drawing/2014/main" id="{AB1400C5-2588-429A-AD4E-13DF35D7DF27}"/>
              </a:ext>
            </a:extLst>
          </p:cNvPr>
          <p:cNvGrpSpPr/>
          <p:nvPr/>
        </p:nvGrpSpPr>
        <p:grpSpPr>
          <a:xfrm>
            <a:off x="7010963" y="1908653"/>
            <a:ext cx="3393831" cy="4172734"/>
            <a:chOff x="7010963" y="1908653"/>
            <a:chExt cx="3393831" cy="4172734"/>
          </a:xfrm>
        </p:grpSpPr>
        <p:sp>
          <p:nvSpPr>
            <p:cNvPr id="12" name="矩形 11">
              <a:extLst>
                <a:ext uri="{FF2B5EF4-FFF2-40B4-BE49-F238E27FC236}">
                  <a16:creationId xmlns:a16="http://schemas.microsoft.com/office/drawing/2014/main" id="{B9D46B19-9F14-4F54-A070-958107120B62}"/>
                </a:ext>
              </a:extLst>
            </p:cNvPr>
            <p:cNvSpPr/>
            <p:nvPr/>
          </p:nvSpPr>
          <p:spPr>
            <a:xfrm>
              <a:off x="7010963" y="1908653"/>
              <a:ext cx="339383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288448CA-EC26-4BD1-BBA9-6629263EC5F1}"/>
                </a:ext>
              </a:extLst>
            </p:cNvPr>
            <p:cNvSpPr/>
            <p:nvPr/>
          </p:nvSpPr>
          <p:spPr>
            <a:xfrm>
              <a:off x="7708487" y="2090644"/>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account </a:t>
              </a:r>
            </a:p>
            <a:p>
              <a:pPr algn="ctr"/>
              <a:r>
                <a:rPr lang="en-US" altLang="zh-CN" dirty="0"/>
                <a:t>service</a:t>
              </a:r>
              <a:endParaRPr lang="zh-CN" altLang="en-US" dirty="0"/>
            </a:p>
          </p:txBody>
        </p:sp>
        <p:sp>
          <p:nvSpPr>
            <p:cNvPr id="14" name="圆柱形 13">
              <a:extLst>
                <a:ext uri="{FF2B5EF4-FFF2-40B4-BE49-F238E27FC236}">
                  <a16:creationId xmlns:a16="http://schemas.microsoft.com/office/drawing/2014/main" id="{167328D8-FED9-4A49-B5D8-B45BF458C155}"/>
                </a:ext>
              </a:extLst>
            </p:cNvPr>
            <p:cNvSpPr/>
            <p:nvPr/>
          </p:nvSpPr>
          <p:spPr>
            <a:xfrm>
              <a:off x="7541432" y="4195044"/>
              <a:ext cx="2403231" cy="162657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100</a:t>
              </a:r>
              <a:endParaRPr lang="zh-CN" altLang="en-US" dirty="0">
                <a:solidFill>
                  <a:srgbClr val="FF0000"/>
                </a:solidFill>
              </a:endParaRPr>
            </a:p>
          </p:txBody>
        </p:sp>
        <p:cxnSp>
          <p:nvCxnSpPr>
            <p:cNvPr id="15" name="直接箭头连接符 14">
              <a:extLst>
                <a:ext uri="{FF2B5EF4-FFF2-40B4-BE49-F238E27FC236}">
                  <a16:creationId xmlns:a16="http://schemas.microsoft.com/office/drawing/2014/main" id="{165D7711-A014-4FEF-903B-54E938B85BE7}"/>
                </a:ext>
              </a:extLst>
            </p:cNvPr>
            <p:cNvCxnSpPr>
              <a:cxnSpLocks/>
              <a:stCxn id="13" idx="2"/>
              <a:endCxn id="14" idx="1"/>
            </p:cNvCxnSpPr>
            <p:nvPr/>
          </p:nvCxnSpPr>
          <p:spPr>
            <a:xfrm flipH="1">
              <a:off x="8743048" y="2835059"/>
              <a:ext cx="1" cy="1359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4BA451E6-F9A5-45C2-87A0-726E8D46019D}"/>
              </a:ext>
            </a:extLst>
          </p:cNvPr>
          <p:cNvSpPr/>
          <p:nvPr/>
        </p:nvSpPr>
        <p:spPr>
          <a:xfrm>
            <a:off x="5999966" y="2248422"/>
            <a:ext cx="895611" cy="4258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流程图: 文档 16">
            <a:extLst>
              <a:ext uri="{FF2B5EF4-FFF2-40B4-BE49-F238E27FC236}">
                <a16:creationId xmlns:a16="http://schemas.microsoft.com/office/drawing/2014/main" id="{2D881493-BED1-48C5-A4C7-3D2B00F5FA5A}"/>
              </a:ext>
            </a:extLst>
          </p:cNvPr>
          <p:cNvSpPr/>
          <p:nvPr/>
        </p:nvSpPr>
        <p:spPr>
          <a:xfrm>
            <a:off x="5999967" y="4772416"/>
            <a:ext cx="895611" cy="64509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cache</a:t>
            </a:r>
            <a:endParaRPr lang="zh-CN" altLang="en-US" dirty="0"/>
          </a:p>
        </p:txBody>
      </p:sp>
      <p:cxnSp>
        <p:nvCxnSpPr>
          <p:cNvPr id="19" name="直接箭头连接符 18">
            <a:extLst>
              <a:ext uri="{FF2B5EF4-FFF2-40B4-BE49-F238E27FC236}">
                <a16:creationId xmlns:a16="http://schemas.microsoft.com/office/drawing/2014/main" id="{CA809CE9-7F84-429B-A559-1D83AD41DAEA}"/>
              </a:ext>
            </a:extLst>
          </p:cNvPr>
          <p:cNvCxnSpPr/>
          <p:nvPr/>
        </p:nvCxnSpPr>
        <p:spPr>
          <a:xfrm>
            <a:off x="6169068" y="2680570"/>
            <a:ext cx="0" cy="2091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8549EE7-CD00-44AC-BF2E-7B469535F625}"/>
              </a:ext>
            </a:extLst>
          </p:cNvPr>
          <p:cNvCxnSpPr/>
          <p:nvPr/>
        </p:nvCxnSpPr>
        <p:spPr>
          <a:xfrm>
            <a:off x="6707688" y="2674307"/>
            <a:ext cx="0" cy="2098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8D17F2-0A68-449E-8D83-424C21B50CED}"/>
              </a:ext>
            </a:extLst>
          </p:cNvPr>
          <p:cNvSpPr txBox="1"/>
          <p:nvPr/>
        </p:nvSpPr>
        <p:spPr>
          <a:xfrm>
            <a:off x="6137754" y="3513551"/>
            <a:ext cx="620683" cy="369332"/>
          </a:xfrm>
          <a:prstGeom prst="rect">
            <a:avLst/>
          </a:prstGeom>
          <a:noFill/>
        </p:spPr>
        <p:txBody>
          <a:bodyPr wrap="none" rtlCol="0">
            <a:spAutoFit/>
          </a:bodyPr>
          <a:lstStyle/>
          <a:p>
            <a:r>
              <a:rPr lang="en-US" altLang="zh-CN" dirty="0"/>
              <a:t>filter</a:t>
            </a:r>
            <a:endParaRPr lang="zh-CN" altLang="en-US" dirty="0"/>
          </a:p>
        </p:txBody>
      </p:sp>
      <p:cxnSp>
        <p:nvCxnSpPr>
          <p:cNvPr id="24" name="直接箭头连接符 23">
            <a:extLst>
              <a:ext uri="{FF2B5EF4-FFF2-40B4-BE49-F238E27FC236}">
                <a16:creationId xmlns:a16="http://schemas.microsoft.com/office/drawing/2014/main" id="{DAEE05E6-C53C-41A1-9FAD-57638C851356}"/>
              </a:ext>
            </a:extLst>
          </p:cNvPr>
          <p:cNvCxnSpPr>
            <a:stCxn id="5" idx="3"/>
            <a:endCxn id="16" idx="1"/>
          </p:cNvCxnSpPr>
          <p:nvPr/>
        </p:nvCxnSpPr>
        <p:spPr>
          <a:xfrm flipV="1">
            <a:off x="2770980" y="2461365"/>
            <a:ext cx="3228986" cy="2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7BC49F70-2813-42A6-BF09-B710A4FAFD3F}"/>
              </a:ext>
            </a:extLst>
          </p:cNvPr>
          <p:cNvSpPr txBox="1"/>
          <p:nvPr/>
        </p:nvSpPr>
        <p:spPr>
          <a:xfrm>
            <a:off x="3430315" y="2063756"/>
            <a:ext cx="1460656" cy="369332"/>
          </a:xfrm>
          <a:prstGeom prst="rect">
            <a:avLst/>
          </a:prstGeom>
          <a:noFill/>
        </p:spPr>
        <p:txBody>
          <a:bodyPr wrap="none" rtlCol="0">
            <a:spAutoFit/>
          </a:bodyPr>
          <a:lstStyle/>
          <a:p>
            <a:r>
              <a:rPr lang="en-US" altLang="zh-CN" dirty="0"/>
              <a:t>1. id=xxx, …</a:t>
            </a:r>
            <a:endParaRPr lang="zh-CN" altLang="en-US" dirty="0"/>
          </a:p>
        </p:txBody>
      </p:sp>
      <p:sp>
        <p:nvSpPr>
          <p:cNvPr id="26" name="文本框 25">
            <a:extLst>
              <a:ext uri="{FF2B5EF4-FFF2-40B4-BE49-F238E27FC236}">
                <a16:creationId xmlns:a16="http://schemas.microsoft.com/office/drawing/2014/main" id="{696A7F89-1D2B-4B84-A7CB-CCCADA2F7325}"/>
              </a:ext>
            </a:extLst>
          </p:cNvPr>
          <p:cNvSpPr txBox="1"/>
          <p:nvPr/>
        </p:nvSpPr>
        <p:spPr>
          <a:xfrm>
            <a:off x="4019770" y="3317735"/>
            <a:ext cx="1486304" cy="646331"/>
          </a:xfrm>
          <a:prstGeom prst="rect">
            <a:avLst/>
          </a:prstGeom>
          <a:noFill/>
          <a:ln w="6350">
            <a:solidFill>
              <a:schemeClr val="tx1"/>
            </a:solidFill>
          </a:ln>
        </p:spPr>
        <p:txBody>
          <a:bodyPr wrap="none" rtlCol="0">
            <a:spAutoFit/>
          </a:bodyPr>
          <a:lstStyle/>
          <a:p>
            <a:r>
              <a:rPr lang="en-US" altLang="zh-CN" dirty="0"/>
              <a:t>2. inq id=xxx</a:t>
            </a:r>
          </a:p>
          <a:p>
            <a:r>
              <a:rPr lang="en-US" altLang="zh-CN" dirty="0"/>
              <a:t>not fount</a:t>
            </a:r>
            <a:endParaRPr lang="zh-CN" altLang="en-US" dirty="0"/>
          </a:p>
        </p:txBody>
      </p:sp>
      <p:cxnSp>
        <p:nvCxnSpPr>
          <p:cNvPr id="28" name="直接连接符 27">
            <a:extLst>
              <a:ext uri="{FF2B5EF4-FFF2-40B4-BE49-F238E27FC236}">
                <a16:creationId xmlns:a16="http://schemas.microsoft.com/office/drawing/2014/main" id="{C5D59EFF-8FC1-4DE8-A9A1-CDF21E5202B2}"/>
              </a:ext>
            </a:extLst>
          </p:cNvPr>
          <p:cNvCxnSpPr/>
          <p:nvPr/>
        </p:nvCxnSpPr>
        <p:spPr>
          <a:xfrm flipV="1">
            <a:off x="5506074" y="2987458"/>
            <a:ext cx="673374" cy="502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67B5DD2-6EFB-41AA-8764-C7B28D10AFC7}"/>
              </a:ext>
            </a:extLst>
          </p:cNvPr>
          <p:cNvSpPr txBox="1"/>
          <p:nvPr/>
        </p:nvSpPr>
        <p:spPr>
          <a:xfrm>
            <a:off x="3644008" y="4271950"/>
            <a:ext cx="1986441" cy="369332"/>
          </a:xfrm>
          <a:prstGeom prst="rect">
            <a:avLst/>
          </a:prstGeom>
          <a:noFill/>
          <a:ln w="6350">
            <a:solidFill>
              <a:schemeClr val="tx1"/>
            </a:solidFill>
          </a:ln>
        </p:spPr>
        <p:txBody>
          <a:bodyPr wrap="none" rtlCol="0">
            <a:spAutoFit/>
          </a:bodyPr>
          <a:lstStyle/>
          <a:p>
            <a:r>
              <a:rPr lang="en-US" altLang="zh-CN" dirty="0"/>
              <a:t>4. save id=xxx …</a:t>
            </a:r>
            <a:endParaRPr lang="zh-CN" altLang="en-US" dirty="0"/>
          </a:p>
        </p:txBody>
      </p:sp>
      <p:cxnSp>
        <p:nvCxnSpPr>
          <p:cNvPr id="31" name="直接连接符 30">
            <a:extLst>
              <a:ext uri="{FF2B5EF4-FFF2-40B4-BE49-F238E27FC236}">
                <a16:creationId xmlns:a16="http://schemas.microsoft.com/office/drawing/2014/main" id="{A52FF426-C35A-40E7-B2C5-86C919B5E77B}"/>
              </a:ext>
            </a:extLst>
          </p:cNvPr>
          <p:cNvCxnSpPr>
            <a:stCxn id="29" idx="3"/>
          </p:cNvCxnSpPr>
          <p:nvPr/>
        </p:nvCxnSpPr>
        <p:spPr>
          <a:xfrm flipV="1">
            <a:off x="5630449" y="4127325"/>
            <a:ext cx="1077239" cy="329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D7C59759-AAA3-4876-B11F-DB9097270F8C}"/>
              </a:ext>
            </a:extLst>
          </p:cNvPr>
          <p:cNvCxnSpPr>
            <a:cxnSpLocks/>
            <a:stCxn id="16" idx="3"/>
            <a:endCxn id="13" idx="1"/>
          </p:cNvCxnSpPr>
          <p:nvPr/>
        </p:nvCxnSpPr>
        <p:spPr>
          <a:xfrm>
            <a:off x="6895577" y="2461365"/>
            <a:ext cx="812910" cy="14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352797C-0AAA-42DD-8241-230C340170AB}"/>
              </a:ext>
            </a:extLst>
          </p:cNvPr>
          <p:cNvSpPr txBox="1"/>
          <p:nvPr/>
        </p:nvSpPr>
        <p:spPr>
          <a:xfrm>
            <a:off x="4310867" y="1365164"/>
            <a:ext cx="1858201" cy="369332"/>
          </a:xfrm>
          <a:prstGeom prst="rect">
            <a:avLst/>
          </a:prstGeom>
          <a:noFill/>
          <a:ln>
            <a:solidFill>
              <a:schemeClr val="tx1"/>
            </a:solidFill>
          </a:ln>
        </p:spPr>
        <p:txBody>
          <a:bodyPr wrap="none" rtlCol="0">
            <a:spAutoFit/>
          </a:bodyPr>
          <a:lstStyle/>
          <a:p>
            <a:r>
              <a:rPr lang="en-US" altLang="zh-CN" dirty="0"/>
              <a:t>3. call id=xxx …</a:t>
            </a:r>
            <a:endParaRPr lang="zh-CN" altLang="en-US" dirty="0"/>
          </a:p>
        </p:txBody>
      </p:sp>
      <p:cxnSp>
        <p:nvCxnSpPr>
          <p:cNvPr id="37" name="直接连接符 36">
            <a:extLst>
              <a:ext uri="{FF2B5EF4-FFF2-40B4-BE49-F238E27FC236}">
                <a16:creationId xmlns:a16="http://schemas.microsoft.com/office/drawing/2014/main" id="{89738163-8017-462E-B1F7-E0FE191F2F4D}"/>
              </a:ext>
            </a:extLst>
          </p:cNvPr>
          <p:cNvCxnSpPr>
            <a:cxnSpLocks/>
            <a:stCxn id="35" idx="3"/>
          </p:cNvCxnSpPr>
          <p:nvPr/>
        </p:nvCxnSpPr>
        <p:spPr>
          <a:xfrm>
            <a:off x="6169068" y="1549830"/>
            <a:ext cx="1149947" cy="919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0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C210B33-7070-4EB9-9DE3-82C3AB060F0E}"/>
              </a:ext>
            </a:extLst>
          </p:cNvPr>
          <p:cNvSpPr>
            <a:spLocks noGrp="1"/>
          </p:cNvSpPr>
          <p:nvPr>
            <p:ph type="title"/>
          </p:nvPr>
        </p:nvSpPr>
        <p:spPr>
          <a:xfrm>
            <a:off x="250372" y="486144"/>
            <a:ext cx="9582560" cy="692965"/>
          </a:xfrm>
        </p:spPr>
        <p:txBody>
          <a:bodyPr/>
          <a:lstStyle/>
          <a:p>
            <a:r>
              <a:rPr lang="zh-CN" altLang="en-US" sz="3200" dirty="0"/>
              <a:t>重复处理开销大事件使用事件存储过滤重复事件</a:t>
            </a:r>
          </a:p>
        </p:txBody>
      </p:sp>
      <p:sp>
        <p:nvSpPr>
          <p:cNvPr id="5" name="矩形 4">
            <a:extLst>
              <a:ext uri="{FF2B5EF4-FFF2-40B4-BE49-F238E27FC236}">
                <a16:creationId xmlns:a16="http://schemas.microsoft.com/office/drawing/2014/main" id="{10609C86-1A6C-4539-8ECE-497B124A24FC}"/>
              </a:ext>
            </a:extLst>
          </p:cNvPr>
          <p:cNvSpPr/>
          <p:nvPr/>
        </p:nvSpPr>
        <p:spPr>
          <a:xfrm>
            <a:off x="5861016" y="1906554"/>
            <a:ext cx="115015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F4143DA0-09DB-4423-A5FE-8B87AFB553DD}"/>
              </a:ext>
            </a:extLst>
          </p:cNvPr>
          <p:cNvGrpSpPr/>
          <p:nvPr/>
        </p:nvGrpSpPr>
        <p:grpSpPr>
          <a:xfrm>
            <a:off x="1973810" y="2233014"/>
            <a:ext cx="797170" cy="2737740"/>
            <a:chOff x="5380892" y="1441938"/>
            <a:chExt cx="797170" cy="2737740"/>
          </a:xfrm>
        </p:grpSpPr>
        <p:sp>
          <p:nvSpPr>
            <p:cNvPr id="8" name="矩形 7">
              <a:extLst>
                <a:ext uri="{FF2B5EF4-FFF2-40B4-BE49-F238E27FC236}">
                  <a16:creationId xmlns:a16="http://schemas.microsoft.com/office/drawing/2014/main" id="{28CF58B2-9474-4706-AC51-0F114BAF2E9E}"/>
                </a:ext>
              </a:extLst>
            </p:cNvPr>
            <p:cNvSpPr/>
            <p:nvPr/>
          </p:nvSpPr>
          <p:spPr>
            <a:xfrm>
              <a:off x="5380892" y="14419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a:t>
              </a:r>
              <a:endParaRPr lang="zh-CN" altLang="en-US" sz="1600" dirty="0"/>
            </a:p>
          </p:txBody>
        </p:sp>
        <p:sp>
          <p:nvSpPr>
            <p:cNvPr id="9" name="矩形 8">
              <a:extLst>
                <a:ext uri="{FF2B5EF4-FFF2-40B4-BE49-F238E27FC236}">
                  <a16:creationId xmlns:a16="http://schemas.microsoft.com/office/drawing/2014/main" id="{CA3C9055-9467-4C34-9D6B-D5B39D5BB707}"/>
                </a:ext>
              </a:extLst>
            </p:cNvPr>
            <p:cNvSpPr/>
            <p:nvPr/>
          </p:nvSpPr>
          <p:spPr>
            <a:xfrm>
              <a:off x="5380892" y="18991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i+1</a:t>
              </a:r>
              <a:endParaRPr lang="zh-CN" altLang="en-US" sz="1600" dirty="0"/>
            </a:p>
          </p:txBody>
        </p:sp>
        <p:sp>
          <p:nvSpPr>
            <p:cNvPr id="10" name="矩形 9">
              <a:extLst>
                <a:ext uri="{FF2B5EF4-FFF2-40B4-BE49-F238E27FC236}">
                  <a16:creationId xmlns:a16="http://schemas.microsoft.com/office/drawing/2014/main" id="{D2274474-8FDF-4202-82CE-07802C41790D}"/>
                </a:ext>
              </a:extLst>
            </p:cNvPr>
            <p:cNvSpPr/>
            <p:nvPr/>
          </p:nvSpPr>
          <p:spPr>
            <a:xfrm>
              <a:off x="5380892" y="23563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11" name="矩形 10">
              <a:extLst>
                <a:ext uri="{FF2B5EF4-FFF2-40B4-BE49-F238E27FC236}">
                  <a16:creationId xmlns:a16="http://schemas.microsoft.com/office/drawing/2014/main" id="{67385494-A8E1-4C9C-BE17-0307DF5485A2}"/>
                </a:ext>
              </a:extLst>
            </p:cNvPr>
            <p:cNvSpPr/>
            <p:nvPr/>
          </p:nvSpPr>
          <p:spPr>
            <a:xfrm>
              <a:off x="5380892" y="28135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a:t>
              </a:r>
              <a:endParaRPr lang="zh-CN" altLang="en-US" sz="1600" dirty="0"/>
            </a:p>
          </p:txBody>
        </p:sp>
        <p:sp>
          <p:nvSpPr>
            <p:cNvPr id="12" name="矩形 11">
              <a:extLst>
                <a:ext uri="{FF2B5EF4-FFF2-40B4-BE49-F238E27FC236}">
                  <a16:creationId xmlns:a16="http://schemas.microsoft.com/office/drawing/2014/main" id="{32CBAB1D-DF4A-4224-910B-35F2FAF1EAB4}"/>
                </a:ext>
              </a:extLst>
            </p:cNvPr>
            <p:cNvSpPr/>
            <p:nvPr/>
          </p:nvSpPr>
          <p:spPr>
            <a:xfrm>
              <a:off x="5380892" y="327073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n-1</a:t>
              </a:r>
              <a:endParaRPr lang="zh-CN" altLang="en-US" sz="1600" dirty="0"/>
            </a:p>
          </p:txBody>
        </p:sp>
        <p:sp>
          <p:nvSpPr>
            <p:cNvPr id="13" name="矩形 12">
              <a:extLst>
                <a:ext uri="{FF2B5EF4-FFF2-40B4-BE49-F238E27FC236}">
                  <a16:creationId xmlns:a16="http://schemas.microsoft.com/office/drawing/2014/main" id="{CEC74443-B336-4361-A327-F45B6279D908}"/>
                </a:ext>
              </a:extLst>
            </p:cNvPr>
            <p:cNvSpPr/>
            <p:nvPr/>
          </p:nvSpPr>
          <p:spPr>
            <a:xfrm>
              <a:off x="5380892" y="3722478"/>
              <a:ext cx="79717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E</a:t>
              </a:r>
              <a:r>
                <a:rPr lang="en-US" altLang="zh-CN" sz="1600" dirty="0"/>
                <a:t>n</a:t>
              </a:r>
              <a:endParaRPr lang="zh-CN" altLang="en-US" sz="1600" dirty="0"/>
            </a:p>
          </p:txBody>
        </p:sp>
      </p:grpSp>
      <p:grpSp>
        <p:nvGrpSpPr>
          <p:cNvPr id="14" name="组合 13">
            <a:extLst>
              <a:ext uri="{FF2B5EF4-FFF2-40B4-BE49-F238E27FC236}">
                <a16:creationId xmlns:a16="http://schemas.microsoft.com/office/drawing/2014/main" id="{47A52781-C53B-45D8-9186-642E9D507347}"/>
              </a:ext>
            </a:extLst>
          </p:cNvPr>
          <p:cNvGrpSpPr/>
          <p:nvPr/>
        </p:nvGrpSpPr>
        <p:grpSpPr>
          <a:xfrm>
            <a:off x="7010963" y="1908653"/>
            <a:ext cx="3393831" cy="4172734"/>
            <a:chOff x="7010963" y="1908653"/>
            <a:chExt cx="3393831" cy="4172734"/>
          </a:xfrm>
        </p:grpSpPr>
        <p:sp>
          <p:nvSpPr>
            <p:cNvPr id="15" name="矩形 14">
              <a:extLst>
                <a:ext uri="{FF2B5EF4-FFF2-40B4-BE49-F238E27FC236}">
                  <a16:creationId xmlns:a16="http://schemas.microsoft.com/office/drawing/2014/main" id="{B2CBB956-9655-4564-B21B-DA48CDF46CEB}"/>
                </a:ext>
              </a:extLst>
            </p:cNvPr>
            <p:cNvSpPr/>
            <p:nvPr/>
          </p:nvSpPr>
          <p:spPr>
            <a:xfrm>
              <a:off x="7010963" y="1908653"/>
              <a:ext cx="3393831" cy="417273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E8AD771A-513C-46DF-8413-61681A18668A}"/>
                </a:ext>
              </a:extLst>
            </p:cNvPr>
            <p:cNvSpPr/>
            <p:nvPr/>
          </p:nvSpPr>
          <p:spPr>
            <a:xfrm>
              <a:off x="7708487" y="2090644"/>
              <a:ext cx="2069123" cy="7444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account </a:t>
              </a:r>
            </a:p>
            <a:p>
              <a:pPr algn="ctr"/>
              <a:r>
                <a:rPr lang="en-US" altLang="zh-CN" dirty="0"/>
                <a:t>service</a:t>
              </a:r>
              <a:endParaRPr lang="zh-CN" altLang="en-US" dirty="0"/>
            </a:p>
          </p:txBody>
        </p:sp>
        <p:sp>
          <p:nvSpPr>
            <p:cNvPr id="17" name="圆柱形 16">
              <a:extLst>
                <a:ext uri="{FF2B5EF4-FFF2-40B4-BE49-F238E27FC236}">
                  <a16:creationId xmlns:a16="http://schemas.microsoft.com/office/drawing/2014/main" id="{181C5AA3-6185-4067-BEFE-1C50529FF4B7}"/>
                </a:ext>
              </a:extLst>
            </p:cNvPr>
            <p:cNvSpPr/>
            <p:nvPr/>
          </p:nvSpPr>
          <p:spPr>
            <a:xfrm>
              <a:off x="7541432" y="4195044"/>
              <a:ext cx="2403231" cy="162657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100</a:t>
              </a:r>
              <a:endParaRPr lang="zh-CN" altLang="en-US" dirty="0">
                <a:solidFill>
                  <a:srgbClr val="FF0000"/>
                </a:solidFill>
              </a:endParaRPr>
            </a:p>
          </p:txBody>
        </p:sp>
        <p:cxnSp>
          <p:nvCxnSpPr>
            <p:cNvPr id="18" name="直接箭头连接符 17">
              <a:extLst>
                <a:ext uri="{FF2B5EF4-FFF2-40B4-BE49-F238E27FC236}">
                  <a16:creationId xmlns:a16="http://schemas.microsoft.com/office/drawing/2014/main" id="{E24A2F8E-FB77-4394-928A-E168868C10EA}"/>
                </a:ext>
              </a:extLst>
            </p:cNvPr>
            <p:cNvCxnSpPr>
              <a:cxnSpLocks/>
              <a:stCxn id="16" idx="2"/>
              <a:endCxn id="17" idx="1"/>
            </p:cNvCxnSpPr>
            <p:nvPr/>
          </p:nvCxnSpPr>
          <p:spPr>
            <a:xfrm flipH="1">
              <a:off x="8743048" y="2835059"/>
              <a:ext cx="1" cy="13599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矩形 18">
            <a:extLst>
              <a:ext uri="{FF2B5EF4-FFF2-40B4-BE49-F238E27FC236}">
                <a16:creationId xmlns:a16="http://schemas.microsoft.com/office/drawing/2014/main" id="{8D83C0F3-1562-4B5B-A1E4-E8AAE5A83F2E}"/>
              </a:ext>
            </a:extLst>
          </p:cNvPr>
          <p:cNvSpPr/>
          <p:nvPr/>
        </p:nvSpPr>
        <p:spPr>
          <a:xfrm>
            <a:off x="5999966" y="2248422"/>
            <a:ext cx="895611" cy="4258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流程图: 文档 19">
            <a:extLst>
              <a:ext uri="{FF2B5EF4-FFF2-40B4-BE49-F238E27FC236}">
                <a16:creationId xmlns:a16="http://schemas.microsoft.com/office/drawing/2014/main" id="{533EE2F4-F04E-4397-91CD-780F377A30DF}"/>
              </a:ext>
            </a:extLst>
          </p:cNvPr>
          <p:cNvSpPr/>
          <p:nvPr/>
        </p:nvSpPr>
        <p:spPr>
          <a:xfrm>
            <a:off x="5999967" y="4772416"/>
            <a:ext cx="895611" cy="645091"/>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cache</a:t>
            </a:r>
            <a:endParaRPr lang="zh-CN" altLang="en-US" dirty="0"/>
          </a:p>
        </p:txBody>
      </p:sp>
      <p:cxnSp>
        <p:nvCxnSpPr>
          <p:cNvPr id="21" name="直接箭头连接符 20">
            <a:extLst>
              <a:ext uri="{FF2B5EF4-FFF2-40B4-BE49-F238E27FC236}">
                <a16:creationId xmlns:a16="http://schemas.microsoft.com/office/drawing/2014/main" id="{0695EA08-C7A4-45FD-A77D-F42DBD4FAAA6}"/>
              </a:ext>
            </a:extLst>
          </p:cNvPr>
          <p:cNvCxnSpPr/>
          <p:nvPr/>
        </p:nvCxnSpPr>
        <p:spPr>
          <a:xfrm>
            <a:off x="6169068" y="2680570"/>
            <a:ext cx="0" cy="2091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6A2AFA5-8345-40B9-8D3C-C4C273BA8FDB}"/>
              </a:ext>
            </a:extLst>
          </p:cNvPr>
          <p:cNvSpPr txBox="1"/>
          <p:nvPr/>
        </p:nvSpPr>
        <p:spPr>
          <a:xfrm>
            <a:off x="6137754" y="3513551"/>
            <a:ext cx="620683" cy="369332"/>
          </a:xfrm>
          <a:prstGeom prst="rect">
            <a:avLst/>
          </a:prstGeom>
          <a:noFill/>
        </p:spPr>
        <p:txBody>
          <a:bodyPr wrap="none" rtlCol="0">
            <a:spAutoFit/>
          </a:bodyPr>
          <a:lstStyle/>
          <a:p>
            <a:r>
              <a:rPr lang="en-US" altLang="zh-CN" dirty="0"/>
              <a:t>filter</a:t>
            </a:r>
            <a:endParaRPr lang="zh-CN" altLang="en-US" dirty="0"/>
          </a:p>
        </p:txBody>
      </p:sp>
      <p:cxnSp>
        <p:nvCxnSpPr>
          <p:cNvPr id="24" name="直接箭头连接符 23">
            <a:extLst>
              <a:ext uri="{FF2B5EF4-FFF2-40B4-BE49-F238E27FC236}">
                <a16:creationId xmlns:a16="http://schemas.microsoft.com/office/drawing/2014/main" id="{3D8E06AF-984D-482E-B89A-6E3FB80392BF}"/>
              </a:ext>
            </a:extLst>
          </p:cNvPr>
          <p:cNvCxnSpPr>
            <a:stCxn id="8" idx="3"/>
            <a:endCxn id="19" idx="1"/>
          </p:cNvCxnSpPr>
          <p:nvPr/>
        </p:nvCxnSpPr>
        <p:spPr>
          <a:xfrm flipV="1">
            <a:off x="2770980" y="2461365"/>
            <a:ext cx="3228986" cy="2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EF05716-C1C8-4227-9495-9F460CCF493A}"/>
              </a:ext>
            </a:extLst>
          </p:cNvPr>
          <p:cNvSpPr txBox="1"/>
          <p:nvPr/>
        </p:nvSpPr>
        <p:spPr>
          <a:xfrm>
            <a:off x="3430315" y="2063756"/>
            <a:ext cx="1460656" cy="369332"/>
          </a:xfrm>
          <a:prstGeom prst="rect">
            <a:avLst/>
          </a:prstGeom>
          <a:noFill/>
        </p:spPr>
        <p:txBody>
          <a:bodyPr wrap="none" rtlCol="0">
            <a:spAutoFit/>
          </a:bodyPr>
          <a:lstStyle/>
          <a:p>
            <a:r>
              <a:rPr lang="en-US" altLang="zh-CN" dirty="0"/>
              <a:t>1. id=xxx, …</a:t>
            </a:r>
            <a:endParaRPr lang="zh-CN" altLang="en-US" dirty="0"/>
          </a:p>
        </p:txBody>
      </p:sp>
      <p:sp>
        <p:nvSpPr>
          <p:cNvPr id="26" name="文本框 25">
            <a:extLst>
              <a:ext uri="{FF2B5EF4-FFF2-40B4-BE49-F238E27FC236}">
                <a16:creationId xmlns:a16="http://schemas.microsoft.com/office/drawing/2014/main" id="{76DBD3C5-86BF-4407-A6AF-207F9E56B7F8}"/>
              </a:ext>
            </a:extLst>
          </p:cNvPr>
          <p:cNvSpPr txBox="1"/>
          <p:nvPr/>
        </p:nvSpPr>
        <p:spPr>
          <a:xfrm>
            <a:off x="4019770" y="3317735"/>
            <a:ext cx="1486304" cy="646331"/>
          </a:xfrm>
          <a:prstGeom prst="rect">
            <a:avLst/>
          </a:prstGeom>
          <a:noFill/>
          <a:ln w="6350">
            <a:solidFill>
              <a:schemeClr val="tx1"/>
            </a:solidFill>
          </a:ln>
        </p:spPr>
        <p:txBody>
          <a:bodyPr wrap="none" rtlCol="0">
            <a:spAutoFit/>
          </a:bodyPr>
          <a:lstStyle/>
          <a:p>
            <a:r>
              <a:rPr lang="en-US" altLang="zh-CN" dirty="0"/>
              <a:t>2. inq id=xxx</a:t>
            </a:r>
          </a:p>
          <a:p>
            <a:r>
              <a:rPr lang="en-US" altLang="zh-CN" dirty="0"/>
              <a:t>Return data</a:t>
            </a:r>
            <a:endParaRPr lang="zh-CN" altLang="en-US" dirty="0"/>
          </a:p>
        </p:txBody>
      </p:sp>
      <p:cxnSp>
        <p:nvCxnSpPr>
          <p:cNvPr id="27" name="直接连接符 26">
            <a:extLst>
              <a:ext uri="{FF2B5EF4-FFF2-40B4-BE49-F238E27FC236}">
                <a16:creationId xmlns:a16="http://schemas.microsoft.com/office/drawing/2014/main" id="{47DC7DFE-99CE-4134-B11E-65A7BF12CFBD}"/>
              </a:ext>
            </a:extLst>
          </p:cNvPr>
          <p:cNvCxnSpPr/>
          <p:nvPr/>
        </p:nvCxnSpPr>
        <p:spPr>
          <a:xfrm flipV="1">
            <a:off x="5506074" y="2987458"/>
            <a:ext cx="673374" cy="502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88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E8C2D-9973-4E98-8F5F-74ADA2304A2E}"/>
              </a:ext>
            </a:extLst>
          </p:cNvPr>
          <p:cNvSpPr>
            <a:spLocks noGrp="1"/>
          </p:cNvSpPr>
          <p:nvPr>
            <p:ph type="title"/>
          </p:nvPr>
        </p:nvSpPr>
        <p:spPr/>
        <p:txBody>
          <a:bodyPr/>
          <a:lstStyle/>
          <a:p>
            <a:r>
              <a:rPr lang="zh-CN" altLang="en-US" dirty="0"/>
              <a:t>补偿模式</a:t>
            </a:r>
          </a:p>
        </p:txBody>
      </p:sp>
      <p:sp>
        <p:nvSpPr>
          <p:cNvPr id="4" name="文本框 3">
            <a:extLst>
              <a:ext uri="{FF2B5EF4-FFF2-40B4-BE49-F238E27FC236}">
                <a16:creationId xmlns:a16="http://schemas.microsoft.com/office/drawing/2014/main" id="{C3F30064-B02D-4148-80B5-E2DF1D1D337C}"/>
              </a:ext>
            </a:extLst>
          </p:cNvPr>
          <p:cNvSpPr txBox="1"/>
          <p:nvPr/>
        </p:nvSpPr>
        <p:spPr>
          <a:xfrm>
            <a:off x="1157748" y="2942303"/>
            <a:ext cx="10649069" cy="1200329"/>
          </a:xfrm>
          <a:prstGeom prst="rect">
            <a:avLst/>
          </a:prstGeom>
          <a:noFill/>
        </p:spPr>
        <p:txBody>
          <a:bodyPr wrap="none" rtlCol="0">
            <a:spAutoFit/>
          </a:bodyPr>
          <a:lstStyle/>
          <a:p>
            <a:r>
              <a:rPr lang="zh-CN" altLang="en-US" sz="2400" b="1" dirty="0"/>
              <a:t>业务异常：</a:t>
            </a:r>
            <a:r>
              <a:rPr lang="zh-CN" altLang="en-US" sz="2400" dirty="0"/>
              <a:t>业务逻辑产生错误的情况，比如账户余额不足、商品库存不足等。</a:t>
            </a:r>
            <a:endParaRPr lang="en-US" altLang="zh-CN" sz="2400" dirty="0"/>
          </a:p>
          <a:p>
            <a:endParaRPr lang="zh-CN" altLang="en-US" sz="2400" dirty="0"/>
          </a:p>
          <a:p>
            <a:r>
              <a:rPr lang="zh-CN" altLang="en-US" sz="2400" b="1" dirty="0"/>
              <a:t>技术异常：</a:t>
            </a:r>
            <a:r>
              <a:rPr lang="zh-CN" altLang="en-US" sz="2400" dirty="0"/>
              <a:t>非业务逻辑产生的异常，如网络连接异常、网络超时等。</a:t>
            </a:r>
          </a:p>
        </p:txBody>
      </p:sp>
    </p:spTree>
    <p:extLst>
      <p:ext uri="{BB962C8B-B14F-4D97-AF65-F5344CB8AC3E}">
        <p14:creationId xmlns:p14="http://schemas.microsoft.com/office/powerpoint/2010/main" val="1595609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43BF3-843F-474A-8ACA-DE29F208DA70}"/>
              </a:ext>
            </a:extLst>
          </p:cNvPr>
          <p:cNvSpPr>
            <a:spLocks noGrp="1"/>
          </p:cNvSpPr>
          <p:nvPr>
            <p:ph type="title"/>
          </p:nvPr>
        </p:nvSpPr>
        <p:spPr/>
        <p:txBody>
          <a:bodyPr/>
          <a:lstStyle/>
          <a:p>
            <a:r>
              <a:rPr lang="zh-CN" altLang="en-US" dirty="0"/>
              <a:t>补偿模式</a:t>
            </a:r>
          </a:p>
        </p:txBody>
      </p:sp>
      <p:sp>
        <p:nvSpPr>
          <p:cNvPr id="4" name="矩形: 对角圆角 3">
            <a:extLst>
              <a:ext uri="{FF2B5EF4-FFF2-40B4-BE49-F238E27FC236}">
                <a16:creationId xmlns:a16="http://schemas.microsoft.com/office/drawing/2014/main" id="{F921D88B-1211-4E33-A495-19ED4EF29C61}"/>
              </a:ext>
            </a:extLst>
          </p:cNvPr>
          <p:cNvSpPr/>
          <p:nvPr/>
        </p:nvSpPr>
        <p:spPr>
          <a:xfrm>
            <a:off x="2064773" y="1548581"/>
            <a:ext cx="8458201" cy="162456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45C1DB0A-631C-45B3-A389-1BB32E7AD9A2}"/>
              </a:ext>
            </a:extLst>
          </p:cNvPr>
          <p:cNvSpPr/>
          <p:nvPr/>
        </p:nvSpPr>
        <p:spPr>
          <a:xfrm>
            <a:off x="2507226" y="1924665"/>
            <a:ext cx="1924664" cy="78903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6" name="矩形: 圆角 5">
            <a:extLst>
              <a:ext uri="{FF2B5EF4-FFF2-40B4-BE49-F238E27FC236}">
                <a16:creationId xmlns:a16="http://schemas.microsoft.com/office/drawing/2014/main" id="{DC068DB3-98C7-4FD1-AF07-542A7D63D37C}"/>
              </a:ext>
            </a:extLst>
          </p:cNvPr>
          <p:cNvSpPr/>
          <p:nvPr/>
        </p:nvSpPr>
        <p:spPr>
          <a:xfrm>
            <a:off x="5270090" y="1924665"/>
            <a:ext cx="1924664" cy="78903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7" name="矩形: 圆角 6">
            <a:extLst>
              <a:ext uri="{FF2B5EF4-FFF2-40B4-BE49-F238E27FC236}">
                <a16:creationId xmlns:a16="http://schemas.microsoft.com/office/drawing/2014/main" id="{E5FFB427-238E-4288-BCC1-B06BAF2A76E1}"/>
              </a:ext>
            </a:extLst>
          </p:cNvPr>
          <p:cNvSpPr/>
          <p:nvPr/>
        </p:nvSpPr>
        <p:spPr>
          <a:xfrm>
            <a:off x="8123903" y="1924665"/>
            <a:ext cx="1924664" cy="78903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cxnSp>
        <p:nvCxnSpPr>
          <p:cNvPr id="9" name="直接箭头连接符 8">
            <a:extLst>
              <a:ext uri="{FF2B5EF4-FFF2-40B4-BE49-F238E27FC236}">
                <a16:creationId xmlns:a16="http://schemas.microsoft.com/office/drawing/2014/main" id="{2B3F21E8-8E5C-44F5-ADC2-58B4EC3304D4}"/>
              </a:ext>
            </a:extLst>
          </p:cNvPr>
          <p:cNvCxnSpPr>
            <a:cxnSpLocks/>
            <a:stCxn id="5" idx="3"/>
            <a:endCxn id="6" idx="1"/>
          </p:cNvCxnSpPr>
          <p:nvPr/>
        </p:nvCxnSpPr>
        <p:spPr>
          <a:xfrm>
            <a:off x="4431890" y="2319184"/>
            <a:ext cx="838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716DFCB-EF2A-4717-9F92-D323F83C09D2}"/>
              </a:ext>
            </a:extLst>
          </p:cNvPr>
          <p:cNvCxnSpPr>
            <a:stCxn id="6" idx="3"/>
            <a:endCxn id="7" idx="1"/>
          </p:cNvCxnSpPr>
          <p:nvPr/>
        </p:nvCxnSpPr>
        <p:spPr>
          <a:xfrm>
            <a:off x="7194754" y="2319184"/>
            <a:ext cx="9291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AC2393B-7B36-4461-9038-20D127C2830A}"/>
              </a:ext>
            </a:extLst>
          </p:cNvPr>
          <p:cNvCxnSpPr/>
          <p:nvPr/>
        </p:nvCxnSpPr>
        <p:spPr>
          <a:xfrm>
            <a:off x="575187" y="1924665"/>
            <a:ext cx="1489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6E91132-E90C-4B5C-84A7-537E8D2E0199}"/>
              </a:ext>
            </a:extLst>
          </p:cNvPr>
          <p:cNvCxnSpPr/>
          <p:nvPr/>
        </p:nvCxnSpPr>
        <p:spPr>
          <a:xfrm flipH="1">
            <a:off x="582561" y="2905432"/>
            <a:ext cx="14822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B2B5926-D19E-460C-B251-14128DBAFF8E}"/>
              </a:ext>
            </a:extLst>
          </p:cNvPr>
          <p:cNvSpPr txBox="1"/>
          <p:nvPr/>
        </p:nvSpPr>
        <p:spPr>
          <a:xfrm>
            <a:off x="2852201" y="3366930"/>
            <a:ext cx="1300356" cy="369332"/>
          </a:xfrm>
          <a:prstGeom prst="rect">
            <a:avLst/>
          </a:prstGeom>
          <a:noFill/>
        </p:spPr>
        <p:txBody>
          <a:bodyPr wrap="none" rtlCol="0">
            <a:spAutoFit/>
          </a:bodyPr>
          <a:lstStyle/>
          <a:p>
            <a:r>
              <a:rPr lang="en-US" altLang="zh-CN" dirty="0"/>
              <a:t>1.</a:t>
            </a:r>
            <a:r>
              <a:rPr lang="zh-CN" altLang="en-US" dirty="0"/>
              <a:t>预订航班</a:t>
            </a:r>
          </a:p>
        </p:txBody>
      </p:sp>
      <p:sp>
        <p:nvSpPr>
          <p:cNvPr id="19" name="文本框 18">
            <a:extLst>
              <a:ext uri="{FF2B5EF4-FFF2-40B4-BE49-F238E27FC236}">
                <a16:creationId xmlns:a16="http://schemas.microsoft.com/office/drawing/2014/main" id="{67975CE8-25CE-45BD-BEC9-D2801B886708}"/>
              </a:ext>
            </a:extLst>
          </p:cNvPr>
          <p:cNvSpPr txBox="1"/>
          <p:nvPr/>
        </p:nvSpPr>
        <p:spPr>
          <a:xfrm>
            <a:off x="5582244" y="3366930"/>
            <a:ext cx="1300356" cy="369332"/>
          </a:xfrm>
          <a:prstGeom prst="rect">
            <a:avLst/>
          </a:prstGeom>
          <a:noFill/>
        </p:spPr>
        <p:txBody>
          <a:bodyPr wrap="none" rtlCol="0">
            <a:spAutoFit/>
          </a:bodyPr>
          <a:lstStyle/>
          <a:p>
            <a:r>
              <a:rPr lang="en-US" altLang="zh-CN" dirty="0"/>
              <a:t>2.</a:t>
            </a:r>
            <a:r>
              <a:rPr lang="zh-CN" altLang="en-US" dirty="0"/>
              <a:t>预订酒店</a:t>
            </a:r>
          </a:p>
        </p:txBody>
      </p:sp>
      <p:sp>
        <p:nvSpPr>
          <p:cNvPr id="20" name="文本框 19">
            <a:extLst>
              <a:ext uri="{FF2B5EF4-FFF2-40B4-BE49-F238E27FC236}">
                <a16:creationId xmlns:a16="http://schemas.microsoft.com/office/drawing/2014/main" id="{A6F0E5D7-6EAE-4DDC-985F-3BFADE6B7E78}"/>
              </a:ext>
            </a:extLst>
          </p:cNvPr>
          <p:cNvSpPr txBox="1"/>
          <p:nvPr/>
        </p:nvSpPr>
        <p:spPr>
          <a:xfrm>
            <a:off x="8436057" y="3366930"/>
            <a:ext cx="1300356" cy="369332"/>
          </a:xfrm>
          <a:prstGeom prst="rect">
            <a:avLst/>
          </a:prstGeom>
          <a:noFill/>
        </p:spPr>
        <p:txBody>
          <a:bodyPr wrap="none" rtlCol="0">
            <a:spAutoFit/>
          </a:bodyPr>
          <a:lstStyle/>
          <a:p>
            <a:r>
              <a:rPr lang="en-US" altLang="zh-CN" dirty="0"/>
              <a:t>3.</a:t>
            </a:r>
            <a:r>
              <a:rPr lang="zh-CN" altLang="en-US" dirty="0"/>
              <a:t>预订火车</a:t>
            </a:r>
          </a:p>
        </p:txBody>
      </p:sp>
      <p:sp>
        <p:nvSpPr>
          <p:cNvPr id="21" name="矩形 20">
            <a:extLst>
              <a:ext uri="{FF2B5EF4-FFF2-40B4-BE49-F238E27FC236}">
                <a16:creationId xmlns:a16="http://schemas.microsoft.com/office/drawing/2014/main" id="{072957F8-4C63-4108-BE08-72E11D9275DD}"/>
              </a:ext>
            </a:extLst>
          </p:cNvPr>
          <p:cNvSpPr/>
          <p:nvPr/>
        </p:nvSpPr>
        <p:spPr>
          <a:xfrm>
            <a:off x="2125526" y="4790008"/>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44263F7E-5925-45BC-9151-D8F2522989DF}"/>
              </a:ext>
            </a:extLst>
          </p:cNvPr>
          <p:cNvSpPr/>
          <p:nvPr/>
        </p:nvSpPr>
        <p:spPr>
          <a:xfrm>
            <a:off x="2603921" y="5159340"/>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23" name="矩形 22">
            <a:extLst>
              <a:ext uri="{FF2B5EF4-FFF2-40B4-BE49-F238E27FC236}">
                <a16:creationId xmlns:a16="http://schemas.microsoft.com/office/drawing/2014/main" id="{A53D5DBF-B9FF-4814-A1AB-D83B3F4CEEC2}"/>
              </a:ext>
            </a:extLst>
          </p:cNvPr>
          <p:cNvSpPr/>
          <p:nvPr/>
        </p:nvSpPr>
        <p:spPr>
          <a:xfrm>
            <a:off x="5148294" y="4790008"/>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67E53192-FCBC-4F50-A0D8-65DEF62557A4}"/>
              </a:ext>
            </a:extLst>
          </p:cNvPr>
          <p:cNvSpPr/>
          <p:nvPr/>
        </p:nvSpPr>
        <p:spPr>
          <a:xfrm>
            <a:off x="5557851" y="5213841"/>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25" name="矩形 24">
            <a:extLst>
              <a:ext uri="{FF2B5EF4-FFF2-40B4-BE49-F238E27FC236}">
                <a16:creationId xmlns:a16="http://schemas.microsoft.com/office/drawing/2014/main" id="{D7D4B907-601F-4EAD-B40C-AC17C0B12FE9}"/>
              </a:ext>
            </a:extLst>
          </p:cNvPr>
          <p:cNvSpPr/>
          <p:nvPr/>
        </p:nvSpPr>
        <p:spPr>
          <a:xfrm>
            <a:off x="8171062" y="4790008"/>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836DCDE0-752E-44ED-8DF9-7D5D1A77B887}"/>
              </a:ext>
            </a:extLst>
          </p:cNvPr>
          <p:cNvSpPr/>
          <p:nvPr/>
        </p:nvSpPr>
        <p:spPr>
          <a:xfrm>
            <a:off x="8580619" y="518955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8" name="直接连接符 27">
            <a:extLst>
              <a:ext uri="{FF2B5EF4-FFF2-40B4-BE49-F238E27FC236}">
                <a16:creationId xmlns:a16="http://schemas.microsoft.com/office/drawing/2014/main" id="{D863973A-2F63-42AF-943F-3CF351AAD9CB}"/>
              </a:ext>
            </a:extLst>
          </p:cNvPr>
          <p:cNvCxnSpPr>
            <a:cxnSpLocks/>
          </p:cNvCxnSpPr>
          <p:nvPr/>
        </p:nvCxnSpPr>
        <p:spPr>
          <a:xfrm flipV="1">
            <a:off x="2852201" y="4535672"/>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20C2EF8-0D36-4167-9725-6AC2F0435B8C}"/>
              </a:ext>
            </a:extLst>
          </p:cNvPr>
          <p:cNvCxnSpPr>
            <a:cxnSpLocks/>
          </p:cNvCxnSpPr>
          <p:nvPr/>
        </p:nvCxnSpPr>
        <p:spPr>
          <a:xfrm flipV="1">
            <a:off x="3309401" y="4532614"/>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6F9DE5C-7082-4558-A46D-B961F83D4E01}"/>
              </a:ext>
            </a:extLst>
          </p:cNvPr>
          <p:cNvCxnSpPr>
            <a:cxnSpLocks/>
          </p:cNvCxnSpPr>
          <p:nvPr/>
        </p:nvCxnSpPr>
        <p:spPr>
          <a:xfrm flipV="1">
            <a:off x="5947637" y="4590173"/>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F931B03-D91A-48D2-9EEA-2882527FA5E7}"/>
              </a:ext>
            </a:extLst>
          </p:cNvPr>
          <p:cNvCxnSpPr>
            <a:cxnSpLocks/>
          </p:cNvCxnSpPr>
          <p:nvPr/>
        </p:nvCxnSpPr>
        <p:spPr>
          <a:xfrm flipV="1">
            <a:off x="6308003" y="459310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5E34BF9-1CB5-4926-B108-1BC47AE25162}"/>
              </a:ext>
            </a:extLst>
          </p:cNvPr>
          <p:cNvCxnSpPr>
            <a:cxnSpLocks/>
          </p:cNvCxnSpPr>
          <p:nvPr/>
        </p:nvCxnSpPr>
        <p:spPr>
          <a:xfrm flipV="1">
            <a:off x="8897737" y="456588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4C8D63D-0F68-4269-B502-CD1CC0DB53F1}"/>
              </a:ext>
            </a:extLst>
          </p:cNvPr>
          <p:cNvCxnSpPr>
            <a:cxnSpLocks/>
          </p:cNvCxnSpPr>
          <p:nvPr/>
        </p:nvCxnSpPr>
        <p:spPr>
          <a:xfrm flipV="1">
            <a:off x="9251963" y="456588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AFF0419A-B127-40E5-900F-E7CF8AA871AC}"/>
              </a:ext>
            </a:extLst>
          </p:cNvPr>
          <p:cNvCxnSpPr>
            <a:cxnSpLocks/>
            <a:stCxn id="5" idx="2"/>
          </p:cNvCxnSpPr>
          <p:nvPr/>
        </p:nvCxnSpPr>
        <p:spPr>
          <a:xfrm rot="5400000">
            <a:off x="2259009" y="3306896"/>
            <a:ext cx="1803742" cy="617357"/>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37">
            <a:extLst>
              <a:ext uri="{FF2B5EF4-FFF2-40B4-BE49-F238E27FC236}">
                <a16:creationId xmlns:a16="http://schemas.microsoft.com/office/drawing/2014/main" id="{17A4EEEE-58CD-4C30-8B4E-86DAF0221850}"/>
              </a:ext>
            </a:extLst>
          </p:cNvPr>
          <p:cNvCxnSpPr>
            <a:cxnSpLocks/>
            <a:stCxn id="6" idx="2"/>
          </p:cNvCxnSpPr>
          <p:nvPr/>
        </p:nvCxnSpPr>
        <p:spPr>
          <a:xfrm rot="5400000">
            <a:off x="5151795" y="3509546"/>
            <a:ext cx="1876470" cy="284785"/>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连接符: 曲线 39">
            <a:extLst>
              <a:ext uri="{FF2B5EF4-FFF2-40B4-BE49-F238E27FC236}">
                <a16:creationId xmlns:a16="http://schemas.microsoft.com/office/drawing/2014/main" id="{7CD5B6D6-26C8-4FB5-B40C-10C31C0581B1}"/>
              </a:ext>
            </a:extLst>
          </p:cNvPr>
          <p:cNvCxnSpPr>
            <a:cxnSpLocks/>
            <a:stCxn id="7" idx="2"/>
          </p:cNvCxnSpPr>
          <p:nvPr/>
        </p:nvCxnSpPr>
        <p:spPr>
          <a:xfrm rot="5400000">
            <a:off x="8065892" y="3545548"/>
            <a:ext cx="1852188" cy="188498"/>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244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BA56873-C919-4A35-A307-9995E322D220}"/>
              </a:ext>
            </a:extLst>
          </p:cNvPr>
          <p:cNvSpPr>
            <a:spLocks noGrp="1"/>
          </p:cNvSpPr>
          <p:nvPr>
            <p:ph type="title"/>
          </p:nvPr>
        </p:nvSpPr>
        <p:spPr>
          <a:xfrm>
            <a:off x="250372" y="486144"/>
            <a:ext cx="5549537" cy="692965"/>
          </a:xfrm>
        </p:spPr>
        <p:txBody>
          <a:bodyPr/>
          <a:lstStyle/>
          <a:p>
            <a:r>
              <a:rPr lang="zh-CN" altLang="en-US" dirty="0"/>
              <a:t>补偿模式</a:t>
            </a:r>
          </a:p>
        </p:txBody>
      </p:sp>
      <p:sp>
        <p:nvSpPr>
          <p:cNvPr id="5" name="矩形: 对角圆角 4">
            <a:extLst>
              <a:ext uri="{FF2B5EF4-FFF2-40B4-BE49-F238E27FC236}">
                <a16:creationId xmlns:a16="http://schemas.microsoft.com/office/drawing/2014/main" id="{0C87DEC4-6728-4155-AAB1-D4AA4B520ED7}"/>
              </a:ext>
            </a:extLst>
          </p:cNvPr>
          <p:cNvSpPr/>
          <p:nvPr/>
        </p:nvSpPr>
        <p:spPr>
          <a:xfrm>
            <a:off x="2064773" y="1548581"/>
            <a:ext cx="8458201" cy="2181687"/>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C6CD2BC-BEF8-4948-8F90-F5B052ED4AA6}"/>
              </a:ext>
            </a:extLst>
          </p:cNvPr>
          <p:cNvSpPr/>
          <p:nvPr/>
        </p:nvSpPr>
        <p:spPr>
          <a:xfrm>
            <a:off x="2507226" y="1924665"/>
            <a:ext cx="1924664" cy="78903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7" name="矩形: 圆角 6">
            <a:extLst>
              <a:ext uri="{FF2B5EF4-FFF2-40B4-BE49-F238E27FC236}">
                <a16:creationId xmlns:a16="http://schemas.microsoft.com/office/drawing/2014/main" id="{BFCCADC1-4898-45ED-A8E9-0A5690B0DCA7}"/>
              </a:ext>
            </a:extLst>
          </p:cNvPr>
          <p:cNvSpPr/>
          <p:nvPr/>
        </p:nvSpPr>
        <p:spPr>
          <a:xfrm>
            <a:off x="5270090" y="1924665"/>
            <a:ext cx="1924664" cy="78903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8" name="矩形: 圆角 7">
            <a:extLst>
              <a:ext uri="{FF2B5EF4-FFF2-40B4-BE49-F238E27FC236}">
                <a16:creationId xmlns:a16="http://schemas.microsoft.com/office/drawing/2014/main" id="{5C86AEDF-9DE2-4993-9803-7AA8CFAB1C33}"/>
              </a:ext>
            </a:extLst>
          </p:cNvPr>
          <p:cNvSpPr/>
          <p:nvPr/>
        </p:nvSpPr>
        <p:spPr>
          <a:xfrm>
            <a:off x="8123903" y="1924665"/>
            <a:ext cx="1924664" cy="78903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cxnSp>
        <p:nvCxnSpPr>
          <p:cNvPr id="9" name="直接箭头连接符 8">
            <a:extLst>
              <a:ext uri="{FF2B5EF4-FFF2-40B4-BE49-F238E27FC236}">
                <a16:creationId xmlns:a16="http://schemas.microsoft.com/office/drawing/2014/main" id="{DC07501E-41B7-4105-938D-46EEC703BE9D}"/>
              </a:ext>
            </a:extLst>
          </p:cNvPr>
          <p:cNvCxnSpPr>
            <a:cxnSpLocks/>
            <a:stCxn id="6" idx="3"/>
            <a:endCxn id="7" idx="1"/>
          </p:cNvCxnSpPr>
          <p:nvPr/>
        </p:nvCxnSpPr>
        <p:spPr>
          <a:xfrm>
            <a:off x="4431890" y="2319184"/>
            <a:ext cx="838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21C5E4A-AD45-496D-8E23-E2B3E862DE17}"/>
              </a:ext>
            </a:extLst>
          </p:cNvPr>
          <p:cNvCxnSpPr>
            <a:stCxn id="7" idx="3"/>
            <a:endCxn id="8" idx="1"/>
          </p:cNvCxnSpPr>
          <p:nvPr/>
        </p:nvCxnSpPr>
        <p:spPr>
          <a:xfrm>
            <a:off x="7194754" y="2319184"/>
            <a:ext cx="9291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A471A83-BD8A-4144-BA30-03A0CCA42FCA}"/>
              </a:ext>
            </a:extLst>
          </p:cNvPr>
          <p:cNvCxnSpPr/>
          <p:nvPr/>
        </p:nvCxnSpPr>
        <p:spPr>
          <a:xfrm>
            <a:off x="575187" y="1924665"/>
            <a:ext cx="1489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151E59E-BB99-4705-9984-98475881061D}"/>
              </a:ext>
            </a:extLst>
          </p:cNvPr>
          <p:cNvCxnSpPr/>
          <p:nvPr/>
        </p:nvCxnSpPr>
        <p:spPr>
          <a:xfrm flipH="1">
            <a:off x="582561" y="2905432"/>
            <a:ext cx="14822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679379-2083-4585-B1FB-70E2B14A575A}"/>
              </a:ext>
            </a:extLst>
          </p:cNvPr>
          <p:cNvSpPr txBox="1"/>
          <p:nvPr/>
        </p:nvSpPr>
        <p:spPr>
          <a:xfrm>
            <a:off x="2852201" y="3821108"/>
            <a:ext cx="1300356" cy="369332"/>
          </a:xfrm>
          <a:prstGeom prst="rect">
            <a:avLst/>
          </a:prstGeom>
          <a:noFill/>
        </p:spPr>
        <p:txBody>
          <a:bodyPr wrap="none" rtlCol="0">
            <a:spAutoFit/>
          </a:bodyPr>
          <a:lstStyle/>
          <a:p>
            <a:r>
              <a:rPr lang="en-US" altLang="zh-CN" dirty="0"/>
              <a:t>1.</a:t>
            </a:r>
            <a:r>
              <a:rPr lang="zh-CN" altLang="en-US" dirty="0"/>
              <a:t>预订航班</a:t>
            </a:r>
          </a:p>
        </p:txBody>
      </p:sp>
      <p:sp>
        <p:nvSpPr>
          <p:cNvPr id="14" name="文本框 13">
            <a:extLst>
              <a:ext uri="{FF2B5EF4-FFF2-40B4-BE49-F238E27FC236}">
                <a16:creationId xmlns:a16="http://schemas.microsoft.com/office/drawing/2014/main" id="{8D0D3031-EC17-4767-9772-71379847012F}"/>
              </a:ext>
            </a:extLst>
          </p:cNvPr>
          <p:cNvSpPr txBox="1"/>
          <p:nvPr/>
        </p:nvSpPr>
        <p:spPr>
          <a:xfrm>
            <a:off x="5582244" y="3821108"/>
            <a:ext cx="1300356" cy="369332"/>
          </a:xfrm>
          <a:prstGeom prst="rect">
            <a:avLst/>
          </a:prstGeom>
          <a:noFill/>
        </p:spPr>
        <p:txBody>
          <a:bodyPr wrap="none" rtlCol="0">
            <a:spAutoFit/>
          </a:bodyPr>
          <a:lstStyle/>
          <a:p>
            <a:r>
              <a:rPr lang="en-US" altLang="zh-CN" dirty="0"/>
              <a:t>2.</a:t>
            </a:r>
            <a:r>
              <a:rPr lang="zh-CN" altLang="en-US" dirty="0"/>
              <a:t>预订酒店</a:t>
            </a:r>
          </a:p>
        </p:txBody>
      </p:sp>
      <p:sp>
        <p:nvSpPr>
          <p:cNvPr id="15" name="文本框 14">
            <a:extLst>
              <a:ext uri="{FF2B5EF4-FFF2-40B4-BE49-F238E27FC236}">
                <a16:creationId xmlns:a16="http://schemas.microsoft.com/office/drawing/2014/main" id="{726CE8F6-2F3B-462B-8195-B345A4AC0B31}"/>
              </a:ext>
            </a:extLst>
          </p:cNvPr>
          <p:cNvSpPr txBox="1"/>
          <p:nvPr/>
        </p:nvSpPr>
        <p:spPr>
          <a:xfrm>
            <a:off x="8436057" y="3821108"/>
            <a:ext cx="1300356" cy="369332"/>
          </a:xfrm>
          <a:prstGeom prst="rect">
            <a:avLst/>
          </a:prstGeom>
          <a:noFill/>
        </p:spPr>
        <p:txBody>
          <a:bodyPr wrap="none" rtlCol="0">
            <a:spAutoFit/>
          </a:bodyPr>
          <a:lstStyle/>
          <a:p>
            <a:r>
              <a:rPr lang="en-US" altLang="zh-CN" dirty="0"/>
              <a:t>3.</a:t>
            </a:r>
            <a:r>
              <a:rPr lang="zh-CN" altLang="en-US" dirty="0"/>
              <a:t>预订火车</a:t>
            </a:r>
          </a:p>
        </p:txBody>
      </p:sp>
      <p:sp>
        <p:nvSpPr>
          <p:cNvPr id="16" name="矩形 15">
            <a:extLst>
              <a:ext uri="{FF2B5EF4-FFF2-40B4-BE49-F238E27FC236}">
                <a16:creationId xmlns:a16="http://schemas.microsoft.com/office/drawing/2014/main" id="{F3DA2269-47E5-4A9B-B034-9A6A3FBB7CBD}"/>
              </a:ext>
            </a:extLst>
          </p:cNvPr>
          <p:cNvSpPr/>
          <p:nvPr/>
        </p:nvSpPr>
        <p:spPr>
          <a:xfrm>
            <a:off x="2125526" y="4790008"/>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36CBDDC-386F-4826-9A06-9EA8AD3D6AFA}"/>
              </a:ext>
            </a:extLst>
          </p:cNvPr>
          <p:cNvSpPr/>
          <p:nvPr/>
        </p:nvSpPr>
        <p:spPr>
          <a:xfrm>
            <a:off x="2603921" y="5159340"/>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8" name="矩形 17">
            <a:extLst>
              <a:ext uri="{FF2B5EF4-FFF2-40B4-BE49-F238E27FC236}">
                <a16:creationId xmlns:a16="http://schemas.microsoft.com/office/drawing/2014/main" id="{6BBF0B4B-97E8-4F1A-B2EF-17896EBA20E1}"/>
              </a:ext>
            </a:extLst>
          </p:cNvPr>
          <p:cNvSpPr/>
          <p:nvPr/>
        </p:nvSpPr>
        <p:spPr>
          <a:xfrm>
            <a:off x="5148294" y="4790008"/>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A66DCABB-6F09-467C-8391-6516249A2AB5}"/>
              </a:ext>
            </a:extLst>
          </p:cNvPr>
          <p:cNvSpPr/>
          <p:nvPr/>
        </p:nvSpPr>
        <p:spPr>
          <a:xfrm>
            <a:off x="5557851" y="5213841"/>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20" name="矩形 19">
            <a:extLst>
              <a:ext uri="{FF2B5EF4-FFF2-40B4-BE49-F238E27FC236}">
                <a16:creationId xmlns:a16="http://schemas.microsoft.com/office/drawing/2014/main" id="{B57CB97D-0265-4B4C-8CE2-448AF743B89D}"/>
              </a:ext>
            </a:extLst>
          </p:cNvPr>
          <p:cNvSpPr/>
          <p:nvPr/>
        </p:nvSpPr>
        <p:spPr>
          <a:xfrm>
            <a:off x="8171062" y="4790008"/>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80238240-FDD2-4622-9337-73A37FA11186}"/>
              </a:ext>
            </a:extLst>
          </p:cNvPr>
          <p:cNvSpPr/>
          <p:nvPr/>
        </p:nvSpPr>
        <p:spPr>
          <a:xfrm>
            <a:off x="8580619" y="518955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2" name="直接连接符 21">
            <a:extLst>
              <a:ext uri="{FF2B5EF4-FFF2-40B4-BE49-F238E27FC236}">
                <a16:creationId xmlns:a16="http://schemas.microsoft.com/office/drawing/2014/main" id="{3764F575-7678-46EE-979E-68CC3AC96416}"/>
              </a:ext>
            </a:extLst>
          </p:cNvPr>
          <p:cNvCxnSpPr>
            <a:cxnSpLocks/>
          </p:cNvCxnSpPr>
          <p:nvPr/>
        </p:nvCxnSpPr>
        <p:spPr>
          <a:xfrm flipV="1">
            <a:off x="2852201" y="4535672"/>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2DC5BE7-F296-4884-9430-0A7E41E35199}"/>
              </a:ext>
            </a:extLst>
          </p:cNvPr>
          <p:cNvCxnSpPr>
            <a:cxnSpLocks/>
          </p:cNvCxnSpPr>
          <p:nvPr/>
        </p:nvCxnSpPr>
        <p:spPr>
          <a:xfrm flipV="1">
            <a:off x="3309401" y="4532614"/>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1ED989B-A458-4826-87C4-4771E075884F}"/>
              </a:ext>
            </a:extLst>
          </p:cNvPr>
          <p:cNvCxnSpPr>
            <a:cxnSpLocks/>
          </p:cNvCxnSpPr>
          <p:nvPr/>
        </p:nvCxnSpPr>
        <p:spPr>
          <a:xfrm flipV="1">
            <a:off x="5947637" y="4590173"/>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5FD7B7C-7F88-424B-9F71-1F66A573CFCD}"/>
              </a:ext>
            </a:extLst>
          </p:cNvPr>
          <p:cNvCxnSpPr>
            <a:cxnSpLocks/>
          </p:cNvCxnSpPr>
          <p:nvPr/>
        </p:nvCxnSpPr>
        <p:spPr>
          <a:xfrm flipV="1">
            <a:off x="6308003" y="459310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718617F-402A-45FF-85EF-F8CBC39E161D}"/>
              </a:ext>
            </a:extLst>
          </p:cNvPr>
          <p:cNvCxnSpPr>
            <a:cxnSpLocks/>
          </p:cNvCxnSpPr>
          <p:nvPr/>
        </p:nvCxnSpPr>
        <p:spPr>
          <a:xfrm flipV="1">
            <a:off x="8897737" y="456588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6CC608F-63CF-427D-8ADA-B23FC54FB5A9}"/>
              </a:ext>
            </a:extLst>
          </p:cNvPr>
          <p:cNvCxnSpPr>
            <a:cxnSpLocks/>
          </p:cNvCxnSpPr>
          <p:nvPr/>
        </p:nvCxnSpPr>
        <p:spPr>
          <a:xfrm flipV="1">
            <a:off x="9251963" y="456588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F43BF571-E9C9-4163-B64A-820D1E040EF9}"/>
              </a:ext>
            </a:extLst>
          </p:cNvPr>
          <p:cNvCxnSpPr>
            <a:cxnSpLocks/>
            <a:stCxn id="6" idx="2"/>
          </p:cNvCxnSpPr>
          <p:nvPr/>
        </p:nvCxnSpPr>
        <p:spPr>
          <a:xfrm rot="5400000">
            <a:off x="2259009" y="3306896"/>
            <a:ext cx="1803742" cy="617357"/>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9C8779B3-D4CD-44F4-BB1F-1E97F2CAC64A}"/>
              </a:ext>
            </a:extLst>
          </p:cNvPr>
          <p:cNvCxnSpPr>
            <a:cxnSpLocks/>
            <a:stCxn id="7" idx="2"/>
          </p:cNvCxnSpPr>
          <p:nvPr/>
        </p:nvCxnSpPr>
        <p:spPr>
          <a:xfrm rot="5400000">
            <a:off x="5151795" y="3509546"/>
            <a:ext cx="1876470" cy="284785"/>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FDF61187-8ED9-4099-ACEE-D59E95C2FFD5}"/>
              </a:ext>
            </a:extLst>
          </p:cNvPr>
          <p:cNvCxnSpPr>
            <a:cxnSpLocks/>
            <a:stCxn id="8" idx="2"/>
          </p:cNvCxnSpPr>
          <p:nvPr/>
        </p:nvCxnSpPr>
        <p:spPr>
          <a:xfrm rot="5400000">
            <a:off x="8065892" y="3545548"/>
            <a:ext cx="1852188" cy="188498"/>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2E9C14B5-CA1A-402F-9BA7-033537F48A3B}"/>
              </a:ext>
            </a:extLst>
          </p:cNvPr>
          <p:cNvSpPr/>
          <p:nvPr/>
        </p:nvSpPr>
        <p:spPr>
          <a:xfrm>
            <a:off x="3554359" y="2986264"/>
            <a:ext cx="1743100" cy="629309"/>
          </a:xfrm>
          <a:prstGeom prst="roundRect">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bookFilght</a:t>
            </a:r>
            <a:endParaRPr lang="zh-CN" altLang="en-US" dirty="0">
              <a:solidFill>
                <a:srgbClr val="FF0000"/>
              </a:solidFill>
            </a:endParaRPr>
          </a:p>
        </p:txBody>
      </p:sp>
      <p:sp>
        <p:nvSpPr>
          <p:cNvPr id="34" name="矩形: 圆角 33">
            <a:extLst>
              <a:ext uri="{FF2B5EF4-FFF2-40B4-BE49-F238E27FC236}">
                <a16:creationId xmlns:a16="http://schemas.microsoft.com/office/drawing/2014/main" id="{2DBF1FAD-AB9A-4365-89DA-82EF1F72F409}"/>
              </a:ext>
            </a:extLst>
          </p:cNvPr>
          <p:cNvSpPr/>
          <p:nvPr/>
        </p:nvSpPr>
        <p:spPr>
          <a:xfrm>
            <a:off x="6369726" y="2976584"/>
            <a:ext cx="1743100" cy="629309"/>
          </a:xfrm>
          <a:prstGeom prst="roundRect">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rPr>
              <a:t>bookHotel</a:t>
            </a:r>
            <a:endParaRPr lang="zh-CN" altLang="en-US" dirty="0">
              <a:solidFill>
                <a:srgbClr val="FF0000"/>
              </a:solidFill>
            </a:endParaRPr>
          </a:p>
        </p:txBody>
      </p:sp>
      <p:sp>
        <p:nvSpPr>
          <p:cNvPr id="35" name="文本框 34">
            <a:extLst>
              <a:ext uri="{FF2B5EF4-FFF2-40B4-BE49-F238E27FC236}">
                <a16:creationId xmlns:a16="http://schemas.microsoft.com/office/drawing/2014/main" id="{54491FB0-8100-4984-884D-998A67028D2C}"/>
              </a:ext>
            </a:extLst>
          </p:cNvPr>
          <p:cNvSpPr txBox="1"/>
          <p:nvPr/>
        </p:nvSpPr>
        <p:spPr>
          <a:xfrm>
            <a:off x="8732009" y="4041806"/>
            <a:ext cx="338554" cy="369332"/>
          </a:xfrm>
          <a:prstGeom prst="rect">
            <a:avLst/>
          </a:prstGeom>
          <a:noFill/>
        </p:spPr>
        <p:txBody>
          <a:bodyPr wrap="square" rtlCol="0">
            <a:spAutoFit/>
          </a:bodyPr>
          <a:lstStyle/>
          <a:p>
            <a:r>
              <a:rPr lang="en-US" altLang="zh-CN" dirty="0">
                <a:solidFill>
                  <a:srgbClr val="FF0000"/>
                </a:solidFill>
              </a:rPr>
              <a:t>X</a:t>
            </a:r>
            <a:endParaRPr lang="zh-CN" altLang="en-US" dirty="0">
              <a:solidFill>
                <a:srgbClr val="FF0000"/>
              </a:solidFill>
            </a:endParaRPr>
          </a:p>
        </p:txBody>
      </p:sp>
      <p:cxnSp>
        <p:nvCxnSpPr>
          <p:cNvPr id="37" name="连接符: 曲线 36">
            <a:extLst>
              <a:ext uri="{FF2B5EF4-FFF2-40B4-BE49-F238E27FC236}">
                <a16:creationId xmlns:a16="http://schemas.microsoft.com/office/drawing/2014/main" id="{2AFB7677-1282-47D6-ACAD-CFB7C64F50A7}"/>
              </a:ext>
            </a:extLst>
          </p:cNvPr>
          <p:cNvCxnSpPr>
            <a:stCxn id="8" idx="2"/>
            <a:endCxn id="34" idx="3"/>
          </p:cNvCxnSpPr>
          <p:nvPr/>
        </p:nvCxnSpPr>
        <p:spPr>
          <a:xfrm rot="5400000">
            <a:off x="8310763" y="2515767"/>
            <a:ext cx="577536" cy="973409"/>
          </a:xfrm>
          <a:prstGeom prst="curvedConnector2">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E4958841-C57B-42AA-A01F-9805F453E747}"/>
              </a:ext>
            </a:extLst>
          </p:cNvPr>
          <p:cNvCxnSpPr>
            <a:stCxn id="34" idx="1"/>
            <a:endCxn id="33" idx="3"/>
          </p:cNvCxnSpPr>
          <p:nvPr/>
        </p:nvCxnSpPr>
        <p:spPr>
          <a:xfrm flipH="1">
            <a:off x="5297459" y="3291239"/>
            <a:ext cx="1072267" cy="9680"/>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F394F364-BB17-4D79-BC06-2400BC8C78DE}"/>
              </a:ext>
            </a:extLst>
          </p:cNvPr>
          <p:cNvCxnSpPr>
            <a:stCxn id="34" idx="2"/>
          </p:cNvCxnSpPr>
          <p:nvPr/>
        </p:nvCxnSpPr>
        <p:spPr>
          <a:xfrm rot="5400000">
            <a:off x="6318963" y="3619100"/>
            <a:ext cx="935521" cy="909107"/>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26617BAF-4A96-48DA-BD0D-AAC444A3565C}"/>
              </a:ext>
            </a:extLst>
          </p:cNvPr>
          <p:cNvCxnSpPr>
            <a:stCxn id="33" idx="2"/>
          </p:cNvCxnSpPr>
          <p:nvPr/>
        </p:nvCxnSpPr>
        <p:spPr>
          <a:xfrm rot="5400000">
            <a:off x="3408883" y="3500419"/>
            <a:ext cx="901873" cy="1132180"/>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2DCF988-6089-48A2-980C-56E578FC6E38}"/>
              </a:ext>
            </a:extLst>
          </p:cNvPr>
          <p:cNvSpPr txBox="1"/>
          <p:nvPr/>
        </p:nvSpPr>
        <p:spPr>
          <a:xfrm>
            <a:off x="6346297" y="4165915"/>
            <a:ext cx="1569660" cy="369332"/>
          </a:xfrm>
          <a:prstGeom prst="rect">
            <a:avLst/>
          </a:prstGeom>
          <a:noFill/>
        </p:spPr>
        <p:txBody>
          <a:bodyPr wrap="none" rtlCol="0">
            <a:spAutoFit/>
          </a:bodyPr>
          <a:lstStyle/>
          <a:p>
            <a:r>
              <a:rPr lang="zh-CN" altLang="en-US" dirty="0">
                <a:solidFill>
                  <a:srgbClr val="FF0000"/>
                </a:solidFill>
              </a:rPr>
              <a:t>取消酒店预订</a:t>
            </a:r>
          </a:p>
        </p:txBody>
      </p:sp>
      <p:sp>
        <p:nvSpPr>
          <p:cNvPr id="45" name="文本框 44">
            <a:extLst>
              <a:ext uri="{FF2B5EF4-FFF2-40B4-BE49-F238E27FC236}">
                <a16:creationId xmlns:a16="http://schemas.microsoft.com/office/drawing/2014/main" id="{E9464290-35F0-4C68-BAA9-8D34B69B68B3}"/>
              </a:ext>
            </a:extLst>
          </p:cNvPr>
          <p:cNvSpPr txBox="1"/>
          <p:nvPr/>
        </p:nvSpPr>
        <p:spPr>
          <a:xfrm>
            <a:off x="3852395" y="4221424"/>
            <a:ext cx="1561343" cy="369332"/>
          </a:xfrm>
          <a:prstGeom prst="rect">
            <a:avLst/>
          </a:prstGeom>
          <a:noFill/>
        </p:spPr>
        <p:txBody>
          <a:bodyPr wrap="square" rtlCol="0">
            <a:spAutoFit/>
          </a:bodyPr>
          <a:lstStyle/>
          <a:p>
            <a:r>
              <a:rPr lang="zh-CN" altLang="en-US" dirty="0">
                <a:solidFill>
                  <a:srgbClr val="FF0000"/>
                </a:solidFill>
              </a:rPr>
              <a:t>取消航班预订</a:t>
            </a:r>
          </a:p>
        </p:txBody>
      </p:sp>
    </p:spTree>
    <p:extLst>
      <p:ext uri="{BB962C8B-B14F-4D97-AF65-F5344CB8AC3E}">
        <p14:creationId xmlns:p14="http://schemas.microsoft.com/office/powerpoint/2010/main" val="3007333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05394-624B-4B20-A409-D620632E9117}"/>
              </a:ext>
            </a:extLst>
          </p:cNvPr>
          <p:cNvSpPr>
            <a:spLocks noGrp="1"/>
          </p:cNvSpPr>
          <p:nvPr>
            <p:ph type="title"/>
          </p:nvPr>
        </p:nvSpPr>
        <p:spPr>
          <a:xfrm>
            <a:off x="250372" y="486144"/>
            <a:ext cx="7694613" cy="692965"/>
          </a:xfrm>
        </p:spPr>
        <p:txBody>
          <a:bodyPr/>
          <a:lstStyle/>
          <a:p>
            <a:r>
              <a:rPr lang="zh-CN" altLang="en-US" dirty="0"/>
              <a:t>补偿范围跟异常原因有关</a:t>
            </a:r>
          </a:p>
        </p:txBody>
      </p:sp>
      <p:sp>
        <p:nvSpPr>
          <p:cNvPr id="3" name="矩形 2">
            <a:extLst>
              <a:ext uri="{FF2B5EF4-FFF2-40B4-BE49-F238E27FC236}">
                <a16:creationId xmlns:a16="http://schemas.microsoft.com/office/drawing/2014/main" id="{3D457AF9-79F9-43F2-B132-D8C2197661AF}"/>
              </a:ext>
            </a:extLst>
          </p:cNvPr>
          <p:cNvSpPr/>
          <p:nvPr/>
        </p:nvSpPr>
        <p:spPr>
          <a:xfrm>
            <a:off x="4319681" y="1501801"/>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61EA3DF8-A354-4AD2-8A16-59F9A1F502CB}"/>
              </a:ext>
            </a:extLst>
          </p:cNvPr>
          <p:cNvSpPr/>
          <p:nvPr/>
        </p:nvSpPr>
        <p:spPr>
          <a:xfrm>
            <a:off x="4729238" y="1901350"/>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grpSp>
        <p:nvGrpSpPr>
          <p:cNvPr id="15" name="组合 14">
            <a:extLst>
              <a:ext uri="{FF2B5EF4-FFF2-40B4-BE49-F238E27FC236}">
                <a16:creationId xmlns:a16="http://schemas.microsoft.com/office/drawing/2014/main" id="{811DF7D9-86AF-4FE0-8987-09FFE15DF510}"/>
              </a:ext>
            </a:extLst>
          </p:cNvPr>
          <p:cNvGrpSpPr/>
          <p:nvPr/>
        </p:nvGrpSpPr>
        <p:grpSpPr>
          <a:xfrm>
            <a:off x="250372" y="3648528"/>
            <a:ext cx="4820276" cy="2131576"/>
            <a:chOff x="811459" y="3615216"/>
            <a:chExt cx="4820276" cy="2131576"/>
          </a:xfrm>
        </p:grpSpPr>
        <p:sp>
          <p:nvSpPr>
            <p:cNvPr id="5" name="矩形 4">
              <a:extLst>
                <a:ext uri="{FF2B5EF4-FFF2-40B4-BE49-F238E27FC236}">
                  <a16:creationId xmlns:a16="http://schemas.microsoft.com/office/drawing/2014/main" id="{7C0C1794-F1A3-4F59-BE04-687653EB7E0F}"/>
                </a:ext>
              </a:extLst>
            </p:cNvPr>
            <p:cNvSpPr/>
            <p:nvPr/>
          </p:nvSpPr>
          <p:spPr>
            <a:xfrm>
              <a:off x="811459" y="3615216"/>
              <a:ext cx="4820276" cy="2131576"/>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r>
                <a:rPr lang="zh-CN" altLang="en-US" dirty="0">
                  <a:solidFill>
                    <a:schemeClr val="accent1">
                      <a:lumMod val="50000"/>
                    </a:schemeClr>
                  </a:solidFill>
                </a:rPr>
                <a:t>补偿范围</a:t>
              </a:r>
            </a:p>
          </p:txBody>
        </p:sp>
        <p:sp>
          <p:nvSpPr>
            <p:cNvPr id="9" name="矩形 8">
              <a:extLst>
                <a:ext uri="{FF2B5EF4-FFF2-40B4-BE49-F238E27FC236}">
                  <a16:creationId xmlns:a16="http://schemas.microsoft.com/office/drawing/2014/main" id="{7860922C-2752-402C-B2A7-B765DE03DEE1}"/>
                </a:ext>
              </a:extLst>
            </p:cNvPr>
            <p:cNvSpPr/>
            <p:nvPr/>
          </p:nvSpPr>
          <p:spPr>
            <a:xfrm>
              <a:off x="1193973" y="3766607"/>
              <a:ext cx="1968080"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DB95A3A3-B4CD-49D9-98F5-C8F8D1CD78AE}"/>
                </a:ext>
              </a:extLst>
            </p:cNvPr>
            <p:cNvSpPr/>
            <p:nvPr/>
          </p:nvSpPr>
          <p:spPr>
            <a:xfrm>
              <a:off x="1444058" y="4087555"/>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7" name="矩形 6">
              <a:extLst>
                <a:ext uri="{FF2B5EF4-FFF2-40B4-BE49-F238E27FC236}">
                  <a16:creationId xmlns:a16="http://schemas.microsoft.com/office/drawing/2014/main" id="{EB8511AE-280D-40A7-A900-228EA42B2CC8}"/>
                </a:ext>
              </a:extLst>
            </p:cNvPr>
            <p:cNvSpPr/>
            <p:nvPr/>
          </p:nvSpPr>
          <p:spPr>
            <a:xfrm>
              <a:off x="3276096" y="3766607"/>
              <a:ext cx="2101304"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D99B89C9-E083-4F3D-9D06-F47E6F209020}"/>
                </a:ext>
              </a:extLst>
            </p:cNvPr>
            <p:cNvSpPr/>
            <p:nvPr/>
          </p:nvSpPr>
          <p:spPr>
            <a:xfrm>
              <a:off x="3552430" y="4087555"/>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grpSp>
      <p:sp>
        <p:nvSpPr>
          <p:cNvPr id="16" name="矩形 15">
            <a:extLst>
              <a:ext uri="{FF2B5EF4-FFF2-40B4-BE49-F238E27FC236}">
                <a16:creationId xmlns:a16="http://schemas.microsoft.com/office/drawing/2014/main" id="{4468E42B-B4E1-41D2-B207-871636D9149A}"/>
              </a:ext>
            </a:extLst>
          </p:cNvPr>
          <p:cNvSpPr/>
          <p:nvPr/>
        </p:nvSpPr>
        <p:spPr>
          <a:xfrm>
            <a:off x="5614583" y="3648528"/>
            <a:ext cx="6411896" cy="2131576"/>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endParaRPr lang="en-US" altLang="zh-CN" dirty="0">
              <a:solidFill>
                <a:schemeClr val="accent1">
                  <a:lumMod val="50000"/>
                </a:schemeClr>
              </a:solidFill>
            </a:endParaRPr>
          </a:p>
          <a:p>
            <a:pPr algn="ctr"/>
            <a:r>
              <a:rPr lang="zh-CN" altLang="en-US" dirty="0">
                <a:solidFill>
                  <a:schemeClr val="accent1">
                    <a:lumMod val="50000"/>
                  </a:schemeClr>
                </a:solidFill>
              </a:rPr>
              <a:t>补偿范围</a:t>
            </a:r>
          </a:p>
        </p:txBody>
      </p:sp>
      <p:sp>
        <p:nvSpPr>
          <p:cNvPr id="17" name="矩形 16">
            <a:extLst>
              <a:ext uri="{FF2B5EF4-FFF2-40B4-BE49-F238E27FC236}">
                <a16:creationId xmlns:a16="http://schemas.microsoft.com/office/drawing/2014/main" id="{06488F78-2C74-450F-B93A-1A538561862D}"/>
              </a:ext>
            </a:extLst>
          </p:cNvPr>
          <p:cNvSpPr/>
          <p:nvPr/>
        </p:nvSpPr>
        <p:spPr>
          <a:xfrm>
            <a:off x="5736904" y="3799919"/>
            <a:ext cx="1968080"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41C62466-3492-493C-BF65-FDDF9292F0C6}"/>
              </a:ext>
            </a:extLst>
          </p:cNvPr>
          <p:cNvSpPr/>
          <p:nvPr/>
        </p:nvSpPr>
        <p:spPr>
          <a:xfrm>
            <a:off x="5913114" y="412086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9" name="矩形 18">
            <a:extLst>
              <a:ext uri="{FF2B5EF4-FFF2-40B4-BE49-F238E27FC236}">
                <a16:creationId xmlns:a16="http://schemas.microsoft.com/office/drawing/2014/main" id="{F549450D-127A-4E95-839A-79409AE01035}"/>
              </a:ext>
            </a:extLst>
          </p:cNvPr>
          <p:cNvSpPr/>
          <p:nvPr/>
        </p:nvSpPr>
        <p:spPr>
          <a:xfrm>
            <a:off x="7771438" y="3799919"/>
            <a:ext cx="2009458"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366C3293-0744-4042-9AB1-8C9CFC155EFB}"/>
              </a:ext>
            </a:extLst>
          </p:cNvPr>
          <p:cNvSpPr/>
          <p:nvPr/>
        </p:nvSpPr>
        <p:spPr>
          <a:xfrm>
            <a:off x="7977762" y="412086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23" name="矩形 22">
            <a:extLst>
              <a:ext uri="{FF2B5EF4-FFF2-40B4-BE49-F238E27FC236}">
                <a16:creationId xmlns:a16="http://schemas.microsoft.com/office/drawing/2014/main" id="{759622B8-0613-49AA-9F6D-A1BACCB25EEB}"/>
              </a:ext>
            </a:extLst>
          </p:cNvPr>
          <p:cNvSpPr/>
          <p:nvPr/>
        </p:nvSpPr>
        <p:spPr>
          <a:xfrm>
            <a:off x="9898958" y="3799918"/>
            <a:ext cx="2009458"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A80E89-72D2-465A-A2BC-6431349C503F}"/>
              </a:ext>
            </a:extLst>
          </p:cNvPr>
          <p:cNvSpPr/>
          <p:nvPr/>
        </p:nvSpPr>
        <p:spPr>
          <a:xfrm>
            <a:off x="10197489" y="412086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6" name="直接箭头连接符 25">
            <a:extLst>
              <a:ext uri="{FF2B5EF4-FFF2-40B4-BE49-F238E27FC236}">
                <a16:creationId xmlns:a16="http://schemas.microsoft.com/office/drawing/2014/main" id="{D4C6EB40-6A5C-43D7-99C0-7F9BCE904E4E}"/>
              </a:ext>
            </a:extLst>
          </p:cNvPr>
          <p:cNvCxnSpPr>
            <a:cxnSpLocks/>
            <a:stCxn id="3" idx="3"/>
          </p:cNvCxnSpPr>
          <p:nvPr/>
        </p:nvCxnSpPr>
        <p:spPr>
          <a:xfrm>
            <a:off x="6687432" y="2180032"/>
            <a:ext cx="1348388" cy="90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1DB0391-F424-40B8-B871-59A23AF677B1}"/>
              </a:ext>
            </a:extLst>
          </p:cNvPr>
          <p:cNvCxnSpPr>
            <a:stCxn id="3" idx="1"/>
            <a:endCxn id="5" idx="0"/>
          </p:cNvCxnSpPr>
          <p:nvPr/>
        </p:nvCxnSpPr>
        <p:spPr>
          <a:xfrm flipH="1">
            <a:off x="2660510" y="2180032"/>
            <a:ext cx="1659171" cy="146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ABCBE67-683C-4DEB-AC54-9470726B5673}"/>
              </a:ext>
            </a:extLst>
          </p:cNvPr>
          <p:cNvSpPr txBox="1"/>
          <p:nvPr/>
        </p:nvSpPr>
        <p:spPr>
          <a:xfrm>
            <a:off x="7846210" y="2788003"/>
            <a:ext cx="500393" cy="523220"/>
          </a:xfrm>
          <a:prstGeom prst="rect">
            <a:avLst/>
          </a:prstGeom>
          <a:noFill/>
        </p:spPr>
        <p:txBody>
          <a:bodyPr wrap="square" rtlCol="0">
            <a:spAutoFit/>
          </a:bodyPr>
          <a:lstStyle/>
          <a:p>
            <a:r>
              <a:rPr lang="en-US" altLang="zh-CN" sz="2800" dirty="0">
                <a:solidFill>
                  <a:srgbClr val="FF0000"/>
                </a:solidFill>
              </a:rPr>
              <a:t>X</a:t>
            </a:r>
            <a:endParaRPr lang="zh-CN" altLang="en-US" sz="2800" dirty="0">
              <a:solidFill>
                <a:srgbClr val="FF0000"/>
              </a:solidFill>
            </a:endParaRPr>
          </a:p>
        </p:txBody>
      </p:sp>
      <p:sp>
        <p:nvSpPr>
          <p:cNvPr id="31" name="文本框 30">
            <a:extLst>
              <a:ext uri="{FF2B5EF4-FFF2-40B4-BE49-F238E27FC236}">
                <a16:creationId xmlns:a16="http://schemas.microsoft.com/office/drawing/2014/main" id="{D4F0B7F6-E9B1-4B48-A952-169F6962966F}"/>
              </a:ext>
            </a:extLst>
          </p:cNvPr>
          <p:cNvSpPr txBox="1"/>
          <p:nvPr/>
        </p:nvSpPr>
        <p:spPr>
          <a:xfrm>
            <a:off x="8096406" y="3170226"/>
            <a:ext cx="1107996" cy="369332"/>
          </a:xfrm>
          <a:prstGeom prst="rect">
            <a:avLst/>
          </a:prstGeom>
          <a:noFill/>
        </p:spPr>
        <p:txBody>
          <a:bodyPr wrap="none" rtlCol="0">
            <a:spAutoFit/>
          </a:bodyPr>
          <a:lstStyle/>
          <a:p>
            <a:r>
              <a:rPr lang="zh-CN" altLang="en-US" dirty="0"/>
              <a:t>网络超时</a:t>
            </a:r>
          </a:p>
        </p:txBody>
      </p:sp>
      <p:sp>
        <p:nvSpPr>
          <p:cNvPr id="32" name="文本框 31">
            <a:extLst>
              <a:ext uri="{FF2B5EF4-FFF2-40B4-BE49-F238E27FC236}">
                <a16:creationId xmlns:a16="http://schemas.microsoft.com/office/drawing/2014/main" id="{66D8B905-FBC1-454E-9C3C-1868981E928C}"/>
              </a:ext>
            </a:extLst>
          </p:cNvPr>
          <p:cNvSpPr txBox="1"/>
          <p:nvPr/>
        </p:nvSpPr>
        <p:spPr>
          <a:xfrm>
            <a:off x="3367077" y="2985458"/>
            <a:ext cx="646331" cy="369332"/>
          </a:xfrm>
          <a:prstGeom prst="rect">
            <a:avLst/>
          </a:prstGeom>
          <a:noFill/>
        </p:spPr>
        <p:txBody>
          <a:bodyPr wrap="none" rtlCol="0">
            <a:spAutoFit/>
          </a:bodyPr>
          <a:lstStyle/>
          <a:p>
            <a:r>
              <a:rPr lang="zh-CN" altLang="en-US" dirty="0"/>
              <a:t>无票</a:t>
            </a:r>
          </a:p>
        </p:txBody>
      </p:sp>
    </p:spTree>
    <p:extLst>
      <p:ext uri="{BB962C8B-B14F-4D97-AF65-F5344CB8AC3E}">
        <p14:creationId xmlns:p14="http://schemas.microsoft.com/office/powerpoint/2010/main" val="246452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内容占位符 2"/>
          <p:cNvSpPr>
            <a:spLocks noGrp="1"/>
          </p:cNvSpPr>
          <p:nvPr>
            <p:ph idx="4294967295"/>
          </p:nvPr>
        </p:nvSpPr>
        <p:spPr>
          <a:xfrm>
            <a:off x="838200" y="1825625"/>
            <a:ext cx="10515600" cy="4351338"/>
          </a:xfrm>
          <a:prstGeom prst="rect">
            <a:avLst/>
          </a:prstGeom>
        </p:spPr>
        <p:txBody>
          <a:bodyPr/>
          <a:lstStyle/>
          <a:p>
            <a:r>
              <a:rPr lang="zh-CN" altLang="en-US" dirty="0">
                <a:latin typeface="微软雅黑" panose="020B0503020204020204" pitchFamily="34" charset="-122"/>
                <a:ea typeface="微软雅黑" panose="020B0503020204020204" pitchFamily="34" charset="-122"/>
              </a:rPr>
              <a:t>传统使用本地事务和分布式事务保证一致性</a:t>
            </a:r>
          </a:p>
          <a:p>
            <a:pPr lvl="1"/>
            <a:r>
              <a:rPr lang="zh-CN" altLang="en-US" dirty="0">
                <a:latin typeface="微软雅黑" panose="020B0503020204020204" pitchFamily="34" charset="-122"/>
                <a:ea typeface="微软雅黑" panose="020B0503020204020204" pitchFamily="34" charset="-122"/>
              </a:rPr>
              <a:t>关系数据库事务</a:t>
            </a:r>
          </a:p>
          <a:p>
            <a:pPr lvl="2"/>
            <a:r>
              <a:rPr lang="en-US" altLang="zh-CN" dirty="0">
                <a:latin typeface="微软雅黑" panose="020B0503020204020204" pitchFamily="34" charset="-122"/>
                <a:ea typeface="微软雅黑" panose="020B0503020204020204" pitchFamily="34" charset="-122"/>
              </a:rPr>
              <a:t>Atomicity</a:t>
            </a:r>
            <a:r>
              <a:rPr lang="zh-CN" altLang="en-US" dirty="0">
                <a:latin typeface="微软雅黑" panose="020B0503020204020204" pitchFamily="34" charset="-122"/>
                <a:ea typeface="微软雅黑" panose="020B0503020204020204" pitchFamily="34" charset="-122"/>
              </a:rPr>
              <a:t>（原子性）</a:t>
            </a:r>
          </a:p>
          <a:p>
            <a:pPr lvl="2"/>
            <a:r>
              <a:rPr lang="en-US" altLang="zh-CN" dirty="0">
                <a:latin typeface="微软雅黑" panose="020B0503020204020204" pitchFamily="34" charset="-122"/>
                <a:ea typeface="微软雅黑" panose="020B0503020204020204" pitchFamily="34" charset="-122"/>
              </a:rPr>
              <a:t>Consistency</a:t>
            </a:r>
            <a:r>
              <a:rPr lang="zh-CN" altLang="en-US" dirty="0">
                <a:latin typeface="微软雅黑" panose="020B0503020204020204" pitchFamily="34" charset="-122"/>
                <a:ea typeface="微软雅黑" panose="020B0503020204020204" pitchFamily="34" charset="-122"/>
              </a:rPr>
              <a:t>（一致性）</a:t>
            </a:r>
          </a:p>
          <a:p>
            <a:pPr lvl="2"/>
            <a:r>
              <a:rPr lang="en-US" altLang="zh-CN" dirty="0">
                <a:latin typeface="微软雅黑" panose="020B0503020204020204" pitchFamily="34" charset="-122"/>
                <a:ea typeface="微软雅黑" panose="020B0503020204020204" pitchFamily="34" charset="-122"/>
              </a:rPr>
              <a:t>Isolation</a:t>
            </a:r>
            <a:r>
              <a:rPr lang="zh-CN" altLang="en-US" dirty="0">
                <a:latin typeface="微软雅黑" panose="020B0503020204020204" pitchFamily="34" charset="-122"/>
                <a:ea typeface="微软雅黑" panose="020B0503020204020204" pitchFamily="34" charset="-122"/>
              </a:rPr>
              <a:t>（隔离性）</a:t>
            </a:r>
          </a:p>
          <a:p>
            <a:pPr lvl="2"/>
            <a:r>
              <a:rPr lang="en-US" altLang="zh-CN" dirty="0">
                <a:latin typeface="微软雅黑" panose="020B0503020204020204" pitchFamily="34" charset="-122"/>
                <a:ea typeface="微软雅黑" panose="020B0503020204020204" pitchFamily="34" charset="-122"/>
              </a:rPr>
              <a:t>Durability</a:t>
            </a:r>
            <a:r>
              <a:rPr lang="zh-CN" altLang="en-US" dirty="0">
                <a:latin typeface="微软雅黑" panose="020B0503020204020204" pitchFamily="34" charset="-122"/>
                <a:ea typeface="微软雅黑" panose="020B0503020204020204" pitchFamily="34" charset="-122"/>
              </a:rPr>
              <a:t>（持久性）</a:t>
            </a:r>
          </a:p>
        </p:txBody>
      </p:sp>
      <p:sp>
        <p:nvSpPr>
          <p:cNvPr id="6" name="标题 1"/>
          <p:cNvSpPr>
            <a:spLocks noGrp="1"/>
          </p:cNvSpPr>
          <p:nvPr>
            <p:ph type="title"/>
          </p:nvPr>
        </p:nvSpPr>
        <p:spPr>
          <a:xfrm>
            <a:off x="250372" y="486144"/>
            <a:ext cx="5549537" cy="692965"/>
          </a:xfrm>
        </p:spPr>
        <p:txBody>
          <a:bodyPr/>
          <a:lstStyle/>
          <a:p>
            <a:r>
              <a:rPr lang="zh-CN" altLang="en-US"/>
              <a:t>本地事务</a:t>
            </a:r>
          </a:p>
        </p:txBody>
      </p:sp>
      <p:grpSp>
        <p:nvGrpSpPr>
          <p:cNvPr id="22" name="组合 21"/>
          <p:cNvGrpSpPr/>
          <p:nvPr/>
        </p:nvGrpSpPr>
        <p:grpSpPr>
          <a:xfrm>
            <a:off x="5799455" y="2562225"/>
            <a:ext cx="5593080" cy="3451860"/>
            <a:chOff x="9133" y="4035"/>
            <a:chExt cx="8808" cy="5436"/>
          </a:xfrm>
        </p:grpSpPr>
        <p:sp>
          <p:nvSpPr>
            <p:cNvPr id="2" name="圆角矩形 1"/>
            <p:cNvSpPr/>
            <p:nvPr/>
          </p:nvSpPr>
          <p:spPr>
            <a:xfrm>
              <a:off x="9133" y="4035"/>
              <a:ext cx="2717" cy="54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应用</a:t>
              </a:r>
            </a:p>
            <a:p>
              <a:pPr algn="ctr"/>
              <a:r>
                <a:rPr lang="en-US" altLang="zh-CN">
                  <a:solidFill>
                    <a:schemeClr val="tx1"/>
                  </a:solidFill>
                </a:rPr>
                <a:t>(Application)</a:t>
              </a:r>
            </a:p>
          </p:txBody>
        </p:sp>
        <p:sp>
          <p:nvSpPr>
            <p:cNvPr id="3" name="流程图: 磁盘 2"/>
            <p:cNvSpPr/>
            <p:nvPr/>
          </p:nvSpPr>
          <p:spPr>
            <a:xfrm>
              <a:off x="15069" y="4035"/>
              <a:ext cx="2873" cy="543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资源管理器</a:t>
              </a:r>
            </a:p>
            <a:p>
              <a:pPr algn="ctr"/>
              <a:r>
                <a:rPr lang="en-US" altLang="zh-CN">
                  <a:solidFill>
                    <a:schemeClr val="tx1"/>
                  </a:solidFill>
                </a:rPr>
                <a:t>(RM)</a:t>
              </a:r>
            </a:p>
          </p:txBody>
        </p:sp>
        <p:grpSp>
          <p:nvGrpSpPr>
            <p:cNvPr id="9" name="组合 8"/>
            <p:cNvGrpSpPr/>
            <p:nvPr/>
          </p:nvGrpSpPr>
          <p:grpSpPr>
            <a:xfrm>
              <a:off x="11850" y="4596"/>
              <a:ext cx="3231" cy="580"/>
              <a:chOff x="11886" y="4035"/>
              <a:chExt cx="3231" cy="580"/>
            </a:xfrm>
          </p:grpSpPr>
          <p:cxnSp>
            <p:nvCxnSpPr>
              <p:cNvPr id="4" name="直接箭头连接符 3"/>
              <p:cNvCxnSpPr/>
              <p:nvPr/>
            </p:nvCxnSpPr>
            <p:spPr>
              <a:xfrm flipV="1">
                <a:off x="11886" y="4565"/>
                <a:ext cx="3231"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7" name="文本框 6"/>
              <p:cNvSpPr txBox="1"/>
              <p:nvPr/>
            </p:nvSpPr>
            <p:spPr>
              <a:xfrm>
                <a:off x="12368" y="4035"/>
                <a:ext cx="2125" cy="580"/>
              </a:xfrm>
              <a:prstGeom prst="rect">
                <a:avLst/>
              </a:prstGeom>
              <a:noFill/>
            </p:spPr>
            <p:txBody>
              <a:bodyPr wrap="square" rtlCol="0">
                <a:spAutoFit/>
              </a:bodyPr>
              <a:lstStyle/>
              <a:p>
                <a:r>
                  <a:rPr lang="zh-CN" altLang="en-US"/>
                  <a:t>开始事务</a:t>
                </a:r>
              </a:p>
            </p:txBody>
          </p:sp>
        </p:grpSp>
        <p:grpSp>
          <p:nvGrpSpPr>
            <p:cNvPr id="10" name="组合 9"/>
            <p:cNvGrpSpPr/>
            <p:nvPr/>
          </p:nvGrpSpPr>
          <p:grpSpPr>
            <a:xfrm>
              <a:off x="11850" y="5449"/>
              <a:ext cx="3231" cy="580"/>
              <a:chOff x="11886" y="4035"/>
              <a:chExt cx="3231" cy="580"/>
            </a:xfrm>
          </p:grpSpPr>
          <p:cxnSp>
            <p:nvCxnSpPr>
              <p:cNvPr id="11" name="直接箭头连接符 10"/>
              <p:cNvCxnSpPr/>
              <p:nvPr/>
            </p:nvCxnSpPr>
            <p:spPr>
              <a:xfrm flipV="1">
                <a:off x="11886" y="4565"/>
                <a:ext cx="3231"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文本框 11"/>
              <p:cNvSpPr txBox="1"/>
              <p:nvPr/>
            </p:nvSpPr>
            <p:spPr>
              <a:xfrm>
                <a:off x="12368" y="4035"/>
                <a:ext cx="1605" cy="580"/>
              </a:xfrm>
              <a:prstGeom prst="rect">
                <a:avLst/>
              </a:prstGeom>
              <a:noFill/>
            </p:spPr>
            <p:txBody>
              <a:bodyPr wrap="square" rtlCol="0">
                <a:spAutoFit/>
              </a:bodyPr>
              <a:lstStyle/>
              <a:p>
                <a:r>
                  <a:rPr lang="zh-CN" altLang="en-US"/>
                  <a:t>操作</a:t>
                </a:r>
                <a:r>
                  <a:rPr lang="en-US" altLang="zh-CN"/>
                  <a:t>1</a:t>
                </a:r>
              </a:p>
            </p:txBody>
          </p:sp>
        </p:grpSp>
        <p:grpSp>
          <p:nvGrpSpPr>
            <p:cNvPr id="13" name="组合 12"/>
            <p:cNvGrpSpPr/>
            <p:nvPr/>
          </p:nvGrpSpPr>
          <p:grpSpPr>
            <a:xfrm>
              <a:off x="11850" y="6296"/>
              <a:ext cx="3231" cy="580"/>
              <a:chOff x="11886" y="4035"/>
              <a:chExt cx="3231" cy="580"/>
            </a:xfrm>
          </p:grpSpPr>
          <p:cxnSp>
            <p:nvCxnSpPr>
              <p:cNvPr id="14" name="直接箭头连接符 13"/>
              <p:cNvCxnSpPr/>
              <p:nvPr/>
            </p:nvCxnSpPr>
            <p:spPr>
              <a:xfrm flipV="1">
                <a:off x="11886" y="4565"/>
                <a:ext cx="3231"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5" name="文本框 14"/>
              <p:cNvSpPr txBox="1"/>
              <p:nvPr/>
            </p:nvSpPr>
            <p:spPr>
              <a:xfrm>
                <a:off x="12369" y="4035"/>
                <a:ext cx="984" cy="580"/>
              </a:xfrm>
              <a:prstGeom prst="rect">
                <a:avLst/>
              </a:prstGeom>
              <a:noFill/>
            </p:spPr>
            <p:txBody>
              <a:bodyPr wrap="square" rtlCol="0">
                <a:spAutoFit/>
              </a:bodyPr>
              <a:lstStyle/>
              <a:p>
                <a:r>
                  <a:rPr lang="en-US" altLang="zh-CN"/>
                  <a:t>......</a:t>
                </a:r>
              </a:p>
            </p:txBody>
          </p:sp>
        </p:grpSp>
        <p:grpSp>
          <p:nvGrpSpPr>
            <p:cNvPr id="16" name="组合 15"/>
            <p:cNvGrpSpPr/>
            <p:nvPr/>
          </p:nvGrpSpPr>
          <p:grpSpPr>
            <a:xfrm>
              <a:off x="11858" y="7128"/>
              <a:ext cx="3231" cy="580"/>
              <a:chOff x="11886" y="4035"/>
              <a:chExt cx="3231" cy="580"/>
            </a:xfrm>
          </p:grpSpPr>
          <p:cxnSp>
            <p:nvCxnSpPr>
              <p:cNvPr id="17" name="直接箭头连接符 16"/>
              <p:cNvCxnSpPr/>
              <p:nvPr/>
            </p:nvCxnSpPr>
            <p:spPr>
              <a:xfrm flipV="1">
                <a:off x="11886" y="4565"/>
                <a:ext cx="3231"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8" name="文本框 17"/>
              <p:cNvSpPr txBox="1"/>
              <p:nvPr/>
            </p:nvSpPr>
            <p:spPr>
              <a:xfrm>
                <a:off x="12361" y="4035"/>
                <a:ext cx="1612" cy="580"/>
              </a:xfrm>
              <a:prstGeom prst="rect">
                <a:avLst/>
              </a:prstGeom>
              <a:noFill/>
            </p:spPr>
            <p:txBody>
              <a:bodyPr wrap="square" rtlCol="0">
                <a:spAutoFit/>
              </a:bodyPr>
              <a:lstStyle/>
              <a:p>
                <a:r>
                  <a:rPr lang="zh-CN" altLang="en-US"/>
                  <a:t>操作</a:t>
                </a:r>
                <a:r>
                  <a:rPr lang="en-US" altLang="zh-CN"/>
                  <a:t>n</a:t>
                </a:r>
              </a:p>
            </p:txBody>
          </p:sp>
        </p:grpSp>
        <p:grpSp>
          <p:nvGrpSpPr>
            <p:cNvPr id="19" name="组合 18"/>
            <p:cNvGrpSpPr/>
            <p:nvPr/>
          </p:nvGrpSpPr>
          <p:grpSpPr>
            <a:xfrm>
              <a:off x="11858" y="7968"/>
              <a:ext cx="3427" cy="580"/>
              <a:chOff x="11886" y="4035"/>
              <a:chExt cx="3427" cy="580"/>
            </a:xfrm>
          </p:grpSpPr>
          <p:cxnSp>
            <p:nvCxnSpPr>
              <p:cNvPr id="20" name="直接箭头连接符 19"/>
              <p:cNvCxnSpPr/>
              <p:nvPr/>
            </p:nvCxnSpPr>
            <p:spPr>
              <a:xfrm flipV="1">
                <a:off x="11886" y="4565"/>
                <a:ext cx="3231"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1" name="文本框 20"/>
              <p:cNvSpPr txBox="1"/>
              <p:nvPr/>
            </p:nvSpPr>
            <p:spPr>
              <a:xfrm>
                <a:off x="12360" y="4035"/>
                <a:ext cx="2953" cy="580"/>
              </a:xfrm>
              <a:prstGeom prst="rect">
                <a:avLst/>
              </a:prstGeom>
              <a:noFill/>
            </p:spPr>
            <p:txBody>
              <a:bodyPr wrap="square" rtlCol="0">
                <a:spAutoFit/>
              </a:bodyPr>
              <a:lstStyle/>
              <a:p>
                <a:r>
                  <a:rPr lang="zh-CN" altLang="en-US"/>
                  <a:t>提交</a:t>
                </a:r>
                <a:r>
                  <a:rPr lang="en-US" altLang="zh-CN"/>
                  <a:t>/</a:t>
                </a:r>
                <a:r>
                  <a:rPr lang="zh-CN" altLang="en-US"/>
                  <a:t>回滚事务</a:t>
                </a: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E97B2-58B4-4C66-816A-F1C8A80C74B8}"/>
              </a:ext>
            </a:extLst>
          </p:cNvPr>
          <p:cNvSpPr>
            <a:spLocks noGrp="1"/>
          </p:cNvSpPr>
          <p:nvPr>
            <p:ph type="title"/>
          </p:nvPr>
        </p:nvSpPr>
        <p:spPr/>
        <p:txBody>
          <a:bodyPr/>
          <a:lstStyle/>
          <a:p>
            <a:r>
              <a:rPr lang="zh-CN" altLang="en-US" dirty="0"/>
              <a:t>补偿模式</a:t>
            </a:r>
          </a:p>
        </p:txBody>
      </p:sp>
      <p:sp>
        <p:nvSpPr>
          <p:cNvPr id="4" name="文本框 3">
            <a:extLst>
              <a:ext uri="{FF2B5EF4-FFF2-40B4-BE49-F238E27FC236}">
                <a16:creationId xmlns:a16="http://schemas.microsoft.com/office/drawing/2014/main" id="{70AC874F-A0E3-4272-B4AF-77AB109E3C3D}"/>
              </a:ext>
            </a:extLst>
          </p:cNvPr>
          <p:cNvSpPr txBox="1"/>
          <p:nvPr/>
        </p:nvSpPr>
        <p:spPr>
          <a:xfrm>
            <a:off x="2003612" y="3119718"/>
            <a:ext cx="8494633" cy="646331"/>
          </a:xfrm>
          <a:prstGeom prst="rect">
            <a:avLst/>
          </a:prstGeom>
          <a:noFill/>
        </p:spPr>
        <p:txBody>
          <a:bodyPr wrap="none" rtlCol="0">
            <a:spAutoFit/>
          </a:bodyPr>
          <a:lstStyle/>
          <a:p>
            <a:r>
              <a:rPr lang="zh-CN" altLang="en-US" sz="3600" dirty="0"/>
              <a:t>实现补偿模式的关键在于</a:t>
            </a:r>
            <a:r>
              <a:rPr lang="zh-CN" altLang="en-US" sz="3600" dirty="0">
                <a:solidFill>
                  <a:srgbClr val="FF0000"/>
                </a:solidFill>
              </a:rPr>
              <a:t>业务流水的记录</a:t>
            </a:r>
          </a:p>
        </p:txBody>
      </p:sp>
    </p:spTree>
    <p:extLst>
      <p:ext uri="{BB962C8B-B14F-4D97-AF65-F5344CB8AC3E}">
        <p14:creationId xmlns:p14="http://schemas.microsoft.com/office/powerpoint/2010/main" val="3458797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75D20-D58B-4646-BFCB-0674919C70BA}"/>
              </a:ext>
            </a:extLst>
          </p:cNvPr>
          <p:cNvSpPr>
            <a:spLocks noGrp="1"/>
          </p:cNvSpPr>
          <p:nvPr>
            <p:ph type="title"/>
          </p:nvPr>
        </p:nvSpPr>
        <p:spPr/>
        <p:txBody>
          <a:bodyPr/>
          <a:lstStyle/>
          <a:p>
            <a:r>
              <a:rPr lang="zh-CN" altLang="en-US" dirty="0"/>
              <a:t>补偿模式</a:t>
            </a:r>
          </a:p>
        </p:txBody>
      </p:sp>
      <p:sp>
        <p:nvSpPr>
          <p:cNvPr id="4" name="流程图: 文档 3">
            <a:extLst>
              <a:ext uri="{FF2B5EF4-FFF2-40B4-BE49-F238E27FC236}">
                <a16:creationId xmlns:a16="http://schemas.microsoft.com/office/drawing/2014/main" id="{FC315A8A-FCE1-4585-A29C-763231CC9746}"/>
              </a:ext>
            </a:extLst>
          </p:cNvPr>
          <p:cNvSpPr/>
          <p:nvPr/>
        </p:nvSpPr>
        <p:spPr>
          <a:xfrm>
            <a:off x="853888" y="1546412"/>
            <a:ext cx="2521324" cy="318022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3816190E-BCB1-4479-AEBF-E01BB3B5437D}"/>
              </a:ext>
            </a:extLst>
          </p:cNvPr>
          <p:cNvSpPr/>
          <p:nvPr/>
        </p:nvSpPr>
        <p:spPr>
          <a:xfrm>
            <a:off x="1152218" y="1662447"/>
            <a:ext cx="1924664" cy="55631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6" name="矩形: 圆角 5">
            <a:extLst>
              <a:ext uri="{FF2B5EF4-FFF2-40B4-BE49-F238E27FC236}">
                <a16:creationId xmlns:a16="http://schemas.microsoft.com/office/drawing/2014/main" id="{8A1B1F1D-ED7B-43A5-9997-ED17ACAFBF55}"/>
              </a:ext>
            </a:extLst>
          </p:cNvPr>
          <p:cNvSpPr/>
          <p:nvPr/>
        </p:nvSpPr>
        <p:spPr>
          <a:xfrm>
            <a:off x="1152218" y="2492369"/>
            <a:ext cx="1924664" cy="51641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7" name="矩形: 圆角 6">
            <a:extLst>
              <a:ext uri="{FF2B5EF4-FFF2-40B4-BE49-F238E27FC236}">
                <a16:creationId xmlns:a16="http://schemas.microsoft.com/office/drawing/2014/main" id="{CA9B098C-CDEF-40C7-89B1-C97A192B2814}"/>
              </a:ext>
            </a:extLst>
          </p:cNvPr>
          <p:cNvSpPr/>
          <p:nvPr/>
        </p:nvSpPr>
        <p:spPr>
          <a:xfrm>
            <a:off x="1152218" y="3282384"/>
            <a:ext cx="1924664" cy="576922"/>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sp>
        <p:nvSpPr>
          <p:cNvPr id="8" name="矩形: 对角圆角 7">
            <a:extLst>
              <a:ext uri="{FF2B5EF4-FFF2-40B4-BE49-F238E27FC236}">
                <a16:creationId xmlns:a16="http://schemas.microsoft.com/office/drawing/2014/main" id="{88B347FF-579B-4B8E-8B29-640041266D52}"/>
              </a:ext>
            </a:extLst>
          </p:cNvPr>
          <p:cNvSpPr/>
          <p:nvPr/>
        </p:nvSpPr>
        <p:spPr>
          <a:xfrm>
            <a:off x="4215655" y="1801906"/>
            <a:ext cx="2292722" cy="133462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补偿框架</a:t>
            </a:r>
            <a:endParaRPr lang="en-US" altLang="zh-CN" dirty="0"/>
          </a:p>
          <a:p>
            <a:pPr algn="ctr"/>
            <a:r>
              <a:rPr lang="zh-CN" altLang="en-US" dirty="0"/>
              <a:t>（协调服务）</a:t>
            </a:r>
          </a:p>
        </p:txBody>
      </p:sp>
      <p:cxnSp>
        <p:nvCxnSpPr>
          <p:cNvPr id="10" name="直接连接符 9">
            <a:extLst>
              <a:ext uri="{FF2B5EF4-FFF2-40B4-BE49-F238E27FC236}">
                <a16:creationId xmlns:a16="http://schemas.microsoft.com/office/drawing/2014/main" id="{349581D2-2BCB-41D3-92FA-DCE18C7EECF8}"/>
              </a:ext>
            </a:extLst>
          </p:cNvPr>
          <p:cNvCxnSpPr>
            <a:cxnSpLocks/>
            <a:stCxn id="8" idx="2"/>
          </p:cNvCxnSpPr>
          <p:nvPr/>
        </p:nvCxnSpPr>
        <p:spPr>
          <a:xfrm flipH="1">
            <a:off x="3375212" y="2469216"/>
            <a:ext cx="840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圆柱形 12">
            <a:extLst>
              <a:ext uri="{FF2B5EF4-FFF2-40B4-BE49-F238E27FC236}">
                <a16:creationId xmlns:a16="http://schemas.microsoft.com/office/drawing/2014/main" id="{5D909640-7063-47BC-88C1-1ADC42A9F2A1}"/>
              </a:ext>
            </a:extLst>
          </p:cNvPr>
          <p:cNvSpPr/>
          <p:nvPr/>
        </p:nvSpPr>
        <p:spPr>
          <a:xfrm>
            <a:off x="7200900" y="1530905"/>
            <a:ext cx="4632512" cy="227927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C89845A-1D7F-4F57-9351-C600EFC5EF19}"/>
              </a:ext>
            </a:extLst>
          </p:cNvPr>
          <p:cNvSpPr/>
          <p:nvPr/>
        </p:nvSpPr>
        <p:spPr>
          <a:xfrm>
            <a:off x="2165867"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FC9165D7-376A-4E6A-9B94-88064652B289}"/>
              </a:ext>
            </a:extLst>
          </p:cNvPr>
          <p:cNvSpPr/>
          <p:nvPr/>
        </p:nvSpPr>
        <p:spPr>
          <a:xfrm>
            <a:off x="2644262" y="5463276"/>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6" name="矩形 15">
            <a:extLst>
              <a:ext uri="{FF2B5EF4-FFF2-40B4-BE49-F238E27FC236}">
                <a16:creationId xmlns:a16="http://schemas.microsoft.com/office/drawing/2014/main" id="{CBFB8DE2-AC1F-4446-9466-F1425377186B}"/>
              </a:ext>
            </a:extLst>
          </p:cNvPr>
          <p:cNvSpPr/>
          <p:nvPr/>
        </p:nvSpPr>
        <p:spPr>
          <a:xfrm>
            <a:off x="5188635"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BB17841E-D979-4488-895E-D395B8520C84}"/>
              </a:ext>
            </a:extLst>
          </p:cNvPr>
          <p:cNvSpPr/>
          <p:nvPr/>
        </p:nvSpPr>
        <p:spPr>
          <a:xfrm>
            <a:off x="5598192" y="551777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18" name="矩形 17">
            <a:extLst>
              <a:ext uri="{FF2B5EF4-FFF2-40B4-BE49-F238E27FC236}">
                <a16:creationId xmlns:a16="http://schemas.microsoft.com/office/drawing/2014/main" id="{E77DEE66-30E0-4802-8DB7-E8E4978B0428}"/>
              </a:ext>
            </a:extLst>
          </p:cNvPr>
          <p:cNvSpPr/>
          <p:nvPr/>
        </p:nvSpPr>
        <p:spPr>
          <a:xfrm>
            <a:off x="8211403"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E19E0C5-C3EB-4508-B50C-7C5A219FCFDE}"/>
              </a:ext>
            </a:extLst>
          </p:cNvPr>
          <p:cNvSpPr/>
          <p:nvPr/>
        </p:nvSpPr>
        <p:spPr>
          <a:xfrm>
            <a:off x="8620960" y="5493493"/>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0" name="直接连接符 19">
            <a:extLst>
              <a:ext uri="{FF2B5EF4-FFF2-40B4-BE49-F238E27FC236}">
                <a16:creationId xmlns:a16="http://schemas.microsoft.com/office/drawing/2014/main" id="{7B6B27D5-8C91-42C5-B592-18AB685A40F4}"/>
              </a:ext>
            </a:extLst>
          </p:cNvPr>
          <p:cNvCxnSpPr>
            <a:cxnSpLocks/>
          </p:cNvCxnSpPr>
          <p:nvPr/>
        </p:nvCxnSpPr>
        <p:spPr>
          <a:xfrm flipV="1">
            <a:off x="2892542"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E94DB20-1B99-4B7D-AF5A-1A85B39AD078}"/>
              </a:ext>
            </a:extLst>
          </p:cNvPr>
          <p:cNvCxnSpPr>
            <a:cxnSpLocks/>
          </p:cNvCxnSpPr>
          <p:nvPr/>
        </p:nvCxnSpPr>
        <p:spPr>
          <a:xfrm flipV="1">
            <a:off x="3490936" y="4836550"/>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980D8D7-2FAF-4DB0-90C5-D45522C46963}"/>
              </a:ext>
            </a:extLst>
          </p:cNvPr>
          <p:cNvCxnSpPr>
            <a:cxnSpLocks/>
          </p:cNvCxnSpPr>
          <p:nvPr/>
        </p:nvCxnSpPr>
        <p:spPr>
          <a:xfrm flipV="1">
            <a:off x="5987978" y="489410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EA07240-93E2-4053-BD91-C543F69C245E}"/>
              </a:ext>
            </a:extLst>
          </p:cNvPr>
          <p:cNvCxnSpPr>
            <a:cxnSpLocks/>
          </p:cNvCxnSpPr>
          <p:nvPr/>
        </p:nvCxnSpPr>
        <p:spPr>
          <a:xfrm flipV="1">
            <a:off x="6348344" y="489704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34F00B-19C1-4025-92CC-667D42CEEFBA}"/>
              </a:ext>
            </a:extLst>
          </p:cNvPr>
          <p:cNvCxnSpPr>
            <a:cxnSpLocks/>
          </p:cNvCxnSpPr>
          <p:nvPr/>
        </p:nvCxnSpPr>
        <p:spPr>
          <a:xfrm flipV="1">
            <a:off x="8938078"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5826924-7472-4E49-B136-7D26FA5D574A}"/>
              </a:ext>
            </a:extLst>
          </p:cNvPr>
          <p:cNvCxnSpPr>
            <a:cxnSpLocks/>
          </p:cNvCxnSpPr>
          <p:nvPr/>
        </p:nvCxnSpPr>
        <p:spPr>
          <a:xfrm flipV="1">
            <a:off x="9292304"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D16DDBA9-DD8F-4777-8815-3FCD587A4502}"/>
              </a:ext>
            </a:extLst>
          </p:cNvPr>
          <p:cNvCxnSpPr>
            <a:cxnSpLocks/>
            <a:stCxn id="8" idx="1"/>
          </p:cNvCxnSpPr>
          <p:nvPr/>
        </p:nvCxnSpPr>
        <p:spPr>
          <a:xfrm rot="5400000">
            <a:off x="3284853" y="2744215"/>
            <a:ext cx="1684853" cy="2469474"/>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0FFA44EC-4F78-4222-B5FD-D1E54A0540AE}"/>
              </a:ext>
            </a:extLst>
          </p:cNvPr>
          <p:cNvCxnSpPr>
            <a:stCxn id="8" idx="1"/>
          </p:cNvCxnSpPr>
          <p:nvPr/>
        </p:nvCxnSpPr>
        <p:spPr>
          <a:xfrm rot="16200000" flipH="1">
            <a:off x="4803242" y="3695300"/>
            <a:ext cx="1743510" cy="625962"/>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F090B8B4-068A-4BE0-8C39-73E78EBC8704}"/>
              </a:ext>
            </a:extLst>
          </p:cNvPr>
          <p:cNvCxnSpPr>
            <a:stCxn id="8" idx="1"/>
          </p:cNvCxnSpPr>
          <p:nvPr/>
        </p:nvCxnSpPr>
        <p:spPr>
          <a:xfrm rot="16200000" flipH="1">
            <a:off x="6300035" y="2198507"/>
            <a:ext cx="1700024" cy="3576062"/>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13316244-7670-4A81-9B12-5E161344BAFB}"/>
              </a:ext>
            </a:extLst>
          </p:cNvPr>
          <p:cNvSpPr txBox="1"/>
          <p:nvPr/>
        </p:nvSpPr>
        <p:spPr>
          <a:xfrm>
            <a:off x="3933265" y="4316506"/>
            <a:ext cx="1107996" cy="369332"/>
          </a:xfrm>
          <a:prstGeom prst="rect">
            <a:avLst/>
          </a:prstGeom>
          <a:noFill/>
        </p:spPr>
        <p:txBody>
          <a:bodyPr wrap="none" rtlCol="0">
            <a:spAutoFit/>
          </a:bodyPr>
          <a:lstStyle/>
          <a:p>
            <a:r>
              <a:rPr lang="zh-CN" altLang="en-US" dirty="0"/>
              <a:t>预订航班</a:t>
            </a:r>
          </a:p>
        </p:txBody>
      </p:sp>
      <p:sp>
        <p:nvSpPr>
          <p:cNvPr id="35" name="文本框 34">
            <a:extLst>
              <a:ext uri="{FF2B5EF4-FFF2-40B4-BE49-F238E27FC236}">
                <a16:creationId xmlns:a16="http://schemas.microsoft.com/office/drawing/2014/main" id="{CA955C55-C183-4C0E-A897-C4CB4C6173A9}"/>
              </a:ext>
            </a:extLst>
          </p:cNvPr>
          <p:cNvSpPr txBox="1"/>
          <p:nvPr/>
        </p:nvSpPr>
        <p:spPr>
          <a:xfrm>
            <a:off x="5162107" y="4283714"/>
            <a:ext cx="1107996" cy="369332"/>
          </a:xfrm>
          <a:prstGeom prst="rect">
            <a:avLst/>
          </a:prstGeom>
          <a:noFill/>
        </p:spPr>
        <p:txBody>
          <a:bodyPr wrap="none" rtlCol="0">
            <a:spAutoFit/>
          </a:bodyPr>
          <a:lstStyle/>
          <a:p>
            <a:r>
              <a:rPr lang="zh-CN" altLang="en-US" dirty="0"/>
              <a:t>预订酒店</a:t>
            </a:r>
          </a:p>
        </p:txBody>
      </p:sp>
      <p:sp>
        <p:nvSpPr>
          <p:cNvPr id="36" name="文本框 35">
            <a:extLst>
              <a:ext uri="{FF2B5EF4-FFF2-40B4-BE49-F238E27FC236}">
                <a16:creationId xmlns:a16="http://schemas.microsoft.com/office/drawing/2014/main" id="{FC93FB8F-3604-47C9-AE26-23246B3C1359}"/>
              </a:ext>
            </a:extLst>
          </p:cNvPr>
          <p:cNvSpPr txBox="1"/>
          <p:nvPr/>
        </p:nvSpPr>
        <p:spPr>
          <a:xfrm>
            <a:off x="6853933" y="4436114"/>
            <a:ext cx="1107996" cy="369332"/>
          </a:xfrm>
          <a:prstGeom prst="rect">
            <a:avLst/>
          </a:prstGeom>
          <a:noFill/>
        </p:spPr>
        <p:txBody>
          <a:bodyPr wrap="none" rtlCol="0">
            <a:spAutoFit/>
          </a:bodyPr>
          <a:lstStyle/>
          <a:p>
            <a:r>
              <a:rPr lang="zh-CN" altLang="en-US" dirty="0"/>
              <a:t>预订火车</a:t>
            </a:r>
          </a:p>
        </p:txBody>
      </p:sp>
      <p:cxnSp>
        <p:nvCxnSpPr>
          <p:cNvPr id="40" name="直接箭头连接符 39">
            <a:extLst>
              <a:ext uri="{FF2B5EF4-FFF2-40B4-BE49-F238E27FC236}">
                <a16:creationId xmlns:a16="http://schemas.microsoft.com/office/drawing/2014/main" id="{551CA282-65D2-4E36-9E85-73AAAF2CD17D}"/>
              </a:ext>
            </a:extLst>
          </p:cNvPr>
          <p:cNvCxnSpPr>
            <a:endCxn id="8" idx="3"/>
          </p:cNvCxnSpPr>
          <p:nvPr/>
        </p:nvCxnSpPr>
        <p:spPr>
          <a:xfrm>
            <a:off x="5362016" y="1261641"/>
            <a:ext cx="0" cy="5402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EA669E4-5115-40F2-B645-F5DF9683B0EF}"/>
              </a:ext>
            </a:extLst>
          </p:cNvPr>
          <p:cNvCxnSpPr>
            <a:stCxn id="8" idx="0"/>
          </p:cNvCxnSpPr>
          <p:nvPr/>
        </p:nvCxnSpPr>
        <p:spPr>
          <a:xfrm>
            <a:off x="6508377" y="2469216"/>
            <a:ext cx="6925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4F2D74AC-6EF9-473C-AF4B-FB431B723D34}"/>
              </a:ext>
            </a:extLst>
          </p:cNvPr>
          <p:cNvGraphicFramePr>
            <a:graphicFrameLocks noGrp="1"/>
          </p:cNvGraphicFramePr>
          <p:nvPr>
            <p:extLst>
              <p:ext uri="{D42A27DB-BD31-4B8C-83A1-F6EECF244321}">
                <p14:modId xmlns:p14="http://schemas.microsoft.com/office/powerpoint/2010/main" val="3744925410"/>
              </p:ext>
            </p:extLst>
          </p:nvPr>
        </p:nvGraphicFramePr>
        <p:xfrm>
          <a:off x="7233096" y="2269531"/>
          <a:ext cx="4569889" cy="1219200"/>
        </p:xfrm>
        <a:graphic>
          <a:graphicData uri="http://schemas.openxmlformats.org/drawingml/2006/table">
            <a:tbl>
              <a:tblPr firstRow="1" bandRow="1">
                <a:tableStyleId>{5C22544A-7EE6-4342-B048-85BDC9FD1C3A}</a:tableStyleId>
              </a:tblPr>
              <a:tblGrid>
                <a:gridCol w="729094">
                  <a:extLst>
                    <a:ext uri="{9D8B030D-6E8A-4147-A177-3AD203B41FA5}">
                      <a16:colId xmlns:a16="http://schemas.microsoft.com/office/drawing/2014/main" val="2637274132"/>
                    </a:ext>
                  </a:extLst>
                </a:gridCol>
                <a:gridCol w="1076926">
                  <a:extLst>
                    <a:ext uri="{9D8B030D-6E8A-4147-A177-3AD203B41FA5}">
                      <a16:colId xmlns:a16="http://schemas.microsoft.com/office/drawing/2014/main" val="1951163562"/>
                    </a:ext>
                  </a:extLst>
                </a:gridCol>
                <a:gridCol w="841140">
                  <a:extLst>
                    <a:ext uri="{9D8B030D-6E8A-4147-A177-3AD203B41FA5}">
                      <a16:colId xmlns:a16="http://schemas.microsoft.com/office/drawing/2014/main" val="2785528336"/>
                    </a:ext>
                  </a:extLst>
                </a:gridCol>
                <a:gridCol w="775880">
                  <a:extLst>
                    <a:ext uri="{9D8B030D-6E8A-4147-A177-3AD203B41FA5}">
                      <a16:colId xmlns:a16="http://schemas.microsoft.com/office/drawing/2014/main" val="3857758639"/>
                    </a:ext>
                  </a:extLst>
                </a:gridCol>
                <a:gridCol w="565595">
                  <a:extLst>
                    <a:ext uri="{9D8B030D-6E8A-4147-A177-3AD203B41FA5}">
                      <a16:colId xmlns:a16="http://schemas.microsoft.com/office/drawing/2014/main" val="3084320829"/>
                    </a:ext>
                  </a:extLst>
                </a:gridCol>
                <a:gridCol w="581254">
                  <a:extLst>
                    <a:ext uri="{9D8B030D-6E8A-4147-A177-3AD203B41FA5}">
                      <a16:colId xmlns:a16="http://schemas.microsoft.com/office/drawing/2014/main" val="38160648"/>
                    </a:ext>
                  </a:extLst>
                </a:gridCol>
              </a:tblGrid>
              <a:tr h="275537">
                <a:tc>
                  <a:txBody>
                    <a:bodyPr/>
                    <a:lstStyle/>
                    <a:p>
                      <a:r>
                        <a:rPr lang="en-US" altLang="zh-CN" sz="1400" dirty="0">
                          <a:solidFill>
                            <a:sysClr val="windowText" lastClr="000000"/>
                          </a:solidFill>
                        </a:rPr>
                        <a:t>id</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service</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status</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req_id</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seq</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7840980"/>
                  </a:ext>
                </a:extLst>
              </a:tr>
              <a:tr h="275537">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bookFlight</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ok</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000012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9761850"/>
                  </a:ext>
                </a:extLst>
              </a:tr>
              <a:tr h="275537">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err="1">
                          <a:solidFill>
                            <a:sysClr val="windowText" lastClr="000000"/>
                          </a:solidFill>
                        </a:rPr>
                        <a:t>bookHotel</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ok</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000013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1166201"/>
                  </a:ext>
                </a:extLst>
              </a:tr>
              <a:tr h="275537">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err="1">
                          <a:solidFill>
                            <a:sysClr val="windowText" lastClr="000000"/>
                          </a:solidFill>
                        </a:rPr>
                        <a:t>bookTrain</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000014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0925950"/>
                  </a:ext>
                </a:extLst>
              </a:tr>
            </a:tbl>
          </a:graphicData>
        </a:graphic>
      </p:graphicFrame>
    </p:spTree>
    <p:extLst>
      <p:ext uri="{BB962C8B-B14F-4D97-AF65-F5344CB8AC3E}">
        <p14:creationId xmlns:p14="http://schemas.microsoft.com/office/powerpoint/2010/main" val="3891710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E0CE585-C9E6-414A-A7EA-8A3F78D906F7}"/>
              </a:ext>
            </a:extLst>
          </p:cNvPr>
          <p:cNvSpPr>
            <a:spLocks noGrp="1"/>
          </p:cNvSpPr>
          <p:nvPr>
            <p:ph type="title"/>
          </p:nvPr>
        </p:nvSpPr>
        <p:spPr>
          <a:xfrm>
            <a:off x="250372" y="486144"/>
            <a:ext cx="5549537" cy="692965"/>
          </a:xfrm>
        </p:spPr>
        <p:txBody>
          <a:bodyPr/>
          <a:lstStyle/>
          <a:p>
            <a:r>
              <a:rPr lang="zh-CN" altLang="en-US" dirty="0"/>
              <a:t>补偿模式</a:t>
            </a:r>
          </a:p>
        </p:txBody>
      </p:sp>
      <p:sp>
        <p:nvSpPr>
          <p:cNvPr id="5" name="流程图: 文档 4">
            <a:extLst>
              <a:ext uri="{FF2B5EF4-FFF2-40B4-BE49-F238E27FC236}">
                <a16:creationId xmlns:a16="http://schemas.microsoft.com/office/drawing/2014/main" id="{B49C5BD0-6242-4085-8EC0-D8EC0EFED909}"/>
              </a:ext>
            </a:extLst>
          </p:cNvPr>
          <p:cNvSpPr/>
          <p:nvPr/>
        </p:nvSpPr>
        <p:spPr>
          <a:xfrm>
            <a:off x="853888" y="1546412"/>
            <a:ext cx="2521324" cy="318022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5EF358E-FFC4-4B16-8CD2-2FB52D0CA17F}"/>
              </a:ext>
            </a:extLst>
          </p:cNvPr>
          <p:cNvSpPr/>
          <p:nvPr/>
        </p:nvSpPr>
        <p:spPr>
          <a:xfrm>
            <a:off x="1152218" y="1662447"/>
            <a:ext cx="1924664" cy="556318"/>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7" name="矩形: 圆角 6">
            <a:extLst>
              <a:ext uri="{FF2B5EF4-FFF2-40B4-BE49-F238E27FC236}">
                <a16:creationId xmlns:a16="http://schemas.microsoft.com/office/drawing/2014/main" id="{709F5AE4-8B48-4E08-8851-E602D00D3231}"/>
              </a:ext>
            </a:extLst>
          </p:cNvPr>
          <p:cNvSpPr/>
          <p:nvPr/>
        </p:nvSpPr>
        <p:spPr>
          <a:xfrm>
            <a:off x="1152218" y="2492369"/>
            <a:ext cx="1924664" cy="51641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8" name="矩形: 圆角 7">
            <a:extLst>
              <a:ext uri="{FF2B5EF4-FFF2-40B4-BE49-F238E27FC236}">
                <a16:creationId xmlns:a16="http://schemas.microsoft.com/office/drawing/2014/main" id="{9FD95B8C-9361-4FD7-809C-F1966007DB31}"/>
              </a:ext>
            </a:extLst>
          </p:cNvPr>
          <p:cNvSpPr/>
          <p:nvPr/>
        </p:nvSpPr>
        <p:spPr>
          <a:xfrm>
            <a:off x="1152218" y="3282384"/>
            <a:ext cx="1924664" cy="576922"/>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sp>
        <p:nvSpPr>
          <p:cNvPr id="9" name="矩形: 对角圆角 8">
            <a:extLst>
              <a:ext uri="{FF2B5EF4-FFF2-40B4-BE49-F238E27FC236}">
                <a16:creationId xmlns:a16="http://schemas.microsoft.com/office/drawing/2014/main" id="{F4BD8E9B-6E35-4082-87E7-51162EBE819F}"/>
              </a:ext>
            </a:extLst>
          </p:cNvPr>
          <p:cNvSpPr/>
          <p:nvPr/>
        </p:nvSpPr>
        <p:spPr>
          <a:xfrm>
            <a:off x="4215655" y="1801906"/>
            <a:ext cx="2292722" cy="1334620"/>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补偿框架</a:t>
            </a:r>
            <a:endParaRPr lang="en-US" altLang="zh-CN" dirty="0"/>
          </a:p>
          <a:p>
            <a:pPr algn="ctr"/>
            <a:r>
              <a:rPr lang="zh-CN" altLang="en-US" dirty="0"/>
              <a:t>（协调服务）</a:t>
            </a:r>
          </a:p>
        </p:txBody>
      </p:sp>
      <p:cxnSp>
        <p:nvCxnSpPr>
          <p:cNvPr id="10" name="直接连接符 9">
            <a:extLst>
              <a:ext uri="{FF2B5EF4-FFF2-40B4-BE49-F238E27FC236}">
                <a16:creationId xmlns:a16="http://schemas.microsoft.com/office/drawing/2014/main" id="{E0CA1ECB-083B-4840-B9C8-3BFBF31495A5}"/>
              </a:ext>
            </a:extLst>
          </p:cNvPr>
          <p:cNvCxnSpPr>
            <a:cxnSpLocks/>
            <a:stCxn id="9" idx="2"/>
          </p:cNvCxnSpPr>
          <p:nvPr/>
        </p:nvCxnSpPr>
        <p:spPr>
          <a:xfrm flipH="1">
            <a:off x="3375212" y="2469216"/>
            <a:ext cx="840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圆柱形 10">
            <a:extLst>
              <a:ext uri="{FF2B5EF4-FFF2-40B4-BE49-F238E27FC236}">
                <a16:creationId xmlns:a16="http://schemas.microsoft.com/office/drawing/2014/main" id="{6333BD24-B10B-4E0A-AB0B-3FFF74A97A78}"/>
              </a:ext>
            </a:extLst>
          </p:cNvPr>
          <p:cNvSpPr/>
          <p:nvPr/>
        </p:nvSpPr>
        <p:spPr>
          <a:xfrm>
            <a:off x="7200900" y="1530905"/>
            <a:ext cx="4632512" cy="227927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450DD88-78D4-4CF9-971F-55E187BD7899}"/>
              </a:ext>
            </a:extLst>
          </p:cNvPr>
          <p:cNvSpPr/>
          <p:nvPr/>
        </p:nvSpPr>
        <p:spPr>
          <a:xfrm>
            <a:off x="2165867"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4DFEB21F-FA48-40CC-B71C-2808DF7FDBC7}"/>
              </a:ext>
            </a:extLst>
          </p:cNvPr>
          <p:cNvSpPr/>
          <p:nvPr/>
        </p:nvSpPr>
        <p:spPr>
          <a:xfrm>
            <a:off x="2644262" y="5463276"/>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4" name="矩形 13">
            <a:extLst>
              <a:ext uri="{FF2B5EF4-FFF2-40B4-BE49-F238E27FC236}">
                <a16:creationId xmlns:a16="http://schemas.microsoft.com/office/drawing/2014/main" id="{1A7BD237-C91C-4357-A1EA-7F47E8AAC91B}"/>
              </a:ext>
            </a:extLst>
          </p:cNvPr>
          <p:cNvSpPr/>
          <p:nvPr/>
        </p:nvSpPr>
        <p:spPr>
          <a:xfrm>
            <a:off x="5188635"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39704A9F-F34F-4AF4-8B8E-E84628A15B9C}"/>
              </a:ext>
            </a:extLst>
          </p:cNvPr>
          <p:cNvSpPr/>
          <p:nvPr/>
        </p:nvSpPr>
        <p:spPr>
          <a:xfrm>
            <a:off x="5598192" y="551777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16" name="矩形 15">
            <a:extLst>
              <a:ext uri="{FF2B5EF4-FFF2-40B4-BE49-F238E27FC236}">
                <a16:creationId xmlns:a16="http://schemas.microsoft.com/office/drawing/2014/main" id="{B4834BF4-18A7-4E73-A29C-DAFC6DDBB4E9}"/>
              </a:ext>
            </a:extLst>
          </p:cNvPr>
          <p:cNvSpPr/>
          <p:nvPr/>
        </p:nvSpPr>
        <p:spPr>
          <a:xfrm>
            <a:off x="8211403"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32A89458-5E61-42F0-B432-0BBFED4D2908}"/>
              </a:ext>
            </a:extLst>
          </p:cNvPr>
          <p:cNvSpPr/>
          <p:nvPr/>
        </p:nvSpPr>
        <p:spPr>
          <a:xfrm>
            <a:off x="8620960" y="5493493"/>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18" name="直接连接符 17">
            <a:extLst>
              <a:ext uri="{FF2B5EF4-FFF2-40B4-BE49-F238E27FC236}">
                <a16:creationId xmlns:a16="http://schemas.microsoft.com/office/drawing/2014/main" id="{82CF6923-3914-4A5E-97FF-8D034062F60F}"/>
              </a:ext>
            </a:extLst>
          </p:cNvPr>
          <p:cNvCxnSpPr>
            <a:cxnSpLocks/>
          </p:cNvCxnSpPr>
          <p:nvPr/>
        </p:nvCxnSpPr>
        <p:spPr>
          <a:xfrm flipV="1">
            <a:off x="2892542"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967476B-DFC1-4DAD-B495-EE540AF8AC04}"/>
              </a:ext>
            </a:extLst>
          </p:cNvPr>
          <p:cNvCxnSpPr>
            <a:cxnSpLocks/>
          </p:cNvCxnSpPr>
          <p:nvPr/>
        </p:nvCxnSpPr>
        <p:spPr>
          <a:xfrm flipV="1">
            <a:off x="3490936" y="4836550"/>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A588DCE-C84C-4082-ADF0-B0C369A60D49}"/>
              </a:ext>
            </a:extLst>
          </p:cNvPr>
          <p:cNvCxnSpPr>
            <a:cxnSpLocks/>
          </p:cNvCxnSpPr>
          <p:nvPr/>
        </p:nvCxnSpPr>
        <p:spPr>
          <a:xfrm flipV="1">
            <a:off x="5987978" y="4894109"/>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DC4772F-9330-4CDD-A624-0C3E1266FA76}"/>
              </a:ext>
            </a:extLst>
          </p:cNvPr>
          <p:cNvCxnSpPr>
            <a:cxnSpLocks/>
          </p:cNvCxnSpPr>
          <p:nvPr/>
        </p:nvCxnSpPr>
        <p:spPr>
          <a:xfrm flipV="1">
            <a:off x="6348344" y="489704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44D63D4-68B4-4B23-80C9-C59B6C4BF886}"/>
              </a:ext>
            </a:extLst>
          </p:cNvPr>
          <p:cNvCxnSpPr>
            <a:cxnSpLocks/>
          </p:cNvCxnSpPr>
          <p:nvPr/>
        </p:nvCxnSpPr>
        <p:spPr>
          <a:xfrm flipV="1">
            <a:off x="8938078"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1AEEC2D-E026-4565-B034-80A0203487EB}"/>
              </a:ext>
            </a:extLst>
          </p:cNvPr>
          <p:cNvCxnSpPr>
            <a:cxnSpLocks/>
          </p:cNvCxnSpPr>
          <p:nvPr/>
        </p:nvCxnSpPr>
        <p:spPr>
          <a:xfrm flipV="1">
            <a:off x="9292304"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4" name="连接符: 曲线 21">
            <a:extLst>
              <a:ext uri="{FF2B5EF4-FFF2-40B4-BE49-F238E27FC236}">
                <a16:creationId xmlns:a16="http://schemas.microsoft.com/office/drawing/2014/main" id="{DAE89664-1B9C-435F-9FD8-CEB75E62BA61}"/>
              </a:ext>
            </a:extLst>
          </p:cNvPr>
          <p:cNvCxnSpPr>
            <a:cxnSpLocks/>
            <a:stCxn id="9" idx="1"/>
          </p:cNvCxnSpPr>
          <p:nvPr/>
        </p:nvCxnSpPr>
        <p:spPr>
          <a:xfrm flipH="1">
            <a:off x="2892544" y="3136526"/>
            <a:ext cx="2469472" cy="16848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63C67054-50DA-4799-8DDB-4125F893B44E}"/>
              </a:ext>
            </a:extLst>
          </p:cNvPr>
          <p:cNvCxnSpPr>
            <a:stCxn id="9" idx="1"/>
          </p:cNvCxnSpPr>
          <p:nvPr/>
        </p:nvCxnSpPr>
        <p:spPr>
          <a:xfrm rot="16200000" flipH="1">
            <a:off x="4803242" y="3695300"/>
            <a:ext cx="1743510" cy="625962"/>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3">
            <a:extLst>
              <a:ext uri="{FF2B5EF4-FFF2-40B4-BE49-F238E27FC236}">
                <a16:creationId xmlns:a16="http://schemas.microsoft.com/office/drawing/2014/main" id="{A626A100-C59B-4883-9B22-CFF7C6B5651F}"/>
              </a:ext>
            </a:extLst>
          </p:cNvPr>
          <p:cNvCxnSpPr>
            <a:stCxn id="9" idx="1"/>
          </p:cNvCxnSpPr>
          <p:nvPr/>
        </p:nvCxnSpPr>
        <p:spPr>
          <a:xfrm>
            <a:off x="5362016" y="3136526"/>
            <a:ext cx="3576062" cy="1700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76153220-9BB8-4E50-B5EB-BC90FF4BBFE2}"/>
              </a:ext>
            </a:extLst>
          </p:cNvPr>
          <p:cNvSpPr txBox="1"/>
          <p:nvPr/>
        </p:nvSpPr>
        <p:spPr>
          <a:xfrm>
            <a:off x="5920741" y="4457472"/>
            <a:ext cx="1762021" cy="369332"/>
          </a:xfrm>
          <a:prstGeom prst="rect">
            <a:avLst/>
          </a:prstGeom>
          <a:noFill/>
        </p:spPr>
        <p:txBody>
          <a:bodyPr wrap="none" rtlCol="0">
            <a:spAutoFit/>
          </a:bodyPr>
          <a:lstStyle/>
          <a:p>
            <a:r>
              <a:rPr lang="en-US" altLang="zh-CN" dirty="0">
                <a:solidFill>
                  <a:srgbClr val="FF0000"/>
                </a:solidFill>
              </a:rPr>
              <a:t>4.</a:t>
            </a:r>
            <a:r>
              <a:rPr lang="zh-CN" altLang="en-US" dirty="0">
                <a:solidFill>
                  <a:srgbClr val="FF0000"/>
                </a:solidFill>
              </a:rPr>
              <a:t>取消酒店预订</a:t>
            </a:r>
          </a:p>
        </p:txBody>
      </p:sp>
      <p:sp>
        <p:nvSpPr>
          <p:cNvPr id="28" name="文本框 27">
            <a:extLst>
              <a:ext uri="{FF2B5EF4-FFF2-40B4-BE49-F238E27FC236}">
                <a16:creationId xmlns:a16="http://schemas.microsoft.com/office/drawing/2014/main" id="{47C1789F-CBC3-440C-AF3D-3E94833B2AB8}"/>
              </a:ext>
            </a:extLst>
          </p:cNvPr>
          <p:cNvSpPr txBox="1"/>
          <p:nvPr/>
        </p:nvSpPr>
        <p:spPr>
          <a:xfrm>
            <a:off x="4883461" y="4071986"/>
            <a:ext cx="1300356" cy="369332"/>
          </a:xfrm>
          <a:prstGeom prst="rect">
            <a:avLst/>
          </a:prstGeom>
          <a:noFill/>
        </p:spPr>
        <p:txBody>
          <a:bodyPr wrap="none" rtlCol="0">
            <a:spAutoFit/>
          </a:bodyPr>
          <a:lstStyle/>
          <a:p>
            <a:r>
              <a:rPr lang="en-US" altLang="zh-CN" dirty="0"/>
              <a:t>2.</a:t>
            </a:r>
            <a:r>
              <a:rPr lang="zh-CN" altLang="en-US" dirty="0"/>
              <a:t>预订酒店</a:t>
            </a:r>
          </a:p>
        </p:txBody>
      </p:sp>
      <p:sp>
        <p:nvSpPr>
          <p:cNvPr id="29" name="文本框 28">
            <a:extLst>
              <a:ext uri="{FF2B5EF4-FFF2-40B4-BE49-F238E27FC236}">
                <a16:creationId xmlns:a16="http://schemas.microsoft.com/office/drawing/2014/main" id="{56F04279-A520-4015-A857-34CC2DAC3F85}"/>
              </a:ext>
            </a:extLst>
          </p:cNvPr>
          <p:cNvSpPr txBox="1"/>
          <p:nvPr/>
        </p:nvSpPr>
        <p:spPr>
          <a:xfrm>
            <a:off x="7470822" y="3933195"/>
            <a:ext cx="1300356" cy="369332"/>
          </a:xfrm>
          <a:prstGeom prst="rect">
            <a:avLst/>
          </a:prstGeom>
          <a:noFill/>
        </p:spPr>
        <p:txBody>
          <a:bodyPr wrap="none" rtlCol="0">
            <a:spAutoFit/>
          </a:bodyPr>
          <a:lstStyle/>
          <a:p>
            <a:r>
              <a:rPr lang="en-US" altLang="zh-CN" dirty="0"/>
              <a:t>3.</a:t>
            </a:r>
            <a:r>
              <a:rPr lang="zh-CN" altLang="en-US" dirty="0"/>
              <a:t>预订火车</a:t>
            </a:r>
          </a:p>
        </p:txBody>
      </p:sp>
      <p:cxnSp>
        <p:nvCxnSpPr>
          <p:cNvPr id="30" name="直接箭头连接符 29">
            <a:extLst>
              <a:ext uri="{FF2B5EF4-FFF2-40B4-BE49-F238E27FC236}">
                <a16:creationId xmlns:a16="http://schemas.microsoft.com/office/drawing/2014/main" id="{5B436957-2FD1-4075-8188-D98B523AB0A7}"/>
              </a:ext>
            </a:extLst>
          </p:cNvPr>
          <p:cNvCxnSpPr>
            <a:stCxn id="9" idx="0"/>
          </p:cNvCxnSpPr>
          <p:nvPr/>
        </p:nvCxnSpPr>
        <p:spPr>
          <a:xfrm>
            <a:off x="6508377" y="2469216"/>
            <a:ext cx="6925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a:extLst>
              <a:ext uri="{FF2B5EF4-FFF2-40B4-BE49-F238E27FC236}">
                <a16:creationId xmlns:a16="http://schemas.microsoft.com/office/drawing/2014/main" id="{399B73C5-2B81-4914-933B-65B8D48C52A1}"/>
              </a:ext>
            </a:extLst>
          </p:cNvPr>
          <p:cNvGraphicFramePr>
            <a:graphicFrameLocks noGrp="1"/>
          </p:cNvGraphicFramePr>
          <p:nvPr>
            <p:extLst>
              <p:ext uri="{D42A27DB-BD31-4B8C-83A1-F6EECF244321}">
                <p14:modId xmlns:p14="http://schemas.microsoft.com/office/powerpoint/2010/main" val="1301964974"/>
              </p:ext>
            </p:extLst>
          </p:nvPr>
        </p:nvGraphicFramePr>
        <p:xfrm>
          <a:off x="7232211" y="2251413"/>
          <a:ext cx="1858001" cy="1219200"/>
        </p:xfrm>
        <a:graphic>
          <a:graphicData uri="http://schemas.openxmlformats.org/drawingml/2006/table">
            <a:tbl>
              <a:tblPr firstRow="1" bandRow="1">
                <a:tableStyleId>{5C22544A-7EE6-4342-B048-85BDC9FD1C3A}</a:tableStyleId>
              </a:tblPr>
              <a:tblGrid>
                <a:gridCol w="729094">
                  <a:extLst>
                    <a:ext uri="{9D8B030D-6E8A-4147-A177-3AD203B41FA5}">
                      <a16:colId xmlns:a16="http://schemas.microsoft.com/office/drawing/2014/main" val="2637274132"/>
                    </a:ext>
                  </a:extLst>
                </a:gridCol>
                <a:gridCol w="402766">
                  <a:extLst>
                    <a:ext uri="{9D8B030D-6E8A-4147-A177-3AD203B41FA5}">
                      <a16:colId xmlns:a16="http://schemas.microsoft.com/office/drawing/2014/main" val="1951163562"/>
                    </a:ext>
                  </a:extLst>
                </a:gridCol>
                <a:gridCol w="726141">
                  <a:extLst>
                    <a:ext uri="{9D8B030D-6E8A-4147-A177-3AD203B41FA5}">
                      <a16:colId xmlns:a16="http://schemas.microsoft.com/office/drawing/2014/main" val="2785528336"/>
                    </a:ext>
                  </a:extLst>
                </a:gridCol>
              </a:tblGrid>
              <a:tr h="275537">
                <a:tc>
                  <a:txBody>
                    <a:bodyPr/>
                    <a:lstStyle/>
                    <a:p>
                      <a:r>
                        <a:rPr lang="en-US" altLang="zh-CN" sz="1400" dirty="0">
                          <a:solidFill>
                            <a:sysClr val="windowText" lastClr="000000"/>
                          </a:solidFill>
                        </a:rPr>
                        <a:t>id</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status</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7840980"/>
                  </a:ext>
                </a:extLst>
              </a:tr>
              <a:tr h="275537">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ok</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9761850"/>
                  </a:ext>
                </a:extLst>
              </a:tr>
              <a:tr h="275537">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ok</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1166201"/>
                  </a:ext>
                </a:extLst>
              </a:tr>
              <a:tr h="275537">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0925950"/>
                  </a:ext>
                </a:extLst>
              </a:tr>
            </a:tbl>
          </a:graphicData>
        </a:graphic>
      </p:graphicFrame>
      <p:cxnSp>
        <p:nvCxnSpPr>
          <p:cNvPr id="32" name="连接符: 曲线 31">
            <a:extLst>
              <a:ext uri="{FF2B5EF4-FFF2-40B4-BE49-F238E27FC236}">
                <a16:creationId xmlns:a16="http://schemas.microsoft.com/office/drawing/2014/main" id="{9A3A90BC-8288-4141-8905-D1F3B03751FA}"/>
              </a:ext>
            </a:extLst>
          </p:cNvPr>
          <p:cNvCxnSpPr>
            <a:cxnSpLocks/>
            <a:stCxn id="9" idx="1"/>
          </p:cNvCxnSpPr>
          <p:nvPr/>
        </p:nvCxnSpPr>
        <p:spPr>
          <a:xfrm rot="5400000">
            <a:off x="3592016" y="3035446"/>
            <a:ext cx="1668920" cy="1871080"/>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FD4FD8F-69E8-434F-926C-1F12A60B919A}"/>
              </a:ext>
            </a:extLst>
          </p:cNvPr>
          <p:cNvSpPr txBox="1"/>
          <p:nvPr/>
        </p:nvSpPr>
        <p:spPr>
          <a:xfrm>
            <a:off x="3643336" y="3837355"/>
            <a:ext cx="1300356" cy="369332"/>
          </a:xfrm>
          <a:prstGeom prst="rect">
            <a:avLst/>
          </a:prstGeom>
          <a:noFill/>
        </p:spPr>
        <p:txBody>
          <a:bodyPr wrap="none" rtlCol="0">
            <a:spAutoFit/>
          </a:bodyPr>
          <a:lstStyle/>
          <a:p>
            <a:r>
              <a:rPr lang="en-US" altLang="zh-CN" dirty="0"/>
              <a:t>1.</a:t>
            </a:r>
            <a:r>
              <a:rPr lang="zh-CN" altLang="en-US" dirty="0"/>
              <a:t>预订航班</a:t>
            </a:r>
          </a:p>
        </p:txBody>
      </p:sp>
      <p:cxnSp>
        <p:nvCxnSpPr>
          <p:cNvPr id="34" name="连接符: 曲线 33">
            <a:extLst>
              <a:ext uri="{FF2B5EF4-FFF2-40B4-BE49-F238E27FC236}">
                <a16:creationId xmlns:a16="http://schemas.microsoft.com/office/drawing/2014/main" id="{2F66FA1E-DBE2-4C1C-99FA-352101393169}"/>
              </a:ext>
            </a:extLst>
          </p:cNvPr>
          <p:cNvCxnSpPr>
            <a:stCxn id="9" idx="1"/>
          </p:cNvCxnSpPr>
          <p:nvPr/>
        </p:nvCxnSpPr>
        <p:spPr>
          <a:xfrm rot="16200000" flipH="1">
            <a:off x="4976389" y="3522153"/>
            <a:ext cx="1757583" cy="986328"/>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BB68A949-1D38-456D-95AC-79EA25F148A1}"/>
              </a:ext>
            </a:extLst>
          </p:cNvPr>
          <p:cNvSpPr txBox="1"/>
          <p:nvPr/>
        </p:nvSpPr>
        <p:spPr>
          <a:xfrm>
            <a:off x="3752395" y="4492896"/>
            <a:ext cx="1762021" cy="369332"/>
          </a:xfrm>
          <a:prstGeom prst="rect">
            <a:avLst/>
          </a:prstGeom>
          <a:noFill/>
        </p:spPr>
        <p:txBody>
          <a:bodyPr wrap="none" rtlCol="0">
            <a:spAutoFit/>
          </a:bodyPr>
          <a:lstStyle/>
          <a:p>
            <a:r>
              <a:rPr lang="en-US" altLang="zh-CN" dirty="0">
                <a:solidFill>
                  <a:srgbClr val="FF0000"/>
                </a:solidFill>
              </a:rPr>
              <a:t>5.</a:t>
            </a:r>
            <a:r>
              <a:rPr lang="zh-CN" altLang="en-US" dirty="0">
                <a:solidFill>
                  <a:srgbClr val="FF0000"/>
                </a:solidFill>
              </a:rPr>
              <a:t>取消航班预订</a:t>
            </a:r>
          </a:p>
        </p:txBody>
      </p:sp>
      <p:sp>
        <p:nvSpPr>
          <p:cNvPr id="36" name="文本框 35">
            <a:extLst>
              <a:ext uri="{FF2B5EF4-FFF2-40B4-BE49-F238E27FC236}">
                <a16:creationId xmlns:a16="http://schemas.microsoft.com/office/drawing/2014/main" id="{411375A8-560E-4458-BA74-0284418356DD}"/>
              </a:ext>
            </a:extLst>
          </p:cNvPr>
          <p:cNvSpPr txBox="1"/>
          <p:nvPr/>
        </p:nvSpPr>
        <p:spPr>
          <a:xfrm>
            <a:off x="7165860" y="3849828"/>
            <a:ext cx="338554" cy="461665"/>
          </a:xfrm>
          <a:prstGeom prst="rect">
            <a:avLst/>
          </a:prstGeom>
          <a:noFill/>
        </p:spPr>
        <p:txBody>
          <a:bodyPr wrap="square" rtlCol="0">
            <a:spAutoFit/>
          </a:bodyPr>
          <a:lstStyle/>
          <a:p>
            <a:r>
              <a:rPr lang="en-US" altLang="zh-CN" sz="2400" dirty="0">
                <a:solidFill>
                  <a:srgbClr val="FF0000"/>
                </a:solidFill>
              </a:rPr>
              <a:t>X</a:t>
            </a:r>
            <a:endParaRPr lang="zh-CN" altLang="en-US" sz="2400" dirty="0">
              <a:solidFill>
                <a:srgbClr val="FF0000"/>
              </a:solidFill>
            </a:endParaRPr>
          </a:p>
        </p:txBody>
      </p:sp>
      <p:graphicFrame>
        <p:nvGraphicFramePr>
          <p:cNvPr id="37" name="表格 36">
            <a:extLst>
              <a:ext uri="{FF2B5EF4-FFF2-40B4-BE49-F238E27FC236}">
                <a16:creationId xmlns:a16="http://schemas.microsoft.com/office/drawing/2014/main" id="{F7767BC7-8492-4104-A4BA-F812E20C3441}"/>
              </a:ext>
            </a:extLst>
          </p:cNvPr>
          <p:cNvGraphicFramePr>
            <a:graphicFrameLocks noGrp="1"/>
          </p:cNvGraphicFramePr>
          <p:nvPr>
            <p:extLst>
              <p:ext uri="{D42A27DB-BD31-4B8C-83A1-F6EECF244321}">
                <p14:modId xmlns:p14="http://schemas.microsoft.com/office/powerpoint/2010/main" val="4119356002"/>
              </p:ext>
            </p:extLst>
          </p:nvPr>
        </p:nvGraphicFramePr>
        <p:xfrm>
          <a:off x="9149322" y="2165913"/>
          <a:ext cx="2593599" cy="1407160"/>
        </p:xfrm>
        <a:graphic>
          <a:graphicData uri="http://schemas.openxmlformats.org/drawingml/2006/table">
            <a:tbl>
              <a:tblPr firstRow="1" bandRow="1">
                <a:tableStyleId>{5C22544A-7EE6-4342-B048-85BDC9FD1C3A}</a:tableStyleId>
              </a:tblPr>
              <a:tblGrid>
                <a:gridCol w="667031">
                  <a:extLst>
                    <a:ext uri="{9D8B030D-6E8A-4147-A177-3AD203B41FA5}">
                      <a16:colId xmlns:a16="http://schemas.microsoft.com/office/drawing/2014/main" val="897121593"/>
                    </a:ext>
                  </a:extLst>
                </a:gridCol>
                <a:gridCol w="897868">
                  <a:extLst>
                    <a:ext uri="{9D8B030D-6E8A-4147-A177-3AD203B41FA5}">
                      <a16:colId xmlns:a16="http://schemas.microsoft.com/office/drawing/2014/main" val="1570261685"/>
                    </a:ext>
                  </a:extLst>
                </a:gridCol>
                <a:gridCol w="679076">
                  <a:extLst>
                    <a:ext uri="{9D8B030D-6E8A-4147-A177-3AD203B41FA5}">
                      <a16:colId xmlns:a16="http://schemas.microsoft.com/office/drawing/2014/main" val="3037601923"/>
                    </a:ext>
                  </a:extLst>
                </a:gridCol>
                <a:gridCol w="349624">
                  <a:extLst>
                    <a:ext uri="{9D8B030D-6E8A-4147-A177-3AD203B41FA5}">
                      <a16:colId xmlns:a16="http://schemas.microsoft.com/office/drawing/2014/main" val="594016352"/>
                    </a:ext>
                  </a:extLst>
                </a:gridCol>
              </a:tblGrid>
              <a:tr h="370840">
                <a:tc>
                  <a:txBody>
                    <a:bodyPr/>
                    <a:lstStyle/>
                    <a:p>
                      <a:r>
                        <a:rPr lang="en-US" altLang="zh-CN" sz="1400" dirty="0">
                          <a:solidFill>
                            <a:sysClr val="windowText" lastClr="000000"/>
                          </a:solidFill>
                        </a:rPr>
                        <a:t>id</a:t>
                      </a:r>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sz="1400" b="1" kern="1200" dirty="0">
                          <a:solidFill>
                            <a:sysClr val="windowText" lastClr="000000"/>
                          </a:solidFill>
                          <a:latin typeface="+mn-lt"/>
                          <a:ea typeface="+mn-ea"/>
                          <a:cs typeface="+mn-cs"/>
                        </a:rPr>
                        <a:t>even</a:t>
                      </a:r>
                      <a:endParaRPr lang="zh-CN" altLang="en-US" sz="1400" b="1" kern="1200" dirty="0">
                        <a:solidFill>
                          <a:sysClr val="windowText" lastClr="000000"/>
                        </a:solidFill>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time</a:t>
                      </a:r>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a:t>
                      </a:r>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10840"/>
                  </a:ext>
                </a:extLst>
              </a:tr>
              <a:tr h="370840">
                <a:tc>
                  <a:txBody>
                    <a:bodyPr/>
                    <a:lstStyle/>
                    <a:p>
                      <a:r>
                        <a:rPr lang="en-US" altLang="zh-CN" sz="1400" dirty="0">
                          <a:solidFill>
                            <a:sysClr val="windowText" lastClr="000000"/>
                          </a:solidFill>
                        </a:rPr>
                        <a:t>00011</a:t>
                      </a:r>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compensation</a:t>
                      </a:r>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sz="1400" dirty="0">
                          <a:solidFill>
                            <a:sysClr val="windowText" lastClr="000000"/>
                          </a:solidFill>
                        </a:rPr>
                        <a:t>20170814105621</a:t>
                      </a:r>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sz="140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3531182"/>
                  </a:ext>
                </a:extLst>
              </a:tr>
              <a:tr h="124224">
                <a:tc>
                  <a:txBody>
                    <a:bodyPr/>
                    <a:lstStyle/>
                    <a:p>
                      <a:endParaRPr lang="zh-CN" altLang="en-US" sz="140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sz="140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sz="1400"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5669174"/>
                  </a:ext>
                </a:extLst>
              </a:tr>
            </a:tbl>
          </a:graphicData>
        </a:graphic>
      </p:graphicFrame>
    </p:spTree>
    <p:extLst>
      <p:ext uri="{BB962C8B-B14F-4D97-AF65-F5344CB8AC3E}">
        <p14:creationId xmlns:p14="http://schemas.microsoft.com/office/powerpoint/2010/main" val="1036762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9CA69-F672-4308-9188-D233C92E1F4E}"/>
              </a:ext>
            </a:extLst>
          </p:cNvPr>
          <p:cNvSpPr>
            <a:spLocks noGrp="1"/>
          </p:cNvSpPr>
          <p:nvPr>
            <p:ph type="title"/>
          </p:nvPr>
        </p:nvSpPr>
        <p:spPr/>
        <p:txBody>
          <a:bodyPr/>
          <a:lstStyle/>
          <a:p>
            <a:r>
              <a:rPr lang="zh-CN" altLang="en-US" dirty="0"/>
              <a:t>大表</a:t>
            </a:r>
            <a:r>
              <a:rPr lang="en-US" altLang="zh-CN" dirty="0"/>
              <a:t>VS</a:t>
            </a:r>
            <a:r>
              <a:rPr lang="zh-CN" altLang="en-US" dirty="0"/>
              <a:t>关联表</a:t>
            </a:r>
          </a:p>
        </p:txBody>
      </p:sp>
      <p:graphicFrame>
        <p:nvGraphicFramePr>
          <p:cNvPr id="4" name="表格 3">
            <a:extLst>
              <a:ext uri="{FF2B5EF4-FFF2-40B4-BE49-F238E27FC236}">
                <a16:creationId xmlns:a16="http://schemas.microsoft.com/office/drawing/2014/main" id="{CF2838BF-E015-404F-9C02-05ECFE4C9F2A}"/>
              </a:ext>
            </a:extLst>
          </p:cNvPr>
          <p:cNvGraphicFramePr>
            <a:graphicFrameLocks noGrp="1"/>
          </p:cNvGraphicFramePr>
          <p:nvPr>
            <p:extLst>
              <p:ext uri="{D42A27DB-BD31-4B8C-83A1-F6EECF244321}">
                <p14:modId xmlns:p14="http://schemas.microsoft.com/office/powerpoint/2010/main" val="3774192499"/>
              </p:ext>
            </p:extLst>
          </p:nvPr>
        </p:nvGraphicFramePr>
        <p:xfrm>
          <a:off x="1237129" y="2037477"/>
          <a:ext cx="10063480" cy="11125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59527324"/>
                    </a:ext>
                  </a:extLst>
                </a:gridCol>
                <a:gridCol w="1249680">
                  <a:extLst>
                    <a:ext uri="{9D8B030D-6E8A-4147-A177-3AD203B41FA5}">
                      <a16:colId xmlns:a16="http://schemas.microsoft.com/office/drawing/2014/main" val="2459302965"/>
                    </a:ext>
                  </a:extLst>
                </a:gridCol>
                <a:gridCol w="1016000">
                  <a:extLst>
                    <a:ext uri="{9D8B030D-6E8A-4147-A177-3AD203B41FA5}">
                      <a16:colId xmlns:a16="http://schemas.microsoft.com/office/drawing/2014/main" val="254976612"/>
                    </a:ext>
                  </a:extLst>
                </a:gridCol>
                <a:gridCol w="1016000">
                  <a:extLst>
                    <a:ext uri="{9D8B030D-6E8A-4147-A177-3AD203B41FA5}">
                      <a16:colId xmlns:a16="http://schemas.microsoft.com/office/drawing/2014/main" val="3738085871"/>
                    </a:ext>
                  </a:extLst>
                </a:gridCol>
                <a:gridCol w="1016000">
                  <a:extLst>
                    <a:ext uri="{9D8B030D-6E8A-4147-A177-3AD203B41FA5}">
                      <a16:colId xmlns:a16="http://schemas.microsoft.com/office/drawing/2014/main" val="1486927074"/>
                    </a:ext>
                  </a:extLst>
                </a:gridCol>
                <a:gridCol w="1016000">
                  <a:extLst>
                    <a:ext uri="{9D8B030D-6E8A-4147-A177-3AD203B41FA5}">
                      <a16:colId xmlns:a16="http://schemas.microsoft.com/office/drawing/2014/main" val="2639180895"/>
                    </a:ext>
                  </a:extLst>
                </a:gridCol>
                <a:gridCol w="1016000">
                  <a:extLst>
                    <a:ext uri="{9D8B030D-6E8A-4147-A177-3AD203B41FA5}">
                      <a16:colId xmlns:a16="http://schemas.microsoft.com/office/drawing/2014/main" val="1883803032"/>
                    </a:ext>
                  </a:extLst>
                </a:gridCol>
                <a:gridCol w="2717800">
                  <a:extLst>
                    <a:ext uri="{9D8B030D-6E8A-4147-A177-3AD203B41FA5}">
                      <a16:colId xmlns:a16="http://schemas.microsoft.com/office/drawing/2014/main" val="2479157856"/>
                    </a:ext>
                  </a:extLst>
                </a:gridCol>
              </a:tblGrid>
              <a:tr h="370840">
                <a:tc>
                  <a:txBody>
                    <a:bodyPr/>
                    <a:lstStyle/>
                    <a:p>
                      <a:r>
                        <a:rPr lang="en-US" altLang="zh-CN" dirty="0">
                          <a:solidFill>
                            <a:sysClr val="windowText" lastClr="000000"/>
                          </a:solidFill>
                        </a:rPr>
                        <a:t>ID</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service</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seq</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status</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col1</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col2</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col3</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1050786"/>
                  </a:ext>
                </a:extLst>
              </a:tr>
              <a:tr h="370840">
                <a:tc>
                  <a:txBody>
                    <a:bodyPr/>
                    <a:lstStyle/>
                    <a:p>
                      <a:r>
                        <a:rPr lang="en-US" altLang="zh-CN" dirty="0">
                          <a:solidFill>
                            <a:sysClr val="windowText" lastClr="000000"/>
                          </a:solidFill>
                        </a:rPr>
                        <a:t>1</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bookFight</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1</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send</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2</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10000</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xxxx</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2823097"/>
                  </a:ext>
                </a:extLst>
              </a:tr>
              <a:tr h="370840">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23209502"/>
                  </a:ext>
                </a:extLst>
              </a:tr>
            </a:tbl>
          </a:graphicData>
        </a:graphic>
      </p:graphicFrame>
      <p:sp>
        <p:nvSpPr>
          <p:cNvPr id="5" name="文本框 4">
            <a:extLst>
              <a:ext uri="{FF2B5EF4-FFF2-40B4-BE49-F238E27FC236}">
                <a16:creationId xmlns:a16="http://schemas.microsoft.com/office/drawing/2014/main" id="{8E2A4822-9AD6-409A-B2E2-75B8416058B1}"/>
              </a:ext>
            </a:extLst>
          </p:cNvPr>
          <p:cNvSpPr txBox="1"/>
          <p:nvPr/>
        </p:nvSpPr>
        <p:spPr>
          <a:xfrm>
            <a:off x="1237129" y="1575812"/>
            <a:ext cx="869149" cy="461665"/>
          </a:xfrm>
          <a:prstGeom prst="rect">
            <a:avLst/>
          </a:prstGeom>
          <a:noFill/>
        </p:spPr>
        <p:txBody>
          <a:bodyPr wrap="none" rtlCol="0">
            <a:spAutoFit/>
          </a:bodyPr>
          <a:lstStyle/>
          <a:p>
            <a:r>
              <a:rPr lang="en-US" altLang="zh-CN" sz="2400" dirty="0"/>
              <a:t>trace</a:t>
            </a:r>
            <a:endParaRPr lang="zh-CN" altLang="en-US" sz="2400" dirty="0"/>
          </a:p>
        </p:txBody>
      </p:sp>
      <p:sp>
        <p:nvSpPr>
          <p:cNvPr id="6" name="文本框 5">
            <a:extLst>
              <a:ext uri="{FF2B5EF4-FFF2-40B4-BE49-F238E27FC236}">
                <a16:creationId xmlns:a16="http://schemas.microsoft.com/office/drawing/2014/main" id="{163A0EE5-FB38-4B6A-B503-40FB33280124}"/>
              </a:ext>
            </a:extLst>
          </p:cNvPr>
          <p:cNvSpPr txBox="1"/>
          <p:nvPr/>
        </p:nvSpPr>
        <p:spPr>
          <a:xfrm>
            <a:off x="5799909" y="3200664"/>
            <a:ext cx="800219" cy="461665"/>
          </a:xfrm>
          <a:prstGeom prst="rect">
            <a:avLst/>
          </a:prstGeom>
          <a:noFill/>
        </p:spPr>
        <p:txBody>
          <a:bodyPr wrap="none" rtlCol="0">
            <a:spAutoFit/>
          </a:bodyPr>
          <a:lstStyle/>
          <a:p>
            <a:r>
              <a:rPr lang="zh-CN" altLang="en-US" sz="2400" dirty="0"/>
              <a:t>大表</a:t>
            </a:r>
          </a:p>
        </p:txBody>
      </p:sp>
      <p:cxnSp>
        <p:nvCxnSpPr>
          <p:cNvPr id="8" name="直接连接符 7">
            <a:extLst>
              <a:ext uri="{FF2B5EF4-FFF2-40B4-BE49-F238E27FC236}">
                <a16:creationId xmlns:a16="http://schemas.microsoft.com/office/drawing/2014/main" id="{9F830EC9-39A1-4D59-B82C-4B520FCF0813}"/>
              </a:ext>
            </a:extLst>
          </p:cNvPr>
          <p:cNvCxnSpPr/>
          <p:nvPr/>
        </p:nvCxnSpPr>
        <p:spPr>
          <a:xfrm>
            <a:off x="531159" y="3792064"/>
            <a:ext cx="112014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aphicFrame>
        <p:nvGraphicFramePr>
          <p:cNvPr id="9" name="表格 8">
            <a:extLst>
              <a:ext uri="{FF2B5EF4-FFF2-40B4-BE49-F238E27FC236}">
                <a16:creationId xmlns:a16="http://schemas.microsoft.com/office/drawing/2014/main" id="{511F0803-4176-42C3-9666-66809E41F99E}"/>
              </a:ext>
            </a:extLst>
          </p:cNvPr>
          <p:cNvGraphicFramePr>
            <a:graphicFrameLocks noGrp="1"/>
          </p:cNvGraphicFramePr>
          <p:nvPr>
            <p:extLst>
              <p:ext uri="{D42A27DB-BD31-4B8C-83A1-F6EECF244321}">
                <p14:modId xmlns:p14="http://schemas.microsoft.com/office/powerpoint/2010/main" val="3964854034"/>
              </p:ext>
            </p:extLst>
          </p:nvPr>
        </p:nvGraphicFramePr>
        <p:xfrm>
          <a:off x="1237129" y="4850991"/>
          <a:ext cx="5056095" cy="1112520"/>
        </p:xfrm>
        <a:graphic>
          <a:graphicData uri="http://schemas.openxmlformats.org/drawingml/2006/table">
            <a:tbl>
              <a:tblPr firstRow="1" bandRow="1">
                <a:tableStyleId>{5C22544A-7EE6-4342-B048-85BDC9FD1C3A}</a:tableStyleId>
              </a:tblPr>
              <a:tblGrid>
                <a:gridCol w="865991">
                  <a:extLst>
                    <a:ext uri="{9D8B030D-6E8A-4147-A177-3AD203B41FA5}">
                      <a16:colId xmlns:a16="http://schemas.microsoft.com/office/drawing/2014/main" val="3800268713"/>
                    </a:ext>
                  </a:extLst>
                </a:gridCol>
                <a:gridCol w="474980">
                  <a:extLst>
                    <a:ext uri="{9D8B030D-6E8A-4147-A177-3AD203B41FA5}">
                      <a16:colId xmlns:a16="http://schemas.microsoft.com/office/drawing/2014/main" val="375853648"/>
                    </a:ext>
                  </a:extLst>
                </a:gridCol>
                <a:gridCol w="1325880">
                  <a:extLst>
                    <a:ext uri="{9D8B030D-6E8A-4147-A177-3AD203B41FA5}">
                      <a16:colId xmlns:a16="http://schemas.microsoft.com/office/drawing/2014/main" val="4125952496"/>
                    </a:ext>
                  </a:extLst>
                </a:gridCol>
                <a:gridCol w="1021080">
                  <a:extLst>
                    <a:ext uri="{9D8B030D-6E8A-4147-A177-3AD203B41FA5}">
                      <a16:colId xmlns:a16="http://schemas.microsoft.com/office/drawing/2014/main" val="2836694573"/>
                    </a:ext>
                  </a:extLst>
                </a:gridCol>
                <a:gridCol w="1368164">
                  <a:extLst>
                    <a:ext uri="{9D8B030D-6E8A-4147-A177-3AD203B41FA5}">
                      <a16:colId xmlns:a16="http://schemas.microsoft.com/office/drawing/2014/main" val="4150969753"/>
                    </a:ext>
                  </a:extLst>
                </a:gridCol>
              </a:tblGrid>
              <a:tr h="370840">
                <a:tc>
                  <a:txBody>
                    <a:bodyPr/>
                    <a:lstStyle/>
                    <a:p>
                      <a:r>
                        <a:rPr lang="en-US" altLang="zh-CN" dirty="0">
                          <a:solidFill>
                            <a:sysClr val="windowText" lastClr="000000"/>
                          </a:solidFill>
                        </a:rPr>
                        <a:t>ID</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b_tbname</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b_keys</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b_keys_v</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36194781"/>
                  </a:ext>
                </a:extLst>
              </a:tr>
              <a:tr h="370840">
                <a:tc>
                  <a:txBody>
                    <a:bodyPr/>
                    <a:lstStyle/>
                    <a:p>
                      <a:r>
                        <a:rPr lang="en-US" altLang="zh-CN" dirty="0">
                          <a:solidFill>
                            <a:sysClr val="windowText" lastClr="000000"/>
                          </a:solidFill>
                        </a:rPr>
                        <a:t>1</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bank_trace</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id</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2</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3363059"/>
                  </a:ext>
                </a:extLst>
              </a:tr>
              <a:tr h="370840">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9063082"/>
                  </a:ext>
                </a:extLst>
              </a:tr>
            </a:tbl>
          </a:graphicData>
        </a:graphic>
      </p:graphicFrame>
      <p:sp>
        <p:nvSpPr>
          <p:cNvPr id="10" name="文本框 9">
            <a:extLst>
              <a:ext uri="{FF2B5EF4-FFF2-40B4-BE49-F238E27FC236}">
                <a16:creationId xmlns:a16="http://schemas.microsoft.com/office/drawing/2014/main" id="{56AFF47E-44DE-4FBB-B9B9-BC5A7F9099BA}"/>
              </a:ext>
            </a:extLst>
          </p:cNvPr>
          <p:cNvSpPr txBox="1"/>
          <p:nvPr/>
        </p:nvSpPr>
        <p:spPr>
          <a:xfrm>
            <a:off x="6405282" y="4405798"/>
            <a:ext cx="1369286" cy="369332"/>
          </a:xfrm>
          <a:prstGeom prst="rect">
            <a:avLst/>
          </a:prstGeom>
          <a:noFill/>
        </p:spPr>
        <p:txBody>
          <a:bodyPr wrap="none" rtlCol="0">
            <a:spAutoFit/>
          </a:bodyPr>
          <a:lstStyle/>
          <a:p>
            <a:r>
              <a:rPr lang="en-US" altLang="zh-CN" dirty="0" err="1"/>
              <a:t>bank_trace</a:t>
            </a:r>
            <a:endParaRPr lang="zh-CN" altLang="en-US" dirty="0"/>
          </a:p>
        </p:txBody>
      </p:sp>
      <p:sp>
        <p:nvSpPr>
          <p:cNvPr id="11" name="文本框 10">
            <a:extLst>
              <a:ext uri="{FF2B5EF4-FFF2-40B4-BE49-F238E27FC236}">
                <a16:creationId xmlns:a16="http://schemas.microsoft.com/office/drawing/2014/main" id="{2CEE98C3-EBD2-4A3E-9CDA-317D2C12D953}"/>
              </a:ext>
            </a:extLst>
          </p:cNvPr>
          <p:cNvSpPr txBox="1"/>
          <p:nvPr/>
        </p:nvSpPr>
        <p:spPr>
          <a:xfrm>
            <a:off x="5646020" y="3792064"/>
            <a:ext cx="1107996" cy="461665"/>
          </a:xfrm>
          <a:prstGeom prst="rect">
            <a:avLst/>
          </a:prstGeom>
          <a:noFill/>
        </p:spPr>
        <p:txBody>
          <a:bodyPr wrap="none" rtlCol="0">
            <a:spAutoFit/>
          </a:bodyPr>
          <a:lstStyle/>
          <a:p>
            <a:r>
              <a:rPr lang="zh-CN" altLang="en-US" sz="2400" dirty="0"/>
              <a:t>关联表</a:t>
            </a:r>
          </a:p>
        </p:txBody>
      </p:sp>
      <p:graphicFrame>
        <p:nvGraphicFramePr>
          <p:cNvPr id="12" name="表格 11">
            <a:extLst>
              <a:ext uri="{FF2B5EF4-FFF2-40B4-BE49-F238E27FC236}">
                <a16:creationId xmlns:a16="http://schemas.microsoft.com/office/drawing/2014/main" id="{21EA3044-A9FD-4C10-AC10-DBECE74B5096}"/>
              </a:ext>
            </a:extLst>
          </p:cNvPr>
          <p:cNvGraphicFramePr>
            <a:graphicFrameLocks noGrp="1"/>
          </p:cNvGraphicFramePr>
          <p:nvPr>
            <p:extLst>
              <p:ext uri="{D42A27DB-BD31-4B8C-83A1-F6EECF244321}">
                <p14:modId xmlns:p14="http://schemas.microsoft.com/office/powerpoint/2010/main" val="3509495943"/>
              </p:ext>
            </p:extLst>
          </p:nvPr>
        </p:nvGraphicFramePr>
        <p:xfrm>
          <a:off x="6405282" y="4850991"/>
          <a:ext cx="5652995" cy="1112520"/>
        </p:xfrm>
        <a:graphic>
          <a:graphicData uri="http://schemas.openxmlformats.org/drawingml/2006/table">
            <a:tbl>
              <a:tblPr firstRow="1" bandRow="1">
                <a:tableStyleId>{5C22544A-7EE6-4342-B048-85BDC9FD1C3A}</a:tableStyleId>
              </a:tblPr>
              <a:tblGrid>
                <a:gridCol w="865991">
                  <a:extLst>
                    <a:ext uri="{9D8B030D-6E8A-4147-A177-3AD203B41FA5}">
                      <a16:colId xmlns:a16="http://schemas.microsoft.com/office/drawing/2014/main" val="3800268713"/>
                    </a:ext>
                  </a:extLst>
                </a:gridCol>
                <a:gridCol w="1071880">
                  <a:extLst>
                    <a:ext uri="{9D8B030D-6E8A-4147-A177-3AD203B41FA5}">
                      <a16:colId xmlns:a16="http://schemas.microsoft.com/office/drawing/2014/main" val="375853648"/>
                    </a:ext>
                  </a:extLst>
                </a:gridCol>
                <a:gridCol w="1325880">
                  <a:extLst>
                    <a:ext uri="{9D8B030D-6E8A-4147-A177-3AD203B41FA5}">
                      <a16:colId xmlns:a16="http://schemas.microsoft.com/office/drawing/2014/main" val="4125952496"/>
                    </a:ext>
                  </a:extLst>
                </a:gridCol>
                <a:gridCol w="1021080">
                  <a:extLst>
                    <a:ext uri="{9D8B030D-6E8A-4147-A177-3AD203B41FA5}">
                      <a16:colId xmlns:a16="http://schemas.microsoft.com/office/drawing/2014/main" val="2836694573"/>
                    </a:ext>
                  </a:extLst>
                </a:gridCol>
                <a:gridCol w="1368164">
                  <a:extLst>
                    <a:ext uri="{9D8B030D-6E8A-4147-A177-3AD203B41FA5}">
                      <a16:colId xmlns:a16="http://schemas.microsoft.com/office/drawing/2014/main" val="4150969753"/>
                    </a:ext>
                  </a:extLst>
                </a:gridCol>
              </a:tblGrid>
              <a:tr h="370840">
                <a:tc>
                  <a:txBody>
                    <a:bodyPr/>
                    <a:lstStyle/>
                    <a:p>
                      <a:r>
                        <a:rPr lang="en-US" altLang="zh-CN" dirty="0">
                          <a:solidFill>
                            <a:sysClr val="windowText" lastClr="000000"/>
                          </a:solidFill>
                        </a:rPr>
                        <a:t>ID</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amount</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card</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time</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36194781"/>
                  </a:ext>
                </a:extLst>
              </a:tr>
              <a:tr h="370840">
                <a:tc>
                  <a:txBody>
                    <a:bodyPr/>
                    <a:lstStyle/>
                    <a:p>
                      <a:r>
                        <a:rPr lang="en-US" altLang="zh-CN" dirty="0">
                          <a:solidFill>
                            <a:sysClr val="windowText" lastClr="000000"/>
                          </a:solidFill>
                        </a:rPr>
                        <a:t>2</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a:solidFill>
                            <a:sysClr val="windowText" lastClr="000000"/>
                          </a:solidFill>
                        </a:rPr>
                        <a:t>10000</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xxxx</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r>
                        <a:rPr lang="en-US" altLang="zh-CN" dirty="0" err="1">
                          <a:solidFill>
                            <a:sysClr val="windowText" lastClr="000000"/>
                          </a:solidFill>
                        </a:rPr>
                        <a:t>xxxx</a:t>
                      </a:r>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3363059"/>
                  </a:ext>
                </a:extLst>
              </a:tr>
              <a:tr h="370840">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tc>
                  <a:txBody>
                    <a:bodyPr/>
                    <a:lstStyle/>
                    <a:p>
                      <a:endParaRPr lang="zh-CN" altLang="en-US" dirty="0">
                        <a:solidFill>
                          <a:sysClr val="windowText" lastClr="0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9063082"/>
                  </a:ext>
                </a:extLst>
              </a:tr>
            </a:tbl>
          </a:graphicData>
        </a:graphic>
      </p:graphicFrame>
      <p:sp>
        <p:nvSpPr>
          <p:cNvPr id="13" name="文本框 12">
            <a:extLst>
              <a:ext uri="{FF2B5EF4-FFF2-40B4-BE49-F238E27FC236}">
                <a16:creationId xmlns:a16="http://schemas.microsoft.com/office/drawing/2014/main" id="{0433A5C3-05AD-4014-A609-FC29E9A1CC3E}"/>
              </a:ext>
            </a:extLst>
          </p:cNvPr>
          <p:cNvSpPr txBox="1"/>
          <p:nvPr/>
        </p:nvSpPr>
        <p:spPr>
          <a:xfrm>
            <a:off x="1237129" y="4400212"/>
            <a:ext cx="1595309" cy="369332"/>
          </a:xfrm>
          <a:prstGeom prst="rect">
            <a:avLst/>
          </a:prstGeom>
          <a:noFill/>
        </p:spPr>
        <p:txBody>
          <a:bodyPr wrap="none" rtlCol="0">
            <a:spAutoFit/>
          </a:bodyPr>
          <a:lstStyle/>
          <a:p>
            <a:r>
              <a:rPr lang="en-US" altLang="zh-CN" dirty="0" err="1"/>
              <a:t>plaform_trace</a:t>
            </a:r>
            <a:endParaRPr lang="zh-CN" altLang="en-US" dirty="0"/>
          </a:p>
        </p:txBody>
      </p:sp>
    </p:spTree>
    <p:extLst>
      <p:ext uri="{BB962C8B-B14F-4D97-AF65-F5344CB8AC3E}">
        <p14:creationId xmlns:p14="http://schemas.microsoft.com/office/powerpoint/2010/main" val="363621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75226-86A2-47ED-A568-30FD31F50614}"/>
              </a:ext>
            </a:extLst>
          </p:cNvPr>
          <p:cNvSpPr>
            <a:spLocks noGrp="1"/>
          </p:cNvSpPr>
          <p:nvPr>
            <p:ph type="title"/>
          </p:nvPr>
        </p:nvSpPr>
        <p:spPr/>
        <p:txBody>
          <a:bodyPr/>
          <a:lstStyle/>
          <a:p>
            <a:r>
              <a:rPr lang="zh-CN" altLang="en-US" dirty="0"/>
              <a:t>补偿模式</a:t>
            </a:r>
          </a:p>
        </p:txBody>
      </p:sp>
      <p:sp>
        <p:nvSpPr>
          <p:cNvPr id="4" name="文本框 3">
            <a:extLst>
              <a:ext uri="{FF2B5EF4-FFF2-40B4-BE49-F238E27FC236}">
                <a16:creationId xmlns:a16="http://schemas.microsoft.com/office/drawing/2014/main" id="{1D7FFCDC-E702-41E3-8DFA-D3E6DB337636}"/>
              </a:ext>
            </a:extLst>
          </p:cNvPr>
          <p:cNvSpPr txBox="1"/>
          <p:nvPr/>
        </p:nvSpPr>
        <p:spPr>
          <a:xfrm>
            <a:off x="1411941" y="3146612"/>
            <a:ext cx="9623147" cy="584775"/>
          </a:xfrm>
          <a:prstGeom prst="rect">
            <a:avLst/>
          </a:prstGeom>
          <a:noFill/>
        </p:spPr>
        <p:txBody>
          <a:bodyPr wrap="none" rtlCol="0">
            <a:spAutoFit/>
          </a:bodyPr>
          <a:lstStyle/>
          <a:p>
            <a:r>
              <a:rPr lang="zh-CN" altLang="en-US" sz="3200" dirty="0"/>
              <a:t>通过</a:t>
            </a:r>
            <a:r>
              <a:rPr lang="zh-CN" altLang="en-US" sz="3200" dirty="0">
                <a:solidFill>
                  <a:srgbClr val="FF0000"/>
                </a:solidFill>
              </a:rPr>
              <a:t>重试</a:t>
            </a:r>
            <a:r>
              <a:rPr lang="zh-CN" altLang="en-US" sz="3200" dirty="0"/>
              <a:t>保证补偿过程的完整，从而满足最终一致性</a:t>
            </a:r>
          </a:p>
        </p:txBody>
      </p:sp>
    </p:spTree>
    <p:extLst>
      <p:ext uri="{BB962C8B-B14F-4D97-AF65-F5344CB8AC3E}">
        <p14:creationId xmlns:p14="http://schemas.microsoft.com/office/powerpoint/2010/main" val="2177255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14058-F947-49AA-B9EE-D251CF07BC10}"/>
              </a:ext>
            </a:extLst>
          </p:cNvPr>
          <p:cNvSpPr>
            <a:spLocks noGrp="1"/>
          </p:cNvSpPr>
          <p:nvPr>
            <p:ph type="title"/>
          </p:nvPr>
        </p:nvSpPr>
        <p:spPr/>
        <p:txBody>
          <a:bodyPr/>
          <a:lstStyle/>
          <a:p>
            <a:r>
              <a:rPr lang="zh-CN" altLang="en-US" b="1" dirty="0"/>
              <a:t>重试策略</a:t>
            </a:r>
            <a:endParaRPr lang="zh-CN" altLang="en-US" dirty="0"/>
          </a:p>
        </p:txBody>
      </p:sp>
      <p:sp>
        <p:nvSpPr>
          <p:cNvPr id="4" name="矩形: 对角圆角 3">
            <a:extLst>
              <a:ext uri="{FF2B5EF4-FFF2-40B4-BE49-F238E27FC236}">
                <a16:creationId xmlns:a16="http://schemas.microsoft.com/office/drawing/2014/main" id="{32A5A49C-77AE-4B74-9700-3BFCDBADAA07}"/>
              </a:ext>
            </a:extLst>
          </p:cNvPr>
          <p:cNvSpPr/>
          <p:nvPr/>
        </p:nvSpPr>
        <p:spPr>
          <a:xfrm>
            <a:off x="4498303" y="1378323"/>
            <a:ext cx="2575111" cy="1021977"/>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工作服务</a:t>
            </a:r>
          </a:p>
        </p:txBody>
      </p:sp>
      <p:sp>
        <p:nvSpPr>
          <p:cNvPr id="5" name="文本框 4">
            <a:extLst>
              <a:ext uri="{FF2B5EF4-FFF2-40B4-BE49-F238E27FC236}">
                <a16:creationId xmlns:a16="http://schemas.microsoft.com/office/drawing/2014/main" id="{9B32DAE6-9A55-4A76-BB7B-3DCF85901EF5}"/>
              </a:ext>
            </a:extLst>
          </p:cNvPr>
          <p:cNvSpPr txBox="1"/>
          <p:nvPr/>
        </p:nvSpPr>
        <p:spPr>
          <a:xfrm>
            <a:off x="5643456" y="2400300"/>
            <a:ext cx="312906" cy="369332"/>
          </a:xfrm>
          <a:prstGeom prst="rect">
            <a:avLst/>
          </a:prstGeom>
          <a:noFill/>
        </p:spPr>
        <p:txBody>
          <a:bodyPr wrap="none" rtlCol="0">
            <a:spAutoFit/>
          </a:bodyPr>
          <a:lstStyle/>
          <a:p>
            <a:r>
              <a:rPr lang="en-US" altLang="zh-CN" dirty="0"/>
              <a:t>?</a:t>
            </a:r>
            <a:endParaRPr lang="zh-CN" altLang="en-US" dirty="0"/>
          </a:p>
        </p:txBody>
      </p:sp>
      <p:sp>
        <p:nvSpPr>
          <p:cNvPr id="6" name="流程图: 预定义过程 5">
            <a:extLst>
              <a:ext uri="{FF2B5EF4-FFF2-40B4-BE49-F238E27FC236}">
                <a16:creationId xmlns:a16="http://schemas.microsoft.com/office/drawing/2014/main" id="{5A225E04-40B5-46C1-9CA4-A828A56D0FC7}"/>
              </a:ext>
            </a:extLst>
          </p:cNvPr>
          <p:cNvSpPr/>
          <p:nvPr/>
        </p:nvSpPr>
        <p:spPr>
          <a:xfrm>
            <a:off x="1095935" y="4921624"/>
            <a:ext cx="2749924" cy="125730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终止重试</a:t>
            </a:r>
          </a:p>
        </p:txBody>
      </p:sp>
      <p:sp>
        <p:nvSpPr>
          <p:cNvPr id="7" name="流程图: 预定义过程 6">
            <a:extLst>
              <a:ext uri="{FF2B5EF4-FFF2-40B4-BE49-F238E27FC236}">
                <a16:creationId xmlns:a16="http://schemas.microsoft.com/office/drawing/2014/main" id="{3D8A8E97-5229-4C93-8D07-06F159F49327}"/>
              </a:ext>
            </a:extLst>
          </p:cNvPr>
          <p:cNvSpPr/>
          <p:nvPr/>
        </p:nvSpPr>
        <p:spPr>
          <a:xfrm>
            <a:off x="4424947" y="4921624"/>
            <a:ext cx="2749924" cy="125730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立即重试</a:t>
            </a:r>
          </a:p>
        </p:txBody>
      </p:sp>
      <p:sp>
        <p:nvSpPr>
          <p:cNvPr id="8" name="流程图: 预定义过程 7">
            <a:extLst>
              <a:ext uri="{FF2B5EF4-FFF2-40B4-BE49-F238E27FC236}">
                <a16:creationId xmlns:a16="http://schemas.microsoft.com/office/drawing/2014/main" id="{DD5B9546-17BB-408C-A55D-95C59823E952}"/>
              </a:ext>
            </a:extLst>
          </p:cNvPr>
          <p:cNvSpPr/>
          <p:nvPr/>
        </p:nvSpPr>
        <p:spPr>
          <a:xfrm>
            <a:off x="7753959" y="4921624"/>
            <a:ext cx="2749924" cy="125730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等待重试</a:t>
            </a:r>
          </a:p>
        </p:txBody>
      </p:sp>
      <p:cxnSp>
        <p:nvCxnSpPr>
          <p:cNvPr id="10" name="直接箭头连接符 9">
            <a:extLst>
              <a:ext uri="{FF2B5EF4-FFF2-40B4-BE49-F238E27FC236}">
                <a16:creationId xmlns:a16="http://schemas.microsoft.com/office/drawing/2014/main" id="{B1BFFD39-C472-45A8-A75E-09A6E6443F37}"/>
              </a:ext>
            </a:extLst>
          </p:cNvPr>
          <p:cNvCxnSpPr>
            <a:stCxn id="5" idx="2"/>
            <a:endCxn id="6" idx="0"/>
          </p:cNvCxnSpPr>
          <p:nvPr/>
        </p:nvCxnSpPr>
        <p:spPr>
          <a:xfrm flipH="1">
            <a:off x="2470897" y="2769632"/>
            <a:ext cx="3329012" cy="2151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C641AC0-9BAF-4947-8136-85543ECC13BD}"/>
              </a:ext>
            </a:extLst>
          </p:cNvPr>
          <p:cNvCxnSpPr>
            <a:stCxn id="5" idx="2"/>
            <a:endCxn id="7" idx="0"/>
          </p:cNvCxnSpPr>
          <p:nvPr/>
        </p:nvCxnSpPr>
        <p:spPr>
          <a:xfrm>
            <a:off x="5799909" y="2769632"/>
            <a:ext cx="0" cy="2151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26DE0F9-25BF-4563-ADBF-2128B91E32F1}"/>
              </a:ext>
            </a:extLst>
          </p:cNvPr>
          <p:cNvCxnSpPr>
            <a:stCxn id="5" idx="2"/>
            <a:endCxn id="8" idx="0"/>
          </p:cNvCxnSpPr>
          <p:nvPr/>
        </p:nvCxnSpPr>
        <p:spPr>
          <a:xfrm>
            <a:off x="5799909" y="2769632"/>
            <a:ext cx="3329012" cy="2151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81BC3A7-109E-475D-9DE5-DBF55658CDF0}"/>
              </a:ext>
            </a:extLst>
          </p:cNvPr>
          <p:cNvSpPr txBox="1"/>
          <p:nvPr/>
        </p:nvSpPr>
        <p:spPr>
          <a:xfrm>
            <a:off x="2873355" y="3757031"/>
            <a:ext cx="1107996" cy="369332"/>
          </a:xfrm>
          <a:prstGeom prst="rect">
            <a:avLst/>
          </a:prstGeom>
          <a:noFill/>
        </p:spPr>
        <p:txBody>
          <a:bodyPr wrap="none" rtlCol="0">
            <a:spAutoFit/>
          </a:bodyPr>
          <a:lstStyle/>
          <a:p>
            <a:r>
              <a:rPr lang="zh-CN" altLang="en-US" dirty="0"/>
              <a:t>业务失败</a:t>
            </a:r>
          </a:p>
        </p:txBody>
      </p:sp>
      <p:sp>
        <p:nvSpPr>
          <p:cNvPr id="16" name="文本框 15">
            <a:extLst>
              <a:ext uri="{FF2B5EF4-FFF2-40B4-BE49-F238E27FC236}">
                <a16:creationId xmlns:a16="http://schemas.microsoft.com/office/drawing/2014/main" id="{3AAA3B0C-C5ED-458D-8C77-2F3E35ACEB64}"/>
              </a:ext>
            </a:extLst>
          </p:cNvPr>
          <p:cNvSpPr txBox="1"/>
          <p:nvPr/>
        </p:nvSpPr>
        <p:spPr>
          <a:xfrm>
            <a:off x="4668832" y="3791609"/>
            <a:ext cx="2262158" cy="646331"/>
          </a:xfrm>
          <a:prstGeom prst="rect">
            <a:avLst/>
          </a:prstGeom>
          <a:noFill/>
        </p:spPr>
        <p:txBody>
          <a:bodyPr wrap="none" rtlCol="0">
            <a:spAutoFit/>
          </a:bodyPr>
          <a:lstStyle/>
          <a:p>
            <a:pPr algn="ctr"/>
            <a:r>
              <a:rPr lang="zh-CN" altLang="en-US" dirty="0"/>
              <a:t>罕见异常</a:t>
            </a:r>
            <a:endParaRPr lang="en-US" altLang="zh-CN" dirty="0"/>
          </a:p>
          <a:p>
            <a:pPr algn="ctr"/>
            <a:r>
              <a:rPr lang="zh-CN" altLang="en-US" dirty="0"/>
              <a:t>（如接收数据错误）</a:t>
            </a:r>
          </a:p>
        </p:txBody>
      </p:sp>
      <p:sp>
        <p:nvSpPr>
          <p:cNvPr id="17" name="文本框 16">
            <a:extLst>
              <a:ext uri="{FF2B5EF4-FFF2-40B4-BE49-F238E27FC236}">
                <a16:creationId xmlns:a16="http://schemas.microsoft.com/office/drawing/2014/main" id="{9E2AEFD1-CD8E-47AA-92AA-F0AC86BC3245}"/>
              </a:ext>
            </a:extLst>
          </p:cNvPr>
          <p:cNvSpPr txBox="1"/>
          <p:nvPr/>
        </p:nvSpPr>
        <p:spPr>
          <a:xfrm>
            <a:off x="7815857" y="3755609"/>
            <a:ext cx="1415772" cy="646331"/>
          </a:xfrm>
          <a:prstGeom prst="rect">
            <a:avLst/>
          </a:prstGeom>
          <a:noFill/>
        </p:spPr>
        <p:txBody>
          <a:bodyPr wrap="none" rtlCol="0">
            <a:spAutoFit/>
          </a:bodyPr>
          <a:lstStyle/>
          <a:p>
            <a:pPr algn="ctr"/>
            <a:r>
              <a:rPr lang="zh-CN" altLang="en-US" dirty="0"/>
              <a:t>系统繁忙</a:t>
            </a:r>
            <a:endParaRPr lang="en-US" altLang="zh-CN" dirty="0"/>
          </a:p>
          <a:p>
            <a:pPr algn="ctr"/>
            <a:r>
              <a:rPr lang="zh-CN" altLang="en-US" dirty="0"/>
              <a:t>（</a:t>
            </a:r>
            <a:r>
              <a:rPr lang="en-US" altLang="zh-CN" dirty="0"/>
              <a:t>http500</a:t>
            </a:r>
            <a:r>
              <a:rPr lang="zh-CN" altLang="en-US" dirty="0"/>
              <a:t>）</a:t>
            </a:r>
          </a:p>
        </p:txBody>
      </p:sp>
    </p:spTree>
    <p:extLst>
      <p:ext uri="{BB962C8B-B14F-4D97-AF65-F5344CB8AC3E}">
        <p14:creationId xmlns:p14="http://schemas.microsoft.com/office/powerpoint/2010/main" val="548659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A025-4EC7-43F1-9A06-3AE6C8F6BC70}"/>
              </a:ext>
            </a:extLst>
          </p:cNvPr>
          <p:cNvSpPr>
            <a:spLocks noGrp="1"/>
          </p:cNvSpPr>
          <p:nvPr>
            <p:ph type="title"/>
          </p:nvPr>
        </p:nvSpPr>
        <p:spPr>
          <a:xfrm>
            <a:off x="250372" y="486144"/>
            <a:ext cx="6385752" cy="692965"/>
          </a:xfrm>
        </p:spPr>
        <p:txBody>
          <a:bodyPr/>
          <a:lstStyle/>
          <a:p>
            <a:r>
              <a:rPr lang="en-US" altLang="zh-CN" dirty="0"/>
              <a:t>Try-Confirm-Cancel</a:t>
            </a:r>
            <a:endParaRPr lang="zh-CN" altLang="en-US" dirty="0"/>
          </a:p>
        </p:txBody>
      </p:sp>
      <p:sp>
        <p:nvSpPr>
          <p:cNvPr id="4" name="文本框 3">
            <a:extLst>
              <a:ext uri="{FF2B5EF4-FFF2-40B4-BE49-F238E27FC236}">
                <a16:creationId xmlns:a16="http://schemas.microsoft.com/office/drawing/2014/main" id="{885B3A13-85A0-4A3D-AFCD-1128A1EDFEAE}"/>
              </a:ext>
            </a:extLst>
          </p:cNvPr>
          <p:cNvSpPr txBox="1"/>
          <p:nvPr/>
        </p:nvSpPr>
        <p:spPr>
          <a:xfrm>
            <a:off x="3341593" y="3160059"/>
            <a:ext cx="5750292" cy="646331"/>
          </a:xfrm>
          <a:prstGeom prst="rect">
            <a:avLst/>
          </a:prstGeom>
          <a:noFill/>
        </p:spPr>
        <p:txBody>
          <a:bodyPr wrap="none" rtlCol="0">
            <a:spAutoFit/>
          </a:bodyPr>
          <a:lstStyle/>
          <a:p>
            <a:r>
              <a:rPr lang="en-US" altLang="zh-CN" sz="3600" dirty="0"/>
              <a:t>TCC</a:t>
            </a:r>
            <a:r>
              <a:rPr lang="zh-CN" altLang="en-US" sz="3600" dirty="0"/>
              <a:t>模式是优化的补偿模式</a:t>
            </a:r>
          </a:p>
        </p:txBody>
      </p:sp>
    </p:spTree>
    <p:extLst>
      <p:ext uri="{BB962C8B-B14F-4D97-AF65-F5344CB8AC3E}">
        <p14:creationId xmlns:p14="http://schemas.microsoft.com/office/powerpoint/2010/main" val="201192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BAB48-CFB6-4D50-AD79-1CF36AB0A32E}"/>
              </a:ext>
            </a:extLst>
          </p:cNvPr>
          <p:cNvSpPr>
            <a:spLocks noGrp="1"/>
          </p:cNvSpPr>
          <p:nvPr>
            <p:ph type="title"/>
          </p:nvPr>
        </p:nvSpPr>
        <p:spPr/>
        <p:txBody>
          <a:bodyPr/>
          <a:lstStyle/>
          <a:p>
            <a:r>
              <a:rPr lang="en-US" altLang="zh-CN" dirty="0"/>
              <a:t>TCC</a:t>
            </a:r>
            <a:r>
              <a:rPr lang="zh-CN" altLang="en-US" dirty="0"/>
              <a:t>模式</a:t>
            </a:r>
          </a:p>
        </p:txBody>
      </p:sp>
      <p:sp>
        <p:nvSpPr>
          <p:cNvPr id="4" name="椭圆 3">
            <a:extLst>
              <a:ext uri="{FF2B5EF4-FFF2-40B4-BE49-F238E27FC236}">
                <a16:creationId xmlns:a16="http://schemas.microsoft.com/office/drawing/2014/main" id="{B10CC81A-6FA5-4C20-AE68-8F5CFA6A8F44}"/>
              </a:ext>
            </a:extLst>
          </p:cNvPr>
          <p:cNvSpPr/>
          <p:nvPr/>
        </p:nvSpPr>
        <p:spPr>
          <a:xfrm>
            <a:off x="3314700" y="1378318"/>
            <a:ext cx="470647" cy="4706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A8B4FA4-33B2-4DFC-8646-E59162388093}"/>
              </a:ext>
            </a:extLst>
          </p:cNvPr>
          <p:cNvSpPr/>
          <p:nvPr/>
        </p:nvSpPr>
        <p:spPr>
          <a:xfrm>
            <a:off x="5708275" y="1378317"/>
            <a:ext cx="470647" cy="4706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D75EE09-A08A-4292-B742-BE4163B0545A}"/>
              </a:ext>
            </a:extLst>
          </p:cNvPr>
          <p:cNvSpPr/>
          <p:nvPr/>
        </p:nvSpPr>
        <p:spPr>
          <a:xfrm>
            <a:off x="7835153" y="1378318"/>
            <a:ext cx="470647" cy="4706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21CF4B8-79BC-4B54-9487-D6D715526286}"/>
              </a:ext>
            </a:extLst>
          </p:cNvPr>
          <p:cNvSpPr/>
          <p:nvPr/>
        </p:nvSpPr>
        <p:spPr>
          <a:xfrm>
            <a:off x="1465729" y="2554941"/>
            <a:ext cx="8982636" cy="372483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solidFill>
                  <a:schemeClr val="tx1"/>
                </a:solidFill>
                <a:prstDash val="dash"/>
              </a:ln>
            </a:endParaRPr>
          </a:p>
        </p:txBody>
      </p:sp>
      <p:sp>
        <p:nvSpPr>
          <p:cNvPr id="8" name="矩形: 圆角 7">
            <a:extLst>
              <a:ext uri="{FF2B5EF4-FFF2-40B4-BE49-F238E27FC236}">
                <a16:creationId xmlns:a16="http://schemas.microsoft.com/office/drawing/2014/main" id="{5244EF6F-3642-4532-A415-FA8B2F7CB489}"/>
              </a:ext>
            </a:extLst>
          </p:cNvPr>
          <p:cNvSpPr/>
          <p:nvPr/>
        </p:nvSpPr>
        <p:spPr>
          <a:xfrm>
            <a:off x="2763370" y="2888621"/>
            <a:ext cx="6360459" cy="9681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Service-A</a:t>
            </a:r>
            <a:endParaRPr lang="zh-CN" altLang="en-US" dirty="0"/>
          </a:p>
        </p:txBody>
      </p:sp>
      <p:sp>
        <p:nvSpPr>
          <p:cNvPr id="9" name="圆柱形 8">
            <a:extLst>
              <a:ext uri="{FF2B5EF4-FFF2-40B4-BE49-F238E27FC236}">
                <a16:creationId xmlns:a16="http://schemas.microsoft.com/office/drawing/2014/main" id="{CF0F0A8A-9803-4B8B-9962-A351777629C3}"/>
              </a:ext>
            </a:extLst>
          </p:cNvPr>
          <p:cNvSpPr/>
          <p:nvPr/>
        </p:nvSpPr>
        <p:spPr>
          <a:xfrm>
            <a:off x="2023782" y="4444253"/>
            <a:ext cx="7839636" cy="1647265"/>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DB-A</a:t>
            </a:r>
            <a:endParaRPr lang="zh-CN" altLang="en-US" dirty="0"/>
          </a:p>
        </p:txBody>
      </p:sp>
      <p:cxnSp>
        <p:nvCxnSpPr>
          <p:cNvPr id="11" name="直接箭头连接符 10">
            <a:extLst>
              <a:ext uri="{FF2B5EF4-FFF2-40B4-BE49-F238E27FC236}">
                <a16:creationId xmlns:a16="http://schemas.microsoft.com/office/drawing/2014/main" id="{E88390FC-B39A-4203-8CDD-5A6A7F6D7743}"/>
              </a:ext>
            </a:extLst>
          </p:cNvPr>
          <p:cNvCxnSpPr>
            <a:cxnSpLocks/>
            <a:stCxn id="4" idx="4"/>
          </p:cNvCxnSpPr>
          <p:nvPr/>
        </p:nvCxnSpPr>
        <p:spPr>
          <a:xfrm>
            <a:off x="3550024" y="1848965"/>
            <a:ext cx="0" cy="10396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EECE4F4-8319-4D8C-AE3B-7F8A6081570E}"/>
              </a:ext>
            </a:extLst>
          </p:cNvPr>
          <p:cNvCxnSpPr>
            <a:stCxn id="5" idx="4"/>
            <a:endCxn id="8" idx="0"/>
          </p:cNvCxnSpPr>
          <p:nvPr/>
        </p:nvCxnSpPr>
        <p:spPr>
          <a:xfrm>
            <a:off x="5943599" y="1848964"/>
            <a:ext cx="1" cy="10396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47A6A76-4A6B-4105-8905-B3833F440789}"/>
              </a:ext>
            </a:extLst>
          </p:cNvPr>
          <p:cNvCxnSpPr>
            <a:cxnSpLocks/>
            <a:stCxn id="6" idx="4"/>
          </p:cNvCxnSpPr>
          <p:nvPr/>
        </p:nvCxnSpPr>
        <p:spPr>
          <a:xfrm>
            <a:off x="8070477" y="1848965"/>
            <a:ext cx="0" cy="10396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7815476-4E89-4B88-BD22-05788C879988}"/>
              </a:ext>
            </a:extLst>
          </p:cNvPr>
          <p:cNvCxnSpPr>
            <a:stCxn id="8" idx="2"/>
          </p:cNvCxnSpPr>
          <p:nvPr/>
        </p:nvCxnSpPr>
        <p:spPr>
          <a:xfrm flipH="1">
            <a:off x="5943598" y="3856812"/>
            <a:ext cx="2" cy="5874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836D5DB-2E13-48B8-A249-79CF215B2A75}"/>
              </a:ext>
            </a:extLst>
          </p:cNvPr>
          <p:cNvSpPr txBox="1"/>
          <p:nvPr/>
        </p:nvSpPr>
        <p:spPr>
          <a:xfrm>
            <a:off x="3314700" y="1974741"/>
            <a:ext cx="526106" cy="461665"/>
          </a:xfrm>
          <a:prstGeom prst="rect">
            <a:avLst/>
          </a:prstGeom>
          <a:noFill/>
        </p:spPr>
        <p:txBody>
          <a:bodyPr wrap="none" rtlCol="0">
            <a:spAutoFit/>
          </a:bodyPr>
          <a:lstStyle/>
          <a:p>
            <a:r>
              <a:rPr lang="en-US" altLang="zh-CN" sz="2400" dirty="0"/>
              <a:t>try</a:t>
            </a:r>
            <a:endParaRPr lang="zh-CN" altLang="en-US" sz="2400" dirty="0"/>
          </a:p>
        </p:txBody>
      </p:sp>
      <p:sp>
        <p:nvSpPr>
          <p:cNvPr id="24" name="文本框 23">
            <a:extLst>
              <a:ext uri="{FF2B5EF4-FFF2-40B4-BE49-F238E27FC236}">
                <a16:creationId xmlns:a16="http://schemas.microsoft.com/office/drawing/2014/main" id="{12815650-CFC6-4C62-8FFA-D3BF8DE92599}"/>
              </a:ext>
            </a:extLst>
          </p:cNvPr>
          <p:cNvSpPr txBox="1"/>
          <p:nvPr/>
        </p:nvSpPr>
        <p:spPr>
          <a:xfrm>
            <a:off x="5359768" y="1974741"/>
            <a:ext cx="1194558" cy="461665"/>
          </a:xfrm>
          <a:prstGeom prst="rect">
            <a:avLst/>
          </a:prstGeom>
          <a:noFill/>
        </p:spPr>
        <p:txBody>
          <a:bodyPr wrap="none" rtlCol="0">
            <a:spAutoFit/>
          </a:bodyPr>
          <a:lstStyle/>
          <a:p>
            <a:r>
              <a:rPr lang="en-US" altLang="zh-CN" sz="2400" dirty="0"/>
              <a:t>confirm</a:t>
            </a:r>
            <a:endParaRPr lang="zh-CN" altLang="en-US" sz="2400" dirty="0"/>
          </a:p>
        </p:txBody>
      </p:sp>
      <p:sp>
        <p:nvSpPr>
          <p:cNvPr id="25" name="文本框 24">
            <a:extLst>
              <a:ext uri="{FF2B5EF4-FFF2-40B4-BE49-F238E27FC236}">
                <a16:creationId xmlns:a16="http://schemas.microsoft.com/office/drawing/2014/main" id="{D6AF9869-7145-4BFC-ABCA-A40C43C69180}"/>
              </a:ext>
            </a:extLst>
          </p:cNvPr>
          <p:cNvSpPr txBox="1"/>
          <p:nvPr/>
        </p:nvSpPr>
        <p:spPr>
          <a:xfrm>
            <a:off x="7493771" y="1974741"/>
            <a:ext cx="1075936" cy="461665"/>
          </a:xfrm>
          <a:prstGeom prst="rect">
            <a:avLst/>
          </a:prstGeom>
          <a:noFill/>
        </p:spPr>
        <p:txBody>
          <a:bodyPr wrap="none" rtlCol="0">
            <a:spAutoFit/>
          </a:bodyPr>
          <a:lstStyle/>
          <a:p>
            <a:r>
              <a:rPr lang="en-US" altLang="zh-CN" sz="2400" dirty="0"/>
              <a:t>cancel</a:t>
            </a:r>
            <a:endParaRPr lang="zh-CN" altLang="en-US" sz="2400" dirty="0"/>
          </a:p>
        </p:txBody>
      </p:sp>
    </p:spTree>
    <p:extLst>
      <p:ext uri="{BB962C8B-B14F-4D97-AF65-F5344CB8AC3E}">
        <p14:creationId xmlns:p14="http://schemas.microsoft.com/office/powerpoint/2010/main" val="158875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46845-7ADF-4FA5-9E47-F12B905A7357}"/>
              </a:ext>
            </a:extLst>
          </p:cNvPr>
          <p:cNvSpPr>
            <a:spLocks noGrp="1"/>
          </p:cNvSpPr>
          <p:nvPr>
            <p:ph type="title"/>
          </p:nvPr>
        </p:nvSpPr>
        <p:spPr/>
        <p:txBody>
          <a:bodyPr/>
          <a:lstStyle/>
          <a:p>
            <a:r>
              <a:rPr lang="en-US" altLang="zh-CN" dirty="0"/>
              <a:t>TCC</a:t>
            </a:r>
            <a:r>
              <a:rPr lang="zh-CN" altLang="en-US" dirty="0"/>
              <a:t>模式</a:t>
            </a:r>
          </a:p>
        </p:txBody>
      </p:sp>
      <p:sp>
        <p:nvSpPr>
          <p:cNvPr id="4" name="矩形: 对角圆角 3">
            <a:extLst>
              <a:ext uri="{FF2B5EF4-FFF2-40B4-BE49-F238E27FC236}">
                <a16:creationId xmlns:a16="http://schemas.microsoft.com/office/drawing/2014/main" id="{56C2D974-89EA-40BA-8CA8-C334DA30F7DC}"/>
              </a:ext>
            </a:extLst>
          </p:cNvPr>
          <p:cNvSpPr/>
          <p:nvPr/>
        </p:nvSpPr>
        <p:spPr>
          <a:xfrm>
            <a:off x="753035" y="2245659"/>
            <a:ext cx="2783541" cy="1089212"/>
          </a:xfrm>
          <a:prstGeom prst="round2Diag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70C0"/>
                </a:solidFill>
              </a:rPr>
              <a:t>主业务服务</a:t>
            </a:r>
          </a:p>
        </p:txBody>
      </p:sp>
      <p:sp>
        <p:nvSpPr>
          <p:cNvPr id="5" name="矩形: 对角圆角 4">
            <a:extLst>
              <a:ext uri="{FF2B5EF4-FFF2-40B4-BE49-F238E27FC236}">
                <a16:creationId xmlns:a16="http://schemas.microsoft.com/office/drawing/2014/main" id="{A287B1A5-89FF-4256-8AD2-9665C29B00E9}"/>
              </a:ext>
            </a:extLst>
          </p:cNvPr>
          <p:cNvSpPr/>
          <p:nvPr/>
        </p:nvSpPr>
        <p:spPr>
          <a:xfrm>
            <a:off x="753035" y="4099112"/>
            <a:ext cx="2783541" cy="1089212"/>
          </a:xfrm>
          <a:prstGeom prst="round2Diag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70C0"/>
                </a:solidFill>
              </a:rPr>
              <a:t>活动管理器</a:t>
            </a:r>
          </a:p>
        </p:txBody>
      </p:sp>
      <p:sp>
        <p:nvSpPr>
          <p:cNvPr id="6" name="圆柱形 5">
            <a:extLst>
              <a:ext uri="{FF2B5EF4-FFF2-40B4-BE49-F238E27FC236}">
                <a16:creationId xmlns:a16="http://schemas.microsoft.com/office/drawing/2014/main" id="{F3B6C5EE-B6CD-43D3-830B-5CC0710B64F6}"/>
              </a:ext>
            </a:extLst>
          </p:cNvPr>
          <p:cNvSpPr/>
          <p:nvPr/>
        </p:nvSpPr>
        <p:spPr>
          <a:xfrm>
            <a:off x="753035" y="4862234"/>
            <a:ext cx="1391770" cy="738466"/>
          </a:xfrm>
          <a:prstGeom prst="can">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70C0"/>
                </a:solidFill>
              </a:rPr>
              <a:t>活动日志</a:t>
            </a:r>
          </a:p>
        </p:txBody>
      </p:sp>
      <p:sp>
        <p:nvSpPr>
          <p:cNvPr id="7" name="矩形 6">
            <a:extLst>
              <a:ext uri="{FF2B5EF4-FFF2-40B4-BE49-F238E27FC236}">
                <a16:creationId xmlns:a16="http://schemas.microsoft.com/office/drawing/2014/main" id="{EBD341A8-47E2-41A9-92F9-9CBAB0752F56}"/>
              </a:ext>
            </a:extLst>
          </p:cNvPr>
          <p:cNvSpPr/>
          <p:nvPr/>
        </p:nvSpPr>
        <p:spPr>
          <a:xfrm>
            <a:off x="7382435" y="1465730"/>
            <a:ext cx="3153336" cy="227255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91B359F-E978-4EEB-BA6C-132D8E830300}"/>
              </a:ext>
            </a:extLst>
          </p:cNvPr>
          <p:cNvSpPr/>
          <p:nvPr/>
        </p:nvSpPr>
        <p:spPr>
          <a:xfrm>
            <a:off x="7382435" y="3910853"/>
            <a:ext cx="3153336" cy="2272553"/>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C6A81AC-F7FA-45D6-A19A-B7EE8C3B9E28}"/>
              </a:ext>
            </a:extLst>
          </p:cNvPr>
          <p:cNvSpPr txBox="1"/>
          <p:nvPr/>
        </p:nvSpPr>
        <p:spPr>
          <a:xfrm>
            <a:off x="9330017" y="1465730"/>
            <a:ext cx="1261884" cy="369332"/>
          </a:xfrm>
          <a:prstGeom prst="rect">
            <a:avLst/>
          </a:prstGeom>
          <a:noFill/>
        </p:spPr>
        <p:txBody>
          <a:bodyPr wrap="none" rtlCol="0">
            <a:spAutoFit/>
          </a:bodyPr>
          <a:lstStyle/>
          <a:p>
            <a:r>
              <a:rPr lang="zh-CN" altLang="en-US" dirty="0"/>
              <a:t>业务服务</a:t>
            </a:r>
            <a:r>
              <a:rPr lang="en-US" altLang="zh-CN" dirty="0"/>
              <a:t>A</a:t>
            </a:r>
            <a:endParaRPr lang="zh-CN" altLang="en-US" dirty="0"/>
          </a:p>
        </p:txBody>
      </p:sp>
      <p:sp>
        <p:nvSpPr>
          <p:cNvPr id="10" name="文本框 9">
            <a:extLst>
              <a:ext uri="{FF2B5EF4-FFF2-40B4-BE49-F238E27FC236}">
                <a16:creationId xmlns:a16="http://schemas.microsoft.com/office/drawing/2014/main" id="{AAF36EA2-D5F8-498B-A7BE-CD80E8E17DF3}"/>
              </a:ext>
            </a:extLst>
          </p:cNvPr>
          <p:cNvSpPr txBox="1"/>
          <p:nvPr/>
        </p:nvSpPr>
        <p:spPr>
          <a:xfrm>
            <a:off x="9330017" y="3914446"/>
            <a:ext cx="1261884" cy="369332"/>
          </a:xfrm>
          <a:prstGeom prst="rect">
            <a:avLst/>
          </a:prstGeom>
          <a:noFill/>
        </p:spPr>
        <p:txBody>
          <a:bodyPr wrap="none" rtlCol="0">
            <a:spAutoFit/>
          </a:bodyPr>
          <a:lstStyle/>
          <a:p>
            <a:r>
              <a:rPr lang="zh-CN" altLang="en-US" dirty="0"/>
              <a:t>业务服务</a:t>
            </a:r>
            <a:r>
              <a:rPr lang="en-US" altLang="zh-CN" dirty="0"/>
              <a:t>B</a:t>
            </a:r>
            <a:endParaRPr lang="zh-CN" altLang="en-US" dirty="0"/>
          </a:p>
        </p:txBody>
      </p:sp>
      <p:sp>
        <p:nvSpPr>
          <p:cNvPr id="11" name="圆柱形 10">
            <a:extLst>
              <a:ext uri="{FF2B5EF4-FFF2-40B4-BE49-F238E27FC236}">
                <a16:creationId xmlns:a16="http://schemas.microsoft.com/office/drawing/2014/main" id="{8FB3431E-79D0-4053-9576-BE80AA8CC834}"/>
              </a:ext>
            </a:extLst>
          </p:cNvPr>
          <p:cNvSpPr/>
          <p:nvPr/>
        </p:nvSpPr>
        <p:spPr>
          <a:xfrm>
            <a:off x="9595650" y="2706434"/>
            <a:ext cx="793376" cy="8001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柱形 11">
            <a:extLst>
              <a:ext uri="{FF2B5EF4-FFF2-40B4-BE49-F238E27FC236}">
                <a16:creationId xmlns:a16="http://schemas.microsoft.com/office/drawing/2014/main" id="{CB038AEF-7D6F-4C67-89AB-BD1095B311E8}"/>
              </a:ext>
            </a:extLst>
          </p:cNvPr>
          <p:cNvSpPr/>
          <p:nvPr/>
        </p:nvSpPr>
        <p:spPr>
          <a:xfrm>
            <a:off x="9595650" y="5155150"/>
            <a:ext cx="793376" cy="8001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56E01ADB-DCC8-43CB-BDA2-07FAB913B384}"/>
              </a:ext>
            </a:extLst>
          </p:cNvPr>
          <p:cNvGrpSpPr/>
          <p:nvPr/>
        </p:nvGrpSpPr>
        <p:grpSpPr>
          <a:xfrm>
            <a:off x="7540438" y="1695895"/>
            <a:ext cx="1418665" cy="1812222"/>
            <a:chOff x="7637929" y="1695895"/>
            <a:chExt cx="1418665" cy="1812222"/>
          </a:xfrm>
        </p:grpSpPr>
        <p:sp>
          <p:nvSpPr>
            <p:cNvPr id="13" name="矩形: 圆角 12">
              <a:extLst>
                <a:ext uri="{FF2B5EF4-FFF2-40B4-BE49-F238E27FC236}">
                  <a16:creationId xmlns:a16="http://schemas.microsoft.com/office/drawing/2014/main" id="{6E516314-4196-47E6-A65B-054420680EFF}"/>
                </a:ext>
              </a:extLst>
            </p:cNvPr>
            <p:cNvSpPr/>
            <p:nvPr/>
          </p:nvSpPr>
          <p:spPr>
            <a:xfrm>
              <a:off x="7980830" y="1695895"/>
              <a:ext cx="1075764" cy="18122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D9FF9AC-6B46-43E3-8952-6F50B579C147}"/>
                </a:ext>
              </a:extLst>
            </p:cNvPr>
            <p:cNvSpPr/>
            <p:nvPr/>
          </p:nvSpPr>
          <p:spPr>
            <a:xfrm>
              <a:off x="7637929" y="1949822"/>
              <a:ext cx="1001806" cy="349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try</a:t>
              </a:r>
              <a:endParaRPr lang="zh-CN" altLang="en-US" dirty="0"/>
            </a:p>
          </p:txBody>
        </p:sp>
        <p:sp>
          <p:nvSpPr>
            <p:cNvPr id="15" name="矩形 14">
              <a:extLst>
                <a:ext uri="{FF2B5EF4-FFF2-40B4-BE49-F238E27FC236}">
                  <a16:creationId xmlns:a16="http://schemas.microsoft.com/office/drawing/2014/main" id="{2292A064-8D18-4708-8809-0BE266C006CD}"/>
                </a:ext>
              </a:extLst>
            </p:cNvPr>
            <p:cNvSpPr/>
            <p:nvPr/>
          </p:nvSpPr>
          <p:spPr>
            <a:xfrm>
              <a:off x="7637929" y="2420469"/>
              <a:ext cx="1001806" cy="349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confirm</a:t>
              </a:r>
              <a:endParaRPr lang="zh-CN" altLang="en-US" dirty="0"/>
            </a:p>
          </p:txBody>
        </p:sp>
        <p:sp>
          <p:nvSpPr>
            <p:cNvPr id="16" name="矩形 15">
              <a:extLst>
                <a:ext uri="{FF2B5EF4-FFF2-40B4-BE49-F238E27FC236}">
                  <a16:creationId xmlns:a16="http://schemas.microsoft.com/office/drawing/2014/main" id="{71613624-A4F3-40AA-ABEA-729A7735F120}"/>
                </a:ext>
              </a:extLst>
            </p:cNvPr>
            <p:cNvSpPr/>
            <p:nvPr/>
          </p:nvSpPr>
          <p:spPr>
            <a:xfrm>
              <a:off x="7637929" y="2915769"/>
              <a:ext cx="1001806" cy="349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cancel</a:t>
              </a:r>
              <a:endParaRPr lang="zh-CN" altLang="en-US" dirty="0"/>
            </a:p>
          </p:txBody>
        </p:sp>
      </p:grpSp>
      <p:grpSp>
        <p:nvGrpSpPr>
          <p:cNvPr id="18" name="组合 17">
            <a:extLst>
              <a:ext uri="{FF2B5EF4-FFF2-40B4-BE49-F238E27FC236}">
                <a16:creationId xmlns:a16="http://schemas.microsoft.com/office/drawing/2014/main" id="{A7189101-2C4E-443E-A404-2B468B99C1BA}"/>
              </a:ext>
            </a:extLst>
          </p:cNvPr>
          <p:cNvGrpSpPr/>
          <p:nvPr/>
        </p:nvGrpSpPr>
        <p:grpSpPr>
          <a:xfrm>
            <a:off x="7540438" y="4141018"/>
            <a:ext cx="1418665" cy="1812222"/>
            <a:chOff x="7637929" y="1695895"/>
            <a:chExt cx="1418665" cy="1812222"/>
          </a:xfrm>
        </p:grpSpPr>
        <p:sp>
          <p:nvSpPr>
            <p:cNvPr id="19" name="矩形: 圆角 18">
              <a:extLst>
                <a:ext uri="{FF2B5EF4-FFF2-40B4-BE49-F238E27FC236}">
                  <a16:creationId xmlns:a16="http://schemas.microsoft.com/office/drawing/2014/main" id="{BFBD67B2-8D1D-4D3A-9442-7EA48F268154}"/>
                </a:ext>
              </a:extLst>
            </p:cNvPr>
            <p:cNvSpPr/>
            <p:nvPr/>
          </p:nvSpPr>
          <p:spPr>
            <a:xfrm>
              <a:off x="7980830" y="1695895"/>
              <a:ext cx="1075764" cy="18122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CF22496-4434-4FCD-A737-9123DCC5E803}"/>
                </a:ext>
              </a:extLst>
            </p:cNvPr>
            <p:cNvSpPr/>
            <p:nvPr/>
          </p:nvSpPr>
          <p:spPr>
            <a:xfrm>
              <a:off x="7637929" y="1949822"/>
              <a:ext cx="1001806" cy="349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try</a:t>
              </a:r>
              <a:endParaRPr lang="zh-CN" altLang="en-US" dirty="0"/>
            </a:p>
          </p:txBody>
        </p:sp>
        <p:sp>
          <p:nvSpPr>
            <p:cNvPr id="21" name="矩形 20">
              <a:extLst>
                <a:ext uri="{FF2B5EF4-FFF2-40B4-BE49-F238E27FC236}">
                  <a16:creationId xmlns:a16="http://schemas.microsoft.com/office/drawing/2014/main" id="{936408B9-26F8-480A-8CEC-62F7BFDC0452}"/>
                </a:ext>
              </a:extLst>
            </p:cNvPr>
            <p:cNvSpPr/>
            <p:nvPr/>
          </p:nvSpPr>
          <p:spPr>
            <a:xfrm>
              <a:off x="7637929" y="2420469"/>
              <a:ext cx="1001806" cy="349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confirm</a:t>
              </a:r>
              <a:endParaRPr lang="zh-CN" altLang="en-US" dirty="0"/>
            </a:p>
          </p:txBody>
        </p:sp>
        <p:sp>
          <p:nvSpPr>
            <p:cNvPr id="22" name="矩形 21">
              <a:extLst>
                <a:ext uri="{FF2B5EF4-FFF2-40B4-BE49-F238E27FC236}">
                  <a16:creationId xmlns:a16="http://schemas.microsoft.com/office/drawing/2014/main" id="{C031E330-6C63-4DA7-B047-B5A47C7E3EA9}"/>
                </a:ext>
              </a:extLst>
            </p:cNvPr>
            <p:cNvSpPr/>
            <p:nvPr/>
          </p:nvSpPr>
          <p:spPr>
            <a:xfrm>
              <a:off x="7637929" y="2915769"/>
              <a:ext cx="1001806" cy="349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cancel</a:t>
              </a:r>
              <a:endParaRPr lang="zh-CN" altLang="en-US" dirty="0"/>
            </a:p>
          </p:txBody>
        </p:sp>
      </p:grpSp>
      <p:cxnSp>
        <p:nvCxnSpPr>
          <p:cNvPr id="24" name="连接符: 肘形 23">
            <a:extLst>
              <a:ext uri="{FF2B5EF4-FFF2-40B4-BE49-F238E27FC236}">
                <a16:creationId xmlns:a16="http://schemas.microsoft.com/office/drawing/2014/main" id="{13E4B55A-B95A-427A-99B1-7FA39B281C17}"/>
              </a:ext>
            </a:extLst>
          </p:cNvPr>
          <p:cNvCxnSpPr>
            <a:stCxn id="4" idx="0"/>
            <a:endCxn id="14" idx="1"/>
          </p:cNvCxnSpPr>
          <p:nvPr/>
        </p:nvCxnSpPr>
        <p:spPr>
          <a:xfrm flipV="1">
            <a:off x="3536576" y="2124634"/>
            <a:ext cx="4003862" cy="66563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06AF1D66-6645-4B54-A775-8B2F3852D132}"/>
              </a:ext>
            </a:extLst>
          </p:cNvPr>
          <p:cNvCxnSpPr>
            <a:stCxn id="4" idx="0"/>
            <a:endCxn id="20" idx="1"/>
          </p:cNvCxnSpPr>
          <p:nvPr/>
        </p:nvCxnSpPr>
        <p:spPr>
          <a:xfrm>
            <a:off x="3536576" y="2790265"/>
            <a:ext cx="4003862" cy="177949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437881B-8F3A-4EB4-8CD5-091FA0891178}"/>
              </a:ext>
            </a:extLst>
          </p:cNvPr>
          <p:cNvSpPr txBox="1"/>
          <p:nvPr/>
        </p:nvSpPr>
        <p:spPr>
          <a:xfrm>
            <a:off x="4114612" y="2454444"/>
            <a:ext cx="633507" cy="369332"/>
          </a:xfrm>
          <a:prstGeom prst="rect">
            <a:avLst/>
          </a:prstGeom>
          <a:noFill/>
        </p:spPr>
        <p:txBody>
          <a:bodyPr wrap="none" rtlCol="0">
            <a:spAutoFit/>
          </a:bodyPr>
          <a:lstStyle/>
          <a:p>
            <a:r>
              <a:rPr lang="en-US" altLang="zh-CN" dirty="0"/>
              <a:t>2.try</a:t>
            </a:r>
            <a:endParaRPr lang="zh-CN" altLang="en-US" dirty="0"/>
          </a:p>
        </p:txBody>
      </p:sp>
      <p:cxnSp>
        <p:nvCxnSpPr>
          <p:cNvPr id="29" name="直接箭头连接符 28">
            <a:extLst>
              <a:ext uri="{FF2B5EF4-FFF2-40B4-BE49-F238E27FC236}">
                <a16:creationId xmlns:a16="http://schemas.microsoft.com/office/drawing/2014/main" id="{E8C52A01-E5F9-496F-9994-BF9AF5933D68}"/>
              </a:ext>
            </a:extLst>
          </p:cNvPr>
          <p:cNvCxnSpPr>
            <a:stCxn id="4" idx="1"/>
            <a:endCxn id="5" idx="3"/>
          </p:cNvCxnSpPr>
          <p:nvPr/>
        </p:nvCxnSpPr>
        <p:spPr>
          <a:xfrm>
            <a:off x="2144806" y="3334871"/>
            <a:ext cx="0" cy="7642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A9616320-29BF-465C-8AEB-BDDAEB8A797D}"/>
              </a:ext>
            </a:extLst>
          </p:cNvPr>
          <p:cNvSpPr txBox="1"/>
          <p:nvPr/>
        </p:nvSpPr>
        <p:spPr>
          <a:xfrm>
            <a:off x="1390193" y="3343508"/>
            <a:ext cx="1762021" cy="369332"/>
          </a:xfrm>
          <a:prstGeom prst="rect">
            <a:avLst/>
          </a:prstGeom>
          <a:noFill/>
        </p:spPr>
        <p:txBody>
          <a:bodyPr wrap="none" rtlCol="0">
            <a:spAutoFit/>
          </a:bodyPr>
          <a:lstStyle/>
          <a:p>
            <a:r>
              <a:rPr lang="en-US" altLang="zh-CN" dirty="0"/>
              <a:t>1.</a:t>
            </a:r>
            <a:r>
              <a:rPr lang="zh-CN" altLang="en-US" dirty="0"/>
              <a:t>启动业务活动</a:t>
            </a:r>
          </a:p>
        </p:txBody>
      </p:sp>
      <p:sp>
        <p:nvSpPr>
          <p:cNvPr id="31" name="文本框 30">
            <a:extLst>
              <a:ext uri="{FF2B5EF4-FFF2-40B4-BE49-F238E27FC236}">
                <a16:creationId xmlns:a16="http://schemas.microsoft.com/office/drawing/2014/main" id="{F35ED3C5-2AB5-4A91-8FEA-2050FCE84BB2}"/>
              </a:ext>
            </a:extLst>
          </p:cNvPr>
          <p:cNvSpPr txBox="1"/>
          <p:nvPr/>
        </p:nvSpPr>
        <p:spPr>
          <a:xfrm>
            <a:off x="1397248" y="3680011"/>
            <a:ext cx="1826141" cy="369332"/>
          </a:xfrm>
          <a:prstGeom prst="rect">
            <a:avLst/>
          </a:prstGeom>
          <a:noFill/>
        </p:spPr>
        <p:txBody>
          <a:bodyPr wrap="none" rtlCol="0">
            <a:spAutoFit/>
          </a:bodyPr>
          <a:lstStyle/>
          <a:p>
            <a:r>
              <a:rPr lang="en-US" altLang="zh-CN" dirty="0"/>
              <a:t>3.</a:t>
            </a:r>
            <a:r>
              <a:rPr lang="zh-CN" altLang="en-US" dirty="0"/>
              <a:t>确认</a:t>
            </a:r>
            <a:r>
              <a:rPr lang="en-US" altLang="zh-CN" dirty="0"/>
              <a:t>/</a:t>
            </a:r>
            <a:r>
              <a:rPr lang="zh-CN" altLang="en-US" dirty="0"/>
              <a:t>取消活动</a:t>
            </a:r>
          </a:p>
        </p:txBody>
      </p:sp>
      <p:cxnSp>
        <p:nvCxnSpPr>
          <p:cNvPr id="33" name="连接符: 肘形 32">
            <a:extLst>
              <a:ext uri="{FF2B5EF4-FFF2-40B4-BE49-F238E27FC236}">
                <a16:creationId xmlns:a16="http://schemas.microsoft.com/office/drawing/2014/main" id="{49570114-6A8A-42B3-931B-DA439CB64EF3}"/>
              </a:ext>
            </a:extLst>
          </p:cNvPr>
          <p:cNvCxnSpPr>
            <a:stCxn id="5" idx="0"/>
            <a:endCxn id="15" idx="1"/>
          </p:cNvCxnSpPr>
          <p:nvPr/>
        </p:nvCxnSpPr>
        <p:spPr>
          <a:xfrm flipV="1">
            <a:off x="3536576" y="2595281"/>
            <a:ext cx="4003862" cy="2048437"/>
          </a:xfrm>
          <a:prstGeom prst="bentConnector3">
            <a:avLst>
              <a:gd name="adj1" fmla="val 61755"/>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7654E4BD-25F8-4A13-A14F-F28A7682E089}"/>
              </a:ext>
            </a:extLst>
          </p:cNvPr>
          <p:cNvCxnSpPr>
            <a:stCxn id="5" idx="0"/>
            <a:endCxn id="21" idx="1"/>
          </p:cNvCxnSpPr>
          <p:nvPr/>
        </p:nvCxnSpPr>
        <p:spPr>
          <a:xfrm>
            <a:off x="3536576" y="4643718"/>
            <a:ext cx="4003862" cy="396686"/>
          </a:xfrm>
          <a:prstGeom prst="bentConnector3">
            <a:avLst>
              <a:gd name="adj1" fmla="val 61755"/>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45B134B1-FFCD-4A00-97E2-ECF6522A9DD6}"/>
              </a:ext>
            </a:extLst>
          </p:cNvPr>
          <p:cNvCxnSpPr>
            <a:endCxn id="16" idx="1"/>
          </p:cNvCxnSpPr>
          <p:nvPr/>
        </p:nvCxnSpPr>
        <p:spPr>
          <a:xfrm flipV="1">
            <a:off x="3536576" y="3090581"/>
            <a:ext cx="4003862" cy="1771653"/>
          </a:xfrm>
          <a:prstGeom prst="bentConnector3">
            <a:avLst>
              <a:gd name="adj1" fmla="val 72334"/>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2">
            <a:extLst>
              <a:ext uri="{FF2B5EF4-FFF2-40B4-BE49-F238E27FC236}">
                <a16:creationId xmlns:a16="http://schemas.microsoft.com/office/drawing/2014/main" id="{DEFC776E-92C1-4190-9CCD-7BABBBF6D973}"/>
              </a:ext>
            </a:extLst>
          </p:cNvPr>
          <p:cNvCxnSpPr>
            <a:endCxn id="22" idx="1"/>
          </p:cNvCxnSpPr>
          <p:nvPr/>
        </p:nvCxnSpPr>
        <p:spPr>
          <a:xfrm>
            <a:off x="3536576" y="4862234"/>
            <a:ext cx="4003862" cy="673470"/>
          </a:xfrm>
          <a:prstGeom prst="bentConnector3">
            <a:avLst>
              <a:gd name="adj1" fmla="val 72334"/>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7B0AC50F-2CEA-4795-9627-F3B320FEA3C3}"/>
              </a:ext>
            </a:extLst>
          </p:cNvPr>
          <p:cNvSpPr txBox="1"/>
          <p:nvPr/>
        </p:nvSpPr>
        <p:spPr>
          <a:xfrm>
            <a:off x="4114612" y="4226200"/>
            <a:ext cx="1133644" cy="369332"/>
          </a:xfrm>
          <a:prstGeom prst="rect">
            <a:avLst/>
          </a:prstGeom>
          <a:noFill/>
        </p:spPr>
        <p:txBody>
          <a:bodyPr wrap="none" rtlCol="0">
            <a:spAutoFit/>
          </a:bodyPr>
          <a:lstStyle/>
          <a:p>
            <a:r>
              <a:rPr lang="en-US" altLang="zh-CN" dirty="0"/>
              <a:t>3.confirm</a:t>
            </a:r>
            <a:endParaRPr lang="zh-CN" altLang="en-US" dirty="0"/>
          </a:p>
        </p:txBody>
      </p:sp>
      <p:sp>
        <p:nvSpPr>
          <p:cNvPr id="48" name="文本框 47">
            <a:extLst>
              <a:ext uri="{FF2B5EF4-FFF2-40B4-BE49-F238E27FC236}">
                <a16:creationId xmlns:a16="http://schemas.microsoft.com/office/drawing/2014/main" id="{1DBCB1E3-FBAA-4B80-B0F0-58F43CC5F949}"/>
              </a:ext>
            </a:extLst>
          </p:cNvPr>
          <p:cNvSpPr txBox="1"/>
          <p:nvPr/>
        </p:nvSpPr>
        <p:spPr>
          <a:xfrm>
            <a:off x="4114612" y="4903924"/>
            <a:ext cx="1043876" cy="369332"/>
          </a:xfrm>
          <a:prstGeom prst="rect">
            <a:avLst/>
          </a:prstGeom>
          <a:noFill/>
        </p:spPr>
        <p:txBody>
          <a:bodyPr wrap="none" rtlCol="0">
            <a:spAutoFit/>
          </a:bodyPr>
          <a:lstStyle/>
          <a:p>
            <a:r>
              <a:rPr lang="en-US" altLang="zh-CN" dirty="0"/>
              <a:t>3.cancel</a:t>
            </a:r>
            <a:endParaRPr lang="zh-CN" altLang="en-US" dirty="0"/>
          </a:p>
        </p:txBody>
      </p:sp>
    </p:spTree>
    <p:extLst>
      <p:ext uri="{BB962C8B-B14F-4D97-AF65-F5344CB8AC3E}">
        <p14:creationId xmlns:p14="http://schemas.microsoft.com/office/powerpoint/2010/main" val="1154063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5451C-A623-4313-9BF5-91B2270055D1}"/>
              </a:ext>
            </a:extLst>
          </p:cNvPr>
          <p:cNvSpPr>
            <a:spLocks noGrp="1"/>
          </p:cNvSpPr>
          <p:nvPr>
            <p:ph type="title"/>
          </p:nvPr>
        </p:nvSpPr>
        <p:spPr/>
        <p:txBody>
          <a:bodyPr/>
          <a:lstStyle/>
          <a:p>
            <a:r>
              <a:rPr lang="en-US" altLang="zh-CN" dirty="0"/>
              <a:t>TCC</a:t>
            </a:r>
            <a:r>
              <a:rPr lang="zh-CN" altLang="en-US" dirty="0"/>
              <a:t>模式</a:t>
            </a:r>
            <a:r>
              <a:rPr lang="en-US" altLang="zh-CN" dirty="0"/>
              <a:t>-confirm</a:t>
            </a:r>
            <a:endParaRPr lang="zh-CN" altLang="en-US" dirty="0"/>
          </a:p>
        </p:txBody>
      </p:sp>
      <p:sp>
        <p:nvSpPr>
          <p:cNvPr id="4" name="矩形: 对角圆角 3">
            <a:extLst>
              <a:ext uri="{FF2B5EF4-FFF2-40B4-BE49-F238E27FC236}">
                <a16:creationId xmlns:a16="http://schemas.microsoft.com/office/drawing/2014/main" id="{7FC82577-AC6F-4416-BBD5-422C69E8F2FE}"/>
              </a:ext>
            </a:extLst>
          </p:cNvPr>
          <p:cNvSpPr/>
          <p:nvPr/>
        </p:nvSpPr>
        <p:spPr>
          <a:xfrm>
            <a:off x="1855693" y="1492624"/>
            <a:ext cx="5190566" cy="127747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5F8C28A2-C50D-4E58-8E84-FE51DC011D12}"/>
              </a:ext>
            </a:extLst>
          </p:cNvPr>
          <p:cNvSpPr/>
          <p:nvPr/>
        </p:nvSpPr>
        <p:spPr>
          <a:xfrm>
            <a:off x="2023132" y="2017058"/>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6" name="矩形: 圆角 5">
            <a:extLst>
              <a:ext uri="{FF2B5EF4-FFF2-40B4-BE49-F238E27FC236}">
                <a16:creationId xmlns:a16="http://schemas.microsoft.com/office/drawing/2014/main" id="{C6424932-452F-4AF8-B421-39E6BDBF7DE7}"/>
              </a:ext>
            </a:extLst>
          </p:cNvPr>
          <p:cNvSpPr/>
          <p:nvPr/>
        </p:nvSpPr>
        <p:spPr>
          <a:xfrm>
            <a:off x="3677122" y="2017058"/>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7" name="矩形: 圆角 6">
            <a:extLst>
              <a:ext uri="{FF2B5EF4-FFF2-40B4-BE49-F238E27FC236}">
                <a16:creationId xmlns:a16="http://schemas.microsoft.com/office/drawing/2014/main" id="{A412FF67-276D-49ED-BF63-E4A54A48A4E6}"/>
              </a:ext>
            </a:extLst>
          </p:cNvPr>
          <p:cNvSpPr/>
          <p:nvPr/>
        </p:nvSpPr>
        <p:spPr>
          <a:xfrm>
            <a:off x="5331112" y="2010334"/>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sp>
        <p:nvSpPr>
          <p:cNvPr id="8" name="文本框 7">
            <a:extLst>
              <a:ext uri="{FF2B5EF4-FFF2-40B4-BE49-F238E27FC236}">
                <a16:creationId xmlns:a16="http://schemas.microsoft.com/office/drawing/2014/main" id="{1838CBB5-72D5-4B47-8CEC-87BD198E9008}"/>
              </a:ext>
            </a:extLst>
          </p:cNvPr>
          <p:cNvSpPr txBox="1"/>
          <p:nvPr/>
        </p:nvSpPr>
        <p:spPr>
          <a:xfrm>
            <a:off x="3607563" y="1554786"/>
            <a:ext cx="1723549" cy="400110"/>
          </a:xfrm>
          <a:prstGeom prst="rect">
            <a:avLst/>
          </a:prstGeom>
          <a:noFill/>
        </p:spPr>
        <p:txBody>
          <a:bodyPr wrap="none" rtlCol="0">
            <a:spAutoFit/>
          </a:bodyPr>
          <a:lstStyle/>
          <a:p>
            <a:r>
              <a:rPr lang="zh-CN" altLang="en-US" sz="2000" dirty="0">
                <a:solidFill>
                  <a:srgbClr val="0070C0"/>
                </a:solidFill>
              </a:rPr>
              <a:t>预订行程服务</a:t>
            </a:r>
          </a:p>
        </p:txBody>
      </p:sp>
      <p:sp>
        <p:nvSpPr>
          <p:cNvPr id="9" name="流程图: 预定义过程 8">
            <a:extLst>
              <a:ext uri="{FF2B5EF4-FFF2-40B4-BE49-F238E27FC236}">
                <a16:creationId xmlns:a16="http://schemas.microsoft.com/office/drawing/2014/main" id="{010DA23C-2B96-4AAF-B851-CEF5EC100201}"/>
              </a:ext>
            </a:extLst>
          </p:cNvPr>
          <p:cNvSpPr/>
          <p:nvPr/>
        </p:nvSpPr>
        <p:spPr>
          <a:xfrm>
            <a:off x="8619565" y="1492624"/>
            <a:ext cx="2857500" cy="127747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TCC</a:t>
            </a:r>
            <a:r>
              <a:rPr lang="zh-CN" altLang="en-US" dirty="0"/>
              <a:t>服务框架</a:t>
            </a:r>
          </a:p>
        </p:txBody>
      </p:sp>
      <p:cxnSp>
        <p:nvCxnSpPr>
          <p:cNvPr id="11" name="直接箭头连接符 10">
            <a:extLst>
              <a:ext uri="{FF2B5EF4-FFF2-40B4-BE49-F238E27FC236}">
                <a16:creationId xmlns:a16="http://schemas.microsoft.com/office/drawing/2014/main" id="{AE0CF516-A5A4-45B4-9F09-D6C2AD50DC3E}"/>
              </a:ext>
            </a:extLst>
          </p:cNvPr>
          <p:cNvCxnSpPr>
            <a:stCxn id="4" idx="0"/>
            <a:endCxn id="9" idx="1"/>
          </p:cNvCxnSpPr>
          <p:nvPr/>
        </p:nvCxnSpPr>
        <p:spPr>
          <a:xfrm>
            <a:off x="7046259" y="2131359"/>
            <a:ext cx="157330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B194C14-D8E7-44FE-B1BB-BC8B38A035A0}"/>
              </a:ext>
            </a:extLst>
          </p:cNvPr>
          <p:cNvSpPr txBox="1"/>
          <p:nvPr/>
        </p:nvSpPr>
        <p:spPr>
          <a:xfrm>
            <a:off x="7118614" y="1801469"/>
            <a:ext cx="1428596" cy="646331"/>
          </a:xfrm>
          <a:prstGeom prst="rect">
            <a:avLst/>
          </a:prstGeom>
          <a:noFill/>
        </p:spPr>
        <p:txBody>
          <a:bodyPr wrap="none" rtlCol="0">
            <a:spAutoFit/>
          </a:bodyPr>
          <a:lstStyle/>
          <a:p>
            <a:pPr algn="ctr"/>
            <a:r>
              <a:rPr lang="en-US" altLang="zh-CN" dirty="0">
                <a:solidFill>
                  <a:srgbClr val="00B050"/>
                </a:solidFill>
              </a:rPr>
              <a:t>4.</a:t>
            </a:r>
            <a:r>
              <a:rPr lang="zh-CN" altLang="en-US" dirty="0">
                <a:solidFill>
                  <a:srgbClr val="00B050"/>
                </a:solidFill>
              </a:rPr>
              <a:t>确认预定</a:t>
            </a:r>
            <a:endParaRPr lang="en-US" altLang="zh-CN" dirty="0">
              <a:solidFill>
                <a:srgbClr val="00B050"/>
              </a:solidFill>
            </a:endParaRPr>
          </a:p>
          <a:p>
            <a:pPr algn="ctr"/>
            <a:r>
              <a:rPr lang="en-US" altLang="zh-CN" dirty="0">
                <a:solidFill>
                  <a:srgbClr val="00B050"/>
                </a:solidFill>
              </a:rPr>
              <a:t>(4.1,4.2,4.3)</a:t>
            </a:r>
            <a:endParaRPr lang="zh-CN" altLang="en-US" dirty="0">
              <a:solidFill>
                <a:srgbClr val="00B050"/>
              </a:solidFill>
            </a:endParaRPr>
          </a:p>
        </p:txBody>
      </p:sp>
      <p:cxnSp>
        <p:nvCxnSpPr>
          <p:cNvPr id="14" name="直接箭头连接符 13">
            <a:extLst>
              <a:ext uri="{FF2B5EF4-FFF2-40B4-BE49-F238E27FC236}">
                <a16:creationId xmlns:a16="http://schemas.microsoft.com/office/drawing/2014/main" id="{7BD54FAA-B67C-41DE-B8B4-71A891FB2AAC}"/>
              </a:ext>
            </a:extLst>
          </p:cNvPr>
          <p:cNvCxnSpPr/>
          <p:nvPr/>
        </p:nvCxnSpPr>
        <p:spPr>
          <a:xfrm>
            <a:off x="376518" y="1801469"/>
            <a:ext cx="122368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2BAC2B2-38B8-48D6-974D-2840F8065A75}"/>
              </a:ext>
            </a:extLst>
          </p:cNvPr>
          <p:cNvCxnSpPr/>
          <p:nvPr/>
        </p:nvCxnSpPr>
        <p:spPr>
          <a:xfrm flipH="1">
            <a:off x="356347" y="2298144"/>
            <a:ext cx="13043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FDF5A63-20B2-4378-87D5-D2EF4B768E05}"/>
              </a:ext>
            </a:extLst>
          </p:cNvPr>
          <p:cNvSpPr/>
          <p:nvPr/>
        </p:nvSpPr>
        <p:spPr>
          <a:xfrm>
            <a:off x="2165867"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56F138D4-7D07-426A-8F69-D496F08194C5}"/>
              </a:ext>
            </a:extLst>
          </p:cNvPr>
          <p:cNvSpPr/>
          <p:nvPr/>
        </p:nvSpPr>
        <p:spPr>
          <a:xfrm>
            <a:off x="2644262" y="5463276"/>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9" name="矩形 18">
            <a:extLst>
              <a:ext uri="{FF2B5EF4-FFF2-40B4-BE49-F238E27FC236}">
                <a16:creationId xmlns:a16="http://schemas.microsoft.com/office/drawing/2014/main" id="{D1092119-D703-48D5-B978-6DECCA82E939}"/>
              </a:ext>
            </a:extLst>
          </p:cNvPr>
          <p:cNvSpPr/>
          <p:nvPr/>
        </p:nvSpPr>
        <p:spPr>
          <a:xfrm>
            <a:off x="5188635"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BC9FA972-9FEB-4A94-A7F1-D3C6841F8FFE}"/>
              </a:ext>
            </a:extLst>
          </p:cNvPr>
          <p:cNvSpPr/>
          <p:nvPr/>
        </p:nvSpPr>
        <p:spPr>
          <a:xfrm>
            <a:off x="5598192" y="551777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21" name="矩形 20">
            <a:extLst>
              <a:ext uri="{FF2B5EF4-FFF2-40B4-BE49-F238E27FC236}">
                <a16:creationId xmlns:a16="http://schemas.microsoft.com/office/drawing/2014/main" id="{5E0914F1-A0B4-41B0-8E47-6A64F65EEBBA}"/>
              </a:ext>
            </a:extLst>
          </p:cNvPr>
          <p:cNvSpPr/>
          <p:nvPr/>
        </p:nvSpPr>
        <p:spPr>
          <a:xfrm>
            <a:off x="8211403"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E19083E4-20FF-46E3-AD90-2466F207175F}"/>
              </a:ext>
            </a:extLst>
          </p:cNvPr>
          <p:cNvSpPr/>
          <p:nvPr/>
        </p:nvSpPr>
        <p:spPr>
          <a:xfrm>
            <a:off x="8620960" y="5493493"/>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3" name="直接连接符 22">
            <a:extLst>
              <a:ext uri="{FF2B5EF4-FFF2-40B4-BE49-F238E27FC236}">
                <a16:creationId xmlns:a16="http://schemas.microsoft.com/office/drawing/2014/main" id="{7C9683CC-93F4-4915-97C1-B1F2D7D32D19}"/>
              </a:ext>
            </a:extLst>
          </p:cNvPr>
          <p:cNvCxnSpPr>
            <a:cxnSpLocks/>
          </p:cNvCxnSpPr>
          <p:nvPr/>
        </p:nvCxnSpPr>
        <p:spPr>
          <a:xfrm flipV="1">
            <a:off x="2892542"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720B02-38AC-4236-B870-A5BC5F4871EF}"/>
              </a:ext>
            </a:extLst>
          </p:cNvPr>
          <p:cNvCxnSpPr>
            <a:cxnSpLocks/>
          </p:cNvCxnSpPr>
          <p:nvPr/>
        </p:nvCxnSpPr>
        <p:spPr>
          <a:xfrm flipV="1">
            <a:off x="3403530"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47BEE09-D4E7-405C-8D8F-B25CC596838F}"/>
              </a:ext>
            </a:extLst>
          </p:cNvPr>
          <p:cNvCxnSpPr>
            <a:cxnSpLocks/>
          </p:cNvCxnSpPr>
          <p:nvPr/>
        </p:nvCxnSpPr>
        <p:spPr>
          <a:xfrm flipV="1">
            <a:off x="5893849" y="4895387"/>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C7E7FC5-84C1-4DD1-A26E-0AB3B7B2AFC0}"/>
              </a:ext>
            </a:extLst>
          </p:cNvPr>
          <p:cNvCxnSpPr>
            <a:cxnSpLocks/>
          </p:cNvCxnSpPr>
          <p:nvPr/>
        </p:nvCxnSpPr>
        <p:spPr>
          <a:xfrm flipV="1">
            <a:off x="6348344" y="489704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BCF2501-0683-48D6-8325-0717D381D0D8}"/>
              </a:ext>
            </a:extLst>
          </p:cNvPr>
          <p:cNvCxnSpPr>
            <a:cxnSpLocks/>
          </p:cNvCxnSpPr>
          <p:nvPr/>
        </p:nvCxnSpPr>
        <p:spPr>
          <a:xfrm flipV="1">
            <a:off x="8877566"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307898E-7610-4AEB-ACC7-D482EB53876A}"/>
              </a:ext>
            </a:extLst>
          </p:cNvPr>
          <p:cNvCxnSpPr>
            <a:cxnSpLocks/>
          </p:cNvCxnSpPr>
          <p:nvPr/>
        </p:nvCxnSpPr>
        <p:spPr>
          <a:xfrm flipV="1">
            <a:off x="9406604"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3874C22-DE60-487C-88F3-E34569A8C3A6}"/>
              </a:ext>
            </a:extLst>
          </p:cNvPr>
          <p:cNvCxnSpPr>
            <a:cxnSpLocks/>
          </p:cNvCxnSpPr>
          <p:nvPr/>
        </p:nvCxnSpPr>
        <p:spPr>
          <a:xfrm flipV="1">
            <a:off x="3885551"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738DC2A-FE79-4723-9F62-F10CE93A12AC}"/>
              </a:ext>
            </a:extLst>
          </p:cNvPr>
          <p:cNvCxnSpPr>
            <a:cxnSpLocks/>
          </p:cNvCxnSpPr>
          <p:nvPr/>
        </p:nvCxnSpPr>
        <p:spPr>
          <a:xfrm flipV="1">
            <a:off x="6817662" y="4895387"/>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3199A1D-9639-4326-A43D-E15A27006FEE}"/>
              </a:ext>
            </a:extLst>
          </p:cNvPr>
          <p:cNvCxnSpPr>
            <a:cxnSpLocks/>
          </p:cNvCxnSpPr>
          <p:nvPr/>
        </p:nvCxnSpPr>
        <p:spPr>
          <a:xfrm flipV="1">
            <a:off x="9862600"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3" name="连接符: 曲线 32">
            <a:extLst>
              <a:ext uri="{FF2B5EF4-FFF2-40B4-BE49-F238E27FC236}">
                <a16:creationId xmlns:a16="http://schemas.microsoft.com/office/drawing/2014/main" id="{E3A676AE-BF02-4F26-85BC-E51EDB17DE09}"/>
              </a:ext>
            </a:extLst>
          </p:cNvPr>
          <p:cNvCxnSpPr>
            <a:stCxn id="5" idx="2"/>
          </p:cNvCxnSpPr>
          <p:nvPr/>
        </p:nvCxnSpPr>
        <p:spPr>
          <a:xfrm rot="16200000" flipH="1">
            <a:off x="1706010" y="3653075"/>
            <a:ext cx="2246929" cy="126135"/>
          </a:xfrm>
          <a:prstGeom prst="curved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E6F27AE5-DAED-4FB3-A96A-D67BD936C0DD}"/>
              </a:ext>
            </a:extLst>
          </p:cNvPr>
          <p:cNvCxnSpPr>
            <a:stCxn id="6" idx="2"/>
          </p:cNvCxnSpPr>
          <p:nvPr/>
        </p:nvCxnSpPr>
        <p:spPr>
          <a:xfrm rot="16200000" flipH="1">
            <a:off x="4005769" y="3007307"/>
            <a:ext cx="2302708" cy="1473452"/>
          </a:xfrm>
          <a:prstGeom prst="curved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52A0AA07-2CDA-4D04-966B-A2D33C279236}"/>
              </a:ext>
            </a:extLst>
          </p:cNvPr>
          <p:cNvCxnSpPr>
            <a:stCxn id="7" idx="2"/>
          </p:cNvCxnSpPr>
          <p:nvPr/>
        </p:nvCxnSpPr>
        <p:spPr>
          <a:xfrm rot="16200000" flipH="1">
            <a:off x="6349150" y="2311191"/>
            <a:ext cx="2253652" cy="2803179"/>
          </a:xfrm>
          <a:prstGeom prst="curved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5C9DD9B-A626-444F-96C7-EA4A06347943}"/>
              </a:ext>
            </a:extLst>
          </p:cNvPr>
          <p:cNvSpPr txBox="1"/>
          <p:nvPr/>
        </p:nvSpPr>
        <p:spPr>
          <a:xfrm>
            <a:off x="4038118" y="3220401"/>
            <a:ext cx="1300356" cy="369332"/>
          </a:xfrm>
          <a:prstGeom prst="rect">
            <a:avLst/>
          </a:prstGeom>
          <a:noFill/>
        </p:spPr>
        <p:txBody>
          <a:bodyPr wrap="none" rtlCol="0">
            <a:spAutoFit/>
          </a:bodyPr>
          <a:lstStyle/>
          <a:p>
            <a:r>
              <a:rPr lang="en-US" altLang="zh-CN" dirty="0"/>
              <a:t>2.</a:t>
            </a:r>
            <a:r>
              <a:rPr lang="zh-CN" altLang="en-US" dirty="0"/>
              <a:t>预订酒店</a:t>
            </a:r>
          </a:p>
        </p:txBody>
      </p:sp>
      <p:sp>
        <p:nvSpPr>
          <p:cNvPr id="39" name="文本框 38">
            <a:extLst>
              <a:ext uri="{FF2B5EF4-FFF2-40B4-BE49-F238E27FC236}">
                <a16:creationId xmlns:a16="http://schemas.microsoft.com/office/drawing/2014/main" id="{D6C93B55-E6E9-4C95-A53D-EEA5DCE11872}"/>
              </a:ext>
            </a:extLst>
          </p:cNvPr>
          <p:cNvSpPr txBox="1"/>
          <p:nvPr/>
        </p:nvSpPr>
        <p:spPr>
          <a:xfrm>
            <a:off x="5799909" y="3223737"/>
            <a:ext cx="1300356" cy="369332"/>
          </a:xfrm>
          <a:prstGeom prst="rect">
            <a:avLst/>
          </a:prstGeom>
          <a:noFill/>
        </p:spPr>
        <p:txBody>
          <a:bodyPr wrap="none" rtlCol="0">
            <a:spAutoFit/>
          </a:bodyPr>
          <a:lstStyle/>
          <a:p>
            <a:r>
              <a:rPr lang="en-US" altLang="zh-CN" dirty="0"/>
              <a:t>3.</a:t>
            </a:r>
            <a:r>
              <a:rPr lang="zh-CN" altLang="en-US" dirty="0"/>
              <a:t>预订火车</a:t>
            </a:r>
          </a:p>
        </p:txBody>
      </p:sp>
      <p:sp>
        <p:nvSpPr>
          <p:cNvPr id="40" name="文本框 39">
            <a:extLst>
              <a:ext uri="{FF2B5EF4-FFF2-40B4-BE49-F238E27FC236}">
                <a16:creationId xmlns:a16="http://schemas.microsoft.com/office/drawing/2014/main" id="{FEADFF89-0A79-4661-9F3A-90970031A0EC}"/>
              </a:ext>
            </a:extLst>
          </p:cNvPr>
          <p:cNvSpPr txBox="1"/>
          <p:nvPr/>
        </p:nvSpPr>
        <p:spPr>
          <a:xfrm>
            <a:off x="2116228" y="3220401"/>
            <a:ext cx="1300356" cy="369332"/>
          </a:xfrm>
          <a:prstGeom prst="rect">
            <a:avLst/>
          </a:prstGeom>
          <a:noFill/>
        </p:spPr>
        <p:txBody>
          <a:bodyPr wrap="none" rtlCol="0">
            <a:spAutoFit/>
          </a:bodyPr>
          <a:lstStyle/>
          <a:p>
            <a:r>
              <a:rPr lang="en-US" altLang="zh-CN" dirty="0"/>
              <a:t>1.</a:t>
            </a:r>
            <a:r>
              <a:rPr lang="zh-CN" altLang="en-US" dirty="0"/>
              <a:t>预订航班</a:t>
            </a:r>
          </a:p>
        </p:txBody>
      </p:sp>
      <p:cxnSp>
        <p:nvCxnSpPr>
          <p:cNvPr id="42" name="连接符: 曲线 41">
            <a:extLst>
              <a:ext uri="{FF2B5EF4-FFF2-40B4-BE49-F238E27FC236}">
                <a16:creationId xmlns:a16="http://schemas.microsoft.com/office/drawing/2014/main" id="{1DD99A90-E7C6-4F69-BD88-FFAB0FC6713D}"/>
              </a:ext>
            </a:extLst>
          </p:cNvPr>
          <p:cNvCxnSpPr>
            <a:stCxn id="9" idx="2"/>
          </p:cNvCxnSpPr>
          <p:nvPr/>
        </p:nvCxnSpPr>
        <p:spPr>
          <a:xfrm rot="5400000">
            <a:off x="8677595" y="3499104"/>
            <a:ext cx="2099731" cy="641711"/>
          </a:xfrm>
          <a:prstGeom prst="curved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1CCD5C94-4DA4-4C52-B792-E878C9AAA675}"/>
              </a:ext>
            </a:extLst>
          </p:cNvPr>
          <p:cNvCxnSpPr>
            <a:stCxn id="9" idx="2"/>
          </p:cNvCxnSpPr>
          <p:nvPr/>
        </p:nvCxnSpPr>
        <p:spPr>
          <a:xfrm flipH="1">
            <a:off x="6355286" y="2770094"/>
            <a:ext cx="3693029" cy="20997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749FD26D-699F-4E86-AC73-E90CF755B0E3}"/>
              </a:ext>
            </a:extLst>
          </p:cNvPr>
          <p:cNvCxnSpPr>
            <a:stCxn id="9" idx="2"/>
          </p:cNvCxnSpPr>
          <p:nvPr/>
        </p:nvCxnSpPr>
        <p:spPr>
          <a:xfrm flipH="1">
            <a:off x="3374563" y="2770094"/>
            <a:ext cx="6673752" cy="208150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E85C3AF6-E122-44EF-B099-9EE1C53E75CF}"/>
              </a:ext>
            </a:extLst>
          </p:cNvPr>
          <p:cNvSpPr txBox="1"/>
          <p:nvPr/>
        </p:nvSpPr>
        <p:spPr>
          <a:xfrm>
            <a:off x="7957924" y="3215960"/>
            <a:ext cx="2621230" cy="369332"/>
          </a:xfrm>
          <a:prstGeom prst="rect">
            <a:avLst/>
          </a:prstGeom>
          <a:noFill/>
        </p:spPr>
        <p:txBody>
          <a:bodyPr wrap="none" rtlCol="0">
            <a:spAutoFit/>
          </a:bodyPr>
          <a:lstStyle/>
          <a:p>
            <a:r>
              <a:rPr lang="en-US" altLang="zh-CN" dirty="0">
                <a:solidFill>
                  <a:srgbClr val="00B050"/>
                </a:solidFill>
              </a:rPr>
              <a:t>4.1,4.2,4.3</a:t>
            </a:r>
            <a:r>
              <a:rPr lang="zh-CN" altLang="en-US" dirty="0">
                <a:solidFill>
                  <a:srgbClr val="00B050"/>
                </a:solidFill>
              </a:rPr>
              <a:t> </a:t>
            </a:r>
            <a:r>
              <a:rPr lang="en-US" altLang="zh-CN" dirty="0">
                <a:solidFill>
                  <a:srgbClr val="00B050"/>
                </a:solidFill>
              </a:rPr>
              <a:t>confirmBook</a:t>
            </a:r>
            <a:endParaRPr lang="zh-CN" altLang="en-US" dirty="0">
              <a:solidFill>
                <a:srgbClr val="00B050"/>
              </a:solidFill>
            </a:endParaRPr>
          </a:p>
        </p:txBody>
      </p:sp>
    </p:spTree>
    <p:extLst>
      <p:ext uri="{BB962C8B-B14F-4D97-AF65-F5344CB8AC3E}">
        <p14:creationId xmlns:p14="http://schemas.microsoft.com/office/powerpoint/2010/main" val="150020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190" y="486410"/>
            <a:ext cx="8050530" cy="692785"/>
          </a:xfrm>
        </p:spPr>
        <p:txBody>
          <a:bodyPr/>
          <a:lstStyle/>
          <a:p>
            <a:r>
              <a:rPr lang="zh-CN" altLang="en-US"/>
              <a:t>分布式事务</a:t>
            </a:r>
            <a:r>
              <a:rPr lang="en-US" altLang="zh-CN"/>
              <a:t>-</a:t>
            </a:r>
            <a:r>
              <a:rPr lang="zh-CN" altLang="en-US"/>
              <a:t>两阶段提交协议</a:t>
            </a:r>
          </a:p>
        </p:txBody>
      </p:sp>
      <p:grpSp>
        <p:nvGrpSpPr>
          <p:cNvPr id="37" name="组合 36"/>
          <p:cNvGrpSpPr/>
          <p:nvPr/>
        </p:nvGrpSpPr>
        <p:grpSpPr>
          <a:xfrm>
            <a:off x="1095375" y="1740535"/>
            <a:ext cx="4032885" cy="4383405"/>
            <a:chOff x="1261" y="2741"/>
            <a:chExt cx="6351" cy="6903"/>
          </a:xfrm>
        </p:grpSpPr>
        <p:sp>
          <p:nvSpPr>
            <p:cNvPr id="4" name="圆角矩形 3"/>
            <p:cNvSpPr/>
            <p:nvPr/>
          </p:nvSpPr>
          <p:spPr>
            <a:xfrm>
              <a:off x="1290" y="2741"/>
              <a:ext cx="6323" cy="1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TM</a:t>
              </a:r>
            </a:p>
          </p:txBody>
        </p:sp>
        <p:sp>
          <p:nvSpPr>
            <p:cNvPr id="5" name="圆柱形 4"/>
            <p:cNvSpPr/>
            <p:nvPr/>
          </p:nvSpPr>
          <p:spPr>
            <a:xfrm>
              <a:off x="1427" y="7383"/>
              <a:ext cx="2644" cy="136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a:solidFill>
                    <a:schemeClr val="tx1"/>
                  </a:solidFill>
                  <a:sym typeface="+mn-ea"/>
                </a:rPr>
                <a:t>RM1</a:t>
              </a:r>
            </a:p>
          </p:txBody>
        </p:sp>
        <p:sp>
          <p:nvSpPr>
            <p:cNvPr id="7" name="圆柱形 6"/>
            <p:cNvSpPr/>
            <p:nvPr/>
          </p:nvSpPr>
          <p:spPr>
            <a:xfrm>
              <a:off x="4687" y="7383"/>
              <a:ext cx="2563" cy="136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a:solidFill>
                    <a:schemeClr val="tx1"/>
                  </a:solidFill>
                  <a:sym typeface="+mn-ea"/>
                </a:rPr>
                <a:t>RM2</a:t>
              </a:r>
            </a:p>
          </p:txBody>
        </p:sp>
        <p:grpSp>
          <p:nvGrpSpPr>
            <p:cNvPr id="26" name="组合 25"/>
            <p:cNvGrpSpPr/>
            <p:nvPr/>
          </p:nvGrpSpPr>
          <p:grpSpPr>
            <a:xfrm>
              <a:off x="1261" y="4084"/>
              <a:ext cx="2752" cy="3394"/>
              <a:chOff x="1261" y="4084"/>
              <a:chExt cx="2752" cy="3394"/>
            </a:xfrm>
          </p:grpSpPr>
          <p:cxnSp>
            <p:nvCxnSpPr>
              <p:cNvPr id="12" name="直接箭头连接符 11"/>
              <p:cNvCxnSpPr/>
              <p:nvPr/>
            </p:nvCxnSpPr>
            <p:spPr>
              <a:xfrm>
                <a:off x="1680" y="4084"/>
                <a:ext cx="0" cy="3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185" y="4141"/>
                <a:ext cx="0" cy="328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251" y="4133"/>
                <a:ext cx="0" cy="3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731" y="4149"/>
                <a:ext cx="0" cy="3231"/>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61" y="5011"/>
                <a:ext cx="462" cy="1161"/>
              </a:xfrm>
              <a:prstGeom prst="rect">
                <a:avLst/>
              </a:prstGeom>
              <a:noFill/>
            </p:spPr>
            <p:txBody>
              <a:bodyPr wrap="square" rtlCol="0">
                <a:spAutoFit/>
              </a:bodyPr>
              <a:lstStyle/>
              <a:p>
                <a:r>
                  <a:rPr lang="en-US" altLang="zh-CN" sz="1400" dirty="0"/>
                  <a:t>1.</a:t>
                </a:r>
                <a:r>
                  <a:rPr lang="zh-CN" altLang="en-US" sz="1400" dirty="0"/>
                  <a:t>准备</a:t>
                </a:r>
              </a:p>
            </p:txBody>
          </p:sp>
          <p:sp>
            <p:nvSpPr>
              <p:cNvPr id="15" name="文本框 14"/>
              <p:cNvSpPr txBox="1"/>
              <p:nvPr/>
            </p:nvSpPr>
            <p:spPr>
              <a:xfrm>
                <a:off x="1901" y="5483"/>
                <a:ext cx="584" cy="483"/>
              </a:xfrm>
              <a:prstGeom prst="rect">
                <a:avLst/>
              </a:prstGeom>
              <a:noFill/>
            </p:spPr>
            <p:txBody>
              <a:bodyPr wrap="square" rtlCol="0">
                <a:spAutoFit/>
              </a:bodyPr>
              <a:lstStyle/>
              <a:p>
                <a:r>
                  <a:rPr lang="en-US" altLang="zh-CN" sz="1400"/>
                  <a:t>ok</a:t>
                </a:r>
              </a:p>
            </p:txBody>
          </p:sp>
          <p:sp>
            <p:nvSpPr>
              <p:cNvPr id="16" name="文本框 15"/>
              <p:cNvSpPr txBox="1"/>
              <p:nvPr/>
            </p:nvSpPr>
            <p:spPr>
              <a:xfrm>
                <a:off x="2805" y="4979"/>
                <a:ext cx="475" cy="1161"/>
              </a:xfrm>
              <a:prstGeom prst="rect">
                <a:avLst/>
              </a:prstGeom>
              <a:noFill/>
            </p:spPr>
            <p:txBody>
              <a:bodyPr wrap="square" rtlCol="0">
                <a:spAutoFit/>
              </a:bodyPr>
              <a:lstStyle/>
              <a:p>
                <a:r>
                  <a:rPr lang="en-US" altLang="zh-CN" sz="1400" dirty="0"/>
                  <a:t>3.</a:t>
                </a:r>
                <a:r>
                  <a:rPr lang="zh-CN" altLang="en-US" sz="1400" dirty="0"/>
                  <a:t>提交</a:t>
                </a:r>
              </a:p>
            </p:txBody>
          </p:sp>
          <p:sp>
            <p:nvSpPr>
              <p:cNvPr id="17" name="文本框 16"/>
              <p:cNvSpPr txBox="1"/>
              <p:nvPr/>
            </p:nvSpPr>
            <p:spPr>
              <a:xfrm>
                <a:off x="3429" y="5507"/>
                <a:ext cx="584" cy="483"/>
              </a:xfrm>
              <a:prstGeom prst="rect">
                <a:avLst/>
              </a:prstGeom>
              <a:noFill/>
            </p:spPr>
            <p:txBody>
              <a:bodyPr wrap="square" rtlCol="0">
                <a:spAutoFit/>
              </a:bodyPr>
              <a:lstStyle/>
              <a:p>
                <a:r>
                  <a:rPr lang="en-US" altLang="zh-CN" sz="1400"/>
                  <a:t>ok</a:t>
                </a:r>
              </a:p>
            </p:txBody>
          </p:sp>
        </p:grpSp>
        <p:grpSp>
          <p:nvGrpSpPr>
            <p:cNvPr id="27" name="组合 26"/>
            <p:cNvGrpSpPr/>
            <p:nvPr/>
          </p:nvGrpSpPr>
          <p:grpSpPr>
            <a:xfrm>
              <a:off x="4643" y="4060"/>
              <a:ext cx="2752" cy="3394"/>
              <a:chOff x="1261" y="4084"/>
              <a:chExt cx="2752" cy="3394"/>
            </a:xfrm>
          </p:grpSpPr>
          <p:cxnSp>
            <p:nvCxnSpPr>
              <p:cNvPr id="28" name="直接箭头连接符 27"/>
              <p:cNvCxnSpPr/>
              <p:nvPr/>
            </p:nvCxnSpPr>
            <p:spPr>
              <a:xfrm>
                <a:off x="1680" y="4084"/>
                <a:ext cx="0" cy="3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2185" y="4141"/>
                <a:ext cx="0" cy="328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251" y="4133"/>
                <a:ext cx="0" cy="3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02" y="4149"/>
                <a:ext cx="29" cy="3312"/>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261" y="5011"/>
                <a:ext cx="462" cy="1161"/>
              </a:xfrm>
              <a:prstGeom prst="rect">
                <a:avLst/>
              </a:prstGeom>
              <a:noFill/>
            </p:spPr>
            <p:txBody>
              <a:bodyPr wrap="square" rtlCol="0">
                <a:spAutoFit/>
              </a:bodyPr>
              <a:lstStyle/>
              <a:p>
                <a:r>
                  <a:rPr lang="en-US" altLang="zh-CN" sz="1400" dirty="0"/>
                  <a:t>2.</a:t>
                </a:r>
                <a:r>
                  <a:rPr lang="zh-CN" altLang="en-US" sz="1400" dirty="0"/>
                  <a:t>准备</a:t>
                </a:r>
              </a:p>
            </p:txBody>
          </p:sp>
          <p:sp>
            <p:nvSpPr>
              <p:cNvPr id="33" name="文本框 32"/>
              <p:cNvSpPr txBox="1"/>
              <p:nvPr/>
            </p:nvSpPr>
            <p:spPr>
              <a:xfrm>
                <a:off x="1901" y="5483"/>
                <a:ext cx="584" cy="483"/>
              </a:xfrm>
              <a:prstGeom prst="rect">
                <a:avLst/>
              </a:prstGeom>
              <a:noFill/>
            </p:spPr>
            <p:txBody>
              <a:bodyPr wrap="square" rtlCol="0">
                <a:spAutoFit/>
              </a:bodyPr>
              <a:lstStyle/>
              <a:p>
                <a:r>
                  <a:rPr lang="en-US" altLang="zh-CN" sz="1400"/>
                  <a:t>ok</a:t>
                </a:r>
              </a:p>
            </p:txBody>
          </p:sp>
          <p:sp>
            <p:nvSpPr>
              <p:cNvPr id="34" name="文本框 33"/>
              <p:cNvSpPr txBox="1"/>
              <p:nvPr/>
            </p:nvSpPr>
            <p:spPr>
              <a:xfrm>
                <a:off x="2805" y="4979"/>
                <a:ext cx="458" cy="1161"/>
              </a:xfrm>
              <a:prstGeom prst="rect">
                <a:avLst/>
              </a:prstGeom>
              <a:noFill/>
            </p:spPr>
            <p:txBody>
              <a:bodyPr wrap="square" rtlCol="0">
                <a:spAutoFit/>
              </a:bodyPr>
              <a:lstStyle/>
              <a:p>
                <a:r>
                  <a:rPr lang="en-US" altLang="zh-CN" sz="1400" dirty="0"/>
                  <a:t>4.</a:t>
                </a:r>
                <a:r>
                  <a:rPr lang="zh-CN" altLang="en-US" sz="1400" dirty="0"/>
                  <a:t>提交</a:t>
                </a:r>
              </a:p>
            </p:txBody>
          </p:sp>
          <p:sp>
            <p:nvSpPr>
              <p:cNvPr id="35" name="文本框 34"/>
              <p:cNvSpPr txBox="1"/>
              <p:nvPr/>
            </p:nvSpPr>
            <p:spPr>
              <a:xfrm>
                <a:off x="3429" y="5507"/>
                <a:ext cx="584" cy="483"/>
              </a:xfrm>
              <a:prstGeom prst="rect">
                <a:avLst/>
              </a:prstGeom>
              <a:noFill/>
            </p:spPr>
            <p:txBody>
              <a:bodyPr wrap="square" rtlCol="0">
                <a:spAutoFit/>
              </a:bodyPr>
              <a:lstStyle/>
              <a:p>
                <a:r>
                  <a:rPr lang="en-US" altLang="zh-CN" sz="1400"/>
                  <a:t>ok</a:t>
                </a:r>
              </a:p>
            </p:txBody>
          </p:sp>
        </p:grpSp>
        <p:sp>
          <p:nvSpPr>
            <p:cNvPr id="36" name="文本框 35"/>
            <p:cNvSpPr txBox="1"/>
            <p:nvPr/>
          </p:nvSpPr>
          <p:spPr>
            <a:xfrm>
              <a:off x="3576" y="9064"/>
              <a:ext cx="1448" cy="580"/>
            </a:xfrm>
            <a:prstGeom prst="rect">
              <a:avLst/>
            </a:prstGeom>
            <a:noFill/>
          </p:spPr>
          <p:txBody>
            <a:bodyPr wrap="none" rtlCol="0">
              <a:spAutoFit/>
            </a:bodyPr>
            <a:lstStyle/>
            <a:p>
              <a:r>
                <a:rPr lang="en-US" altLang="zh-CN"/>
                <a:t>commit</a:t>
              </a:r>
            </a:p>
          </p:txBody>
        </p:sp>
      </p:grpSp>
      <p:grpSp>
        <p:nvGrpSpPr>
          <p:cNvPr id="38" name="组合 37"/>
          <p:cNvGrpSpPr/>
          <p:nvPr/>
        </p:nvGrpSpPr>
        <p:grpSpPr>
          <a:xfrm>
            <a:off x="6999605" y="1740535"/>
            <a:ext cx="4033520" cy="4383405"/>
            <a:chOff x="1261" y="2741"/>
            <a:chExt cx="6352" cy="6903"/>
          </a:xfrm>
        </p:grpSpPr>
        <p:sp>
          <p:nvSpPr>
            <p:cNvPr id="39" name="圆角矩形 38"/>
            <p:cNvSpPr/>
            <p:nvPr/>
          </p:nvSpPr>
          <p:spPr>
            <a:xfrm>
              <a:off x="1290" y="2741"/>
              <a:ext cx="6323" cy="13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TM</a:t>
              </a:r>
            </a:p>
          </p:txBody>
        </p:sp>
        <p:sp>
          <p:nvSpPr>
            <p:cNvPr id="40" name="圆柱形 39"/>
            <p:cNvSpPr/>
            <p:nvPr/>
          </p:nvSpPr>
          <p:spPr>
            <a:xfrm>
              <a:off x="1427" y="7383"/>
              <a:ext cx="2644" cy="136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a:solidFill>
                    <a:schemeClr val="tx1"/>
                  </a:solidFill>
                  <a:sym typeface="+mn-ea"/>
                </a:rPr>
                <a:t>RM1</a:t>
              </a:r>
            </a:p>
          </p:txBody>
        </p:sp>
        <p:sp>
          <p:nvSpPr>
            <p:cNvPr id="41" name="圆柱形 40"/>
            <p:cNvSpPr/>
            <p:nvPr/>
          </p:nvSpPr>
          <p:spPr>
            <a:xfrm>
              <a:off x="4687" y="7383"/>
              <a:ext cx="2563" cy="136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n-US" altLang="zh-CN">
                  <a:solidFill>
                    <a:schemeClr val="tx1"/>
                  </a:solidFill>
                  <a:sym typeface="+mn-ea"/>
                </a:rPr>
                <a:t>RM2</a:t>
              </a:r>
            </a:p>
          </p:txBody>
        </p:sp>
        <p:grpSp>
          <p:nvGrpSpPr>
            <p:cNvPr id="42" name="组合 41"/>
            <p:cNvGrpSpPr/>
            <p:nvPr/>
          </p:nvGrpSpPr>
          <p:grpSpPr>
            <a:xfrm>
              <a:off x="1261" y="4084"/>
              <a:ext cx="2752" cy="3394"/>
              <a:chOff x="1261" y="4084"/>
              <a:chExt cx="2752" cy="3394"/>
            </a:xfrm>
          </p:grpSpPr>
          <p:cxnSp>
            <p:nvCxnSpPr>
              <p:cNvPr id="43" name="直接箭头连接符 42"/>
              <p:cNvCxnSpPr/>
              <p:nvPr/>
            </p:nvCxnSpPr>
            <p:spPr>
              <a:xfrm>
                <a:off x="1680" y="4084"/>
                <a:ext cx="0" cy="3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2185" y="4141"/>
                <a:ext cx="0" cy="328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251" y="4133"/>
                <a:ext cx="0" cy="3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3731" y="4149"/>
                <a:ext cx="0" cy="3231"/>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261" y="5011"/>
                <a:ext cx="473" cy="1161"/>
              </a:xfrm>
              <a:prstGeom prst="rect">
                <a:avLst/>
              </a:prstGeom>
              <a:noFill/>
            </p:spPr>
            <p:txBody>
              <a:bodyPr wrap="square" rtlCol="0">
                <a:spAutoFit/>
              </a:bodyPr>
              <a:lstStyle/>
              <a:p>
                <a:r>
                  <a:rPr lang="en-US" altLang="zh-CN" sz="1400" dirty="0"/>
                  <a:t>1.</a:t>
                </a:r>
                <a:r>
                  <a:rPr lang="zh-CN" altLang="en-US" sz="1400" dirty="0"/>
                  <a:t>准备</a:t>
                </a:r>
              </a:p>
            </p:txBody>
          </p:sp>
          <p:sp>
            <p:nvSpPr>
              <p:cNvPr id="48" name="文本框 47"/>
              <p:cNvSpPr txBox="1"/>
              <p:nvPr/>
            </p:nvSpPr>
            <p:spPr>
              <a:xfrm>
                <a:off x="1901" y="5483"/>
                <a:ext cx="584" cy="483"/>
              </a:xfrm>
              <a:prstGeom prst="rect">
                <a:avLst/>
              </a:prstGeom>
              <a:noFill/>
            </p:spPr>
            <p:txBody>
              <a:bodyPr wrap="square" rtlCol="0">
                <a:spAutoFit/>
              </a:bodyPr>
              <a:lstStyle/>
              <a:p>
                <a:r>
                  <a:rPr lang="en-US" altLang="zh-CN" sz="1400"/>
                  <a:t>ok</a:t>
                </a:r>
              </a:p>
            </p:txBody>
          </p:sp>
          <p:sp>
            <p:nvSpPr>
              <p:cNvPr id="49" name="文本框 48"/>
              <p:cNvSpPr txBox="1"/>
              <p:nvPr/>
            </p:nvSpPr>
            <p:spPr>
              <a:xfrm>
                <a:off x="2805" y="4979"/>
                <a:ext cx="500" cy="1161"/>
              </a:xfrm>
              <a:prstGeom prst="rect">
                <a:avLst/>
              </a:prstGeom>
              <a:noFill/>
            </p:spPr>
            <p:txBody>
              <a:bodyPr wrap="square" rtlCol="0">
                <a:spAutoFit/>
              </a:bodyPr>
              <a:lstStyle/>
              <a:p>
                <a:r>
                  <a:rPr lang="en-US" altLang="zh-CN" sz="1400" dirty="0"/>
                  <a:t>3.</a:t>
                </a:r>
                <a:r>
                  <a:rPr lang="zh-CN" altLang="en-US" sz="1400" dirty="0"/>
                  <a:t>回滚</a:t>
                </a:r>
              </a:p>
            </p:txBody>
          </p:sp>
          <p:sp>
            <p:nvSpPr>
              <p:cNvPr id="50" name="文本框 49"/>
              <p:cNvSpPr txBox="1"/>
              <p:nvPr/>
            </p:nvSpPr>
            <p:spPr>
              <a:xfrm>
                <a:off x="3429" y="5507"/>
                <a:ext cx="584" cy="483"/>
              </a:xfrm>
              <a:prstGeom prst="rect">
                <a:avLst/>
              </a:prstGeom>
              <a:noFill/>
            </p:spPr>
            <p:txBody>
              <a:bodyPr wrap="square" rtlCol="0">
                <a:spAutoFit/>
              </a:bodyPr>
              <a:lstStyle/>
              <a:p>
                <a:r>
                  <a:rPr lang="en-US" altLang="zh-CN" sz="1400"/>
                  <a:t>ok</a:t>
                </a:r>
              </a:p>
            </p:txBody>
          </p:sp>
        </p:grpSp>
        <p:grpSp>
          <p:nvGrpSpPr>
            <p:cNvPr id="51" name="组合 50"/>
            <p:cNvGrpSpPr/>
            <p:nvPr/>
          </p:nvGrpSpPr>
          <p:grpSpPr>
            <a:xfrm>
              <a:off x="4643" y="4060"/>
              <a:ext cx="2752" cy="3394"/>
              <a:chOff x="1261" y="4084"/>
              <a:chExt cx="2752" cy="3394"/>
            </a:xfrm>
          </p:grpSpPr>
          <p:cxnSp>
            <p:nvCxnSpPr>
              <p:cNvPr id="52" name="直接箭头连接符 51"/>
              <p:cNvCxnSpPr/>
              <p:nvPr/>
            </p:nvCxnSpPr>
            <p:spPr>
              <a:xfrm>
                <a:off x="1680" y="4084"/>
                <a:ext cx="0" cy="3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2185" y="4141"/>
                <a:ext cx="0" cy="328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251" y="4133"/>
                <a:ext cx="0" cy="3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3702" y="4149"/>
                <a:ext cx="29" cy="3312"/>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261" y="5011"/>
                <a:ext cx="456" cy="1161"/>
              </a:xfrm>
              <a:prstGeom prst="rect">
                <a:avLst/>
              </a:prstGeom>
              <a:noFill/>
            </p:spPr>
            <p:txBody>
              <a:bodyPr wrap="square" rtlCol="0">
                <a:spAutoFit/>
              </a:bodyPr>
              <a:lstStyle/>
              <a:p>
                <a:r>
                  <a:rPr lang="en-US" altLang="zh-CN" sz="1400" dirty="0"/>
                  <a:t>2.</a:t>
                </a:r>
                <a:r>
                  <a:rPr lang="zh-CN" altLang="en-US" sz="1400" dirty="0"/>
                  <a:t>准备</a:t>
                </a:r>
              </a:p>
            </p:txBody>
          </p:sp>
          <p:sp>
            <p:nvSpPr>
              <p:cNvPr id="57" name="文本框 56"/>
              <p:cNvSpPr txBox="1"/>
              <p:nvPr/>
            </p:nvSpPr>
            <p:spPr>
              <a:xfrm>
                <a:off x="1901" y="5483"/>
                <a:ext cx="584" cy="483"/>
              </a:xfrm>
              <a:prstGeom prst="rect">
                <a:avLst/>
              </a:prstGeom>
              <a:noFill/>
            </p:spPr>
            <p:txBody>
              <a:bodyPr wrap="square" rtlCol="0">
                <a:spAutoFit/>
              </a:bodyPr>
              <a:lstStyle/>
              <a:p>
                <a:r>
                  <a:rPr lang="en-US" altLang="zh-CN" sz="1400"/>
                  <a:t>ok</a:t>
                </a:r>
              </a:p>
            </p:txBody>
          </p:sp>
          <p:sp>
            <p:nvSpPr>
              <p:cNvPr id="58" name="文本框 57"/>
              <p:cNvSpPr txBox="1"/>
              <p:nvPr/>
            </p:nvSpPr>
            <p:spPr>
              <a:xfrm>
                <a:off x="2805" y="4979"/>
                <a:ext cx="446" cy="1161"/>
              </a:xfrm>
              <a:prstGeom prst="rect">
                <a:avLst/>
              </a:prstGeom>
              <a:noFill/>
            </p:spPr>
            <p:txBody>
              <a:bodyPr wrap="square" rtlCol="0">
                <a:spAutoFit/>
              </a:bodyPr>
              <a:lstStyle/>
              <a:p>
                <a:r>
                  <a:rPr lang="en-US" altLang="zh-CN" sz="1400" dirty="0"/>
                  <a:t>4.</a:t>
                </a:r>
                <a:r>
                  <a:rPr lang="zh-CN" altLang="en-US" sz="1400" dirty="0"/>
                  <a:t>回滚</a:t>
                </a:r>
              </a:p>
            </p:txBody>
          </p:sp>
          <p:sp>
            <p:nvSpPr>
              <p:cNvPr id="59" name="文本框 58"/>
              <p:cNvSpPr txBox="1"/>
              <p:nvPr/>
            </p:nvSpPr>
            <p:spPr>
              <a:xfrm>
                <a:off x="3429" y="5507"/>
                <a:ext cx="584" cy="483"/>
              </a:xfrm>
              <a:prstGeom prst="rect">
                <a:avLst/>
              </a:prstGeom>
              <a:noFill/>
            </p:spPr>
            <p:txBody>
              <a:bodyPr wrap="square" rtlCol="0">
                <a:spAutoFit/>
              </a:bodyPr>
              <a:lstStyle/>
              <a:p>
                <a:r>
                  <a:rPr lang="en-US" altLang="zh-CN" sz="1400"/>
                  <a:t>ok</a:t>
                </a:r>
              </a:p>
            </p:txBody>
          </p:sp>
        </p:grpSp>
        <p:sp>
          <p:nvSpPr>
            <p:cNvPr id="60" name="文本框 59"/>
            <p:cNvSpPr txBox="1"/>
            <p:nvPr/>
          </p:nvSpPr>
          <p:spPr>
            <a:xfrm>
              <a:off x="3576" y="9064"/>
              <a:ext cx="1528" cy="580"/>
            </a:xfrm>
            <a:prstGeom prst="rect">
              <a:avLst/>
            </a:prstGeom>
            <a:noFill/>
          </p:spPr>
          <p:txBody>
            <a:bodyPr wrap="none" rtlCol="0">
              <a:spAutoFit/>
            </a:bodyPr>
            <a:lstStyle/>
            <a:p>
              <a:r>
                <a:rPr lang="en-US" altLang="zh-CN"/>
                <a:t>rollback</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D260C9B-2DFA-483C-AA0E-58D6B65A941B}"/>
              </a:ext>
            </a:extLst>
          </p:cNvPr>
          <p:cNvSpPr>
            <a:spLocks noGrp="1"/>
          </p:cNvSpPr>
          <p:nvPr>
            <p:ph type="title"/>
          </p:nvPr>
        </p:nvSpPr>
        <p:spPr>
          <a:xfrm>
            <a:off x="250372" y="486144"/>
            <a:ext cx="5549537" cy="692965"/>
          </a:xfrm>
        </p:spPr>
        <p:txBody>
          <a:bodyPr/>
          <a:lstStyle/>
          <a:p>
            <a:r>
              <a:rPr lang="en-US" altLang="zh-CN" dirty="0"/>
              <a:t>TCC</a:t>
            </a:r>
            <a:r>
              <a:rPr lang="zh-CN" altLang="en-US" dirty="0"/>
              <a:t>模式</a:t>
            </a:r>
            <a:r>
              <a:rPr lang="en-US" altLang="zh-CN" dirty="0"/>
              <a:t>-cancel</a:t>
            </a:r>
            <a:endParaRPr lang="zh-CN" altLang="en-US" dirty="0"/>
          </a:p>
        </p:txBody>
      </p:sp>
      <p:sp>
        <p:nvSpPr>
          <p:cNvPr id="5" name="矩形: 对角圆角 4">
            <a:extLst>
              <a:ext uri="{FF2B5EF4-FFF2-40B4-BE49-F238E27FC236}">
                <a16:creationId xmlns:a16="http://schemas.microsoft.com/office/drawing/2014/main" id="{A0B92383-9B69-48FE-B654-694128806EA9}"/>
              </a:ext>
            </a:extLst>
          </p:cNvPr>
          <p:cNvSpPr/>
          <p:nvPr/>
        </p:nvSpPr>
        <p:spPr>
          <a:xfrm>
            <a:off x="1855693" y="1492624"/>
            <a:ext cx="5190566" cy="127747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B7F2671D-A683-4DD1-B231-9CD943654E5E}"/>
              </a:ext>
            </a:extLst>
          </p:cNvPr>
          <p:cNvSpPr/>
          <p:nvPr/>
        </p:nvSpPr>
        <p:spPr>
          <a:xfrm>
            <a:off x="2023132" y="2017058"/>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7" name="矩形: 圆角 6">
            <a:extLst>
              <a:ext uri="{FF2B5EF4-FFF2-40B4-BE49-F238E27FC236}">
                <a16:creationId xmlns:a16="http://schemas.microsoft.com/office/drawing/2014/main" id="{96BEBDDD-DCE4-4BD8-960C-6ED1FEF2CCE0}"/>
              </a:ext>
            </a:extLst>
          </p:cNvPr>
          <p:cNvSpPr/>
          <p:nvPr/>
        </p:nvSpPr>
        <p:spPr>
          <a:xfrm>
            <a:off x="3677122" y="2017058"/>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8" name="矩形: 圆角 7">
            <a:extLst>
              <a:ext uri="{FF2B5EF4-FFF2-40B4-BE49-F238E27FC236}">
                <a16:creationId xmlns:a16="http://schemas.microsoft.com/office/drawing/2014/main" id="{8ECDD6AF-C069-4BFE-9A5E-D1C418E45771}"/>
              </a:ext>
            </a:extLst>
          </p:cNvPr>
          <p:cNvSpPr/>
          <p:nvPr/>
        </p:nvSpPr>
        <p:spPr>
          <a:xfrm>
            <a:off x="5331112" y="2010334"/>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sp>
        <p:nvSpPr>
          <p:cNvPr id="9" name="文本框 8">
            <a:extLst>
              <a:ext uri="{FF2B5EF4-FFF2-40B4-BE49-F238E27FC236}">
                <a16:creationId xmlns:a16="http://schemas.microsoft.com/office/drawing/2014/main" id="{B7C04903-08B2-4775-B050-9704EE77254F}"/>
              </a:ext>
            </a:extLst>
          </p:cNvPr>
          <p:cNvSpPr txBox="1"/>
          <p:nvPr/>
        </p:nvSpPr>
        <p:spPr>
          <a:xfrm>
            <a:off x="3607563" y="1554786"/>
            <a:ext cx="1723549" cy="400110"/>
          </a:xfrm>
          <a:prstGeom prst="rect">
            <a:avLst/>
          </a:prstGeom>
          <a:noFill/>
        </p:spPr>
        <p:txBody>
          <a:bodyPr wrap="none" rtlCol="0">
            <a:spAutoFit/>
          </a:bodyPr>
          <a:lstStyle/>
          <a:p>
            <a:r>
              <a:rPr lang="zh-CN" altLang="en-US" sz="2000" dirty="0">
                <a:solidFill>
                  <a:srgbClr val="0070C0"/>
                </a:solidFill>
              </a:rPr>
              <a:t>预订行程服务</a:t>
            </a:r>
          </a:p>
        </p:txBody>
      </p:sp>
      <p:sp>
        <p:nvSpPr>
          <p:cNvPr id="10" name="流程图: 预定义过程 9">
            <a:extLst>
              <a:ext uri="{FF2B5EF4-FFF2-40B4-BE49-F238E27FC236}">
                <a16:creationId xmlns:a16="http://schemas.microsoft.com/office/drawing/2014/main" id="{503DB569-8F28-4326-9C09-40AD01612E02}"/>
              </a:ext>
            </a:extLst>
          </p:cNvPr>
          <p:cNvSpPr/>
          <p:nvPr/>
        </p:nvSpPr>
        <p:spPr>
          <a:xfrm>
            <a:off x="8619565" y="1492624"/>
            <a:ext cx="2857500" cy="127747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TCC</a:t>
            </a:r>
            <a:r>
              <a:rPr lang="zh-CN" altLang="en-US" dirty="0"/>
              <a:t>服务框架</a:t>
            </a:r>
          </a:p>
        </p:txBody>
      </p:sp>
      <p:cxnSp>
        <p:nvCxnSpPr>
          <p:cNvPr id="11" name="直接箭头连接符 10">
            <a:extLst>
              <a:ext uri="{FF2B5EF4-FFF2-40B4-BE49-F238E27FC236}">
                <a16:creationId xmlns:a16="http://schemas.microsoft.com/office/drawing/2014/main" id="{C300C8DA-22CE-4FF7-91D2-3154CAC1D977}"/>
              </a:ext>
            </a:extLst>
          </p:cNvPr>
          <p:cNvCxnSpPr>
            <a:stCxn id="5" idx="0"/>
            <a:endCxn id="10" idx="1"/>
          </p:cNvCxnSpPr>
          <p:nvPr/>
        </p:nvCxnSpPr>
        <p:spPr>
          <a:xfrm>
            <a:off x="7046259" y="2131359"/>
            <a:ext cx="157330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104B66F-6095-4AB4-B0AA-074125D0C742}"/>
              </a:ext>
            </a:extLst>
          </p:cNvPr>
          <p:cNvSpPr txBox="1"/>
          <p:nvPr/>
        </p:nvSpPr>
        <p:spPr>
          <a:xfrm>
            <a:off x="7118614" y="1801469"/>
            <a:ext cx="1428596" cy="646331"/>
          </a:xfrm>
          <a:prstGeom prst="rect">
            <a:avLst/>
          </a:prstGeom>
          <a:noFill/>
          <a:ln>
            <a:noFill/>
          </a:ln>
        </p:spPr>
        <p:txBody>
          <a:bodyPr wrap="none" rtlCol="0">
            <a:spAutoFit/>
          </a:bodyPr>
          <a:lstStyle/>
          <a:p>
            <a:pPr algn="ctr"/>
            <a:r>
              <a:rPr lang="en-US" altLang="zh-CN" dirty="0">
                <a:solidFill>
                  <a:srgbClr val="FF0000"/>
                </a:solidFill>
              </a:rPr>
              <a:t>4.</a:t>
            </a:r>
            <a:r>
              <a:rPr lang="zh-CN" altLang="en-US" dirty="0">
                <a:solidFill>
                  <a:srgbClr val="FF0000"/>
                </a:solidFill>
              </a:rPr>
              <a:t>取消预定</a:t>
            </a:r>
            <a:endParaRPr lang="en-US" altLang="zh-CN" dirty="0">
              <a:solidFill>
                <a:srgbClr val="FF0000"/>
              </a:solidFill>
            </a:endParaRPr>
          </a:p>
          <a:p>
            <a:pPr algn="ctr"/>
            <a:r>
              <a:rPr lang="en-US" altLang="zh-CN" dirty="0">
                <a:solidFill>
                  <a:srgbClr val="FF0000"/>
                </a:solidFill>
              </a:rPr>
              <a:t>(4.1,4.2,4.3)</a:t>
            </a:r>
            <a:endParaRPr lang="zh-CN" altLang="en-US" dirty="0">
              <a:solidFill>
                <a:srgbClr val="FF0000"/>
              </a:solidFill>
            </a:endParaRPr>
          </a:p>
        </p:txBody>
      </p:sp>
      <p:cxnSp>
        <p:nvCxnSpPr>
          <p:cNvPr id="13" name="直接箭头连接符 12">
            <a:extLst>
              <a:ext uri="{FF2B5EF4-FFF2-40B4-BE49-F238E27FC236}">
                <a16:creationId xmlns:a16="http://schemas.microsoft.com/office/drawing/2014/main" id="{E5251F2F-08C8-458F-8C30-F3975B9A6557}"/>
              </a:ext>
            </a:extLst>
          </p:cNvPr>
          <p:cNvCxnSpPr/>
          <p:nvPr/>
        </p:nvCxnSpPr>
        <p:spPr>
          <a:xfrm>
            <a:off x="376518" y="1801469"/>
            <a:ext cx="122368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63D706D-C75B-418A-9CD3-40A0A3B7D037}"/>
              </a:ext>
            </a:extLst>
          </p:cNvPr>
          <p:cNvCxnSpPr/>
          <p:nvPr/>
        </p:nvCxnSpPr>
        <p:spPr>
          <a:xfrm flipH="1">
            <a:off x="356347" y="2298144"/>
            <a:ext cx="13043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9EA9F42-3E2C-4ADA-A6F1-1347573F34AC}"/>
              </a:ext>
            </a:extLst>
          </p:cNvPr>
          <p:cNvSpPr/>
          <p:nvPr/>
        </p:nvSpPr>
        <p:spPr>
          <a:xfrm>
            <a:off x="2165867"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A53F73-170C-44A0-ACBF-79BF9A8318C8}"/>
              </a:ext>
            </a:extLst>
          </p:cNvPr>
          <p:cNvSpPr/>
          <p:nvPr/>
        </p:nvSpPr>
        <p:spPr>
          <a:xfrm>
            <a:off x="2644262" y="5463276"/>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7" name="矩形 16">
            <a:extLst>
              <a:ext uri="{FF2B5EF4-FFF2-40B4-BE49-F238E27FC236}">
                <a16:creationId xmlns:a16="http://schemas.microsoft.com/office/drawing/2014/main" id="{7D10E3DD-3103-4B59-A95F-A58C8C99EE39}"/>
              </a:ext>
            </a:extLst>
          </p:cNvPr>
          <p:cNvSpPr/>
          <p:nvPr/>
        </p:nvSpPr>
        <p:spPr>
          <a:xfrm>
            <a:off x="5188635"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8DCD077D-3E08-4833-B96C-705123518C37}"/>
              </a:ext>
            </a:extLst>
          </p:cNvPr>
          <p:cNvSpPr/>
          <p:nvPr/>
        </p:nvSpPr>
        <p:spPr>
          <a:xfrm>
            <a:off x="5598192" y="551777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19" name="矩形 18">
            <a:extLst>
              <a:ext uri="{FF2B5EF4-FFF2-40B4-BE49-F238E27FC236}">
                <a16:creationId xmlns:a16="http://schemas.microsoft.com/office/drawing/2014/main" id="{E7BC844C-3294-4D88-A379-2259A39E7697}"/>
              </a:ext>
            </a:extLst>
          </p:cNvPr>
          <p:cNvSpPr/>
          <p:nvPr/>
        </p:nvSpPr>
        <p:spPr>
          <a:xfrm>
            <a:off x="8211403"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940072C-8105-4A05-88EA-F09EC4741B52}"/>
              </a:ext>
            </a:extLst>
          </p:cNvPr>
          <p:cNvSpPr/>
          <p:nvPr/>
        </p:nvSpPr>
        <p:spPr>
          <a:xfrm>
            <a:off x="8620960" y="5493493"/>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1" name="直接连接符 20">
            <a:extLst>
              <a:ext uri="{FF2B5EF4-FFF2-40B4-BE49-F238E27FC236}">
                <a16:creationId xmlns:a16="http://schemas.microsoft.com/office/drawing/2014/main" id="{A66C2ED3-64B0-4338-8532-BC56AEEC2065}"/>
              </a:ext>
            </a:extLst>
          </p:cNvPr>
          <p:cNvCxnSpPr>
            <a:cxnSpLocks/>
          </p:cNvCxnSpPr>
          <p:nvPr/>
        </p:nvCxnSpPr>
        <p:spPr>
          <a:xfrm flipV="1">
            <a:off x="2892542"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CBE0098-8AF9-47FF-B57A-544B72A1D1C1}"/>
              </a:ext>
            </a:extLst>
          </p:cNvPr>
          <p:cNvCxnSpPr>
            <a:cxnSpLocks/>
          </p:cNvCxnSpPr>
          <p:nvPr/>
        </p:nvCxnSpPr>
        <p:spPr>
          <a:xfrm flipV="1">
            <a:off x="3403530"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EE5F35D-EEF9-42E6-B52A-4B7ED5718E3C}"/>
              </a:ext>
            </a:extLst>
          </p:cNvPr>
          <p:cNvCxnSpPr>
            <a:cxnSpLocks/>
          </p:cNvCxnSpPr>
          <p:nvPr/>
        </p:nvCxnSpPr>
        <p:spPr>
          <a:xfrm flipV="1">
            <a:off x="5893849" y="4895387"/>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E5C3812-2BE5-4080-AA50-6D087DBCE722}"/>
              </a:ext>
            </a:extLst>
          </p:cNvPr>
          <p:cNvCxnSpPr>
            <a:cxnSpLocks/>
          </p:cNvCxnSpPr>
          <p:nvPr/>
        </p:nvCxnSpPr>
        <p:spPr>
          <a:xfrm flipV="1">
            <a:off x="6348344" y="489704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482463B-6E18-4D18-B8C0-26991F86F929}"/>
              </a:ext>
            </a:extLst>
          </p:cNvPr>
          <p:cNvCxnSpPr>
            <a:cxnSpLocks/>
          </p:cNvCxnSpPr>
          <p:nvPr/>
        </p:nvCxnSpPr>
        <p:spPr>
          <a:xfrm flipV="1">
            <a:off x="8877566"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6A0986D-925B-48C5-9C67-40C30C0F76CA}"/>
              </a:ext>
            </a:extLst>
          </p:cNvPr>
          <p:cNvCxnSpPr>
            <a:cxnSpLocks/>
          </p:cNvCxnSpPr>
          <p:nvPr/>
        </p:nvCxnSpPr>
        <p:spPr>
          <a:xfrm flipV="1">
            <a:off x="9406604"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A2776DD-184F-4B0C-96BC-7CEE2626C005}"/>
              </a:ext>
            </a:extLst>
          </p:cNvPr>
          <p:cNvCxnSpPr>
            <a:cxnSpLocks/>
          </p:cNvCxnSpPr>
          <p:nvPr/>
        </p:nvCxnSpPr>
        <p:spPr>
          <a:xfrm flipV="1">
            <a:off x="3885551"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C8FA30B-DA99-42D2-A0AF-A4A529E2838A}"/>
              </a:ext>
            </a:extLst>
          </p:cNvPr>
          <p:cNvCxnSpPr>
            <a:cxnSpLocks/>
          </p:cNvCxnSpPr>
          <p:nvPr/>
        </p:nvCxnSpPr>
        <p:spPr>
          <a:xfrm flipV="1">
            <a:off x="6817662" y="4895387"/>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123AFBF-E3A6-43B7-BEA8-6D5E12E3F3E0}"/>
              </a:ext>
            </a:extLst>
          </p:cNvPr>
          <p:cNvCxnSpPr>
            <a:cxnSpLocks/>
          </p:cNvCxnSpPr>
          <p:nvPr/>
        </p:nvCxnSpPr>
        <p:spPr>
          <a:xfrm flipV="1">
            <a:off x="9862600"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99AE59E-24ED-4C2B-B862-FE6C4F78AC27}"/>
              </a:ext>
            </a:extLst>
          </p:cNvPr>
          <p:cNvCxnSpPr>
            <a:stCxn id="6" idx="2"/>
          </p:cNvCxnSpPr>
          <p:nvPr/>
        </p:nvCxnSpPr>
        <p:spPr>
          <a:xfrm rot="16200000" flipH="1">
            <a:off x="1706010" y="3653075"/>
            <a:ext cx="2246929" cy="126135"/>
          </a:xfrm>
          <a:prstGeom prst="curved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742107A1-D50D-4AD3-B0D1-F0827FC130F0}"/>
              </a:ext>
            </a:extLst>
          </p:cNvPr>
          <p:cNvCxnSpPr>
            <a:stCxn id="7" idx="2"/>
          </p:cNvCxnSpPr>
          <p:nvPr/>
        </p:nvCxnSpPr>
        <p:spPr>
          <a:xfrm rot="16200000" flipH="1">
            <a:off x="4005769" y="3007307"/>
            <a:ext cx="2302708" cy="1473452"/>
          </a:xfrm>
          <a:prstGeom prst="curved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77DB9794-E64C-4201-94DC-CCF73E49B3ED}"/>
              </a:ext>
            </a:extLst>
          </p:cNvPr>
          <p:cNvCxnSpPr>
            <a:stCxn id="8" idx="2"/>
          </p:cNvCxnSpPr>
          <p:nvPr/>
        </p:nvCxnSpPr>
        <p:spPr>
          <a:xfrm rot="16200000" flipH="1">
            <a:off x="6349150" y="2311191"/>
            <a:ext cx="2253652" cy="2803179"/>
          </a:xfrm>
          <a:prstGeom prst="curved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7B7617B-A98D-4744-9D96-3884A12CF5F1}"/>
              </a:ext>
            </a:extLst>
          </p:cNvPr>
          <p:cNvSpPr txBox="1"/>
          <p:nvPr/>
        </p:nvSpPr>
        <p:spPr>
          <a:xfrm>
            <a:off x="4038118" y="3220401"/>
            <a:ext cx="1300356" cy="369332"/>
          </a:xfrm>
          <a:prstGeom prst="rect">
            <a:avLst/>
          </a:prstGeom>
          <a:noFill/>
        </p:spPr>
        <p:txBody>
          <a:bodyPr wrap="none" rtlCol="0">
            <a:spAutoFit/>
          </a:bodyPr>
          <a:lstStyle/>
          <a:p>
            <a:r>
              <a:rPr lang="en-US" altLang="zh-CN" dirty="0"/>
              <a:t>2.</a:t>
            </a:r>
            <a:r>
              <a:rPr lang="zh-CN" altLang="en-US" dirty="0"/>
              <a:t>预订酒店</a:t>
            </a:r>
          </a:p>
        </p:txBody>
      </p:sp>
      <p:sp>
        <p:nvSpPr>
          <p:cNvPr id="34" name="文本框 33">
            <a:extLst>
              <a:ext uri="{FF2B5EF4-FFF2-40B4-BE49-F238E27FC236}">
                <a16:creationId xmlns:a16="http://schemas.microsoft.com/office/drawing/2014/main" id="{88DF8BC3-B7B1-44D9-B02D-16B6FE41370D}"/>
              </a:ext>
            </a:extLst>
          </p:cNvPr>
          <p:cNvSpPr txBox="1"/>
          <p:nvPr/>
        </p:nvSpPr>
        <p:spPr>
          <a:xfrm>
            <a:off x="5799909" y="3223737"/>
            <a:ext cx="1300356" cy="369332"/>
          </a:xfrm>
          <a:prstGeom prst="rect">
            <a:avLst/>
          </a:prstGeom>
          <a:noFill/>
        </p:spPr>
        <p:txBody>
          <a:bodyPr wrap="none" rtlCol="0">
            <a:spAutoFit/>
          </a:bodyPr>
          <a:lstStyle/>
          <a:p>
            <a:r>
              <a:rPr lang="en-US" altLang="zh-CN" dirty="0"/>
              <a:t>3.</a:t>
            </a:r>
            <a:r>
              <a:rPr lang="zh-CN" altLang="en-US" dirty="0"/>
              <a:t>预订火车</a:t>
            </a:r>
          </a:p>
        </p:txBody>
      </p:sp>
      <p:sp>
        <p:nvSpPr>
          <p:cNvPr id="35" name="文本框 34">
            <a:extLst>
              <a:ext uri="{FF2B5EF4-FFF2-40B4-BE49-F238E27FC236}">
                <a16:creationId xmlns:a16="http://schemas.microsoft.com/office/drawing/2014/main" id="{FBD4816C-861B-4C36-891E-403AA57D5051}"/>
              </a:ext>
            </a:extLst>
          </p:cNvPr>
          <p:cNvSpPr txBox="1"/>
          <p:nvPr/>
        </p:nvSpPr>
        <p:spPr>
          <a:xfrm>
            <a:off x="2116228" y="3220401"/>
            <a:ext cx="1300356" cy="369332"/>
          </a:xfrm>
          <a:prstGeom prst="rect">
            <a:avLst/>
          </a:prstGeom>
          <a:noFill/>
        </p:spPr>
        <p:txBody>
          <a:bodyPr wrap="none" rtlCol="0">
            <a:spAutoFit/>
          </a:bodyPr>
          <a:lstStyle/>
          <a:p>
            <a:r>
              <a:rPr lang="en-US" altLang="zh-CN" dirty="0"/>
              <a:t>1.</a:t>
            </a:r>
            <a:r>
              <a:rPr lang="zh-CN" altLang="en-US" dirty="0"/>
              <a:t>预订航班</a:t>
            </a:r>
          </a:p>
        </p:txBody>
      </p:sp>
      <p:cxnSp>
        <p:nvCxnSpPr>
          <p:cNvPr id="37" name="连接符: 曲线 43">
            <a:extLst>
              <a:ext uri="{FF2B5EF4-FFF2-40B4-BE49-F238E27FC236}">
                <a16:creationId xmlns:a16="http://schemas.microsoft.com/office/drawing/2014/main" id="{B16E06E4-1F21-4FB7-8869-A01CBC70128C}"/>
              </a:ext>
            </a:extLst>
          </p:cNvPr>
          <p:cNvCxnSpPr>
            <a:stCxn id="10" idx="2"/>
          </p:cNvCxnSpPr>
          <p:nvPr/>
        </p:nvCxnSpPr>
        <p:spPr>
          <a:xfrm flipH="1">
            <a:off x="6355286" y="2770094"/>
            <a:ext cx="3693029" cy="20997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45">
            <a:extLst>
              <a:ext uri="{FF2B5EF4-FFF2-40B4-BE49-F238E27FC236}">
                <a16:creationId xmlns:a16="http://schemas.microsoft.com/office/drawing/2014/main" id="{72C99D0C-87E6-4318-BED7-52D6FFDA441C}"/>
              </a:ext>
            </a:extLst>
          </p:cNvPr>
          <p:cNvCxnSpPr>
            <a:stCxn id="10" idx="2"/>
          </p:cNvCxnSpPr>
          <p:nvPr/>
        </p:nvCxnSpPr>
        <p:spPr>
          <a:xfrm flipH="1">
            <a:off x="3374563" y="2770094"/>
            <a:ext cx="6673752" cy="20815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8B912A3E-8099-4EDE-B24A-A340631D371A}"/>
              </a:ext>
            </a:extLst>
          </p:cNvPr>
          <p:cNvSpPr txBox="1"/>
          <p:nvPr/>
        </p:nvSpPr>
        <p:spPr>
          <a:xfrm>
            <a:off x="10596755" y="3956795"/>
            <a:ext cx="1364476" cy="646331"/>
          </a:xfrm>
          <a:prstGeom prst="rect">
            <a:avLst/>
          </a:prstGeom>
          <a:noFill/>
          <a:ln>
            <a:noFill/>
          </a:ln>
        </p:spPr>
        <p:txBody>
          <a:bodyPr wrap="none" rtlCol="0">
            <a:spAutoFit/>
          </a:bodyPr>
          <a:lstStyle/>
          <a:p>
            <a:r>
              <a:rPr lang="en-US" altLang="zh-CN" dirty="0">
                <a:solidFill>
                  <a:srgbClr val="FF0000"/>
                </a:solidFill>
              </a:rPr>
              <a:t>timeout </a:t>
            </a:r>
          </a:p>
          <a:p>
            <a:r>
              <a:rPr lang="en-US" altLang="zh-CN" dirty="0">
                <a:solidFill>
                  <a:srgbClr val="FF0000"/>
                </a:solidFill>
              </a:rPr>
              <a:t>auto cancel</a:t>
            </a:r>
            <a:endParaRPr lang="zh-CN" altLang="en-US" dirty="0">
              <a:solidFill>
                <a:srgbClr val="FF0000"/>
              </a:solidFill>
            </a:endParaRPr>
          </a:p>
        </p:txBody>
      </p:sp>
      <p:cxnSp>
        <p:nvCxnSpPr>
          <p:cNvPr id="41" name="连接符: 曲线 40">
            <a:extLst>
              <a:ext uri="{FF2B5EF4-FFF2-40B4-BE49-F238E27FC236}">
                <a16:creationId xmlns:a16="http://schemas.microsoft.com/office/drawing/2014/main" id="{8F94EDF5-660C-4F10-BF23-9DC1FC4F2FDE}"/>
              </a:ext>
            </a:extLst>
          </p:cNvPr>
          <p:cNvCxnSpPr>
            <a:cxnSpLocks/>
            <a:stCxn id="19" idx="3"/>
          </p:cNvCxnSpPr>
          <p:nvPr/>
        </p:nvCxnSpPr>
        <p:spPr>
          <a:xfrm flipH="1" flipV="1">
            <a:off x="9862600" y="4839607"/>
            <a:ext cx="716554" cy="932568"/>
          </a:xfrm>
          <a:prstGeom prst="curvedConnector4">
            <a:avLst>
              <a:gd name="adj1" fmla="val -31903"/>
              <a:gd name="adj2" fmla="val 1635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5CCC59D6-FC22-4623-8DC8-81EC9CBFC169}"/>
              </a:ext>
            </a:extLst>
          </p:cNvPr>
          <p:cNvSpPr txBox="1"/>
          <p:nvPr/>
        </p:nvSpPr>
        <p:spPr>
          <a:xfrm>
            <a:off x="8110324" y="3368360"/>
            <a:ext cx="2210862" cy="369332"/>
          </a:xfrm>
          <a:prstGeom prst="rect">
            <a:avLst/>
          </a:prstGeom>
          <a:noFill/>
          <a:ln>
            <a:noFill/>
          </a:ln>
        </p:spPr>
        <p:txBody>
          <a:bodyPr wrap="none" rtlCol="0">
            <a:spAutoFit/>
          </a:bodyPr>
          <a:lstStyle/>
          <a:p>
            <a:r>
              <a:rPr lang="en-US" altLang="zh-CN" dirty="0">
                <a:solidFill>
                  <a:srgbClr val="FF0000"/>
                </a:solidFill>
              </a:rPr>
              <a:t>4.1,4.2</a:t>
            </a:r>
            <a:r>
              <a:rPr lang="zh-CN" altLang="en-US" dirty="0">
                <a:solidFill>
                  <a:srgbClr val="FF0000"/>
                </a:solidFill>
              </a:rPr>
              <a:t> </a:t>
            </a:r>
            <a:r>
              <a:rPr lang="en-US" altLang="zh-CN" dirty="0">
                <a:solidFill>
                  <a:srgbClr val="FF0000"/>
                </a:solidFill>
              </a:rPr>
              <a:t>cancelBook</a:t>
            </a:r>
            <a:endParaRPr lang="zh-CN" altLang="en-US" dirty="0">
              <a:solidFill>
                <a:srgbClr val="FF0000"/>
              </a:solidFill>
            </a:endParaRPr>
          </a:p>
        </p:txBody>
      </p:sp>
      <p:sp>
        <p:nvSpPr>
          <p:cNvPr id="49" name="文本框 48">
            <a:extLst>
              <a:ext uri="{FF2B5EF4-FFF2-40B4-BE49-F238E27FC236}">
                <a16:creationId xmlns:a16="http://schemas.microsoft.com/office/drawing/2014/main" id="{504E8DCE-F6A1-42C9-9FF4-8F306742B774}"/>
              </a:ext>
            </a:extLst>
          </p:cNvPr>
          <p:cNvSpPr txBox="1"/>
          <p:nvPr/>
        </p:nvSpPr>
        <p:spPr>
          <a:xfrm>
            <a:off x="6004110" y="2924730"/>
            <a:ext cx="356188" cy="400110"/>
          </a:xfrm>
          <a:prstGeom prst="rect">
            <a:avLst/>
          </a:prstGeom>
          <a:noFill/>
        </p:spPr>
        <p:txBody>
          <a:bodyPr wrap="none" rtlCol="0">
            <a:spAutoFit/>
          </a:bodyPr>
          <a:lstStyle/>
          <a:p>
            <a:r>
              <a:rPr lang="en-US" altLang="zh-CN" sz="2000" dirty="0">
                <a:solidFill>
                  <a:srgbClr val="FF0000"/>
                </a:solidFill>
              </a:rPr>
              <a:t>X</a:t>
            </a:r>
            <a:endParaRPr lang="zh-CN" altLang="en-US" sz="2000" dirty="0">
              <a:solidFill>
                <a:srgbClr val="FF0000"/>
              </a:solidFill>
            </a:endParaRPr>
          </a:p>
        </p:txBody>
      </p:sp>
    </p:spTree>
    <p:extLst>
      <p:ext uri="{BB962C8B-B14F-4D97-AF65-F5344CB8AC3E}">
        <p14:creationId xmlns:p14="http://schemas.microsoft.com/office/powerpoint/2010/main" val="784595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2540A-6283-414B-ADBD-03A849A1DAAD}"/>
              </a:ext>
            </a:extLst>
          </p:cNvPr>
          <p:cNvSpPr>
            <a:spLocks noGrp="1"/>
          </p:cNvSpPr>
          <p:nvPr>
            <p:ph type="title"/>
          </p:nvPr>
        </p:nvSpPr>
        <p:spPr>
          <a:xfrm>
            <a:off x="250372" y="486144"/>
            <a:ext cx="9216357" cy="692965"/>
          </a:xfrm>
        </p:spPr>
        <p:txBody>
          <a:bodyPr/>
          <a:lstStyle/>
          <a:p>
            <a:r>
              <a:rPr lang="en-US" altLang="zh-CN" dirty="0"/>
              <a:t>TCC</a:t>
            </a:r>
            <a:r>
              <a:rPr lang="zh-CN" altLang="en-US" dirty="0"/>
              <a:t>模式</a:t>
            </a:r>
            <a:r>
              <a:rPr lang="en-US" altLang="zh-CN" dirty="0"/>
              <a:t>-heuristic exception</a:t>
            </a:r>
            <a:endParaRPr lang="zh-CN" altLang="en-US" dirty="0"/>
          </a:p>
        </p:txBody>
      </p:sp>
      <p:sp>
        <p:nvSpPr>
          <p:cNvPr id="4" name="矩形: 对角圆角 3">
            <a:extLst>
              <a:ext uri="{FF2B5EF4-FFF2-40B4-BE49-F238E27FC236}">
                <a16:creationId xmlns:a16="http://schemas.microsoft.com/office/drawing/2014/main" id="{B20FF706-A34A-4226-A6B6-30A1307FD006}"/>
              </a:ext>
            </a:extLst>
          </p:cNvPr>
          <p:cNvSpPr/>
          <p:nvPr/>
        </p:nvSpPr>
        <p:spPr>
          <a:xfrm>
            <a:off x="1855693" y="1492624"/>
            <a:ext cx="5190566" cy="127747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2D50D37B-00AB-4A58-8127-715445141279}"/>
              </a:ext>
            </a:extLst>
          </p:cNvPr>
          <p:cNvSpPr/>
          <p:nvPr/>
        </p:nvSpPr>
        <p:spPr>
          <a:xfrm>
            <a:off x="2023132" y="2017058"/>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bookFilght</a:t>
            </a:r>
            <a:endParaRPr lang="zh-CN" altLang="en-US" dirty="0"/>
          </a:p>
        </p:txBody>
      </p:sp>
      <p:sp>
        <p:nvSpPr>
          <p:cNvPr id="6" name="矩形: 圆角 5">
            <a:extLst>
              <a:ext uri="{FF2B5EF4-FFF2-40B4-BE49-F238E27FC236}">
                <a16:creationId xmlns:a16="http://schemas.microsoft.com/office/drawing/2014/main" id="{3D44B3F7-DCCF-4447-95CF-4FE714B31BD8}"/>
              </a:ext>
            </a:extLst>
          </p:cNvPr>
          <p:cNvSpPr/>
          <p:nvPr/>
        </p:nvSpPr>
        <p:spPr>
          <a:xfrm>
            <a:off x="3677122" y="2017058"/>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bookHotel</a:t>
            </a:r>
            <a:endParaRPr lang="zh-CN" altLang="en-US" dirty="0"/>
          </a:p>
        </p:txBody>
      </p:sp>
      <p:sp>
        <p:nvSpPr>
          <p:cNvPr id="7" name="矩形: 圆角 6">
            <a:extLst>
              <a:ext uri="{FF2B5EF4-FFF2-40B4-BE49-F238E27FC236}">
                <a16:creationId xmlns:a16="http://schemas.microsoft.com/office/drawing/2014/main" id="{B884F2B3-C9C9-4E9C-A2F7-44B450AAC7AE}"/>
              </a:ext>
            </a:extLst>
          </p:cNvPr>
          <p:cNvSpPr/>
          <p:nvPr/>
        </p:nvSpPr>
        <p:spPr>
          <a:xfrm>
            <a:off x="5331112" y="2010334"/>
            <a:ext cx="1486550" cy="57562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bookTrain</a:t>
            </a:r>
            <a:endParaRPr lang="zh-CN" altLang="en-US" dirty="0"/>
          </a:p>
        </p:txBody>
      </p:sp>
      <p:sp>
        <p:nvSpPr>
          <p:cNvPr id="8" name="文本框 7">
            <a:extLst>
              <a:ext uri="{FF2B5EF4-FFF2-40B4-BE49-F238E27FC236}">
                <a16:creationId xmlns:a16="http://schemas.microsoft.com/office/drawing/2014/main" id="{806503C2-400C-4B60-A6B9-E2A402A1F42C}"/>
              </a:ext>
            </a:extLst>
          </p:cNvPr>
          <p:cNvSpPr txBox="1"/>
          <p:nvPr/>
        </p:nvSpPr>
        <p:spPr>
          <a:xfrm>
            <a:off x="3607563" y="1554786"/>
            <a:ext cx="1723549" cy="400110"/>
          </a:xfrm>
          <a:prstGeom prst="rect">
            <a:avLst/>
          </a:prstGeom>
          <a:noFill/>
        </p:spPr>
        <p:txBody>
          <a:bodyPr wrap="none" rtlCol="0">
            <a:spAutoFit/>
          </a:bodyPr>
          <a:lstStyle/>
          <a:p>
            <a:r>
              <a:rPr lang="zh-CN" altLang="en-US" sz="2000" dirty="0">
                <a:solidFill>
                  <a:srgbClr val="0070C0"/>
                </a:solidFill>
              </a:rPr>
              <a:t>预订行程服务</a:t>
            </a:r>
          </a:p>
        </p:txBody>
      </p:sp>
      <p:sp>
        <p:nvSpPr>
          <p:cNvPr id="9" name="流程图: 预定义过程 8">
            <a:extLst>
              <a:ext uri="{FF2B5EF4-FFF2-40B4-BE49-F238E27FC236}">
                <a16:creationId xmlns:a16="http://schemas.microsoft.com/office/drawing/2014/main" id="{241AA2CB-9D27-4C98-8F97-1836D4F230F4}"/>
              </a:ext>
            </a:extLst>
          </p:cNvPr>
          <p:cNvSpPr/>
          <p:nvPr/>
        </p:nvSpPr>
        <p:spPr>
          <a:xfrm>
            <a:off x="8619565" y="1492624"/>
            <a:ext cx="2857500" cy="1277470"/>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TCC</a:t>
            </a:r>
            <a:r>
              <a:rPr lang="zh-CN" altLang="en-US" dirty="0"/>
              <a:t>服务框架</a:t>
            </a:r>
          </a:p>
        </p:txBody>
      </p:sp>
      <p:cxnSp>
        <p:nvCxnSpPr>
          <p:cNvPr id="10" name="直接箭头连接符 9">
            <a:extLst>
              <a:ext uri="{FF2B5EF4-FFF2-40B4-BE49-F238E27FC236}">
                <a16:creationId xmlns:a16="http://schemas.microsoft.com/office/drawing/2014/main" id="{BD92172D-4C53-413B-A753-1649CF97F37F}"/>
              </a:ext>
            </a:extLst>
          </p:cNvPr>
          <p:cNvCxnSpPr>
            <a:stCxn id="4" idx="0"/>
            <a:endCxn id="9" idx="1"/>
          </p:cNvCxnSpPr>
          <p:nvPr/>
        </p:nvCxnSpPr>
        <p:spPr>
          <a:xfrm>
            <a:off x="7046259" y="2131359"/>
            <a:ext cx="157330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F74CF38-E0AC-40B9-8D5A-A4D4FF0F675D}"/>
              </a:ext>
            </a:extLst>
          </p:cNvPr>
          <p:cNvSpPr txBox="1"/>
          <p:nvPr/>
        </p:nvSpPr>
        <p:spPr>
          <a:xfrm>
            <a:off x="7118614" y="1801469"/>
            <a:ext cx="1428596" cy="646331"/>
          </a:xfrm>
          <a:prstGeom prst="rect">
            <a:avLst/>
          </a:prstGeom>
          <a:noFill/>
        </p:spPr>
        <p:txBody>
          <a:bodyPr wrap="none" rtlCol="0">
            <a:spAutoFit/>
          </a:bodyPr>
          <a:lstStyle/>
          <a:p>
            <a:pPr algn="ctr"/>
            <a:r>
              <a:rPr lang="en-US" altLang="zh-CN" dirty="0">
                <a:solidFill>
                  <a:srgbClr val="00B050"/>
                </a:solidFill>
              </a:rPr>
              <a:t>4.</a:t>
            </a:r>
            <a:r>
              <a:rPr lang="zh-CN" altLang="en-US" dirty="0">
                <a:solidFill>
                  <a:srgbClr val="00B050"/>
                </a:solidFill>
              </a:rPr>
              <a:t>确认预定</a:t>
            </a:r>
            <a:endParaRPr lang="en-US" altLang="zh-CN" dirty="0">
              <a:solidFill>
                <a:srgbClr val="00B050"/>
              </a:solidFill>
            </a:endParaRPr>
          </a:p>
          <a:p>
            <a:pPr algn="ctr"/>
            <a:r>
              <a:rPr lang="en-US" altLang="zh-CN" dirty="0">
                <a:solidFill>
                  <a:srgbClr val="00B050"/>
                </a:solidFill>
              </a:rPr>
              <a:t>(4.1,4.2,4.3)</a:t>
            </a:r>
            <a:endParaRPr lang="zh-CN" altLang="en-US" dirty="0">
              <a:solidFill>
                <a:srgbClr val="00B050"/>
              </a:solidFill>
            </a:endParaRPr>
          </a:p>
        </p:txBody>
      </p:sp>
      <p:cxnSp>
        <p:nvCxnSpPr>
          <p:cNvPr id="12" name="直接箭头连接符 11">
            <a:extLst>
              <a:ext uri="{FF2B5EF4-FFF2-40B4-BE49-F238E27FC236}">
                <a16:creationId xmlns:a16="http://schemas.microsoft.com/office/drawing/2014/main" id="{FA9BBF9E-38A4-4E57-BCA4-22D0976B88E3}"/>
              </a:ext>
            </a:extLst>
          </p:cNvPr>
          <p:cNvCxnSpPr/>
          <p:nvPr/>
        </p:nvCxnSpPr>
        <p:spPr>
          <a:xfrm>
            <a:off x="376518" y="1801469"/>
            <a:ext cx="122368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7AD5439-590D-4A09-BA4E-FEA97C34478A}"/>
              </a:ext>
            </a:extLst>
          </p:cNvPr>
          <p:cNvCxnSpPr/>
          <p:nvPr/>
        </p:nvCxnSpPr>
        <p:spPr>
          <a:xfrm flipH="1">
            <a:off x="356347" y="2298144"/>
            <a:ext cx="13043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2A4DA8B-2734-46EC-9384-610098D47278}"/>
              </a:ext>
            </a:extLst>
          </p:cNvPr>
          <p:cNvSpPr/>
          <p:nvPr/>
        </p:nvSpPr>
        <p:spPr>
          <a:xfrm>
            <a:off x="2165867"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E22A8952-2129-4ABB-9518-A7DA64721955}"/>
              </a:ext>
            </a:extLst>
          </p:cNvPr>
          <p:cNvSpPr/>
          <p:nvPr/>
        </p:nvSpPr>
        <p:spPr>
          <a:xfrm>
            <a:off x="2644262" y="5463276"/>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flight</a:t>
            </a:r>
          </a:p>
          <a:p>
            <a:pPr algn="ctr"/>
            <a:r>
              <a:rPr lang="en-US" altLang="zh-CN" dirty="0"/>
              <a:t>services</a:t>
            </a:r>
            <a:endParaRPr lang="zh-CN" altLang="en-US" dirty="0"/>
          </a:p>
        </p:txBody>
      </p:sp>
      <p:sp>
        <p:nvSpPr>
          <p:cNvPr id="16" name="矩形 15">
            <a:extLst>
              <a:ext uri="{FF2B5EF4-FFF2-40B4-BE49-F238E27FC236}">
                <a16:creationId xmlns:a16="http://schemas.microsoft.com/office/drawing/2014/main" id="{9F90A8A9-9CB3-4956-9FC4-1981B852E1FE}"/>
              </a:ext>
            </a:extLst>
          </p:cNvPr>
          <p:cNvSpPr/>
          <p:nvPr/>
        </p:nvSpPr>
        <p:spPr>
          <a:xfrm>
            <a:off x="5188635"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B99625AB-6ACE-408E-9A64-8DA7B6123131}"/>
              </a:ext>
            </a:extLst>
          </p:cNvPr>
          <p:cNvSpPr/>
          <p:nvPr/>
        </p:nvSpPr>
        <p:spPr>
          <a:xfrm>
            <a:off x="5598192" y="5517777"/>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hotel</a:t>
            </a:r>
          </a:p>
          <a:p>
            <a:pPr algn="ctr"/>
            <a:r>
              <a:rPr lang="en-US" altLang="zh-CN" dirty="0"/>
              <a:t>services</a:t>
            </a:r>
            <a:endParaRPr lang="zh-CN" altLang="en-US" dirty="0"/>
          </a:p>
        </p:txBody>
      </p:sp>
      <p:sp>
        <p:nvSpPr>
          <p:cNvPr id="18" name="矩形 17">
            <a:extLst>
              <a:ext uri="{FF2B5EF4-FFF2-40B4-BE49-F238E27FC236}">
                <a16:creationId xmlns:a16="http://schemas.microsoft.com/office/drawing/2014/main" id="{B409AA20-F53F-4541-B605-07F881441E27}"/>
              </a:ext>
            </a:extLst>
          </p:cNvPr>
          <p:cNvSpPr/>
          <p:nvPr/>
        </p:nvSpPr>
        <p:spPr>
          <a:xfrm>
            <a:off x="8211403" y="5093944"/>
            <a:ext cx="2367751" cy="1356461"/>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FC9193FA-3B2D-425E-8EB5-D8DF638E1783}"/>
              </a:ext>
            </a:extLst>
          </p:cNvPr>
          <p:cNvSpPr/>
          <p:nvPr/>
        </p:nvSpPr>
        <p:spPr>
          <a:xfrm>
            <a:off x="8620960" y="5493493"/>
            <a:ext cx="1548636" cy="7145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train</a:t>
            </a:r>
          </a:p>
          <a:p>
            <a:pPr algn="ctr"/>
            <a:r>
              <a:rPr lang="en-US" altLang="zh-CN" dirty="0"/>
              <a:t>services</a:t>
            </a:r>
            <a:endParaRPr lang="zh-CN" altLang="en-US" dirty="0"/>
          </a:p>
        </p:txBody>
      </p:sp>
      <p:cxnSp>
        <p:nvCxnSpPr>
          <p:cNvPr id="20" name="直接连接符 19">
            <a:extLst>
              <a:ext uri="{FF2B5EF4-FFF2-40B4-BE49-F238E27FC236}">
                <a16:creationId xmlns:a16="http://schemas.microsoft.com/office/drawing/2014/main" id="{B7051894-FD73-4746-A327-A59229CA26B0}"/>
              </a:ext>
            </a:extLst>
          </p:cNvPr>
          <p:cNvCxnSpPr>
            <a:cxnSpLocks/>
          </p:cNvCxnSpPr>
          <p:nvPr/>
        </p:nvCxnSpPr>
        <p:spPr>
          <a:xfrm flipV="1">
            <a:off x="2892542"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45FEC88-A8D0-49F0-AE67-78B94F6C4896}"/>
              </a:ext>
            </a:extLst>
          </p:cNvPr>
          <p:cNvCxnSpPr>
            <a:cxnSpLocks/>
          </p:cNvCxnSpPr>
          <p:nvPr/>
        </p:nvCxnSpPr>
        <p:spPr>
          <a:xfrm flipV="1">
            <a:off x="3403530"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08CFDE1-C64A-49E2-86F1-DFB02A0BD223}"/>
              </a:ext>
            </a:extLst>
          </p:cNvPr>
          <p:cNvCxnSpPr>
            <a:cxnSpLocks/>
          </p:cNvCxnSpPr>
          <p:nvPr/>
        </p:nvCxnSpPr>
        <p:spPr>
          <a:xfrm flipV="1">
            <a:off x="5893849" y="4895387"/>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8B3B92A-0A4A-4E87-9132-991F2887F3B5}"/>
              </a:ext>
            </a:extLst>
          </p:cNvPr>
          <p:cNvCxnSpPr>
            <a:cxnSpLocks/>
          </p:cNvCxnSpPr>
          <p:nvPr/>
        </p:nvCxnSpPr>
        <p:spPr>
          <a:xfrm flipV="1">
            <a:off x="6348344" y="489704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0785FB0-86BF-487D-9764-05A565C68214}"/>
              </a:ext>
            </a:extLst>
          </p:cNvPr>
          <p:cNvCxnSpPr>
            <a:cxnSpLocks/>
          </p:cNvCxnSpPr>
          <p:nvPr/>
        </p:nvCxnSpPr>
        <p:spPr>
          <a:xfrm flipV="1">
            <a:off x="8877566"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AB89B28-7221-4C35-9DA6-506CF330FB45}"/>
              </a:ext>
            </a:extLst>
          </p:cNvPr>
          <p:cNvCxnSpPr>
            <a:cxnSpLocks/>
          </p:cNvCxnSpPr>
          <p:nvPr/>
        </p:nvCxnSpPr>
        <p:spPr>
          <a:xfrm flipV="1">
            <a:off x="9406604"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1067BEE-214F-4B76-BE84-847BE8C2FE28}"/>
              </a:ext>
            </a:extLst>
          </p:cNvPr>
          <p:cNvCxnSpPr>
            <a:cxnSpLocks/>
          </p:cNvCxnSpPr>
          <p:nvPr/>
        </p:nvCxnSpPr>
        <p:spPr>
          <a:xfrm flipV="1">
            <a:off x="3885551" y="4839608"/>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4D2BB04-7D41-47AF-B723-A6AB4D9234F8}"/>
              </a:ext>
            </a:extLst>
          </p:cNvPr>
          <p:cNvCxnSpPr>
            <a:cxnSpLocks/>
          </p:cNvCxnSpPr>
          <p:nvPr/>
        </p:nvCxnSpPr>
        <p:spPr>
          <a:xfrm flipV="1">
            <a:off x="6817662" y="4895387"/>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4F1E633-9F95-4E5C-963A-537523E1C443}"/>
              </a:ext>
            </a:extLst>
          </p:cNvPr>
          <p:cNvCxnSpPr>
            <a:cxnSpLocks/>
          </p:cNvCxnSpPr>
          <p:nvPr/>
        </p:nvCxnSpPr>
        <p:spPr>
          <a:xfrm flipV="1">
            <a:off x="9862600" y="4869825"/>
            <a:ext cx="0" cy="623668"/>
          </a:xfrm>
          <a:prstGeom prst="line">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57C78F60-71EB-4882-B82E-0474CFE56BAC}"/>
              </a:ext>
            </a:extLst>
          </p:cNvPr>
          <p:cNvCxnSpPr>
            <a:stCxn id="5" idx="2"/>
          </p:cNvCxnSpPr>
          <p:nvPr/>
        </p:nvCxnSpPr>
        <p:spPr>
          <a:xfrm rot="16200000" flipH="1">
            <a:off x="1706010" y="3653075"/>
            <a:ext cx="2246929" cy="126135"/>
          </a:xfrm>
          <a:prstGeom prst="curved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F61A1C8C-70F8-43F4-904A-08667CE913AF}"/>
              </a:ext>
            </a:extLst>
          </p:cNvPr>
          <p:cNvCxnSpPr>
            <a:stCxn id="6" idx="2"/>
          </p:cNvCxnSpPr>
          <p:nvPr/>
        </p:nvCxnSpPr>
        <p:spPr>
          <a:xfrm rot="16200000" flipH="1">
            <a:off x="4005769" y="3007307"/>
            <a:ext cx="2302708" cy="1473452"/>
          </a:xfrm>
          <a:prstGeom prst="curved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3A607592-C6CD-41F0-AE1F-FEA6C1C34654}"/>
              </a:ext>
            </a:extLst>
          </p:cNvPr>
          <p:cNvCxnSpPr>
            <a:stCxn id="7" idx="2"/>
          </p:cNvCxnSpPr>
          <p:nvPr/>
        </p:nvCxnSpPr>
        <p:spPr>
          <a:xfrm rot="16200000" flipH="1">
            <a:off x="6349150" y="2311191"/>
            <a:ext cx="2253652" cy="2803179"/>
          </a:xfrm>
          <a:prstGeom prst="curved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9CB5133-82F0-493B-B021-F34403DECDB2}"/>
              </a:ext>
            </a:extLst>
          </p:cNvPr>
          <p:cNvSpPr txBox="1"/>
          <p:nvPr/>
        </p:nvSpPr>
        <p:spPr>
          <a:xfrm>
            <a:off x="4038118" y="3220401"/>
            <a:ext cx="1300356" cy="369332"/>
          </a:xfrm>
          <a:prstGeom prst="rect">
            <a:avLst/>
          </a:prstGeom>
          <a:noFill/>
        </p:spPr>
        <p:txBody>
          <a:bodyPr wrap="none" rtlCol="0">
            <a:spAutoFit/>
          </a:bodyPr>
          <a:lstStyle/>
          <a:p>
            <a:r>
              <a:rPr lang="en-US" altLang="zh-CN" dirty="0"/>
              <a:t>2.</a:t>
            </a:r>
            <a:r>
              <a:rPr lang="zh-CN" altLang="en-US" dirty="0"/>
              <a:t>预订酒店</a:t>
            </a:r>
          </a:p>
        </p:txBody>
      </p:sp>
      <p:sp>
        <p:nvSpPr>
          <p:cNvPr id="33" name="文本框 32">
            <a:extLst>
              <a:ext uri="{FF2B5EF4-FFF2-40B4-BE49-F238E27FC236}">
                <a16:creationId xmlns:a16="http://schemas.microsoft.com/office/drawing/2014/main" id="{98734299-46FA-41BB-8925-049D4CEF4294}"/>
              </a:ext>
            </a:extLst>
          </p:cNvPr>
          <p:cNvSpPr txBox="1"/>
          <p:nvPr/>
        </p:nvSpPr>
        <p:spPr>
          <a:xfrm>
            <a:off x="5799909" y="3223737"/>
            <a:ext cx="1300356" cy="369332"/>
          </a:xfrm>
          <a:prstGeom prst="rect">
            <a:avLst/>
          </a:prstGeom>
          <a:noFill/>
        </p:spPr>
        <p:txBody>
          <a:bodyPr wrap="none" rtlCol="0">
            <a:spAutoFit/>
          </a:bodyPr>
          <a:lstStyle/>
          <a:p>
            <a:r>
              <a:rPr lang="en-US" altLang="zh-CN" dirty="0"/>
              <a:t>3.</a:t>
            </a:r>
            <a:r>
              <a:rPr lang="zh-CN" altLang="en-US" dirty="0"/>
              <a:t>预订火车</a:t>
            </a:r>
          </a:p>
        </p:txBody>
      </p:sp>
      <p:sp>
        <p:nvSpPr>
          <p:cNvPr id="34" name="文本框 33">
            <a:extLst>
              <a:ext uri="{FF2B5EF4-FFF2-40B4-BE49-F238E27FC236}">
                <a16:creationId xmlns:a16="http://schemas.microsoft.com/office/drawing/2014/main" id="{D42543E2-1964-43AC-8A13-1C55596616F1}"/>
              </a:ext>
            </a:extLst>
          </p:cNvPr>
          <p:cNvSpPr txBox="1"/>
          <p:nvPr/>
        </p:nvSpPr>
        <p:spPr>
          <a:xfrm>
            <a:off x="2116228" y="3220401"/>
            <a:ext cx="1300356" cy="369332"/>
          </a:xfrm>
          <a:prstGeom prst="rect">
            <a:avLst/>
          </a:prstGeom>
          <a:noFill/>
        </p:spPr>
        <p:txBody>
          <a:bodyPr wrap="none" rtlCol="0">
            <a:spAutoFit/>
          </a:bodyPr>
          <a:lstStyle/>
          <a:p>
            <a:r>
              <a:rPr lang="en-US" altLang="zh-CN" dirty="0"/>
              <a:t>1.</a:t>
            </a:r>
            <a:r>
              <a:rPr lang="zh-CN" altLang="en-US" dirty="0"/>
              <a:t>预订航班</a:t>
            </a:r>
          </a:p>
        </p:txBody>
      </p:sp>
      <p:cxnSp>
        <p:nvCxnSpPr>
          <p:cNvPr id="35" name="连接符: 曲线 34">
            <a:extLst>
              <a:ext uri="{FF2B5EF4-FFF2-40B4-BE49-F238E27FC236}">
                <a16:creationId xmlns:a16="http://schemas.microsoft.com/office/drawing/2014/main" id="{96A6C66C-1A1E-4996-A27A-39847A52A070}"/>
              </a:ext>
            </a:extLst>
          </p:cNvPr>
          <p:cNvCxnSpPr>
            <a:cxnSpLocks/>
            <a:stCxn id="9" idx="2"/>
          </p:cNvCxnSpPr>
          <p:nvPr/>
        </p:nvCxnSpPr>
        <p:spPr>
          <a:xfrm rot="5400000">
            <a:off x="9101978" y="3134845"/>
            <a:ext cx="1311088" cy="581586"/>
          </a:xfrm>
          <a:prstGeom prst="curved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43">
            <a:extLst>
              <a:ext uri="{FF2B5EF4-FFF2-40B4-BE49-F238E27FC236}">
                <a16:creationId xmlns:a16="http://schemas.microsoft.com/office/drawing/2014/main" id="{8127AC4A-F081-4C9C-8DCC-0D5C5863FDD3}"/>
              </a:ext>
            </a:extLst>
          </p:cNvPr>
          <p:cNvCxnSpPr>
            <a:stCxn id="9" idx="2"/>
          </p:cNvCxnSpPr>
          <p:nvPr/>
        </p:nvCxnSpPr>
        <p:spPr>
          <a:xfrm flipH="1">
            <a:off x="6355286" y="2770094"/>
            <a:ext cx="3693029" cy="20997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45">
            <a:extLst>
              <a:ext uri="{FF2B5EF4-FFF2-40B4-BE49-F238E27FC236}">
                <a16:creationId xmlns:a16="http://schemas.microsoft.com/office/drawing/2014/main" id="{8BDED05D-0B95-4E22-8A52-611E9859A7C4}"/>
              </a:ext>
            </a:extLst>
          </p:cNvPr>
          <p:cNvCxnSpPr>
            <a:stCxn id="9" idx="2"/>
          </p:cNvCxnSpPr>
          <p:nvPr/>
        </p:nvCxnSpPr>
        <p:spPr>
          <a:xfrm flipH="1">
            <a:off x="3374563" y="2770094"/>
            <a:ext cx="6673752" cy="208150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8C9DEC4-E712-4FFC-939B-71E06A170861}"/>
              </a:ext>
            </a:extLst>
          </p:cNvPr>
          <p:cNvSpPr txBox="1"/>
          <p:nvPr/>
        </p:nvSpPr>
        <p:spPr>
          <a:xfrm>
            <a:off x="7957924" y="3215960"/>
            <a:ext cx="2621230" cy="369332"/>
          </a:xfrm>
          <a:prstGeom prst="rect">
            <a:avLst/>
          </a:prstGeom>
          <a:noFill/>
        </p:spPr>
        <p:txBody>
          <a:bodyPr wrap="none" rtlCol="0">
            <a:spAutoFit/>
          </a:bodyPr>
          <a:lstStyle/>
          <a:p>
            <a:r>
              <a:rPr lang="en-US" altLang="zh-CN" dirty="0">
                <a:solidFill>
                  <a:srgbClr val="00B050"/>
                </a:solidFill>
              </a:rPr>
              <a:t>4.1,4.2,4.3</a:t>
            </a:r>
            <a:r>
              <a:rPr lang="zh-CN" altLang="en-US" dirty="0">
                <a:solidFill>
                  <a:srgbClr val="00B050"/>
                </a:solidFill>
              </a:rPr>
              <a:t> </a:t>
            </a:r>
            <a:r>
              <a:rPr lang="en-US" altLang="zh-CN" dirty="0">
                <a:solidFill>
                  <a:srgbClr val="00B050"/>
                </a:solidFill>
              </a:rPr>
              <a:t>confirmBook</a:t>
            </a:r>
            <a:endParaRPr lang="zh-CN" altLang="en-US" dirty="0">
              <a:solidFill>
                <a:srgbClr val="00B050"/>
              </a:solidFill>
            </a:endParaRPr>
          </a:p>
        </p:txBody>
      </p:sp>
      <p:sp>
        <p:nvSpPr>
          <p:cNvPr id="40" name="文本框 39">
            <a:extLst>
              <a:ext uri="{FF2B5EF4-FFF2-40B4-BE49-F238E27FC236}">
                <a16:creationId xmlns:a16="http://schemas.microsoft.com/office/drawing/2014/main" id="{22A7FF67-34D4-4D2C-98CE-55E5C6D5F6DD}"/>
              </a:ext>
            </a:extLst>
          </p:cNvPr>
          <p:cNvSpPr txBox="1"/>
          <p:nvPr/>
        </p:nvSpPr>
        <p:spPr>
          <a:xfrm>
            <a:off x="9284846" y="3915444"/>
            <a:ext cx="356188" cy="400110"/>
          </a:xfrm>
          <a:prstGeom prst="rect">
            <a:avLst/>
          </a:prstGeom>
          <a:noFill/>
        </p:spPr>
        <p:txBody>
          <a:bodyPr wrap="none" rtlCol="0">
            <a:spAutoFit/>
          </a:bodyPr>
          <a:lstStyle/>
          <a:p>
            <a:r>
              <a:rPr lang="en-US" altLang="zh-CN" sz="2000" dirty="0">
                <a:solidFill>
                  <a:srgbClr val="FF0000"/>
                </a:solidFill>
              </a:rPr>
              <a:t>X</a:t>
            </a:r>
            <a:endParaRPr lang="zh-CN" altLang="en-US" sz="2000" dirty="0">
              <a:solidFill>
                <a:srgbClr val="FF0000"/>
              </a:solidFill>
            </a:endParaRPr>
          </a:p>
        </p:txBody>
      </p:sp>
      <p:sp>
        <p:nvSpPr>
          <p:cNvPr id="41" name="文本框 40">
            <a:extLst>
              <a:ext uri="{FF2B5EF4-FFF2-40B4-BE49-F238E27FC236}">
                <a16:creationId xmlns:a16="http://schemas.microsoft.com/office/drawing/2014/main" id="{929FB271-A126-4247-A929-D2B8FB3A8DA5}"/>
              </a:ext>
            </a:extLst>
          </p:cNvPr>
          <p:cNvSpPr txBox="1"/>
          <p:nvPr/>
        </p:nvSpPr>
        <p:spPr>
          <a:xfrm>
            <a:off x="10596755" y="3956795"/>
            <a:ext cx="1364476" cy="646331"/>
          </a:xfrm>
          <a:prstGeom prst="rect">
            <a:avLst/>
          </a:prstGeom>
          <a:noFill/>
          <a:ln>
            <a:noFill/>
          </a:ln>
        </p:spPr>
        <p:txBody>
          <a:bodyPr wrap="none" rtlCol="0">
            <a:spAutoFit/>
          </a:bodyPr>
          <a:lstStyle/>
          <a:p>
            <a:r>
              <a:rPr lang="en-US" altLang="zh-CN" dirty="0">
                <a:solidFill>
                  <a:srgbClr val="FF0000"/>
                </a:solidFill>
              </a:rPr>
              <a:t>timeout </a:t>
            </a:r>
          </a:p>
          <a:p>
            <a:r>
              <a:rPr lang="en-US" altLang="zh-CN" dirty="0">
                <a:solidFill>
                  <a:srgbClr val="FF0000"/>
                </a:solidFill>
              </a:rPr>
              <a:t>auto cancel</a:t>
            </a:r>
            <a:endParaRPr lang="zh-CN" altLang="en-US" dirty="0">
              <a:solidFill>
                <a:srgbClr val="FF0000"/>
              </a:solidFill>
            </a:endParaRPr>
          </a:p>
        </p:txBody>
      </p:sp>
      <p:cxnSp>
        <p:nvCxnSpPr>
          <p:cNvPr id="42" name="连接符: 曲线 41">
            <a:extLst>
              <a:ext uri="{FF2B5EF4-FFF2-40B4-BE49-F238E27FC236}">
                <a16:creationId xmlns:a16="http://schemas.microsoft.com/office/drawing/2014/main" id="{5B0F2B2A-76D4-4B8F-BE83-277976091F14}"/>
              </a:ext>
            </a:extLst>
          </p:cNvPr>
          <p:cNvCxnSpPr>
            <a:cxnSpLocks/>
          </p:cNvCxnSpPr>
          <p:nvPr/>
        </p:nvCxnSpPr>
        <p:spPr>
          <a:xfrm flipH="1" flipV="1">
            <a:off x="9862600" y="4839607"/>
            <a:ext cx="716554" cy="932568"/>
          </a:xfrm>
          <a:prstGeom prst="curvedConnector4">
            <a:avLst>
              <a:gd name="adj1" fmla="val -31903"/>
              <a:gd name="adj2" fmla="val 1635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71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531F2-768A-4EB3-AEF3-CB610AFECE2F}"/>
              </a:ext>
            </a:extLst>
          </p:cNvPr>
          <p:cNvSpPr>
            <a:spLocks noGrp="1"/>
          </p:cNvSpPr>
          <p:nvPr>
            <p:ph type="title"/>
          </p:nvPr>
        </p:nvSpPr>
        <p:spPr/>
        <p:txBody>
          <a:bodyPr/>
          <a:lstStyle/>
          <a:p>
            <a:r>
              <a:rPr lang="zh-CN" altLang="en-US" dirty="0"/>
              <a:t>对账是终极防线</a:t>
            </a:r>
          </a:p>
        </p:txBody>
      </p:sp>
      <p:sp>
        <p:nvSpPr>
          <p:cNvPr id="4" name="矩形 3">
            <a:extLst>
              <a:ext uri="{FF2B5EF4-FFF2-40B4-BE49-F238E27FC236}">
                <a16:creationId xmlns:a16="http://schemas.microsoft.com/office/drawing/2014/main" id="{5474AAF2-C6BB-4AF8-B82F-519B48D4FC92}"/>
              </a:ext>
            </a:extLst>
          </p:cNvPr>
          <p:cNvSpPr/>
          <p:nvPr/>
        </p:nvSpPr>
        <p:spPr>
          <a:xfrm>
            <a:off x="1237129" y="1674159"/>
            <a:ext cx="3879477" cy="401394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8E6135D-3AF5-4E07-823C-601B536E4C2A}"/>
              </a:ext>
            </a:extLst>
          </p:cNvPr>
          <p:cNvSpPr/>
          <p:nvPr/>
        </p:nvSpPr>
        <p:spPr>
          <a:xfrm>
            <a:off x="6131860" y="1674158"/>
            <a:ext cx="5183840" cy="401394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流程图: 文档 5">
            <a:extLst>
              <a:ext uri="{FF2B5EF4-FFF2-40B4-BE49-F238E27FC236}">
                <a16:creationId xmlns:a16="http://schemas.microsoft.com/office/drawing/2014/main" id="{0FF8B8D5-50CC-496B-8320-836230A68FA0}"/>
              </a:ext>
            </a:extLst>
          </p:cNvPr>
          <p:cNvSpPr/>
          <p:nvPr/>
        </p:nvSpPr>
        <p:spPr>
          <a:xfrm>
            <a:off x="6582336" y="2504515"/>
            <a:ext cx="1573306" cy="2074211"/>
          </a:xfrm>
          <a:prstGeom prst="flowChartDocumen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rgbClr val="0070C0"/>
                </a:solidFill>
              </a:rPr>
              <a:t>订单明细</a:t>
            </a:r>
          </a:p>
        </p:txBody>
      </p:sp>
      <p:sp>
        <p:nvSpPr>
          <p:cNvPr id="7" name="流程图: 文档 6">
            <a:extLst>
              <a:ext uri="{FF2B5EF4-FFF2-40B4-BE49-F238E27FC236}">
                <a16:creationId xmlns:a16="http://schemas.microsoft.com/office/drawing/2014/main" id="{931BEFD8-1002-433C-84D4-9EE0072C7063}"/>
              </a:ext>
            </a:extLst>
          </p:cNvPr>
          <p:cNvSpPr/>
          <p:nvPr/>
        </p:nvSpPr>
        <p:spPr>
          <a:xfrm>
            <a:off x="9356912" y="2504515"/>
            <a:ext cx="1573306" cy="2074212"/>
          </a:xfrm>
          <a:prstGeom prst="flowChartDocumen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70C0"/>
                </a:solidFill>
              </a:rPr>
              <a:t>支付明细</a:t>
            </a:r>
          </a:p>
        </p:txBody>
      </p:sp>
      <p:sp>
        <p:nvSpPr>
          <p:cNvPr id="8" name="文本框 7">
            <a:extLst>
              <a:ext uri="{FF2B5EF4-FFF2-40B4-BE49-F238E27FC236}">
                <a16:creationId xmlns:a16="http://schemas.microsoft.com/office/drawing/2014/main" id="{EFEF107E-6364-44A6-A611-136F71F5DE1E}"/>
              </a:ext>
            </a:extLst>
          </p:cNvPr>
          <p:cNvSpPr txBox="1"/>
          <p:nvPr/>
        </p:nvSpPr>
        <p:spPr>
          <a:xfrm>
            <a:off x="6259605" y="1697694"/>
            <a:ext cx="987771" cy="461665"/>
          </a:xfrm>
          <a:prstGeom prst="rect">
            <a:avLst/>
          </a:prstGeom>
          <a:noFill/>
        </p:spPr>
        <p:txBody>
          <a:bodyPr wrap="none" rtlCol="0">
            <a:spAutoFit/>
          </a:bodyPr>
          <a:lstStyle/>
          <a:p>
            <a:r>
              <a:rPr lang="en-US" altLang="zh-CN" sz="2400" dirty="0"/>
              <a:t>· </a:t>
            </a:r>
            <a:r>
              <a:rPr lang="zh-CN" altLang="en-US" sz="2400" dirty="0"/>
              <a:t>明细</a:t>
            </a:r>
          </a:p>
        </p:txBody>
      </p:sp>
      <p:sp>
        <p:nvSpPr>
          <p:cNvPr id="9" name="文本框 8">
            <a:extLst>
              <a:ext uri="{FF2B5EF4-FFF2-40B4-BE49-F238E27FC236}">
                <a16:creationId xmlns:a16="http://schemas.microsoft.com/office/drawing/2014/main" id="{677CA3A6-5872-43B9-8466-804E21CB6B2D}"/>
              </a:ext>
            </a:extLst>
          </p:cNvPr>
          <p:cNvSpPr txBox="1"/>
          <p:nvPr/>
        </p:nvSpPr>
        <p:spPr>
          <a:xfrm>
            <a:off x="1335740" y="1697693"/>
            <a:ext cx="987771" cy="461665"/>
          </a:xfrm>
          <a:prstGeom prst="rect">
            <a:avLst/>
          </a:prstGeom>
          <a:noFill/>
        </p:spPr>
        <p:txBody>
          <a:bodyPr wrap="none" rtlCol="0">
            <a:spAutoFit/>
          </a:bodyPr>
          <a:lstStyle/>
          <a:p>
            <a:r>
              <a:rPr lang="en-US" altLang="zh-CN" sz="2400" dirty="0"/>
              <a:t>· </a:t>
            </a:r>
            <a:r>
              <a:rPr lang="zh-CN" altLang="en-US" sz="2400" dirty="0"/>
              <a:t>总账</a:t>
            </a:r>
          </a:p>
        </p:txBody>
      </p:sp>
      <p:cxnSp>
        <p:nvCxnSpPr>
          <p:cNvPr id="11" name="连接符: 肘形 10">
            <a:extLst>
              <a:ext uri="{FF2B5EF4-FFF2-40B4-BE49-F238E27FC236}">
                <a16:creationId xmlns:a16="http://schemas.microsoft.com/office/drawing/2014/main" id="{8C4D68CD-E9EE-4E94-B99F-3F32AE861249}"/>
              </a:ext>
            </a:extLst>
          </p:cNvPr>
          <p:cNvCxnSpPr>
            <a:stCxn id="6" idx="2"/>
            <a:endCxn id="7" idx="2"/>
          </p:cNvCxnSpPr>
          <p:nvPr/>
        </p:nvCxnSpPr>
        <p:spPr>
          <a:xfrm rot="16200000" flipH="1">
            <a:off x="8756277" y="3054310"/>
            <a:ext cx="1" cy="2774576"/>
          </a:xfrm>
          <a:prstGeom prst="bentConnector3">
            <a:avLst>
              <a:gd name="adj1" fmla="val 3657290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70E8E31-C17C-4FFD-8563-9796CFDE32F2}"/>
              </a:ext>
            </a:extLst>
          </p:cNvPr>
          <p:cNvSpPr txBox="1"/>
          <p:nvPr/>
        </p:nvSpPr>
        <p:spPr>
          <a:xfrm>
            <a:off x="7938950" y="4487083"/>
            <a:ext cx="1569660" cy="646331"/>
          </a:xfrm>
          <a:prstGeom prst="rect">
            <a:avLst/>
          </a:prstGeom>
          <a:noFill/>
        </p:spPr>
        <p:txBody>
          <a:bodyPr wrap="none" rtlCol="0">
            <a:spAutoFit/>
          </a:bodyPr>
          <a:lstStyle/>
          <a:p>
            <a:r>
              <a:rPr lang="zh-CN" altLang="en-US" dirty="0">
                <a:solidFill>
                  <a:srgbClr val="0070C0"/>
                </a:solidFill>
              </a:rPr>
              <a:t>关联：订单号</a:t>
            </a:r>
            <a:endParaRPr lang="en-US" altLang="zh-CN" dirty="0">
              <a:solidFill>
                <a:srgbClr val="0070C0"/>
              </a:solidFill>
            </a:endParaRPr>
          </a:p>
          <a:p>
            <a:r>
              <a:rPr lang="zh-CN" altLang="en-US" dirty="0">
                <a:solidFill>
                  <a:srgbClr val="0070C0"/>
                </a:solidFill>
              </a:rPr>
              <a:t>比较：金额</a:t>
            </a:r>
          </a:p>
        </p:txBody>
      </p:sp>
      <p:sp>
        <p:nvSpPr>
          <p:cNvPr id="13" name="文本框 12">
            <a:extLst>
              <a:ext uri="{FF2B5EF4-FFF2-40B4-BE49-F238E27FC236}">
                <a16:creationId xmlns:a16="http://schemas.microsoft.com/office/drawing/2014/main" id="{CB77FD91-F762-459E-88D9-627FF8226A80}"/>
              </a:ext>
            </a:extLst>
          </p:cNvPr>
          <p:cNvSpPr txBox="1"/>
          <p:nvPr/>
        </p:nvSpPr>
        <p:spPr>
          <a:xfrm>
            <a:off x="1507841" y="3173299"/>
            <a:ext cx="3180679" cy="1015663"/>
          </a:xfrm>
          <a:prstGeom prst="rect">
            <a:avLst/>
          </a:prstGeom>
          <a:noFill/>
        </p:spPr>
        <p:txBody>
          <a:bodyPr wrap="none" rtlCol="0">
            <a:spAutoFit/>
          </a:bodyPr>
          <a:lstStyle/>
          <a:p>
            <a:r>
              <a:rPr lang="zh-CN" altLang="en-US" sz="2000" dirty="0">
                <a:solidFill>
                  <a:srgbClr val="0070C0"/>
                </a:solidFill>
              </a:rPr>
              <a:t>订单数  ？ </a:t>
            </a:r>
            <a:r>
              <a:rPr lang="en-US" altLang="zh-CN" sz="2000" dirty="0">
                <a:solidFill>
                  <a:srgbClr val="0070C0"/>
                </a:solidFill>
              </a:rPr>
              <a:t>= </a:t>
            </a:r>
            <a:r>
              <a:rPr lang="zh-CN" altLang="en-US" sz="2000" dirty="0">
                <a:solidFill>
                  <a:srgbClr val="0070C0"/>
                </a:solidFill>
              </a:rPr>
              <a:t>支付笔数</a:t>
            </a:r>
            <a:endParaRPr lang="en-US" altLang="zh-CN" sz="2000" dirty="0">
              <a:solidFill>
                <a:srgbClr val="0070C0"/>
              </a:solidFill>
            </a:endParaRPr>
          </a:p>
          <a:p>
            <a:r>
              <a:rPr lang="zh-CN" altLang="en-US" sz="2000" dirty="0">
                <a:solidFill>
                  <a:srgbClr val="0070C0"/>
                </a:solidFill>
              </a:rPr>
              <a:t>订单总额  ？ </a:t>
            </a:r>
            <a:r>
              <a:rPr lang="en-US" altLang="zh-CN" sz="2000" dirty="0">
                <a:solidFill>
                  <a:srgbClr val="0070C0"/>
                </a:solidFill>
              </a:rPr>
              <a:t>= </a:t>
            </a:r>
            <a:r>
              <a:rPr lang="zh-CN" altLang="en-US" sz="2000" dirty="0">
                <a:solidFill>
                  <a:srgbClr val="0070C0"/>
                </a:solidFill>
              </a:rPr>
              <a:t>支付总金额</a:t>
            </a:r>
            <a:endParaRPr lang="en-US" altLang="zh-CN" sz="2000" dirty="0">
              <a:solidFill>
                <a:srgbClr val="0070C0"/>
              </a:solidFill>
            </a:endParaRPr>
          </a:p>
          <a:p>
            <a:r>
              <a:rPr lang="en-US" altLang="zh-CN" sz="2000" dirty="0">
                <a:solidFill>
                  <a:srgbClr val="0070C0"/>
                </a:solidFill>
              </a:rPr>
              <a:t>……</a:t>
            </a:r>
            <a:endParaRPr lang="zh-CN" altLang="en-US" sz="2000" dirty="0">
              <a:solidFill>
                <a:srgbClr val="0070C0"/>
              </a:solidFill>
            </a:endParaRPr>
          </a:p>
        </p:txBody>
      </p:sp>
    </p:spTree>
    <p:extLst>
      <p:ext uri="{BB962C8B-B14F-4D97-AF65-F5344CB8AC3E}">
        <p14:creationId xmlns:p14="http://schemas.microsoft.com/office/powerpoint/2010/main" val="1880870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3DA558-1D32-40BD-828A-2A1C74C592C1}"/>
              </a:ext>
            </a:extLst>
          </p:cNvPr>
          <p:cNvSpPr/>
          <p:nvPr/>
        </p:nvSpPr>
        <p:spPr>
          <a:xfrm>
            <a:off x="2108764" y="1604742"/>
            <a:ext cx="2991481" cy="3845324"/>
          </a:xfrm>
          <a:prstGeom prst="rect">
            <a:avLst/>
          </a:prstGeom>
          <a:solidFill>
            <a:schemeClr val="bg1"/>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微服务环境下的困局</a:t>
            </a:r>
          </a:p>
        </p:txBody>
      </p:sp>
      <p:sp>
        <p:nvSpPr>
          <p:cNvPr id="3" name="矩形: 圆角 2">
            <a:extLst>
              <a:ext uri="{FF2B5EF4-FFF2-40B4-BE49-F238E27FC236}">
                <a16:creationId xmlns:a16="http://schemas.microsoft.com/office/drawing/2014/main" id="{D8B9A49E-F7E9-4F6E-8FEC-3BA33E6394D7}"/>
              </a:ext>
            </a:extLst>
          </p:cNvPr>
          <p:cNvSpPr/>
          <p:nvPr/>
        </p:nvSpPr>
        <p:spPr>
          <a:xfrm>
            <a:off x="2844522" y="2089192"/>
            <a:ext cx="1507852" cy="6842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Account</a:t>
            </a:r>
            <a:endParaRPr lang="zh-CN" altLang="en-US" dirty="0"/>
          </a:p>
        </p:txBody>
      </p:sp>
      <p:sp>
        <p:nvSpPr>
          <p:cNvPr id="5" name="圆柱形 4">
            <a:extLst>
              <a:ext uri="{FF2B5EF4-FFF2-40B4-BE49-F238E27FC236}">
                <a16:creationId xmlns:a16="http://schemas.microsoft.com/office/drawing/2014/main" id="{9D05EDDC-BAFB-4C4E-AC61-0295E80AE066}"/>
              </a:ext>
            </a:extLst>
          </p:cNvPr>
          <p:cNvSpPr/>
          <p:nvPr/>
        </p:nvSpPr>
        <p:spPr>
          <a:xfrm>
            <a:off x="2496324" y="3403263"/>
            <a:ext cx="2204249" cy="158657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Db-A</a:t>
            </a:r>
            <a:endParaRPr lang="zh-CN" altLang="en-US" dirty="0">
              <a:solidFill>
                <a:sysClr val="windowText" lastClr="000000"/>
              </a:solidFill>
            </a:endParaRPr>
          </a:p>
        </p:txBody>
      </p:sp>
      <p:sp>
        <p:nvSpPr>
          <p:cNvPr id="6" name="流程图: 文档 5">
            <a:extLst>
              <a:ext uri="{FF2B5EF4-FFF2-40B4-BE49-F238E27FC236}">
                <a16:creationId xmlns:a16="http://schemas.microsoft.com/office/drawing/2014/main" id="{F450C64E-B187-4B3C-B344-D9913BBB5F5D}"/>
              </a:ext>
            </a:extLst>
          </p:cNvPr>
          <p:cNvSpPr/>
          <p:nvPr/>
        </p:nvSpPr>
        <p:spPr>
          <a:xfrm>
            <a:off x="2926274" y="4487221"/>
            <a:ext cx="1435184" cy="38756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account</a:t>
            </a:r>
            <a:endParaRPr lang="zh-CN" altLang="en-US" dirty="0">
              <a:solidFill>
                <a:sysClr val="windowText" lastClr="000000"/>
              </a:solidFill>
            </a:endParaRPr>
          </a:p>
        </p:txBody>
      </p:sp>
      <p:cxnSp>
        <p:nvCxnSpPr>
          <p:cNvPr id="8" name="直接箭头连接符 7">
            <a:extLst>
              <a:ext uri="{FF2B5EF4-FFF2-40B4-BE49-F238E27FC236}">
                <a16:creationId xmlns:a16="http://schemas.microsoft.com/office/drawing/2014/main" id="{9AB12C47-8516-4A7D-AF20-8F4F760350B8}"/>
              </a:ext>
            </a:extLst>
          </p:cNvPr>
          <p:cNvCxnSpPr>
            <a:cxnSpLocks/>
            <a:stCxn id="3" idx="2"/>
            <a:endCxn id="5" idx="1"/>
          </p:cNvCxnSpPr>
          <p:nvPr/>
        </p:nvCxnSpPr>
        <p:spPr>
          <a:xfrm>
            <a:off x="3598447" y="2773478"/>
            <a:ext cx="0" cy="6297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B7DF577D-31BE-4EEE-9F17-424A4E3D0837}"/>
              </a:ext>
            </a:extLst>
          </p:cNvPr>
          <p:cNvSpPr/>
          <p:nvPr/>
        </p:nvSpPr>
        <p:spPr>
          <a:xfrm>
            <a:off x="6678181" y="1604742"/>
            <a:ext cx="2991481" cy="3845324"/>
          </a:xfrm>
          <a:prstGeom prst="rect">
            <a:avLst/>
          </a:prstGeom>
          <a:solidFill>
            <a:schemeClr val="bg1"/>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8D1C7E8D-2A2E-41A1-9DEA-CE93B8C80EF7}"/>
              </a:ext>
            </a:extLst>
          </p:cNvPr>
          <p:cNvSpPr/>
          <p:nvPr/>
        </p:nvSpPr>
        <p:spPr>
          <a:xfrm>
            <a:off x="7413939" y="2089192"/>
            <a:ext cx="1507852" cy="6842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trans</a:t>
            </a:r>
            <a:endParaRPr lang="zh-CN" altLang="en-US" dirty="0"/>
          </a:p>
        </p:txBody>
      </p:sp>
      <p:sp>
        <p:nvSpPr>
          <p:cNvPr id="12" name="圆柱形 11">
            <a:extLst>
              <a:ext uri="{FF2B5EF4-FFF2-40B4-BE49-F238E27FC236}">
                <a16:creationId xmlns:a16="http://schemas.microsoft.com/office/drawing/2014/main" id="{AA84E5E1-3AA7-451B-9FED-A550246D3686}"/>
              </a:ext>
            </a:extLst>
          </p:cNvPr>
          <p:cNvSpPr/>
          <p:nvPr/>
        </p:nvSpPr>
        <p:spPr>
          <a:xfrm>
            <a:off x="7065741" y="3403263"/>
            <a:ext cx="2204249" cy="158657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Db-B</a:t>
            </a:r>
            <a:endParaRPr lang="zh-CN" altLang="en-US" dirty="0">
              <a:solidFill>
                <a:sysClr val="windowText" lastClr="000000"/>
              </a:solidFill>
            </a:endParaRPr>
          </a:p>
        </p:txBody>
      </p:sp>
      <p:sp>
        <p:nvSpPr>
          <p:cNvPr id="13" name="流程图: 文档 12">
            <a:extLst>
              <a:ext uri="{FF2B5EF4-FFF2-40B4-BE49-F238E27FC236}">
                <a16:creationId xmlns:a16="http://schemas.microsoft.com/office/drawing/2014/main" id="{1045871F-AA68-42A0-B195-B3ED88FEA108}"/>
              </a:ext>
            </a:extLst>
          </p:cNvPr>
          <p:cNvSpPr/>
          <p:nvPr/>
        </p:nvSpPr>
        <p:spPr>
          <a:xfrm>
            <a:off x="7495691" y="4487221"/>
            <a:ext cx="1435184" cy="38756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trans</a:t>
            </a:r>
            <a:endParaRPr lang="zh-CN" altLang="en-US" dirty="0">
              <a:solidFill>
                <a:sysClr val="windowText" lastClr="000000"/>
              </a:solidFill>
            </a:endParaRPr>
          </a:p>
        </p:txBody>
      </p:sp>
      <p:cxnSp>
        <p:nvCxnSpPr>
          <p:cNvPr id="14" name="直接箭头连接符 13">
            <a:extLst>
              <a:ext uri="{FF2B5EF4-FFF2-40B4-BE49-F238E27FC236}">
                <a16:creationId xmlns:a16="http://schemas.microsoft.com/office/drawing/2014/main" id="{D17E25A1-E1F9-4B92-B56B-9A4E37F2E3FB}"/>
              </a:ext>
            </a:extLst>
          </p:cNvPr>
          <p:cNvCxnSpPr>
            <a:cxnSpLocks/>
            <a:stCxn id="11" idx="2"/>
            <a:endCxn id="12" idx="1"/>
          </p:cNvCxnSpPr>
          <p:nvPr/>
        </p:nvCxnSpPr>
        <p:spPr>
          <a:xfrm>
            <a:off x="8167864" y="2773478"/>
            <a:ext cx="0" cy="6297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A09A7732-55D7-4041-BF50-5D5A73B041FA}"/>
              </a:ext>
            </a:extLst>
          </p:cNvPr>
          <p:cNvCxnSpPr>
            <a:cxnSpLocks/>
            <a:stCxn id="3" idx="3"/>
            <a:endCxn id="11" idx="1"/>
          </p:cNvCxnSpPr>
          <p:nvPr/>
        </p:nvCxnSpPr>
        <p:spPr>
          <a:xfrm>
            <a:off x="4352374" y="2431335"/>
            <a:ext cx="3061565" cy="0"/>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789FD23-714A-447B-8211-061286EB1BB4}"/>
              </a:ext>
            </a:extLst>
          </p:cNvPr>
          <p:cNvCxnSpPr>
            <a:stCxn id="3" idx="2"/>
          </p:cNvCxnSpPr>
          <p:nvPr/>
        </p:nvCxnSpPr>
        <p:spPr>
          <a:xfrm>
            <a:off x="3598448" y="2773478"/>
            <a:ext cx="3467293" cy="10081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CFCC11E-A0B1-4B8D-839F-8F3BD416B5F9}"/>
              </a:ext>
            </a:extLst>
          </p:cNvPr>
          <p:cNvSpPr txBox="1"/>
          <p:nvPr/>
        </p:nvSpPr>
        <p:spPr>
          <a:xfrm>
            <a:off x="5539154" y="3209833"/>
            <a:ext cx="338554" cy="369332"/>
          </a:xfrm>
          <a:prstGeom prst="rect">
            <a:avLst/>
          </a:prstGeom>
          <a:noFill/>
        </p:spPr>
        <p:txBody>
          <a:bodyPr wrap="none" rtlCol="0">
            <a:spAutoFit/>
          </a:bodyPr>
          <a:lstStyle/>
          <a:p>
            <a:r>
              <a:rPr lang="en-US" altLang="zh-CN" dirty="0">
                <a:solidFill>
                  <a:srgbClr val="FF0000"/>
                </a:solidFill>
              </a:rPr>
              <a:t>X</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372" y="475634"/>
            <a:ext cx="5549537" cy="692965"/>
          </a:xfrm>
          <a:prstGeom prst="rect">
            <a:avLst/>
          </a:prstGeom>
        </p:spPr>
        <p:txBody>
          <a:bodyPr/>
          <a:lstStyle/>
          <a:p>
            <a:r>
              <a:rPr lang="zh-CN" altLang="en-US" dirty="0">
                <a:latin typeface="微软雅黑" panose="020B0503020204020204" pitchFamily="34" charset="-122"/>
                <a:ea typeface="微软雅黑" panose="020B0503020204020204" pitchFamily="34" charset="-122"/>
              </a:rPr>
              <a:t>主要内容</a:t>
            </a:r>
          </a:p>
        </p:txBody>
      </p:sp>
      <p:sp>
        <p:nvSpPr>
          <p:cNvPr id="3" name="内容占位符 2"/>
          <p:cNvSpPr>
            <a:spLocks noGrp="1"/>
          </p:cNvSpPr>
          <p:nvPr>
            <p:ph idx="4294967295"/>
          </p:nvPr>
        </p:nvSpPr>
        <p:spPr>
          <a:xfrm>
            <a:off x="838200" y="1825625"/>
            <a:ext cx="10515600" cy="4351338"/>
          </a:xfrm>
          <a:prstGeom prst="rect">
            <a:avLst/>
          </a:prstGeom>
        </p:spPr>
        <p:txBody>
          <a:bodyPr/>
          <a:lstStyle/>
          <a:p>
            <a:r>
              <a:rPr lang="zh-CN" altLang="en-US" dirty="0">
                <a:latin typeface="微软雅黑" panose="020B0503020204020204" pitchFamily="34" charset="-122"/>
                <a:ea typeface="微软雅黑" panose="020B0503020204020204" pitchFamily="34" charset="-122"/>
              </a:rPr>
              <a:t>传统分布式事务不是微服务中一致性的最佳选择</a:t>
            </a:r>
          </a:p>
          <a:p>
            <a:endParaRPr lang="zh-CN" altLang="en-US" dirty="0">
              <a:latin typeface="微软雅黑" panose="020B0503020204020204" pitchFamily="34" charset="-122"/>
              <a:ea typeface="微软雅黑" panose="020B0503020204020204" pitchFamily="34" charset="-122"/>
            </a:endParaRPr>
          </a:p>
          <a:p>
            <a:r>
              <a:rPr lang="zh-CN" altLang="en-US" sz="3600" b="1" dirty="0">
                <a:latin typeface="微软雅黑" panose="020B0503020204020204" pitchFamily="34" charset="-122"/>
                <a:ea typeface="微软雅黑" panose="020B0503020204020204" pitchFamily="34" charset="-122"/>
              </a:rPr>
              <a:t>微服务架构中应满足数据最终一致性原则</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微服务架构实现最终一致性的三种模式</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对账是最后的终极防线。</a:t>
            </a:r>
          </a:p>
        </p:txBody>
      </p:sp>
    </p:spTree>
    <p:extLst>
      <p:ext uri="{BB962C8B-B14F-4D97-AF65-F5344CB8AC3E}">
        <p14:creationId xmlns:p14="http://schemas.microsoft.com/office/powerpoint/2010/main" val="325937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70040-A630-4AEF-A646-275CB0B6C91F}"/>
              </a:ext>
            </a:extLst>
          </p:cNvPr>
          <p:cNvSpPr>
            <a:spLocks noGrp="1"/>
          </p:cNvSpPr>
          <p:nvPr>
            <p:ph type="title"/>
          </p:nvPr>
        </p:nvSpPr>
        <p:spPr/>
        <p:txBody>
          <a:bodyPr/>
          <a:lstStyle/>
          <a:p>
            <a:r>
              <a:rPr lang="zh-CN" altLang="en-US" dirty="0"/>
              <a:t>最终一致性</a:t>
            </a:r>
          </a:p>
        </p:txBody>
      </p:sp>
      <p:sp>
        <p:nvSpPr>
          <p:cNvPr id="4" name="文本框 3">
            <a:extLst>
              <a:ext uri="{FF2B5EF4-FFF2-40B4-BE49-F238E27FC236}">
                <a16:creationId xmlns:a16="http://schemas.microsoft.com/office/drawing/2014/main" id="{43792492-57A4-49AB-996A-1EEF087F8684}"/>
              </a:ext>
            </a:extLst>
          </p:cNvPr>
          <p:cNvSpPr txBox="1"/>
          <p:nvPr/>
        </p:nvSpPr>
        <p:spPr>
          <a:xfrm>
            <a:off x="1674183" y="3030416"/>
            <a:ext cx="9161482" cy="954107"/>
          </a:xfrm>
          <a:prstGeom prst="rect">
            <a:avLst/>
          </a:prstGeom>
          <a:noFill/>
        </p:spPr>
        <p:txBody>
          <a:bodyPr wrap="none" rtlCol="0">
            <a:spAutoFit/>
          </a:bodyPr>
          <a:lstStyle/>
          <a:p>
            <a:pPr algn="ctr"/>
            <a:r>
              <a:rPr lang="zh-CN" altLang="en-US" sz="2800" dirty="0"/>
              <a:t>最终一致性是指系统中的所有数据副本经过一定时间后，</a:t>
            </a:r>
            <a:endParaRPr lang="en-US" altLang="zh-CN" sz="2800" dirty="0"/>
          </a:p>
          <a:p>
            <a:pPr algn="ctr"/>
            <a:r>
              <a:rPr lang="zh-CN" altLang="en-US" sz="2800" dirty="0"/>
              <a:t>最终能够达到</a:t>
            </a:r>
            <a:r>
              <a:rPr lang="zh-CN" altLang="en-US" sz="2800" dirty="0">
                <a:solidFill>
                  <a:srgbClr val="FF0000"/>
                </a:solidFill>
              </a:rPr>
              <a:t>一致</a:t>
            </a:r>
            <a:r>
              <a:rPr lang="zh-CN" altLang="en-US" sz="2800" dirty="0"/>
              <a:t>的状态。</a:t>
            </a:r>
          </a:p>
        </p:txBody>
      </p:sp>
    </p:spTree>
    <p:extLst>
      <p:ext uri="{BB962C8B-B14F-4D97-AF65-F5344CB8AC3E}">
        <p14:creationId xmlns:p14="http://schemas.microsoft.com/office/powerpoint/2010/main" val="15541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372" y="475634"/>
            <a:ext cx="5549537" cy="692965"/>
          </a:xfrm>
          <a:prstGeom prst="rect">
            <a:avLst/>
          </a:prstGeom>
        </p:spPr>
        <p:txBody>
          <a:bodyPr/>
          <a:lstStyle/>
          <a:p>
            <a:r>
              <a:rPr lang="zh-CN" altLang="en-US" dirty="0">
                <a:latin typeface="微软雅黑" panose="020B0503020204020204" pitchFamily="34" charset="-122"/>
                <a:ea typeface="微软雅黑" panose="020B0503020204020204" pitchFamily="34" charset="-122"/>
              </a:rPr>
              <a:t>主要内容</a:t>
            </a:r>
          </a:p>
        </p:txBody>
      </p:sp>
      <p:sp>
        <p:nvSpPr>
          <p:cNvPr id="3" name="内容占位符 2"/>
          <p:cNvSpPr>
            <a:spLocks noGrp="1"/>
          </p:cNvSpPr>
          <p:nvPr>
            <p:ph idx="4294967295"/>
          </p:nvPr>
        </p:nvSpPr>
        <p:spPr>
          <a:xfrm>
            <a:off x="838200" y="1825625"/>
            <a:ext cx="10515600" cy="4351338"/>
          </a:xfrm>
          <a:prstGeom prst="rect">
            <a:avLst/>
          </a:prstGeom>
        </p:spPr>
        <p:txBody>
          <a:bodyPr/>
          <a:lstStyle/>
          <a:p>
            <a:r>
              <a:rPr lang="zh-CN" altLang="en-US" dirty="0">
                <a:latin typeface="微软雅黑" panose="020B0503020204020204" pitchFamily="34" charset="-122"/>
                <a:ea typeface="微软雅黑" panose="020B0503020204020204" pitchFamily="34" charset="-122"/>
              </a:rPr>
              <a:t>传统分布式事务不是微服务中一致性的最佳选择</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微服务架构中应满足数据最终一致性原则</a:t>
            </a:r>
          </a:p>
          <a:p>
            <a:endParaRPr lang="zh-CN" altLang="en-US" dirty="0">
              <a:latin typeface="微软雅黑" panose="020B0503020204020204" pitchFamily="34" charset="-122"/>
              <a:ea typeface="微软雅黑" panose="020B0503020204020204" pitchFamily="34" charset="-122"/>
            </a:endParaRPr>
          </a:p>
          <a:p>
            <a:r>
              <a:rPr lang="zh-CN" altLang="en-US" sz="3600" b="1" dirty="0">
                <a:latin typeface="微软雅黑" panose="020B0503020204020204" pitchFamily="34" charset="-122"/>
                <a:ea typeface="微软雅黑" panose="020B0503020204020204" pitchFamily="34" charset="-122"/>
              </a:rPr>
              <a:t>微服务架构实现最终一致性的三种模式</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对账是最后的终极防线。</a:t>
            </a:r>
          </a:p>
        </p:txBody>
      </p:sp>
    </p:spTree>
    <p:extLst>
      <p:ext uri="{BB962C8B-B14F-4D97-AF65-F5344CB8AC3E}">
        <p14:creationId xmlns:p14="http://schemas.microsoft.com/office/powerpoint/2010/main" val="18867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21069-C435-45C0-85C3-A33FFFAE2A10}"/>
              </a:ext>
            </a:extLst>
          </p:cNvPr>
          <p:cNvSpPr>
            <a:spLocks noGrp="1"/>
          </p:cNvSpPr>
          <p:nvPr>
            <p:ph type="title"/>
          </p:nvPr>
        </p:nvSpPr>
        <p:spPr/>
        <p:txBody>
          <a:bodyPr/>
          <a:lstStyle/>
          <a:p>
            <a:r>
              <a:rPr lang="zh-CN" altLang="en-US" dirty="0"/>
              <a:t>一致性的本质</a:t>
            </a:r>
          </a:p>
        </p:txBody>
      </p:sp>
      <p:sp>
        <p:nvSpPr>
          <p:cNvPr id="4" name="矩形 3">
            <a:extLst>
              <a:ext uri="{FF2B5EF4-FFF2-40B4-BE49-F238E27FC236}">
                <a16:creationId xmlns:a16="http://schemas.microsoft.com/office/drawing/2014/main" id="{4FF6AD30-B685-4B64-B54B-A91284500B96}"/>
              </a:ext>
            </a:extLst>
          </p:cNvPr>
          <p:cNvSpPr/>
          <p:nvPr/>
        </p:nvSpPr>
        <p:spPr>
          <a:xfrm>
            <a:off x="861645" y="1606062"/>
            <a:ext cx="2749063" cy="332349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16D46544-B61D-428C-84C1-B8A4BBABCE6B}"/>
              </a:ext>
            </a:extLst>
          </p:cNvPr>
          <p:cNvGrpSpPr/>
          <p:nvPr/>
        </p:nvGrpSpPr>
        <p:grpSpPr>
          <a:xfrm>
            <a:off x="1084385" y="1940169"/>
            <a:ext cx="2162907" cy="2847769"/>
            <a:chOff x="1084385" y="1940169"/>
            <a:chExt cx="2162907" cy="2847769"/>
          </a:xfrm>
        </p:grpSpPr>
        <p:sp>
          <p:nvSpPr>
            <p:cNvPr id="5" name="矩形: 圆角 4">
              <a:extLst>
                <a:ext uri="{FF2B5EF4-FFF2-40B4-BE49-F238E27FC236}">
                  <a16:creationId xmlns:a16="http://schemas.microsoft.com/office/drawing/2014/main" id="{BFA86B2E-AE9A-4C0C-95CF-7A88F9DC8060}"/>
                </a:ext>
              </a:extLst>
            </p:cNvPr>
            <p:cNvSpPr/>
            <p:nvPr/>
          </p:nvSpPr>
          <p:spPr>
            <a:xfrm>
              <a:off x="1084385" y="1940169"/>
              <a:ext cx="697523" cy="3106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a:t>
              </a:r>
              <a:endParaRPr lang="zh-CN" altLang="en-US" dirty="0"/>
            </a:p>
          </p:txBody>
        </p:sp>
        <p:sp>
          <p:nvSpPr>
            <p:cNvPr id="6" name="圆柱形 5">
              <a:extLst>
                <a:ext uri="{FF2B5EF4-FFF2-40B4-BE49-F238E27FC236}">
                  <a16:creationId xmlns:a16="http://schemas.microsoft.com/office/drawing/2014/main" id="{E854AF86-19CE-463B-BB9D-3D52187A36ED}"/>
                </a:ext>
              </a:extLst>
            </p:cNvPr>
            <p:cNvSpPr/>
            <p:nvPr/>
          </p:nvSpPr>
          <p:spPr>
            <a:xfrm>
              <a:off x="1916723" y="2168769"/>
              <a:ext cx="1330569" cy="10961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1…</a:t>
              </a:r>
            </a:p>
            <a:p>
              <a:pPr algn="ctr"/>
              <a:r>
                <a:rPr lang="en-US" altLang="zh-CN" sz="1600" dirty="0"/>
                <a:t>2…</a:t>
              </a:r>
            </a:p>
          </p:txBody>
        </p:sp>
        <p:cxnSp>
          <p:nvCxnSpPr>
            <p:cNvPr id="8" name="直接箭头连接符 7">
              <a:extLst>
                <a:ext uri="{FF2B5EF4-FFF2-40B4-BE49-F238E27FC236}">
                  <a16:creationId xmlns:a16="http://schemas.microsoft.com/office/drawing/2014/main" id="{9BBA08EB-937B-4539-BA1A-F22C4BE6763A}"/>
                </a:ext>
              </a:extLst>
            </p:cNvPr>
            <p:cNvCxnSpPr>
              <a:stCxn id="5" idx="2"/>
              <a:endCxn id="6" idx="2"/>
            </p:cNvCxnSpPr>
            <p:nvPr/>
          </p:nvCxnSpPr>
          <p:spPr>
            <a:xfrm rot="16200000" flipH="1">
              <a:off x="1441939" y="2242039"/>
              <a:ext cx="465992" cy="48357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22FB0815-DDD8-4A4F-A3D5-E140C6D792BA}"/>
                </a:ext>
              </a:extLst>
            </p:cNvPr>
            <p:cNvSpPr/>
            <p:nvPr/>
          </p:nvSpPr>
          <p:spPr>
            <a:xfrm>
              <a:off x="1084385" y="3463230"/>
              <a:ext cx="697523" cy="3106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t>
              </a:r>
              <a:endParaRPr lang="zh-CN" altLang="en-US" dirty="0"/>
            </a:p>
          </p:txBody>
        </p:sp>
        <p:sp>
          <p:nvSpPr>
            <p:cNvPr id="10" name="圆柱形 9">
              <a:extLst>
                <a:ext uri="{FF2B5EF4-FFF2-40B4-BE49-F238E27FC236}">
                  <a16:creationId xmlns:a16="http://schemas.microsoft.com/office/drawing/2014/main" id="{684E0763-90DB-4689-9C5A-3D5ED411AAE8}"/>
                </a:ext>
              </a:extLst>
            </p:cNvPr>
            <p:cNvSpPr/>
            <p:nvPr/>
          </p:nvSpPr>
          <p:spPr>
            <a:xfrm>
              <a:off x="1916723" y="3691830"/>
              <a:ext cx="1330569" cy="10961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1…</a:t>
              </a:r>
            </a:p>
            <a:p>
              <a:pPr algn="ctr"/>
              <a:r>
                <a:rPr lang="en-US" altLang="zh-CN" sz="1600" dirty="0"/>
                <a:t>2…</a:t>
              </a:r>
            </a:p>
          </p:txBody>
        </p:sp>
        <p:cxnSp>
          <p:nvCxnSpPr>
            <p:cNvPr id="11" name="直接箭头连接符 7">
              <a:extLst>
                <a:ext uri="{FF2B5EF4-FFF2-40B4-BE49-F238E27FC236}">
                  <a16:creationId xmlns:a16="http://schemas.microsoft.com/office/drawing/2014/main" id="{B56C9C6C-18B4-45FD-9451-171B7683C225}"/>
                </a:ext>
              </a:extLst>
            </p:cNvPr>
            <p:cNvCxnSpPr>
              <a:stCxn id="9" idx="2"/>
              <a:endCxn id="10" idx="2"/>
            </p:cNvCxnSpPr>
            <p:nvPr/>
          </p:nvCxnSpPr>
          <p:spPr>
            <a:xfrm rot="16200000" flipH="1">
              <a:off x="1441939" y="3765100"/>
              <a:ext cx="465992" cy="48357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7973872C-C2F1-4DE8-824D-780909453A70}"/>
              </a:ext>
            </a:extLst>
          </p:cNvPr>
          <p:cNvSpPr/>
          <p:nvPr/>
        </p:nvSpPr>
        <p:spPr>
          <a:xfrm>
            <a:off x="4665786" y="1603131"/>
            <a:ext cx="2749063" cy="332349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6518F27-0586-40D3-A1FC-19B51DDB0637}"/>
              </a:ext>
            </a:extLst>
          </p:cNvPr>
          <p:cNvSpPr/>
          <p:nvPr/>
        </p:nvSpPr>
        <p:spPr>
          <a:xfrm>
            <a:off x="9097107" y="2578138"/>
            <a:ext cx="2749063" cy="332349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E09182C1-8925-4B91-9F56-C3745AB3B858}"/>
              </a:ext>
            </a:extLst>
          </p:cNvPr>
          <p:cNvCxnSpPr>
            <a:stCxn id="13" idx="2"/>
            <a:endCxn id="4" idx="2"/>
          </p:cNvCxnSpPr>
          <p:nvPr/>
        </p:nvCxnSpPr>
        <p:spPr>
          <a:xfrm rot="5400000">
            <a:off x="4136783" y="3026018"/>
            <a:ext cx="2931" cy="3804141"/>
          </a:xfrm>
          <a:prstGeom prst="bentConnector3">
            <a:avLst>
              <a:gd name="adj1" fmla="val 2909771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3CFB6BC-75C0-49D6-B497-E64AEDCACF9D}"/>
              </a:ext>
            </a:extLst>
          </p:cNvPr>
          <p:cNvSpPr txBox="1"/>
          <p:nvPr/>
        </p:nvSpPr>
        <p:spPr>
          <a:xfrm>
            <a:off x="3786554" y="5404338"/>
            <a:ext cx="800219" cy="369332"/>
          </a:xfrm>
          <a:prstGeom prst="rect">
            <a:avLst/>
          </a:prstGeom>
          <a:noFill/>
        </p:spPr>
        <p:txBody>
          <a:bodyPr wrap="none" rtlCol="0">
            <a:spAutoFit/>
          </a:bodyPr>
          <a:lstStyle/>
          <a:p>
            <a:r>
              <a:rPr lang="zh-CN" altLang="en-US" dirty="0"/>
              <a:t>回滚</a:t>
            </a:r>
            <a:r>
              <a:rPr lang="en-US" altLang="zh-CN" dirty="0"/>
              <a:t>A</a:t>
            </a:r>
            <a:endParaRPr lang="zh-CN" altLang="en-US" dirty="0"/>
          </a:p>
        </p:txBody>
      </p:sp>
      <p:grpSp>
        <p:nvGrpSpPr>
          <p:cNvPr id="20" name="组合 19">
            <a:extLst>
              <a:ext uri="{FF2B5EF4-FFF2-40B4-BE49-F238E27FC236}">
                <a16:creationId xmlns:a16="http://schemas.microsoft.com/office/drawing/2014/main" id="{7098BD47-B7D1-4DCE-B445-0F83C11C5DEB}"/>
              </a:ext>
            </a:extLst>
          </p:cNvPr>
          <p:cNvGrpSpPr/>
          <p:nvPr/>
        </p:nvGrpSpPr>
        <p:grpSpPr>
          <a:xfrm>
            <a:off x="4929550" y="1940169"/>
            <a:ext cx="2162907" cy="2847769"/>
            <a:chOff x="1084385" y="1940169"/>
            <a:chExt cx="2162907" cy="2847769"/>
          </a:xfrm>
        </p:grpSpPr>
        <p:sp>
          <p:nvSpPr>
            <p:cNvPr id="21" name="矩形: 圆角 20">
              <a:extLst>
                <a:ext uri="{FF2B5EF4-FFF2-40B4-BE49-F238E27FC236}">
                  <a16:creationId xmlns:a16="http://schemas.microsoft.com/office/drawing/2014/main" id="{BD77DC64-119A-4539-8DB9-FA3496263B65}"/>
                </a:ext>
              </a:extLst>
            </p:cNvPr>
            <p:cNvSpPr/>
            <p:nvPr/>
          </p:nvSpPr>
          <p:spPr>
            <a:xfrm>
              <a:off x="1084385" y="1940169"/>
              <a:ext cx="697523" cy="3106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a:t>
              </a:r>
              <a:endParaRPr lang="zh-CN" altLang="en-US" dirty="0"/>
            </a:p>
          </p:txBody>
        </p:sp>
        <p:sp>
          <p:nvSpPr>
            <p:cNvPr id="22" name="圆柱形 21">
              <a:extLst>
                <a:ext uri="{FF2B5EF4-FFF2-40B4-BE49-F238E27FC236}">
                  <a16:creationId xmlns:a16="http://schemas.microsoft.com/office/drawing/2014/main" id="{6A663529-A828-4F41-9907-FAA04CB387A3}"/>
                </a:ext>
              </a:extLst>
            </p:cNvPr>
            <p:cNvSpPr/>
            <p:nvPr/>
          </p:nvSpPr>
          <p:spPr>
            <a:xfrm>
              <a:off x="1916723" y="2168769"/>
              <a:ext cx="1330569" cy="10961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1…</a:t>
              </a:r>
            </a:p>
            <a:p>
              <a:pPr algn="ctr"/>
              <a:r>
                <a:rPr lang="en-US" altLang="zh-CN" sz="1600" dirty="0"/>
                <a:t>2…</a:t>
              </a:r>
            </a:p>
            <a:p>
              <a:pPr algn="ctr"/>
              <a:r>
                <a:rPr lang="en-US" altLang="zh-CN" sz="1600" dirty="0"/>
                <a:t>3…</a:t>
              </a:r>
            </a:p>
          </p:txBody>
        </p:sp>
        <p:cxnSp>
          <p:nvCxnSpPr>
            <p:cNvPr id="23" name="直接箭头连接符 7">
              <a:extLst>
                <a:ext uri="{FF2B5EF4-FFF2-40B4-BE49-F238E27FC236}">
                  <a16:creationId xmlns:a16="http://schemas.microsoft.com/office/drawing/2014/main" id="{91569B64-A457-4842-AA72-A94D459ED90B}"/>
                </a:ext>
              </a:extLst>
            </p:cNvPr>
            <p:cNvCxnSpPr>
              <a:stCxn id="21" idx="2"/>
              <a:endCxn id="22" idx="2"/>
            </p:cNvCxnSpPr>
            <p:nvPr/>
          </p:nvCxnSpPr>
          <p:spPr>
            <a:xfrm rot="16200000" flipH="1">
              <a:off x="1441939" y="2242039"/>
              <a:ext cx="465992" cy="48357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34324283-0A80-4566-9572-9B7A7732B8A3}"/>
                </a:ext>
              </a:extLst>
            </p:cNvPr>
            <p:cNvSpPr/>
            <p:nvPr/>
          </p:nvSpPr>
          <p:spPr>
            <a:xfrm>
              <a:off x="1084385" y="3463230"/>
              <a:ext cx="697523" cy="3106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t>
              </a:r>
              <a:endParaRPr lang="zh-CN" altLang="en-US" dirty="0"/>
            </a:p>
          </p:txBody>
        </p:sp>
        <p:sp>
          <p:nvSpPr>
            <p:cNvPr id="25" name="圆柱形 24">
              <a:extLst>
                <a:ext uri="{FF2B5EF4-FFF2-40B4-BE49-F238E27FC236}">
                  <a16:creationId xmlns:a16="http://schemas.microsoft.com/office/drawing/2014/main" id="{A0BAD444-5680-430B-81CD-C1366BF39E7B}"/>
                </a:ext>
              </a:extLst>
            </p:cNvPr>
            <p:cNvSpPr/>
            <p:nvPr/>
          </p:nvSpPr>
          <p:spPr>
            <a:xfrm>
              <a:off x="1916723" y="3691830"/>
              <a:ext cx="1330569" cy="10961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rgbClr val="FF0000"/>
                  </a:solidFill>
                </a:rPr>
                <a:t>?</a:t>
              </a:r>
            </a:p>
          </p:txBody>
        </p:sp>
        <p:cxnSp>
          <p:nvCxnSpPr>
            <p:cNvPr id="26" name="直接箭头连接符 7">
              <a:extLst>
                <a:ext uri="{FF2B5EF4-FFF2-40B4-BE49-F238E27FC236}">
                  <a16:creationId xmlns:a16="http://schemas.microsoft.com/office/drawing/2014/main" id="{FBAB50DD-AF6F-4D21-83C4-737DCD16E3DE}"/>
                </a:ext>
              </a:extLst>
            </p:cNvPr>
            <p:cNvCxnSpPr>
              <a:stCxn id="24" idx="2"/>
              <a:endCxn id="25" idx="2"/>
            </p:cNvCxnSpPr>
            <p:nvPr/>
          </p:nvCxnSpPr>
          <p:spPr>
            <a:xfrm rot="16200000" flipH="1">
              <a:off x="1441939" y="3765100"/>
              <a:ext cx="465992" cy="48357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A376A3D3-A50D-427A-A534-082953D88A19}"/>
              </a:ext>
            </a:extLst>
          </p:cNvPr>
          <p:cNvSpPr txBox="1"/>
          <p:nvPr/>
        </p:nvSpPr>
        <p:spPr>
          <a:xfrm>
            <a:off x="5287104" y="4064504"/>
            <a:ext cx="338554" cy="369332"/>
          </a:xfrm>
          <a:prstGeom prst="rect">
            <a:avLst/>
          </a:prstGeom>
          <a:noFill/>
        </p:spPr>
        <p:txBody>
          <a:bodyPr wrap="none" rtlCol="0">
            <a:spAutoFit/>
          </a:bodyPr>
          <a:lstStyle/>
          <a:p>
            <a:r>
              <a:rPr lang="en-US" altLang="zh-CN" dirty="0">
                <a:solidFill>
                  <a:srgbClr val="FF0000"/>
                </a:solidFill>
              </a:rPr>
              <a:t>X</a:t>
            </a:r>
            <a:endParaRPr lang="zh-CN" altLang="en-US" dirty="0">
              <a:solidFill>
                <a:srgbClr val="FF0000"/>
              </a:solidFill>
            </a:endParaRPr>
          </a:p>
        </p:txBody>
      </p:sp>
      <p:cxnSp>
        <p:nvCxnSpPr>
          <p:cNvPr id="30" name="直接箭头连接符 29">
            <a:extLst>
              <a:ext uri="{FF2B5EF4-FFF2-40B4-BE49-F238E27FC236}">
                <a16:creationId xmlns:a16="http://schemas.microsoft.com/office/drawing/2014/main" id="{C4B49282-6C2D-4AD7-B537-910538481702}"/>
              </a:ext>
            </a:extLst>
          </p:cNvPr>
          <p:cNvCxnSpPr/>
          <p:nvPr/>
        </p:nvCxnSpPr>
        <p:spPr>
          <a:xfrm>
            <a:off x="3610708" y="2250830"/>
            <a:ext cx="1055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BAE12E37-E029-4E7D-AE8B-C4D2EDF5AE8F}"/>
              </a:ext>
            </a:extLst>
          </p:cNvPr>
          <p:cNvSpPr txBox="1"/>
          <p:nvPr/>
        </p:nvSpPr>
        <p:spPr>
          <a:xfrm>
            <a:off x="4003428" y="1946034"/>
            <a:ext cx="312906" cy="369332"/>
          </a:xfrm>
          <a:prstGeom prst="rect">
            <a:avLst/>
          </a:prstGeom>
          <a:noFill/>
        </p:spPr>
        <p:txBody>
          <a:bodyPr wrap="none" rtlCol="0">
            <a:spAutoFit/>
          </a:bodyPr>
          <a:lstStyle/>
          <a:p>
            <a:r>
              <a:rPr lang="en-US" altLang="zh-CN" dirty="0"/>
              <a:t>3</a:t>
            </a:r>
            <a:endParaRPr lang="zh-CN" altLang="en-US" dirty="0"/>
          </a:p>
        </p:txBody>
      </p:sp>
      <p:grpSp>
        <p:nvGrpSpPr>
          <p:cNvPr id="32" name="组合 31">
            <a:extLst>
              <a:ext uri="{FF2B5EF4-FFF2-40B4-BE49-F238E27FC236}">
                <a16:creationId xmlns:a16="http://schemas.microsoft.com/office/drawing/2014/main" id="{1C05B7D7-C307-4C68-B120-E1D3A6936667}"/>
              </a:ext>
            </a:extLst>
          </p:cNvPr>
          <p:cNvGrpSpPr/>
          <p:nvPr/>
        </p:nvGrpSpPr>
        <p:grpSpPr>
          <a:xfrm>
            <a:off x="9398839" y="2925901"/>
            <a:ext cx="2162907" cy="2847769"/>
            <a:chOff x="1084385" y="1940169"/>
            <a:chExt cx="2162907" cy="2847769"/>
          </a:xfrm>
        </p:grpSpPr>
        <p:sp>
          <p:nvSpPr>
            <p:cNvPr id="33" name="矩形: 圆角 32">
              <a:extLst>
                <a:ext uri="{FF2B5EF4-FFF2-40B4-BE49-F238E27FC236}">
                  <a16:creationId xmlns:a16="http://schemas.microsoft.com/office/drawing/2014/main" id="{B9706A76-A3B5-44F9-9B8C-943A9B521165}"/>
                </a:ext>
              </a:extLst>
            </p:cNvPr>
            <p:cNvSpPr/>
            <p:nvPr/>
          </p:nvSpPr>
          <p:spPr>
            <a:xfrm>
              <a:off x="1084385" y="1940169"/>
              <a:ext cx="697523" cy="3106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A</a:t>
              </a:r>
              <a:endParaRPr lang="zh-CN" altLang="en-US" dirty="0"/>
            </a:p>
          </p:txBody>
        </p:sp>
        <p:sp>
          <p:nvSpPr>
            <p:cNvPr id="34" name="圆柱形 33">
              <a:extLst>
                <a:ext uri="{FF2B5EF4-FFF2-40B4-BE49-F238E27FC236}">
                  <a16:creationId xmlns:a16="http://schemas.microsoft.com/office/drawing/2014/main" id="{152781A9-A07E-4D6B-8FA2-EAA985AEFE8D}"/>
                </a:ext>
              </a:extLst>
            </p:cNvPr>
            <p:cNvSpPr/>
            <p:nvPr/>
          </p:nvSpPr>
          <p:spPr>
            <a:xfrm>
              <a:off x="1916723" y="2168769"/>
              <a:ext cx="1330569" cy="10961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1…</a:t>
              </a:r>
            </a:p>
            <a:p>
              <a:pPr algn="ctr"/>
              <a:r>
                <a:rPr lang="en-US" altLang="zh-CN" sz="1600" dirty="0"/>
                <a:t>2…</a:t>
              </a:r>
            </a:p>
            <a:p>
              <a:pPr algn="ctr"/>
              <a:r>
                <a:rPr lang="en-US" altLang="zh-CN" sz="1600" dirty="0"/>
                <a:t>3…</a:t>
              </a:r>
            </a:p>
          </p:txBody>
        </p:sp>
        <p:cxnSp>
          <p:nvCxnSpPr>
            <p:cNvPr id="35" name="直接箭头连接符 7">
              <a:extLst>
                <a:ext uri="{FF2B5EF4-FFF2-40B4-BE49-F238E27FC236}">
                  <a16:creationId xmlns:a16="http://schemas.microsoft.com/office/drawing/2014/main" id="{1814058B-3E78-40F2-8C59-22EE2A97D0BA}"/>
                </a:ext>
              </a:extLst>
            </p:cNvPr>
            <p:cNvCxnSpPr>
              <a:stCxn id="33" idx="2"/>
              <a:endCxn id="34" idx="2"/>
            </p:cNvCxnSpPr>
            <p:nvPr/>
          </p:nvCxnSpPr>
          <p:spPr>
            <a:xfrm rot="16200000" flipH="1">
              <a:off x="1441939" y="2242039"/>
              <a:ext cx="465992" cy="48357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A490372E-E014-4FA8-A8F1-307D325570E8}"/>
                </a:ext>
              </a:extLst>
            </p:cNvPr>
            <p:cNvSpPr/>
            <p:nvPr/>
          </p:nvSpPr>
          <p:spPr>
            <a:xfrm>
              <a:off x="1084385" y="3463230"/>
              <a:ext cx="697523" cy="3106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t>
              </a:r>
              <a:endParaRPr lang="zh-CN" altLang="en-US" dirty="0"/>
            </a:p>
          </p:txBody>
        </p:sp>
        <p:sp>
          <p:nvSpPr>
            <p:cNvPr id="37" name="圆柱形 36">
              <a:extLst>
                <a:ext uri="{FF2B5EF4-FFF2-40B4-BE49-F238E27FC236}">
                  <a16:creationId xmlns:a16="http://schemas.microsoft.com/office/drawing/2014/main" id="{F06A4228-D558-46CC-9EA3-512E9C63FEFD}"/>
                </a:ext>
              </a:extLst>
            </p:cNvPr>
            <p:cNvSpPr/>
            <p:nvPr/>
          </p:nvSpPr>
          <p:spPr>
            <a:xfrm>
              <a:off x="1916723" y="3691830"/>
              <a:ext cx="1330569" cy="109610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1…</a:t>
              </a:r>
            </a:p>
            <a:p>
              <a:pPr algn="ctr"/>
              <a:r>
                <a:rPr lang="en-US" altLang="zh-CN" sz="1600" dirty="0"/>
                <a:t>2…</a:t>
              </a:r>
            </a:p>
            <a:p>
              <a:pPr algn="ctr"/>
              <a:r>
                <a:rPr lang="en-US" altLang="zh-CN" sz="1600" dirty="0"/>
                <a:t>3…</a:t>
              </a:r>
            </a:p>
          </p:txBody>
        </p:sp>
        <p:cxnSp>
          <p:nvCxnSpPr>
            <p:cNvPr id="38" name="直接箭头连接符 7">
              <a:extLst>
                <a:ext uri="{FF2B5EF4-FFF2-40B4-BE49-F238E27FC236}">
                  <a16:creationId xmlns:a16="http://schemas.microsoft.com/office/drawing/2014/main" id="{BBB86B67-BFD0-4D4C-9774-C570FDFE26D7}"/>
                </a:ext>
              </a:extLst>
            </p:cNvPr>
            <p:cNvCxnSpPr>
              <a:stCxn id="36" idx="2"/>
              <a:endCxn id="37" idx="2"/>
            </p:cNvCxnSpPr>
            <p:nvPr/>
          </p:nvCxnSpPr>
          <p:spPr>
            <a:xfrm rot="16200000" flipH="1">
              <a:off x="1441939" y="3765100"/>
              <a:ext cx="465992" cy="48357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40" name="直接箭头连接符 39">
            <a:extLst>
              <a:ext uri="{FF2B5EF4-FFF2-40B4-BE49-F238E27FC236}">
                <a16:creationId xmlns:a16="http://schemas.microsoft.com/office/drawing/2014/main" id="{8A73054C-FC57-4557-84E2-65460FE0FAAA}"/>
              </a:ext>
            </a:extLst>
          </p:cNvPr>
          <p:cNvCxnSpPr>
            <a:endCxn id="14" idx="1"/>
          </p:cNvCxnSpPr>
          <p:nvPr/>
        </p:nvCxnSpPr>
        <p:spPr>
          <a:xfrm>
            <a:off x="7414849" y="2637692"/>
            <a:ext cx="1682258" cy="16021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2A68D16-D4AA-43D6-BC86-340CC8F9F53B}"/>
              </a:ext>
            </a:extLst>
          </p:cNvPr>
          <p:cNvSpPr txBox="1"/>
          <p:nvPr/>
        </p:nvSpPr>
        <p:spPr>
          <a:xfrm>
            <a:off x="8122507" y="3081232"/>
            <a:ext cx="800219" cy="369332"/>
          </a:xfrm>
          <a:prstGeom prst="rect">
            <a:avLst/>
          </a:prstGeom>
          <a:noFill/>
        </p:spPr>
        <p:txBody>
          <a:bodyPr wrap="none" rtlCol="0">
            <a:spAutoFit/>
          </a:bodyPr>
          <a:lstStyle/>
          <a:p>
            <a:r>
              <a:rPr lang="zh-CN" altLang="en-US" dirty="0"/>
              <a:t>重做</a:t>
            </a:r>
            <a:r>
              <a:rPr lang="en-US" altLang="zh-CN" dirty="0"/>
              <a:t>B</a:t>
            </a:r>
            <a:endParaRPr lang="zh-CN" altLang="en-US" dirty="0"/>
          </a:p>
        </p:txBody>
      </p:sp>
    </p:spTree>
    <p:extLst>
      <p:ext uri="{BB962C8B-B14F-4D97-AF65-F5344CB8AC3E}">
        <p14:creationId xmlns:p14="http://schemas.microsoft.com/office/powerpoint/2010/main" val="38391153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2354</TotalTime>
  <Words>6067</Words>
  <Application>Microsoft Office PowerPoint</Application>
  <PresentationFormat>宽屏</PresentationFormat>
  <Paragraphs>748</Paragraphs>
  <Slides>43</Slides>
  <Notes>38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宋体</vt:lpstr>
      <vt:lpstr>微软雅黑</vt:lpstr>
      <vt:lpstr>Arial</vt:lpstr>
      <vt:lpstr>Arial Black</vt:lpstr>
      <vt:lpstr>Calibri</vt:lpstr>
      <vt:lpstr>Office 主题</vt:lpstr>
      <vt:lpstr>微服务架构下的数据一致性保证</vt:lpstr>
      <vt:lpstr>主要内容</vt:lpstr>
      <vt:lpstr>本地事务</vt:lpstr>
      <vt:lpstr>分布式事务-两阶段提交协议</vt:lpstr>
      <vt:lpstr>微服务环境下的困局</vt:lpstr>
      <vt:lpstr>主要内容</vt:lpstr>
      <vt:lpstr>最终一致性</vt:lpstr>
      <vt:lpstr>主要内容</vt:lpstr>
      <vt:lpstr>一致性的本质</vt:lpstr>
      <vt:lpstr>可靠事件模式-事件驱动1</vt:lpstr>
      <vt:lpstr>可靠事件模式-事件驱动2</vt:lpstr>
      <vt:lpstr>可靠事件模式-事件驱动3</vt:lpstr>
      <vt:lpstr>可靠事件模式-事件驱动</vt:lpstr>
      <vt:lpstr>可靠事件模式</vt:lpstr>
      <vt:lpstr>常见投递事件实现</vt:lpstr>
      <vt:lpstr>隐患窗口（一）</vt:lpstr>
      <vt:lpstr>隐患窗口（二）</vt:lpstr>
      <vt:lpstr>可靠事件模式-本地事件表</vt:lpstr>
      <vt:lpstr>可靠事件模式-外部事件表</vt:lpstr>
      <vt:lpstr>可靠事件投递的两种实现方式</vt:lpstr>
      <vt:lpstr>幂等事件要保证顺序（一）</vt:lpstr>
      <vt:lpstr>幂等事件要保证顺序（二）</vt:lpstr>
      <vt:lpstr>幂等事件要保证顺序（三）</vt:lpstr>
      <vt:lpstr>重复处理开销大事件使用事件存储过滤重复事件</vt:lpstr>
      <vt:lpstr>重复处理开销大事件使用事件存储过滤重复事件</vt:lpstr>
      <vt:lpstr>补偿模式</vt:lpstr>
      <vt:lpstr>补偿模式</vt:lpstr>
      <vt:lpstr>补偿模式</vt:lpstr>
      <vt:lpstr>补偿范围跟异常原因有关</vt:lpstr>
      <vt:lpstr>补偿模式</vt:lpstr>
      <vt:lpstr>补偿模式</vt:lpstr>
      <vt:lpstr>补偿模式</vt:lpstr>
      <vt:lpstr>大表VS关联表</vt:lpstr>
      <vt:lpstr>补偿模式</vt:lpstr>
      <vt:lpstr>重试策略</vt:lpstr>
      <vt:lpstr>Try-Confirm-Cancel</vt:lpstr>
      <vt:lpstr>TCC模式</vt:lpstr>
      <vt:lpstr>TCC模式</vt:lpstr>
      <vt:lpstr>TCC模式-confirm</vt:lpstr>
      <vt:lpstr>TCC模式-cancel</vt:lpstr>
      <vt:lpstr>TCC模式-heuristic exception</vt:lpstr>
      <vt:lpstr>对账是终极防线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creator>Yiwei Chen</dc:creator>
  <cp:lastModifiedBy>leon wang</cp:lastModifiedBy>
  <cp:revision>593</cp:revision>
  <dcterms:created xsi:type="dcterms:W3CDTF">2016-03-22T06:24:00Z</dcterms:created>
  <dcterms:modified xsi:type="dcterms:W3CDTF">2017-08-16T01:57:45Z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