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8" r:id="rId4"/>
    <p:sldId id="257" r:id="rId5"/>
    <p:sldId id="274" r:id="rId6"/>
    <p:sldId id="275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6" r:id="rId18"/>
    <p:sldId id="270" r:id="rId19"/>
    <p:sldId id="271" r:id="rId20"/>
    <p:sldId id="272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7" r:id="rId50"/>
    <p:sldId id="306" r:id="rId51"/>
    <p:sldId id="308" r:id="rId52"/>
    <p:sldId id="309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0353" autoAdjust="0"/>
  </p:normalViewPr>
  <p:slideViewPr>
    <p:cSldViewPr>
      <p:cViewPr varScale="1">
        <p:scale>
          <a:sx n="63" d="100"/>
          <a:sy n="63" d="100"/>
        </p:scale>
        <p:origin x="-15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u012373815/article/details/53526287" TargetMode="External"/><Relationship Id="rId2" Type="http://schemas.openxmlformats.org/officeDocument/2006/relationships/hyperlink" Target="http://blog.csdn.net/lifetragedy/article/details/51143914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drools.org/schema/kie-spring.xsd" TargetMode="External"/><Relationship Id="rId2" Type="http://schemas.openxmlformats.org/officeDocument/2006/relationships/hyperlink" Target="http://drools.org/schema/kie-spring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规则引擎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插件下载安装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sz="3600" b="1" dirty="0" smtClean="0">
                <a:solidFill>
                  <a:srgbClr val="C00000"/>
                </a:solidFill>
              </a:rPr>
              <a:t>配置运行环境</a:t>
            </a:r>
            <a:r>
              <a:rPr lang="zh-CN" altLang="en-US" sz="3800" dirty="0" smtClean="0">
                <a:solidFill>
                  <a:srgbClr val="C00000"/>
                </a:solidFill>
              </a:rPr>
              <a:t>：</a:t>
            </a:r>
            <a:endParaRPr lang="en-US" altLang="zh-CN" sz="3800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在本地解压</a:t>
            </a:r>
            <a:r>
              <a:rPr lang="en-US" dirty="0" smtClean="0"/>
              <a:t>zip</a:t>
            </a:r>
            <a:r>
              <a:rPr lang="zh-CN" altLang="en-US" dirty="0" smtClean="0"/>
              <a:t>文件解压</a:t>
            </a:r>
            <a:r>
              <a:rPr lang="en-US" dirty="0" smtClean="0"/>
              <a:t>drools-distribution-6.5.0.Final</a:t>
            </a:r>
            <a:r>
              <a:rPr lang="zh-CN" altLang="en-US" dirty="0" smtClean="0"/>
              <a:t>。</a:t>
            </a:r>
          </a:p>
          <a:p>
            <a:r>
              <a:rPr lang="en-US" dirty="0" smtClean="0"/>
              <a:t>Eclipse</a:t>
            </a:r>
            <a:r>
              <a:rPr lang="zh-CN" altLang="en-US" dirty="0" smtClean="0"/>
              <a:t>安装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、点击</a:t>
            </a:r>
            <a:r>
              <a:rPr lang="en-US" dirty="0" smtClean="0"/>
              <a:t>W</a:t>
            </a:r>
            <a:r>
              <a:rPr lang="en-US" altLang="zh-CN" dirty="0" smtClean="0"/>
              <a:t>indows</a:t>
            </a:r>
            <a:r>
              <a:rPr lang="en-US" dirty="0" smtClean="0"/>
              <a:t>，</a:t>
            </a:r>
            <a:r>
              <a:rPr lang="zh-CN" altLang="en-US" dirty="0" smtClean="0"/>
              <a:t>选择“</a:t>
            </a:r>
            <a:r>
              <a:rPr lang="en-US" altLang="zh-CN" dirty="0" err="1" smtClean="0"/>
              <a:t>Prefrences</a:t>
            </a:r>
            <a:r>
              <a:rPr lang="en-US" dirty="0" smtClean="0"/>
              <a:t>”； </a:t>
            </a:r>
            <a:br>
              <a:rPr lang="en-US" dirty="0" smtClean="0"/>
            </a:br>
            <a:r>
              <a:rPr lang="en-US" dirty="0" smtClean="0"/>
              <a:t>2、</a:t>
            </a:r>
            <a:r>
              <a:rPr lang="zh-CN" altLang="en-US" dirty="0" smtClean="0"/>
              <a:t>弹出框点击“</a:t>
            </a:r>
            <a:r>
              <a:rPr lang="en-US" altLang="zh-CN" dirty="0" smtClean="0"/>
              <a:t>Drools</a:t>
            </a:r>
            <a:r>
              <a:rPr lang="en-US" dirty="0" smtClean="0"/>
              <a:t>”</a:t>
            </a:r>
            <a:r>
              <a:rPr lang="zh-CN" altLang="en-US" dirty="0" smtClean="0"/>
              <a:t>，选中“</a:t>
            </a:r>
            <a:r>
              <a:rPr lang="en-US" altLang="zh-CN" dirty="0" smtClean="0"/>
              <a:t>Installed Drools  	Runtimes</a:t>
            </a:r>
            <a:r>
              <a:rPr lang="zh-CN" altLang="en-US" dirty="0" smtClean="0"/>
              <a:t>”</a:t>
            </a:r>
            <a:r>
              <a:rPr lang="en-US" dirty="0" smtClean="0"/>
              <a:t>; </a:t>
            </a:r>
            <a:br>
              <a:rPr lang="en-US" dirty="0" smtClean="0"/>
            </a:br>
            <a:r>
              <a:rPr lang="en-US" dirty="0" smtClean="0"/>
              <a:t>3、</a:t>
            </a:r>
            <a:r>
              <a:rPr lang="zh-CN" altLang="en-US" dirty="0" smtClean="0"/>
              <a:t>点击“</a:t>
            </a:r>
            <a:r>
              <a:rPr lang="en-US" dirty="0" smtClean="0"/>
              <a:t>A</a:t>
            </a:r>
            <a:r>
              <a:rPr lang="en-US" altLang="zh-CN" dirty="0" smtClean="0"/>
              <a:t>dd…</a:t>
            </a:r>
            <a:r>
              <a:rPr lang="en-US" dirty="0" smtClean="0"/>
              <a:t>”； </a:t>
            </a:r>
            <a:br>
              <a:rPr lang="en-US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插件下载安装</a:t>
            </a:r>
            <a:endParaRPr lang="zh-CN" alt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538"/>
            <a:ext cx="7620000" cy="452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插件下载安装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3600" b="1" dirty="0" smtClean="0">
                <a:solidFill>
                  <a:srgbClr val="C00000"/>
                </a:solidFill>
              </a:rPr>
              <a:t>配置运行环境</a:t>
            </a:r>
            <a:r>
              <a:rPr lang="zh-CN" altLang="en-US" sz="3800" dirty="0" smtClean="0">
                <a:solidFill>
                  <a:srgbClr val="C00000"/>
                </a:solidFill>
              </a:rPr>
              <a:t>：</a:t>
            </a:r>
            <a:endParaRPr lang="zh-CN" altLang="en-US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、选择“</a:t>
            </a:r>
            <a:r>
              <a:rPr lang="en-US" altLang="zh-CN" dirty="0" smtClean="0"/>
              <a:t>Browse…</a:t>
            </a:r>
            <a:r>
              <a:rPr lang="en-US" dirty="0" smtClean="0"/>
              <a:t>”； </a:t>
            </a:r>
            <a:br>
              <a:rPr lang="en-US" dirty="0" smtClean="0"/>
            </a:br>
            <a:r>
              <a:rPr lang="en-US" dirty="0" smtClean="0"/>
              <a:t>5、</a:t>
            </a:r>
            <a:r>
              <a:rPr lang="zh-CN" altLang="en-US" dirty="0" smtClean="0"/>
              <a:t>选中解压文件的“</a:t>
            </a:r>
            <a:r>
              <a:rPr lang="en-US" altLang="zh-CN" dirty="0" smtClean="0"/>
              <a:t>binaries</a:t>
            </a:r>
            <a:r>
              <a:rPr lang="zh-CN" altLang="en-US" dirty="0" smtClean="0"/>
              <a:t>”文件夹</a:t>
            </a:r>
            <a:r>
              <a:rPr lang="en-US" dirty="0" smtClean="0"/>
              <a:t>; </a:t>
            </a:r>
            <a:br>
              <a:rPr lang="en-US" dirty="0" smtClean="0"/>
            </a:br>
            <a:r>
              <a:rPr lang="en-US" dirty="0" smtClean="0"/>
              <a:t>6、</a:t>
            </a:r>
            <a:r>
              <a:rPr lang="zh-CN" altLang="en-US" dirty="0" smtClean="0"/>
              <a:t>点击“确定</a:t>
            </a:r>
            <a:r>
              <a:rPr lang="en-US" dirty="0" smtClean="0"/>
              <a:t>”</a:t>
            </a:r>
            <a:r>
              <a:rPr lang="zh-CN" altLang="en-US" dirty="0" smtClean="0"/>
              <a:t>选中文件夹</a:t>
            </a:r>
            <a:r>
              <a:rPr lang="en-US" dirty="0" smtClean="0"/>
              <a:t>； </a:t>
            </a:r>
          </a:p>
          <a:p>
            <a:r>
              <a:rPr lang="en-US" dirty="0" smtClean="0"/>
              <a:t>7</a:t>
            </a:r>
            <a:r>
              <a:rPr lang="zh-CN" altLang="en-US" dirty="0" smtClean="0"/>
              <a:t>、点击“</a:t>
            </a:r>
            <a:r>
              <a:rPr lang="en-US" altLang="zh-CN" dirty="0" smtClean="0"/>
              <a:t>OK</a:t>
            </a:r>
            <a:r>
              <a:rPr lang="zh-CN" altLang="en-US" dirty="0" smtClean="0"/>
              <a:t>”完成安装。</a:t>
            </a: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插件下载安装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76890" y="1600200"/>
            <a:ext cx="73902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插件下载安装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285992"/>
            <a:ext cx="5572164" cy="4097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85918" y="1357298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安装完成后可以新建</a:t>
            </a:r>
            <a:r>
              <a:rPr lang="en-US" altLang="zh-CN" dirty="0" smtClean="0"/>
              <a:t>Drools Project</a:t>
            </a:r>
            <a:r>
              <a:rPr lang="zh-CN" altLang="en-US" dirty="0" smtClean="0"/>
              <a:t>，新建</a:t>
            </a:r>
            <a:r>
              <a:rPr lang="en-US" altLang="zh-CN" dirty="0" smtClean="0"/>
              <a:t>Rule Resource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drl</a:t>
            </a:r>
            <a:r>
              <a:rPr lang="zh-CN" altLang="en-US" dirty="0" smtClean="0"/>
              <a:t>规则文件）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的基本工作过程</a:t>
            </a:r>
            <a:r>
              <a:rPr lang="en-US" altLang="zh-CN" dirty="0" smtClean="0"/>
              <a:t>:  </a:t>
            </a:r>
            <a:r>
              <a:rPr lang="zh-CN" altLang="en-US" dirty="0" smtClean="0"/>
              <a:t>我们需要传递进去数据，用于规则的检查，调用外部接口，同时还可能需要获取到规则执行完毕后得到的结果。在</a:t>
            </a:r>
            <a:r>
              <a:rPr lang="en-US" altLang="zh-CN" dirty="0" smtClean="0"/>
              <a:t>drools</a:t>
            </a:r>
            <a:r>
              <a:rPr lang="zh-CN" altLang="en-US" dirty="0" smtClean="0"/>
              <a:t>中，这个传递数据进去的对象，术语叫 </a:t>
            </a:r>
            <a:r>
              <a:rPr lang="en-US" altLang="zh-CN" dirty="0" smtClean="0"/>
              <a:t>Fact</a:t>
            </a:r>
            <a:r>
              <a:rPr lang="zh-CN" altLang="en-US" dirty="0" smtClean="0"/>
              <a:t>对象。</a:t>
            </a:r>
            <a:r>
              <a:rPr lang="en-US" altLang="zh-CN" dirty="0" smtClean="0"/>
              <a:t>Fact</a:t>
            </a:r>
            <a:r>
              <a:rPr lang="zh-CN" altLang="en-US" dirty="0" smtClean="0"/>
              <a:t>对象是一个普通的</a:t>
            </a:r>
            <a:r>
              <a:rPr lang="en-US" altLang="zh-CN" dirty="0" smtClean="0"/>
              <a:t>java bean</a:t>
            </a:r>
            <a:r>
              <a:rPr lang="zh-CN" altLang="en-US" dirty="0" smtClean="0"/>
              <a:t>，规则中可以对当前的对象进行任何的读写操作，调用该对象提供的方法，当一个</a:t>
            </a:r>
            <a:r>
              <a:rPr lang="en-US" altLang="zh-CN" dirty="0" smtClean="0"/>
              <a:t>java bean</a:t>
            </a:r>
            <a:r>
              <a:rPr lang="zh-CN" altLang="en-US" dirty="0" smtClean="0"/>
              <a:t>插入到</a:t>
            </a:r>
            <a:r>
              <a:rPr lang="en-US" altLang="zh-CN" dirty="0" err="1" smtClean="0"/>
              <a:t>workingMemory</a:t>
            </a:r>
            <a:r>
              <a:rPr lang="zh-CN" altLang="en-US" dirty="0" smtClean="0"/>
              <a:t>中，规则使用的是原有对象的引用，规则通过对</a:t>
            </a:r>
            <a:r>
              <a:rPr lang="en-US" altLang="zh-CN" dirty="0" smtClean="0"/>
              <a:t>fact</a:t>
            </a:r>
            <a:r>
              <a:rPr lang="zh-CN" altLang="en-US" dirty="0" smtClean="0"/>
              <a:t>对象的读写，实现对应用数据的读写，对于其中的属性，需要提供</a:t>
            </a:r>
            <a:r>
              <a:rPr lang="en-US" altLang="zh-CN" dirty="0" smtClean="0"/>
              <a:t>getter setter</a:t>
            </a:r>
            <a:r>
              <a:rPr lang="zh-CN" altLang="en-US" dirty="0" smtClean="0"/>
              <a:t>访问器，规则中，可以动态的往当前</a:t>
            </a:r>
            <a:r>
              <a:rPr lang="en-US" altLang="zh-CN" dirty="0" err="1" smtClean="0"/>
              <a:t>workingMemory</a:t>
            </a:r>
            <a:r>
              <a:rPr lang="zh-CN" altLang="en-US" dirty="0" smtClean="0"/>
              <a:t>中插入删除新的</a:t>
            </a:r>
            <a:r>
              <a:rPr lang="en-US" altLang="zh-CN" dirty="0" smtClean="0"/>
              <a:t>fact</a:t>
            </a:r>
            <a:r>
              <a:rPr lang="zh-CN" altLang="en-US" dirty="0" smtClean="0"/>
              <a:t>对象。</a:t>
            </a:r>
          </a:p>
          <a:p>
            <a:r>
              <a:rPr lang="zh-CN" altLang="en-US" dirty="0" smtClean="0"/>
              <a:t>规则文件可以使用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drl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54090"/>
            <a:ext cx="8229600" cy="3418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7655" y="1600200"/>
            <a:ext cx="602869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package</a:t>
            </a:r>
            <a:r>
              <a:rPr lang="zh-CN" altLang="en-US" dirty="0" smtClean="0"/>
              <a:t>：对一个规则文件而言，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是必须定义的，必须放在规则文件第一行。特别的是，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的名字是随意的，不必必须对应物理路径，跟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的概念不同，这里只是逻辑上的一种区分。同样的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下定义的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等可以直接使用。</a:t>
            </a:r>
            <a:endParaRPr lang="en-US" altLang="zh-CN" dirty="0" smtClean="0"/>
          </a:p>
          <a:p>
            <a:r>
              <a:rPr lang="zh-CN" altLang="en-US" dirty="0" smtClean="0"/>
              <a:t>开发工程中建议一执行同一类功能的</a:t>
            </a:r>
            <a:r>
              <a:rPr lang="en-US" altLang="zh-CN" dirty="0" err="1" smtClean="0"/>
              <a:t>drl</a:t>
            </a:r>
            <a:r>
              <a:rPr lang="zh-CN" altLang="en-US" dirty="0" smtClean="0"/>
              <a:t>文件放在一个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下。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import</a:t>
            </a:r>
            <a:r>
              <a:rPr lang="zh-CN" altLang="en-US" dirty="0" smtClean="0"/>
              <a:t>：导入规则文件需要使用到的外部变量，这里的使用方法跟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相同，但是不同于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的是，这里的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导入的不仅仅可以是一个类，也可以是这个类中的某一个可访问的静态方法。</a:t>
            </a:r>
            <a:endParaRPr lang="en-US" altLang="zh-CN" dirty="0" smtClean="0"/>
          </a:p>
          <a:p>
            <a:r>
              <a:rPr lang="en-US" altLang="zh-CN" dirty="0" smtClean="0"/>
              <a:t>global</a:t>
            </a:r>
            <a:r>
              <a:rPr lang="zh-CN" altLang="en-US" dirty="0" smtClean="0"/>
              <a:t>：如果外部变量是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对象，可以通过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执行全局的变量名称，别名必须与</a:t>
            </a:r>
            <a:r>
              <a:rPr lang="en-US" altLang="zh-CN" dirty="0" err="1" smtClean="0"/>
              <a:t>setGlobal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一致。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规则引擎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规则引擎是一种嵌套在应用程序中的组件应用。</a:t>
            </a:r>
            <a:endParaRPr lang="en-US" altLang="zh-CN" sz="2400" dirty="0" smtClean="0"/>
          </a:p>
          <a:p>
            <a:r>
              <a:rPr lang="zh-CN" altLang="en-US" sz="2400" dirty="0" smtClean="0"/>
              <a:t>将业务规则从应用程序代码中分离出来。</a:t>
            </a:r>
            <a:endParaRPr lang="en-US" altLang="zh-CN" sz="2400" dirty="0" smtClean="0"/>
          </a:p>
          <a:p>
            <a:r>
              <a:rPr lang="zh-CN" altLang="en-US" sz="2400" dirty="0" smtClean="0"/>
              <a:t>使用特定的语法编写业务规则。</a:t>
            </a:r>
            <a:endParaRPr lang="en-US" altLang="zh-CN" sz="2400" dirty="0" smtClean="0"/>
          </a:p>
          <a:p>
            <a:r>
              <a:rPr lang="zh-CN" altLang="en-US" sz="2400" dirty="0" smtClean="0"/>
              <a:t>规则引擎可以接受数据输入，解释业务规则，并根据业务规则作出相应的决策。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 smtClean="0"/>
              <a:t>rule</a:t>
            </a:r>
            <a:r>
              <a:rPr lang="zh-CN" altLang="en-US" dirty="0" smtClean="0"/>
              <a:t>：定义一个规则。</a:t>
            </a:r>
            <a:r>
              <a:rPr lang="en-US" altLang="zh-CN" dirty="0" smtClean="0"/>
              <a:t>rule "</a:t>
            </a:r>
            <a:r>
              <a:rPr lang="en-US" altLang="zh-CN" dirty="0" err="1" smtClean="0"/>
              <a:t>ruleName</a:t>
            </a:r>
            <a:r>
              <a:rPr lang="en-US" altLang="zh-CN" dirty="0" smtClean="0"/>
              <a:t>"</a:t>
            </a:r>
            <a:r>
              <a:rPr lang="zh-CN" altLang="en-US" dirty="0" smtClean="0"/>
              <a:t>。一个规则可以包含三个部分：</a:t>
            </a:r>
          </a:p>
          <a:p>
            <a:r>
              <a:rPr lang="zh-CN" altLang="en-US" dirty="0" smtClean="0"/>
              <a:t>属性部分：定义当前规则执行的一些属性等，比如是否可被重复执行、过期时间、生效时间等。</a:t>
            </a:r>
          </a:p>
          <a:p>
            <a:r>
              <a:rPr lang="zh-CN" altLang="en-US" dirty="0" smtClean="0"/>
              <a:t>条件部分，即</a:t>
            </a:r>
            <a:r>
              <a:rPr lang="en-US" altLang="zh-CN" dirty="0" smtClean="0"/>
              <a:t>LHS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Left Hand Side</a:t>
            </a:r>
            <a:r>
              <a:rPr lang="zh-CN" altLang="en-US" dirty="0" smtClean="0"/>
              <a:t>），定义当前规则的条件</a:t>
            </a:r>
            <a:r>
              <a:rPr lang="en-US" altLang="zh-CN" dirty="0" smtClean="0"/>
              <a:t>, </a:t>
            </a:r>
            <a:r>
              <a:rPr lang="zh-CN" altLang="en-US" dirty="0" smtClean="0"/>
              <a:t> 以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开头，包含一个或多个判断 逻辑，每个判断逻辑在一行；多个逻辑默认是与操作。</a:t>
            </a:r>
          </a:p>
          <a:p>
            <a:r>
              <a:rPr lang="zh-CN" altLang="en-US" dirty="0" smtClean="0"/>
              <a:t>结果部分，即</a:t>
            </a:r>
            <a:r>
              <a:rPr lang="en-US" altLang="zh-CN" dirty="0" smtClean="0"/>
              <a:t>RHS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Right Hand Side</a:t>
            </a:r>
            <a:r>
              <a:rPr lang="zh-CN" altLang="en-US" dirty="0" smtClean="0"/>
              <a:t>），以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开头，这里可以写普通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代码，即当前规则条件满足后执行的操作，可以直接调用</a:t>
            </a:r>
            <a:r>
              <a:rPr lang="en-US" altLang="zh-CN" dirty="0" smtClean="0"/>
              <a:t>Fact</a:t>
            </a:r>
            <a:r>
              <a:rPr lang="zh-CN" altLang="en-US" dirty="0" smtClean="0"/>
              <a:t>对象的方法来操作应用，也可以执行其他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代码。此处的代码不要包含逻辑判断，逻辑判断在</a:t>
            </a:r>
            <a:r>
              <a:rPr lang="en-US" altLang="zh-CN" dirty="0" smtClean="0"/>
              <a:t>LHS</a:t>
            </a:r>
            <a:r>
              <a:rPr lang="zh-CN" altLang="en-US" dirty="0" smtClean="0"/>
              <a:t>中执行。</a:t>
            </a:r>
          </a:p>
          <a:p>
            <a:r>
              <a:rPr lang="zh-CN" altLang="en-US" dirty="0" smtClean="0"/>
              <a:t>每一个</a:t>
            </a:r>
            <a:r>
              <a:rPr lang="en-US" altLang="zh-CN" dirty="0" smtClean="0"/>
              <a:t>rule</a:t>
            </a:r>
            <a:r>
              <a:rPr lang="zh-CN" altLang="en-US" dirty="0" smtClean="0"/>
              <a:t>都以</a:t>
            </a:r>
            <a:r>
              <a:rPr lang="en-US" altLang="zh-CN" dirty="0" smtClean="0"/>
              <a:t>end</a:t>
            </a:r>
            <a:r>
              <a:rPr lang="zh-CN" altLang="en-US" dirty="0" smtClean="0"/>
              <a:t>结尾。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3571876"/>
            <a:ext cx="4742857" cy="14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2" y="1285860"/>
            <a:ext cx="8001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条件部分</a:t>
            </a:r>
            <a:r>
              <a:rPr lang="en-US" altLang="zh-CN" sz="2400" dirty="0" smtClean="0">
                <a:solidFill>
                  <a:srgbClr val="C00000"/>
                </a:solidFill>
              </a:rPr>
              <a:t>LHS</a:t>
            </a:r>
          </a:p>
          <a:p>
            <a:r>
              <a:rPr lang="zh-CN" altLang="en-US" sz="2400" dirty="0" smtClean="0"/>
              <a:t>采用“</a:t>
            </a:r>
            <a:r>
              <a:rPr lang="en-US" altLang="zh-CN" sz="2400" dirty="0" smtClean="0"/>
              <a:t>&amp;&amp;</a:t>
            </a:r>
            <a:r>
              <a:rPr lang="zh-CN" altLang="en-US" sz="2400" dirty="0" smtClean="0"/>
              <a:t>”</a:t>
            </a:r>
            <a:r>
              <a:rPr lang="en-US" altLang="zh-CN" sz="2400" dirty="0" smtClean="0"/>
              <a:t>(and)</a:t>
            </a:r>
            <a:r>
              <a:rPr lang="zh-CN" altLang="en-US" sz="2400" dirty="0" smtClean="0"/>
              <a:t>，“</a:t>
            </a:r>
            <a:r>
              <a:rPr lang="en-US" altLang="zh-CN" sz="2400" dirty="0" smtClean="0"/>
              <a:t>||</a:t>
            </a:r>
            <a:r>
              <a:rPr lang="zh-CN" altLang="en-US" sz="2400" dirty="0" smtClean="0"/>
              <a:t>”</a:t>
            </a:r>
            <a:r>
              <a:rPr lang="en-US" altLang="zh-CN" sz="2400" dirty="0" smtClean="0"/>
              <a:t>(or)</a:t>
            </a:r>
            <a:r>
              <a:rPr lang="zh-CN" altLang="en-US" sz="2400" dirty="0" smtClean="0"/>
              <a:t>，“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”</a:t>
            </a:r>
            <a:r>
              <a:rPr lang="en-US" altLang="zh-CN" sz="2400" dirty="0" smtClean="0"/>
              <a:t>(and)</a:t>
            </a:r>
            <a:r>
              <a:rPr lang="zh-CN" altLang="en-US" sz="2400" dirty="0" smtClean="0"/>
              <a:t>实现对象内部多个约束。</a:t>
            </a:r>
            <a:endParaRPr lang="en-US" altLang="zh-CN" sz="2400" dirty="0" smtClean="0"/>
          </a:p>
          <a:p>
            <a:r>
              <a:rPr lang="zh-CN" altLang="en-US" sz="2400" dirty="0" smtClean="0"/>
              <a:t>在没有小括号的情况下，默认优先级是“</a:t>
            </a:r>
            <a:r>
              <a:rPr lang="en-US" altLang="zh-CN" sz="2400" dirty="0" smtClean="0"/>
              <a:t>&amp;&amp;</a:t>
            </a:r>
            <a:r>
              <a:rPr lang="zh-CN" altLang="en-US" sz="2400" dirty="0" smtClean="0"/>
              <a:t>”</a:t>
            </a:r>
            <a:r>
              <a:rPr lang="en-US" altLang="zh-CN" sz="2400" dirty="0" smtClean="0"/>
              <a:t>(and)</a:t>
            </a:r>
            <a:r>
              <a:rPr lang="zh-CN" altLang="en-US" sz="2400" dirty="0" smtClean="0"/>
              <a:t>，“</a:t>
            </a:r>
            <a:r>
              <a:rPr lang="en-US" altLang="zh-CN" sz="2400" dirty="0" smtClean="0"/>
              <a:t>||</a:t>
            </a:r>
            <a:r>
              <a:rPr lang="zh-CN" altLang="en-US" sz="2400" dirty="0" smtClean="0"/>
              <a:t>”</a:t>
            </a:r>
            <a:r>
              <a:rPr lang="en-US" altLang="zh-CN" sz="2400" dirty="0" smtClean="0"/>
              <a:t>(or)</a:t>
            </a:r>
            <a:r>
              <a:rPr lang="zh-CN" altLang="en-US" sz="2400" dirty="0" smtClean="0"/>
              <a:t>，“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”</a:t>
            </a:r>
            <a:r>
              <a:rPr lang="en-US" altLang="zh-CN" sz="2400" dirty="0" smtClean="0"/>
              <a:t>(and)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142984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比较操作符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zh-CN" altLang="en-US" sz="2400" dirty="0" smtClean="0"/>
              <a:t>一共有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中操作符，分别是：</a:t>
            </a:r>
            <a:endParaRPr lang="en-US" altLang="zh-CN" sz="2400" dirty="0" smtClean="0"/>
          </a:p>
          <a:p>
            <a:r>
              <a:rPr lang="en-US" altLang="zh-CN" sz="2400" dirty="0" smtClean="0"/>
              <a:t>&gt;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&gt;=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&lt;=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==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!=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contains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not  contains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memberof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not </a:t>
            </a:r>
            <a:r>
              <a:rPr lang="en-US" altLang="zh-CN" sz="2400" dirty="0" err="1" smtClean="0"/>
              <a:t>memberof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matches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not matches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2786059"/>
            <a:ext cx="8229600" cy="42862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rgbClr val="C00000"/>
                </a:solidFill>
              </a:rPr>
              <a:t>比较操作符（</a:t>
            </a:r>
            <a:r>
              <a:rPr lang="en-US" altLang="zh-CN" sz="2400" dirty="0" smtClean="0">
                <a:solidFill>
                  <a:srgbClr val="C00000"/>
                </a:solidFill>
              </a:rPr>
              <a:t>contains</a:t>
            </a:r>
            <a:r>
              <a:rPr lang="zh-CN" altLang="en-US" sz="2400" dirty="0" smtClean="0">
                <a:solidFill>
                  <a:srgbClr val="C00000"/>
                </a:solidFill>
              </a:rPr>
              <a:t>和</a:t>
            </a:r>
            <a:r>
              <a:rPr lang="en-US" altLang="zh-CN" sz="2400" dirty="0" smtClean="0">
                <a:solidFill>
                  <a:srgbClr val="C00000"/>
                </a:solidFill>
              </a:rPr>
              <a:t>not contains</a:t>
            </a:r>
            <a:r>
              <a:rPr lang="zh-CN" altLang="en-US" sz="2400" dirty="0" smtClean="0">
                <a:solidFill>
                  <a:srgbClr val="C00000"/>
                </a:solidFill>
              </a:rPr>
              <a:t>）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286124"/>
            <a:ext cx="785818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2862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rgbClr val="C00000"/>
                </a:solidFill>
              </a:rPr>
              <a:t>比较操作符（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memberof</a:t>
            </a:r>
            <a:r>
              <a:rPr lang="zh-CN" altLang="en-US" sz="2400" dirty="0" smtClean="0">
                <a:solidFill>
                  <a:srgbClr val="C00000"/>
                </a:solidFill>
              </a:rPr>
              <a:t>和</a:t>
            </a:r>
            <a:r>
              <a:rPr lang="en-US" altLang="zh-CN" sz="2400" dirty="0" smtClean="0">
                <a:solidFill>
                  <a:srgbClr val="C00000"/>
                </a:solidFill>
              </a:rPr>
              <a:t>not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memberof</a:t>
            </a:r>
            <a:r>
              <a:rPr lang="en-US" altLang="zh-CN" sz="2400" dirty="0" smtClean="0">
                <a:solidFill>
                  <a:srgbClr val="C00000"/>
                </a:solidFill>
              </a:rPr>
              <a:t> </a:t>
            </a:r>
            <a:r>
              <a:rPr lang="zh-CN" altLang="en-US" sz="2400" dirty="0" smtClean="0">
                <a:solidFill>
                  <a:srgbClr val="C00000"/>
                </a:solidFill>
              </a:rPr>
              <a:t>）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8001056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2862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rgbClr val="C00000"/>
                </a:solidFill>
              </a:rPr>
              <a:t>比较操作符（</a:t>
            </a:r>
            <a:r>
              <a:rPr lang="en-US" altLang="zh-CN" sz="2400" dirty="0" smtClean="0">
                <a:solidFill>
                  <a:srgbClr val="C00000"/>
                </a:solidFill>
              </a:rPr>
              <a:t>matches</a:t>
            </a:r>
            <a:r>
              <a:rPr lang="zh-CN" altLang="en-US" sz="2400" dirty="0" smtClean="0">
                <a:solidFill>
                  <a:srgbClr val="C00000"/>
                </a:solidFill>
              </a:rPr>
              <a:t>和</a:t>
            </a:r>
            <a:r>
              <a:rPr lang="en-US" altLang="zh-CN" sz="2400" dirty="0" smtClean="0">
                <a:solidFill>
                  <a:srgbClr val="C00000"/>
                </a:solidFill>
              </a:rPr>
              <a:t>not matches </a:t>
            </a:r>
            <a:r>
              <a:rPr lang="zh-CN" altLang="en-US" sz="2400" dirty="0" smtClean="0">
                <a:solidFill>
                  <a:srgbClr val="C00000"/>
                </a:solidFill>
              </a:rPr>
              <a:t>）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857256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147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结果部分</a:t>
            </a:r>
            <a:endParaRPr lang="zh-CN" altLang="en-US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71678"/>
            <a:ext cx="850112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Drools</a:t>
            </a:r>
            <a:r>
              <a:rPr lang="zh-CN" altLang="en-US" sz="2400" dirty="0" smtClean="0"/>
              <a:t>规则中的属性一共有</a:t>
            </a:r>
            <a:r>
              <a:rPr lang="en-US" altLang="zh-CN" sz="2400" dirty="0" smtClean="0"/>
              <a:t>13</a:t>
            </a:r>
            <a:r>
              <a:rPr lang="zh-CN" altLang="en-US" sz="2400" dirty="0" smtClean="0"/>
              <a:t>个，分别是：</a:t>
            </a:r>
            <a:r>
              <a:rPr lang="en-US" altLang="zh-CN" sz="2400" dirty="0" smtClean="0"/>
              <a:t>activation-group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agenda-group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date-effective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date-expires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dialect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duration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enabled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lock-on-active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no-loop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ruleflow</a:t>
            </a:r>
            <a:r>
              <a:rPr lang="en-US" altLang="zh-CN" sz="2400" dirty="0" smtClean="0"/>
              <a:t>-group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salience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when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几个主要的属性介绍：</a:t>
            </a:r>
            <a:endParaRPr lang="en-US" altLang="zh-CN" sz="2400" dirty="0" smtClean="0"/>
          </a:p>
          <a:p>
            <a:r>
              <a:rPr lang="en-US" altLang="zh-CN" sz="2400" dirty="0" smtClean="0"/>
              <a:t>salience</a:t>
            </a:r>
            <a:r>
              <a:rPr lang="zh-CN" altLang="en-US" sz="2400" dirty="0" smtClean="0"/>
              <a:t>：用来设置规则执行的优先级，默认为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，数值越大优先级越高，可以设置为负数。</a:t>
            </a:r>
            <a:endParaRPr lang="en-US" altLang="zh-CN" sz="2400" dirty="0" smtClean="0"/>
          </a:p>
          <a:p>
            <a:r>
              <a:rPr lang="en-US" altLang="zh-CN" sz="2400" dirty="0" smtClean="0"/>
              <a:t>no-loop</a:t>
            </a:r>
            <a:r>
              <a:rPr lang="zh-CN" altLang="en-US" sz="2400" dirty="0" smtClean="0"/>
              <a:t>：用来控制已执行过的规则在条件满足时是否再次执行。</a:t>
            </a:r>
            <a:endParaRPr lang="en-US" altLang="zh-CN" sz="2400" dirty="0" smtClean="0"/>
          </a:p>
          <a:p>
            <a:r>
              <a:rPr lang="en-US" altLang="zh-CN" sz="2400" dirty="0" smtClean="0"/>
              <a:t>Enabled</a:t>
            </a:r>
            <a:r>
              <a:rPr lang="zh-CN" altLang="en-US" sz="2400" dirty="0" smtClean="0"/>
              <a:t>：默认为</a:t>
            </a:r>
            <a:r>
              <a:rPr lang="en-US" altLang="zh-CN" sz="2400" dirty="0" smtClean="0"/>
              <a:t>true</a:t>
            </a:r>
            <a:r>
              <a:rPr lang="zh-CN" altLang="en-US" sz="2400" dirty="0" smtClean="0"/>
              <a:t>，表示规则是否可用；设置为</a:t>
            </a:r>
            <a:r>
              <a:rPr lang="en-US" altLang="zh-CN" sz="2400" dirty="0" smtClean="0"/>
              <a:t>false</a:t>
            </a:r>
            <a:r>
              <a:rPr lang="zh-CN" altLang="en-US" sz="2400" dirty="0" smtClean="0"/>
              <a:t>时规则不可用。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6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/>
              <a:t>dialect</a:t>
            </a:r>
            <a:r>
              <a:rPr lang="zh-CN" altLang="en-US" sz="2400" dirty="0" smtClean="0"/>
              <a:t>：定义规则中需要使用的语言。</a:t>
            </a:r>
            <a:r>
              <a:rPr lang="en-US" altLang="zh-CN" sz="2400" dirty="0" smtClean="0"/>
              <a:t>Drools</a:t>
            </a:r>
            <a:r>
              <a:rPr lang="zh-CN" altLang="en-US" sz="2400" dirty="0" smtClean="0"/>
              <a:t>支持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种语言，</a:t>
            </a:r>
            <a:r>
              <a:rPr lang="en-US" altLang="zh-CN" sz="2400" dirty="0" smtClean="0"/>
              <a:t>MVEL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， 默认为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activation-group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786058"/>
            <a:ext cx="8001056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147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lock-on-active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3116"/>
            <a:ext cx="8001056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7715304" cy="4561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规则引擎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1. Drools</a:t>
            </a:r>
            <a:r>
              <a:rPr lang="zh-CN" altLang="en-US" sz="2800" dirty="0" smtClean="0"/>
              <a:t>基本信息</a:t>
            </a:r>
            <a:endParaRPr lang="en-US" altLang="zh-CN" sz="2800" dirty="0" smtClean="0"/>
          </a:p>
          <a:p>
            <a:r>
              <a:rPr lang="en-US" altLang="zh-CN" sz="2800" dirty="0" smtClean="0"/>
              <a:t>2. Drools</a:t>
            </a:r>
            <a:r>
              <a:rPr lang="zh-CN" altLang="en-US" sz="2800" dirty="0" smtClean="0"/>
              <a:t>插件下载安装</a:t>
            </a:r>
            <a:endParaRPr lang="en-US" altLang="zh-CN" sz="2800" dirty="0" smtClean="0"/>
          </a:p>
          <a:p>
            <a:r>
              <a:rPr lang="en-US" altLang="zh-CN" sz="2800" dirty="0" smtClean="0"/>
              <a:t>3. Drools</a:t>
            </a:r>
            <a:r>
              <a:rPr lang="zh-CN" altLang="en-US" sz="2800" dirty="0" smtClean="0"/>
              <a:t>基本语法</a:t>
            </a:r>
            <a:endParaRPr lang="en-US" altLang="zh-CN" sz="2800" dirty="0" smtClean="0"/>
          </a:p>
          <a:p>
            <a:r>
              <a:rPr lang="en-US" altLang="zh-CN" sz="2800" dirty="0" smtClean="0"/>
              <a:t>4. BRMS-Workbench</a:t>
            </a:r>
            <a:r>
              <a:rPr lang="zh-CN" altLang="en-US" sz="2800" dirty="0" smtClean="0"/>
              <a:t>安装和使用</a:t>
            </a:r>
            <a:endParaRPr lang="en-US" altLang="zh-CN" sz="2800" dirty="0" smtClean="0"/>
          </a:p>
          <a:p>
            <a:r>
              <a:rPr lang="en-US" altLang="zh-CN" sz="2800" dirty="0" smtClean="0"/>
              <a:t>5. Drools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Spring</a:t>
            </a:r>
            <a:r>
              <a:rPr lang="zh-CN" altLang="en-US" sz="2800" dirty="0" smtClean="0"/>
              <a:t>集成</a:t>
            </a:r>
            <a:endParaRPr lang="en-US" altLang="zh-CN" sz="2800" dirty="0" smtClean="0"/>
          </a:p>
          <a:p>
            <a:r>
              <a:rPr lang="en-US" altLang="zh-CN" sz="2800" dirty="0" smtClean="0"/>
              <a:t>6. Drools</a:t>
            </a:r>
            <a:r>
              <a:rPr lang="zh-CN" altLang="en-US" sz="2800" dirty="0" smtClean="0"/>
              <a:t>二次封装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BRMS-Workbench</a:t>
            </a:r>
            <a:r>
              <a:rPr lang="zh-CN" altLang="en-US" dirty="0" smtClean="0"/>
              <a:t>安装和使用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业务规则管理系统</a:t>
            </a:r>
            <a:r>
              <a:rPr lang="en-US" altLang="zh-CN" dirty="0" smtClean="0"/>
              <a:t>(</a:t>
            </a:r>
            <a:r>
              <a:rPr lang="en-US" dirty="0" smtClean="0"/>
              <a:t>Business Rules Management </a:t>
            </a:r>
            <a:r>
              <a:rPr lang="en-US" dirty="0" err="1" smtClean="0"/>
              <a:t>System,BRMS</a:t>
            </a:r>
            <a:r>
              <a:rPr lang="en-US" dirty="0" smtClean="0"/>
              <a:t>)</a:t>
            </a:r>
            <a:r>
              <a:rPr lang="zh-CN" altLang="en-US" dirty="0" smtClean="0"/>
              <a:t>。</a:t>
            </a:r>
            <a:endParaRPr lang="en-US" dirty="0" smtClean="0"/>
          </a:p>
          <a:p>
            <a:r>
              <a:rPr lang="en-US" dirty="0" smtClean="0"/>
              <a:t>Workbench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D</a:t>
            </a:r>
            <a:r>
              <a:rPr lang="en-US" dirty="0" smtClean="0"/>
              <a:t>rools</a:t>
            </a:r>
            <a:r>
              <a:rPr lang="zh-CN" altLang="en-US" dirty="0" smtClean="0"/>
              <a:t>的一个</a:t>
            </a:r>
            <a:r>
              <a:rPr lang="en-US" dirty="0" smtClean="0"/>
              <a:t>web</a:t>
            </a:r>
            <a:r>
              <a:rPr lang="zh-CN" altLang="en-US" dirty="0" smtClean="0"/>
              <a:t>端的开发平台。</a:t>
            </a:r>
            <a:endParaRPr lang="en-US" altLang="zh-CN" dirty="0" smtClean="0"/>
          </a:p>
          <a:p>
            <a:r>
              <a:rPr lang="zh-CN" altLang="en-US" dirty="0" smtClean="0">
                <a:hlinkClick r:id="rId2"/>
              </a:rPr>
              <a:t>安装和使用推荐文章：</a:t>
            </a:r>
            <a:endParaRPr lang="en-US" altLang="zh-CN" dirty="0" smtClean="0">
              <a:hlinkClick r:id="rId2"/>
            </a:endParaRPr>
          </a:p>
          <a:p>
            <a:r>
              <a:rPr lang="en-US" altLang="zh-CN" dirty="0" smtClean="0">
                <a:hlinkClick r:id="rId2"/>
              </a:rPr>
              <a:t>http://blog.csdn.net/lifetragedy/article/details/51143914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http://blog.csdn.net/u012373815/article/details/53526287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BRMS-Workbench</a:t>
            </a:r>
            <a:r>
              <a:rPr lang="zh-CN" altLang="en-US" dirty="0" smtClean="0"/>
              <a:t>安装和使用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Workbench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来实现版本管理。</a:t>
            </a:r>
            <a:endParaRPr lang="en-US" altLang="zh-CN" dirty="0" smtClean="0"/>
          </a:p>
          <a:p>
            <a:r>
              <a:rPr lang="zh-CN" altLang="en-US" dirty="0" smtClean="0"/>
              <a:t>登录后，选择</a:t>
            </a:r>
            <a:r>
              <a:rPr lang="en-US" altLang="zh-CN" dirty="0" smtClean="0"/>
              <a:t>Authoring&gt;&gt;Project Authoring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928934"/>
            <a:ext cx="7929619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BRMS-Workbench</a:t>
            </a:r>
            <a:r>
              <a:rPr lang="zh-CN" altLang="en-US" dirty="0" smtClean="0"/>
              <a:t>安装和使用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点击 </a:t>
            </a:r>
            <a:r>
              <a:rPr lang="en-US" altLang="zh-CN" dirty="0" smtClean="0"/>
              <a:t>New Item &gt;&gt; Project  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85992"/>
            <a:ext cx="7929619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BRMS-Workbench</a:t>
            </a:r>
            <a:r>
              <a:rPr lang="zh-CN" altLang="en-US" dirty="0" smtClean="0"/>
              <a:t>安装和使用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643051"/>
            <a:ext cx="8229600" cy="57150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格式的项目信息，点击</a:t>
            </a:r>
            <a:r>
              <a:rPr lang="en-US" altLang="zh-CN" dirty="0" smtClean="0"/>
              <a:t>finish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drools</a:t>
            </a:r>
            <a:r>
              <a:rPr lang="zh-CN" altLang="en-US" dirty="0" smtClean="0"/>
              <a:t>项目。</a:t>
            </a:r>
            <a:endParaRPr lang="zh-CN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215369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BRMS-Workbench</a:t>
            </a:r>
            <a:r>
              <a:rPr lang="zh-CN" altLang="en-US" dirty="0" smtClean="0"/>
              <a:t>安装和使用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147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knowledge bases and sessions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kbase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ksession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3116"/>
            <a:ext cx="821537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BRMS-Workbench</a:t>
            </a:r>
            <a:r>
              <a:rPr lang="zh-CN" altLang="en-US" dirty="0" smtClean="0"/>
              <a:t>安装和使用</a:t>
            </a:r>
            <a:endParaRPr lang="zh-CN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8358246" cy="151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937" y="3143248"/>
            <a:ext cx="900906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5720" y="5357826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kbase</a:t>
            </a:r>
            <a:r>
              <a:rPr lang="zh-CN" altLang="en-US" dirty="0" smtClean="0"/>
              <a:t>对应一个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，可以定义多个</a:t>
            </a:r>
            <a:r>
              <a:rPr lang="en-US" altLang="zh-CN" dirty="0" err="1" smtClean="0"/>
              <a:t>kbase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BRMS-Workbench</a:t>
            </a:r>
            <a:r>
              <a:rPr lang="zh-CN" altLang="en-US" dirty="0" smtClean="0"/>
              <a:t>安装和使用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4"/>
          </a:xfrm>
        </p:spPr>
        <p:txBody>
          <a:bodyPr/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Dependencies</a:t>
            </a:r>
            <a:r>
              <a:rPr lang="zh-CN" altLang="en-US" dirty="0" smtClean="0"/>
              <a:t>引入外部的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工程。</a:t>
            </a:r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357430"/>
            <a:ext cx="8215370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BRMS-Workbench</a:t>
            </a:r>
            <a:r>
              <a:rPr lang="zh-CN" altLang="en-US" dirty="0" smtClean="0"/>
              <a:t>安装和使用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291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点击</a:t>
            </a:r>
            <a:r>
              <a:rPr lang="en-US" altLang="zh-CN" dirty="0" smtClean="0"/>
              <a:t>Add</a:t>
            </a:r>
            <a:r>
              <a:rPr lang="zh-CN" altLang="en-US" dirty="0" smtClean="0"/>
              <a:t>，输入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格式的外部工程引入依赖。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14554"/>
            <a:ext cx="821537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BRMS-Workbench</a:t>
            </a:r>
            <a:r>
              <a:rPr lang="zh-CN" altLang="en-US" dirty="0" smtClean="0"/>
              <a:t>安装和使用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4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编写规则使用的</a:t>
            </a:r>
            <a:r>
              <a:rPr lang="en-US" altLang="zh-CN" dirty="0" smtClean="0"/>
              <a:t>Fact</a:t>
            </a:r>
            <a:r>
              <a:rPr lang="zh-CN" altLang="en-US" dirty="0" smtClean="0"/>
              <a:t>可以通过</a:t>
            </a:r>
            <a:r>
              <a:rPr lang="en-US" altLang="zh-CN" dirty="0" smtClean="0"/>
              <a:t>New Item &gt;&gt; Data Object</a:t>
            </a:r>
            <a:r>
              <a:rPr lang="zh-CN" altLang="en-US" dirty="0" smtClean="0"/>
              <a:t>生成，也可以通过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引入外部依赖。</a:t>
            </a:r>
            <a:endParaRPr lang="zh-CN" alt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2500306"/>
            <a:ext cx="8143932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BRMS-Workbench</a:t>
            </a:r>
            <a:r>
              <a:rPr lang="zh-CN" altLang="en-US" dirty="0" smtClean="0"/>
              <a:t>安装和使用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1477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编写规则使用的全局参数可以通过</a:t>
            </a:r>
            <a:r>
              <a:rPr lang="en-US" altLang="zh-CN" dirty="0" smtClean="0"/>
              <a:t>New Item &gt;&gt; Global Variable(s)</a:t>
            </a:r>
            <a:r>
              <a:rPr lang="zh-CN" altLang="en-US" dirty="0" smtClean="0"/>
              <a:t>生成</a:t>
            </a:r>
          </a:p>
          <a:p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71678"/>
            <a:ext cx="8215370" cy="450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 dirty="0" smtClean="0"/>
              <a:t>Drools</a:t>
            </a:r>
            <a:r>
              <a:rPr lang="zh-CN" altLang="en-US" sz="2400" dirty="0" smtClean="0"/>
              <a:t>是</a:t>
            </a:r>
            <a:r>
              <a:rPr lang="en-US" altLang="zh-CN" sz="2400" dirty="0" err="1" smtClean="0"/>
              <a:t>Jboss</a:t>
            </a:r>
            <a:r>
              <a:rPr lang="zh-CN" altLang="en-US" sz="2400" dirty="0" smtClean="0"/>
              <a:t>公司旗下一款基于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的开源的规则引擎，它完整的实现了</a:t>
            </a:r>
            <a:r>
              <a:rPr lang="en-US" altLang="zh-CN" sz="2400" dirty="0" err="1" smtClean="0"/>
              <a:t>Rete</a:t>
            </a:r>
            <a:r>
              <a:rPr lang="zh-CN" altLang="en-US" sz="2400" dirty="0" smtClean="0"/>
              <a:t>算法；提供了强大的</a:t>
            </a:r>
            <a:r>
              <a:rPr lang="en-US" altLang="zh-CN" sz="2400" dirty="0" smtClean="0"/>
              <a:t>Eclipse </a:t>
            </a:r>
            <a:r>
              <a:rPr lang="en-US" altLang="zh-CN" sz="2400" dirty="0" err="1" smtClean="0"/>
              <a:t>Plugin</a:t>
            </a:r>
            <a:r>
              <a:rPr lang="zh-CN" altLang="en-US" sz="2400" dirty="0" smtClean="0"/>
              <a:t>开发支持；通过使用其中的</a:t>
            </a:r>
            <a:r>
              <a:rPr lang="en-US" altLang="zh-CN" sz="2400" dirty="0" smtClean="0"/>
              <a:t>DSL(Domain Specific Language)</a:t>
            </a:r>
            <a:r>
              <a:rPr lang="zh-CN" altLang="en-US" sz="2400" dirty="0" smtClean="0"/>
              <a:t>，可以实现用自然语言方式来描述业务规则，使得业务分析人员也可以看懂业务规则代码。</a:t>
            </a:r>
          </a:p>
          <a:p>
            <a:pPr>
              <a:lnSpc>
                <a:spcPct val="115000"/>
              </a:lnSpc>
            </a:pPr>
            <a:r>
              <a:rPr lang="zh-CN" altLang="en-US" sz="2400" dirty="0" smtClean="0"/>
              <a:t>最新版本</a:t>
            </a:r>
            <a:r>
              <a:rPr lang="en-US" altLang="zh-CN" sz="2400" dirty="0" smtClean="0"/>
              <a:t>Drools6.5</a:t>
            </a:r>
            <a:r>
              <a:rPr lang="zh-CN" altLang="en-US" sz="2400" dirty="0" smtClean="0"/>
              <a:t>提供了基于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BRMS</a:t>
            </a:r>
            <a:r>
              <a:rPr lang="zh-CN" altLang="en-US" sz="2400" dirty="0" smtClean="0"/>
              <a:t>，提供了规则管理的知识库，通过它可以实现规则的在线修改与编译，使得开发人员和系统管理人员可以在线管理业务规则。</a:t>
            </a:r>
            <a:endParaRPr lang="en-US" altLang="zh-CN" sz="2400" dirty="0" smtClean="0"/>
          </a:p>
          <a:p>
            <a:pPr>
              <a:lnSpc>
                <a:spcPct val="115000"/>
              </a:lnSpc>
            </a:pPr>
            <a:r>
              <a:rPr lang="zh-CN" altLang="en-US" sz="2400" dirty="0" smtClean="0"/>
              <a:t>目前官方发布的最新版本是</a:t>
            </a:r>
            <a:r>
              <a:rPr lang="en-US" altLang="zh-CN" sz="2400" dirty="0" smtClean="0"/>
              <a:t>6.5</a:t>
            </a:r>
            <a:r>
              <a:rPr lang="zh-CN" altLang="en-US" sz="2400" dirty="0" smtClean="0"/>
              <a:t>。</a:t>
            </a:r>
          </a:p>
          <a:p>
            <a:r>
              <a:rPr lang="zh-CN" altLang="en-US" sz="2400" dirty="0" smtClean="0"/>
              <a:t>目前规则的开发方式确定为通过组件方式集成至待使用工程。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BRMS-Workbench</a:t>
            </a:r>
            <a:r>
              <a:rPr lang="zh-CN" altLang="en-US" dirty="0" smtClean="0"/>
              <a:t>安装和使用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4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规则生成有</a:t>
            </a:r>
            <a:r>
              <a:rPr lang="en-US" altLang="zh-CN" dirty="0" smtClean="0"/>
              <a:t>DRL File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Decision Table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Guided </a:t>
            </a:r>
            <a:r>
              <a:rPr lang="en-US" altLang="zh-CN" dirty="0" err="1" smtClean="0"/>
              <a:t>Rrule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Guided Decision Table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Guided Decision Tree</a:t>
            </a:r>
            <a:r>
              <a:rPr lang="zh-CN" altLang="en-US" dirty="0" smtClean="0"/>
              <a:t>等方式。其中</a:t>
            </a:r>
            <a:r>
              <a:rPr lang="en-US" altLang="zh-CN" dirty="0" smtClean="0"/>
              <a:t>DRL File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生成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drl</a:t>
            </a:r>
            <a:r>
              <a:rPr lang="zh-CN" altLang="en-US" dirty="0" smtClean="0"/>
              <a:t>文件方式一致。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1" y="2214555"/>
            <a:ext cx="7572429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BRMS-Workbench</a:t>
            </a:r>
            <a:r>
              <a:rPr lang="zh-CN" altLang="en-US" dirty="0" smtClean="0"/>
              <a:t>安装和使用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291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Guided Rule</a:t>
            </a:r>
            <a:r>
              <a:rPr lang="zh-CN" altLang="en-US" dirty="0" smtClean="0"/>
              <a:t>方式生成规则，新建一个</a:t>
            </a:r>
            <a:r>
              <a:rPr lang="en-US" altLang="zh-CN" dirty="0" smtClean="0"/>
              <a:t>Guided Rule</a:t>
            </a:r>
            <a:r>
              <a:rPr lang="zh-CN" altLang="en-US" dirty="0" smtClean="0"/>
              <a:t>文件。</a:t>
            </a:r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1" y="2285993"/>
            <a:ext cx="8143933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BRMS-Workbench</a:t>
            </a:r>
            <a:r>
              <a:rPr lang="zh-CN" altLang="en-US" dirty="0" smtClean="0"/>
              <a:t>安装和使用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147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点击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后的     创建规则条件</a:t>
            </a:r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2428869"/>
            <a:ext cx="8072493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643050"/>
            <a:ext cx="364334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BRMS-Workbench</a:t>
            </a:r>
            <a:r>
              <a:rPr lang="zh-CN" altLang="en-US" dirty="0" smtClean="0"/>
              <a:t>安装和使用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4"/>
          </a:xfrm>
        </p:spPr>
        <p:txBody>
          <a:bodyPr/>
          <a:lstStyle/>
          <a:p>
            <a:r>
              <a:rPr lang="zh-CN" altLang="en-US" dirty="0" smtClean="0"/>
              <a:t>点击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后的     创建执行的业务功能</a:t>
            </a:r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2357430"/>
            <a:ext cx="8286808" cy="4071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3286116" y="1714488"/>
            <a:ext cx="357190" cy="21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BRMS-Workbench</a:t>
            </a:r>
            <a:r>
              <a:rPr lang="zh-CN" altLang="en-US" dirty="0" smtClean="0"/>
              <a:t>安装和使用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2916"/>
          </a:xfrm>
        </p:spPr>
        <p:txBody>
          <a:bodyPr>
            <a:normAutofit fontScale="25000" lnSpcReduction="20000"/>
          </a:bodyPr>
          <a:lstStyle/>
          <a:p>
            <a:r>
              <a:rPr lang="zh-CN" altLang="en-US" sz="7400" dirty="0" smtClean="0"/>
              <a:t>所有操作都需要点击</a:t>
            </a:r>
            <a:r>
              <a:rPr lang="en-US" altLang="zh-CN" sz="7400" dirty="0" smtClean="0"/>
              <a:t>save</a:t>
            </a:r>
            <a:r>
              <a:rPr lang="zh-CN" altLang="en-US" sz="7400" dirty="0" smtClean="0"/>
              <a:t>执行保存操作。</a:t>
            </a:r>
            <a:endParaRPr lang="en-US" altLang="zh-CN" sz="7400" dirty="0" smtClean="0"/>
          </a:p>
          <a:p>
            <a:r>
              <a:rPr lang="zh-CN" altLang="en-US" sz="7400" dirty="0" smtClean="0"/>
              <a:t>创建完成后左侧的</a:t>
            </a:r>
            <a:r>
              <a:rPr lang="en-US" altLang="zh-CN" sz="7400" dirty="0" smtClean="0"/>
              <a:t>Open Project Editor</a:t>
            </a:r>
            <a:r>
              <a:rPr lang="zh-CN" altLang="en-US" sz="7400" dirty="0" smtClean="0"/>
              <a:t>，并在右侧选择</a:t>
            </a:r>
            <a:r>
              <a:rPr lang="en-US" altLang="zh-CN" sz="7400" dirty="0" smtClean="0"/>
              <a:t>build &gt;&gt; build &amp;&amp; deploy</a:t>
            </a:r>
            <a:r>
              <a:rPr lang="zh-CN" altLang="en-US" sz="7400" dirty="0" smtClean="0"/>
              <a:t>，生成</a:t>
            </a:r>
            <a:r>
              <a:rPr lang="en-US" altLang="zh-CN" sz="7400" dirty="0" smtClean="0"/>
              <a:t>maven</a:t>
            </a:r>
            <a:r>
              <a:rPr lang="zh-CN" altLang="en-US" sz="7400" dirty="0" smtClean="0"/>
              <a:t>格式工程。</a:t>
            </a:r>
            <a:endParaRPr lang="en-US" altLang="zh-CN" sz="7400" dirty="0" smtClean="0"/>
          </a:p>
          <a:p>
            <a:endParaRPr lang="en-US" altLang="zh-CN" sz="2400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500306"/>
            <a:ext cx="8143933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BRMS-Workbench</a:t>
            </a:r>
            <a:r>
              <a:rPr lang="zh-CN" altLang="en-US" dirty="0" smtClean="0"/>
              <a:t>安装和使用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147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Maven</a:t>
            </a:r>
            <a:r>
              <a:rPr lang="zh-CN" altLang="en-US" dirty="0" smtClean="0"/>
              <a:t>仓库可以在</a:t>
            </a:r>
            <a:r>
              <a:rPr lang="en-US" altLang="zh-CN" dirty="0" smtClean="0"/>
              <a:t>Validation</a:t>
            </a:r>
            <a:r>
              <a:rPr lang="zh-CN" altLang="en-US" dirty="0" smtClean="0"/>
              <a:t>下显示，可以通过修改</a:t>
            </a:r>
            <a:r>
              <a:rPr lang="en-US" altLang="zh-CN" dirty="0" err="1" smtClean="0"/>
              <a:t>pom</a:t>
            </a:r>
            <a:r>
              <a:rPr lang="zh-CN" altLang="en-US" dirty="0" smtClean="0"/>
              <a:t>文件管理。</a:t>
            </a:r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3" y="2214555"/>
            <a:ext cx="8143933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BRMS-Workbench</a:t>
            </a:r>
            <a:r>
              <a:rPr lang="zh-CN" altLang="en-US" dirty="0" smtClean="0"/>
              <a:t>安装和使用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所有通过</a:t>
            </a:r>
            <a:r>
              <a:rPr lang="en-US" altLang="zh-CN" dirty="0" smtClean="0"/>
              <a:t>Workbench</a:t>
            </a:r>
            <a:r>
              <a:rPr lang="zh-CN" altLang="en-US" dirty="0" smtClean="0"/>
              <a:t>生成的项目必须配置</a:t>
            </a:r>
            <a:r>
              <a:rPr lang="en-US" altLang="zh-CN" dirty="0" smtClean="0"/>
              <a:t>kmodule.xml</a:t>
            </a:r>
            <a:r>
              <a:rPr lang="zh-CN" altLang="en-US" dirty="0" smtClean="0"/>
              <a:t>的信息。后期与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集成时读取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包中的规则信息需要读取</a:t>
            </a:r>
            <a:r>
              <a:rPr lang="en-US" altLang="zh-CN" dirty="0" err="1" smtClean="0"/>
              <a:t>kjar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 </a:t>
            </a:r>
            <a:r>
              <a:rPr lang="zh-CN" altLang="en-US" dirty="0" smtClean="0"/>
              <a:t>包含按</a:t>
            </a:r>
            <a:r>
              <a:rPr lang="en-US" altLang="zh-CN" dirty="0" smtClean="0"/>
              <a:t>drools</a:t>
            </a:r>
            <a:r>
              <a:rPr lang="zh-CN" altLang="en-US" dirty="0" smtClean="0"/>
              <a:t>格式配置的</a:t>
            </a:r>
            <a:r>
              <a:rPr lang="en-US" altLang="zh-CN" dirty="0" smtClean="0"/>
              <a:t>kmodule.xml</a:t>
            </a:r>
            <a:r>
              <a:rPr lang="zh-CN" altLang="en-US" dirty="0" smtClean="0"/>
              <a:t>文件的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3534953" y="3244334"/>
            <a:ext cx="20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集成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集成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集成时，在</a:t>
            </a:r>
            <a:r>
              <a:rPr lang="en-US" altLang="zh-CN" dirty="0" smtClean="0"/>
              <a:t>beans</a:t>
            </a:r>
            <a:r>
              <a:rPr lang="zh-CN" altLang="en-US" dirty="0" smtClean="0"/>
              <a:t>中需要加入</a:t>
            </a:r>
            <a:r>
              <a:rPr lang="en-US" altLang="zh-CN" dirty="0" err="1" smtClean="0"/>
              <a:t>xmlns:kie</a:t>
            </a:r>
            <a:r>
              <a:rPr lang="en-US" altLang="zh-CN" dirty="0" smtClean="0"/>
              <a:t>=</a:t>
            </a:r>
            <a:r>
              <a:rPr lang="en-US" altLang="zh-CN" i="1" dirty="0" smtClean="0">
                <a:hlinkClick r:id="rId2"/>
              </a:rPr>
              <a:t>http://drools.org/schema/kie-spring</a:t>
            </a:r>
            <a:r>
              <a:rPr lang="zh-CN" altLang="en-US" i="1" dirty="0" smtClean="0"/>
              <a:t>以及 </a:t>
            </a:r>
            <a:r>
              <a:rPr lang="en-US" altLang="zh-CN" i="1" dirty="0" smtClean="0"/>
              <a:t>Schema </a:t>
            </a:r>
            <a:r>
              <a:rPr lang="zh-CN" altLang="en-US" i="1" dirty="0" smtClean="0"/>
              <a:t>：</a:t>
            </a:r>
            <a:r>
              <a:rPr lang="en-US" altLang="zh-CN" i="1" dirty="0" smtClean="0"/>
              <a:t> http://drools.org/schema/kie-spring </a:t>
            </a:r>
            <a:r>
              <a:rPr lang="en-US" altLang="zh-CN" i="1" dirty="0" smtClean="0">
                <a:hlinkClick r:id="rId3"/>
              </a:rPr>
              <a:t>http://drools.org/schema/kie-spring.xsd</a:t>
            </a:r>
            <a:r>
              <a:rPr lang="zh-CN" altLang="en-US" i="1" dirty="0" smtClean="0"/>
              <a:t>。</a:t>
            </a:r>
            <a:endParaRPr lang="en-US" altLang="zh-CN" i="1" dirty="0" smtClean="0"/>
          </a:p>
          <a:p>
            <a:r>
              <a:rPr lang="zh-CN" altLang="en-US" dirty="0" smtClean="0"/>
              <a:t>加入默认处理类 </a:t>
            </a:r>
            <a:r>
              <a:rPr lang="en-US" altLang="zh-CN" dirty="0" smtClean="0"/>
              <a:t>&lt;bean id=</a:t>
            </a:r>
            <a:r>
              <a:rPr lang="en-US" altLang="zh-CN" i="1" dirty="0" smtClean="0"/>
              <a:t>"</a:t>
            </a:r>
            <a:r>
              <a:rPr lang="en-US" altLang="zh-CN" i="1" dirty="0" err="1" smtClean="0"/>
              <a:t>kiePostProcessor</a:t>
            </a:r>
            <a:r>
              <a:rPr lang="en-US" altLang="zh-CN" i="1" dirty="0" smtClean="0"/>
              <a:t>" class="</a:t>
            </a:r>
            <a:r>
              <a:rPr lang="en-US" altLang="zh-CN" i="1" dirty="0" err="1" smtClean="0"/>
              <a:t>org.kie.spring.KModuleBeanFactoryPostProcessor</a:t>
            </a:r>
            <a:r>
              <a:rPr lang="en-US" altLang="zh-CN" i="1" dirty="0" smtClean="0"/>
              <a:t>"/&gt;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集成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835824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428736"/>
            <a:ext cx="8072493" cy="466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集成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1478"/>
          </a:xfrm>
        </p:spPr>
        <p:txBody>
          <a:bodyPr>
            <a:normAutofit fontScale="92500" lnSpcReduction="20000"/>
          </a:bodyPr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5"/>
            <a:ext cx="8429684" cy="2857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429132"/>
            <a:ext cx="8286808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Drools</a:t>
            </a:r>
            <a:r>
              <a:rPr lang="zh-CN" altLang="en-US" sz="2400" dirty="0" smtClean="0"/>
              <a:t>提供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来实行规则的编译和执行。</a:t>
            </a:r>
            <a:endParaRPr lang="en-US" altLang="zh-CN" sz="2400" dirty="0" smtClean="0"/>
          </a:p>
          <a:p>
            <a:r>
              <a:rPr lang="en-US" altLang="zh-CN" sz="2400" dirty="0" smtClean="0"/>
              <a:t>API</a:t>
            </a:r>
            <a:r>
              <a:rPr lang="zh-CN" altLang="en-US" sz="2400" dirty="0" smtClean="0"/>
              <a:t>总体来讲可以分为规则编译、规则收集和规则执行。</a:t>
            </a:r>
            <a:endParaRPr lang="en-US" altLang="zh-CN" sz="2400" dirty="0" smtClean="0"/>
          </a:p>
          <a:p>
            <a:r>
              <a:rPr lang="zh-CN" altLang="en-US" sz="2400" dirty="0" smtClean="0"/>
              <a:t>主要有</a:t>
            </a:r>
            <a:r>
              <a:rPr lang="en-US" altLang="zh-CN" sz="2400" dirty="0" err="1" smtClean="0"/>
              <a:t>KnowledgeBuilder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KnowledgeBase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KnowledgeSession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他们起到的作用主要是规则的收集、编译、差错、设置</a:t>
            </a:r>
            <a:r>
              <a:rPr lang="en-US" altLang="zh-CN" sz="2400" dirty="0" smtClean="0"/>
              <a:t>global</a:t>
            </a:r>
            <a:r>
              <a:rPr lang="zh-CN" altLang="en-US" sz="2400" dirty="0" smtClean="0"/>
              <a:t>、执行规则或规则流。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KnowledgeBase</a:t>
            </a:r>
            <a:r>
              <a:rPr lang="zh-CN" altLang="en-US" sz="2400" dirty="0" smtClean="0"/>
              <a:t>包含规则、规则流、函数定义，自定义对象等；但是不包含任何业务对象。</a:t>
            </a:r>
            <a:endParaRPr lang="en-US" altLang="zh-CN" sz="2400" dirty="0" smtClean="0"/>
          </a:p>
          <a:p>
            <a:r>
              <a:rPr lang="zh-CN" altLang="en-US" sz="2400" dirty="0" smtClean="0"/>
              <a:t>业务对象由</a:t>
            </a:r>
            <a:r>
              <a:rPr lang="en-US" altLang="zh-CN" sz="2400" dirty="0" err="1" smtClean="0"/>
              <a:t>KnowlwdgeBase</a:t>
            </a:r>
            <a:r>
              <a:rPr lang="zh-CN" altLang="en-US" sz="2400" dirty="0" smtClean="0"/>
              <a:t>产生的</a:t>
            </a:r>
            <a:r>
              <a:rPr lang="en-US" altLang="zh-CN" sz="2400" dirty="0" err="1" smtClean="0"/>
              <a:t>KnowledgeSession</a:t>
            </a:r>
            <a:r>
              <a:rPr lang="zh-CN" altLang="en-US" sz="2400" dirty="0" smtClean="0"/>
              <a:t>对象负责插入。由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中类型的</a:t>
            </a:r>
            <a:r>
              <a:rPr lang="en-US" altLang="zh-CN" sz="2400" dirty="0" smtClean="0"/>
              <a:t>session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StatefulKnowledgeSession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StatelessKnowledgeSession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二次封装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48725" y="1928802"/>
            <a:ext cx="3446550" cy="4197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85852" y="1285860"/>
            <a:ext cx="600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工程结构如下：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二次封装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b</a:t>
            </a:r>
            <a:r>
              <a:rPr lang="en-US" altLang="zh-CN" dirty="0" smtClean="0"/>
              <a:t>ase</a:t>
            </a:r>
            <a:r>
              <a:rPr lang="zh-CN" altLang="en-US" dirty="0" smtClean="0"/>
              <a:t>包下定义</a:t>
            </a:r>
            <a:r>
              <a:rPr lang="en-US" altLang="zh-CN" dirty="0" err="1" smtClean="0"/>
              <a:t>RuleResult</a:t>
            </a:r>
            <a:r>
              <a:rPr lang="en-US" altLang="zh-CN" dirty="0" smtClean="0"/>
              <a:t>&lt;T&gt; ,</a:t>
            </a:r>
            <a:r>
              <a:rPr lang="zh-CN" altLang="en-US" dirty="0" smtClean="0"/>
              <a:t>用于返回规则最终的执行结果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 smtClean="0"/>
              <a:t>onstant</a:t>
            </a:r>
            <a:r>
              <a:rPr lang="zh-CN" altLang="en-US" dirty="0" smtClean="0"/>
              <a:t>包下定义</a:t>
            </a:r>
            <a:r>
              <a:rPr lang="en-US" altLang="zh-CN" dirty="0" smtClean="0"/>
              <a:t>Drools</a:t>
            </a:r>
            <a:r>
              <a:rPr lang="zh-CN" altLang="en-US" dirty="0" smtClean="0"/>
              <a:t>使用的常亮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 smtClean="0"/>
              <a:t>ontainer</a:t>
            </a:r>
            <a:r>
              <a:rPr lang="zh-CN" altLang="en-US" dirty="0" smtClean="0"/>
              <a:t>包下定义控制组件启动的容器</a:t>
            </a:r>
            <a:endParaRPr lang="en-US" altLang="zh-CN" dirty="0" smtClean="0"/>
          </a:p>
          <a:p>
            <a:r>
              <a:rPr lang="en-US" altLang="zh-CN" dirty="0" smtClean="0"/>
              <a:t>f</a:t>
            </a:r>
            <a:r>
              <a:rPr lang="en-US" altLang="zh-CN" dirty="0" smtClean="0"/>
              <a:t>ilter</a:t>
            </a:r>
            <a:r>
              <a:rPr lang="zh-CN" altLang="en-US" dirty="0" smtClean="0"/>
              <a:t>包定义按名称执行规则的过滤器</a:t>
            </a:r>
            <a:endParaRPr lang="en-US" altLang="zh-CN" dirty="0" smtClean="0"/>
          </a:p>
          <a:p>
            <a:r>
              <a:rPr lang="en-US" altLang="zh-CN" dirty="0" smtClean="0"/>
              <a:t>l</a:t>
            </a:r>
            <a:r>
              <a:rPr lang="en-US" altLang="zh-CN" dirty="0" smtClean="0"/>
              <a:t>istener</a:t>
            </a:r>
            <a:r>
              <a:rPr lang="zh-CN" altLang="en-US" dirty="0" smtClean="0"/>
              <a:t>包下定义</a:t>
            </a:r>
            <a:r>
              <a:rPr lang="en-US" altLang="zh-CN" dirty="0" smtClean="0"/>
              <a:t>Drools</a:t>
            </a:r>
            <a:r>
              <a:rPr lang="zh-CN" altLang="en-US" dirty="0" smtClean="0"/>
              <a:t>的监听</a:t>
            </a:r>
            <a:endParaRPr lang="en-US" altLang="zh-CN" dirty="0" smtClean="0"/>
          </a:p>
          <a:p>
            <a:r>
              <a:rPr lang="en-US" altLang="zh-CN" dirty="0" err="1" smtClean="0"/>
              <a:t>u</a:t>
            </a:r>
            <a:r>
              <a:rPr lang="en-US" altLang="zh-CN" dirty="0" err="1" smtClean="0"/>
              <a:t>til</a:t>
            </a:r>
            <a:r>
              <a:rPr lang="zh-CN" altLang="en-US" dirty="0" smtClean="0"/>
              <a:t>包下定义</a:t>
            </a:r>
            <a:r>
              <a:rPr lang="en-US" altLang="zh-CN" dirty="0" err="1" smtClean="0"/>
              <a:t>ContexHolder</a:t>
            </a:r>
            <a:r>
              <a:rPr lang="zh-CN" altLang="en-US" dirty="0" smtClean="0"/>
              <a:t>，存放组件的</a:t>
            </a:r>
            <a:r>
              <a:rPr lang="en-US" altLang="zh-CN" dirty="0" err="1" smtClean="0"/>
              <a:t>applicationContext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ServiceUtil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管理的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，作用域为</a:t>
            </a:r>
            <a:r>
              <a:rPr lang="en-US" altLang="zh-CN" dirty="0" smtClean="0"/>
              <a:t>singleton</a:t>
            </a:r>
            <a:r>
              <a:rPr lang="zh-CN" altLang="en-US" dirty="0" smtClean="0"/>
              <a:t>。所有的对外提供方法都定义在这个类中。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 smtClean="0"/>
              <a:t>ontext</a:t>
            </a:r>
            <a:r>
              <a:rPr lang="zh-CN" altLang="en-US" dirty="0" smtClean="0"/>
              <a:t>包下为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drools</a:t>
            </a:r>
            <a:r>
              <a:rPr lang="zh-CN" altLang="en-US" dirty="0" smtClean="0"/>
              <a:t>的集成配置文件</a:t>
            </a:r>
            <a:endParaRPr lang="en-US" altLang="zh-CN" dirty="0" smtClean="0"/>
          </a:p>
          <a:p>
            <a:r>
              <a:rPr lang="en-US" altLang="zh-CN" dirty="0" err="1" smtClean="0"/>
              <a:t>d</a:t>
            </a:r>
            <a:r>
              <a:rPr lang="en-US" altLang="zh-CN" dirty="0" err="1" smtClean="0"/>
              <a:t>rools.rules</a:t>
            </a:r>
            <a:r>
              <a:rPr lang="zh-CN" altLang="en-US" dirty="0" smtClean="0"/>
              <a:t>包下存放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drl</a:t>
            </a:r>
            <a:r>
              <a:rPr lang="zh-CN" altLang="en-US" dirty="0" smtClean="0"/>
              <a:t>规则文件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二次封装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Container</a:t>
            </a:r>
            <a:r>
              <a:rPr lang="zh-CN" altLang="en-US" dirty="0" smtClean="0"/>
              <a:t>可以通过配置，随着</a:t>
            </a:r>
            <a:r>
              <a:rPr lang="en-US" altLang="zh-CN" dirty="0" err="1" smtClean="0"/>
              <a:t>dubbo</a:t>
            </a:r>
            <a:r>
              <a:rPr lang="zh-CN" altLang="en-US" dirty="0" smtClean="0"/>
              <a:t>服务启动，也可以通过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脚本调用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方法启动。</a:t>
            </a:r>
            <a:endParaRPr lang="en-US" altLang="zh-CN" dirty="0" smtClean="0"/>
          </a:p>
          <a:p>
            <a:r>
              <a:rPr lang="en-US" altLang="zh-CN" dirty="0" smtClean="0"/>
              <a:t>Container</a:t>
            </a:r>
            <a:r>
              <a:rPr lang="zh-CN" altLang="en-US" dirty="0" smtClean="0"/>
              <a:t>启动后，通过</a:t>
            </a:r>
            <a:r>
              <a:rPr lang="en-US" altLang="zh-CN" dirty="0" err="1" smtClean="0"/>
              <a:t>DroolsContextHolder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getServiceUtil</a:t>
            </a:r>
            <a:r>
              <a:rPr lang="zh-CN" altLang="en-US" dirty="0" smtClean="0"/>
              <a:t>方法获取</a:t>
            </a:r>
            <a:r>
              <a:rPr lang="en-US" altLang="zh-CN" dirty="0" err="1" smtClean="0"/>
              <a:t>DroolsSerivceUtil</a:t>
            </a:r>
            <a:r>
              <a:rPr lang="zh-CN" altLang="en-US" dirty="0" smtClean="0"/>
              <a:t>的实例，并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DroolsSerivceUtil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get*Session</a:t>
            </a:r>
            <a:r>
              <a:rPr lang="zh-CN" altLang="en-US" dirty="0" smtClean="0"/>
              <a:t>方法获取</a:t>
            </a:r>
            <a:r>
              <a:rPr lang="en-US" altLang="zh-CN" dirty="0" err="1" smtClean="0"/>
              <a:t>KieSession</a:t>
            </a:r>
            <a:r>
              <a:rPr lang="zh-CN" altLang="en-US" dirty="0" smtClean="0"/>
              <a:t>，再调用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*方法执行规则。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 smtClean="0"/>
              <a:t>KnowledgeSession</a:t>
            </a:r>
            <a:r>
              <a:rPr lang="zh-CN" altLang="en-US" sz="2400" dirty="0" smtClean="0"/>
              <a:t>的主要作用是可以接受外部插入的业务对象（</a:t>
            </a:r>
            <a:r>
              <a:rPr lang="en-US" altLang="zh-CN" sz="2400" dirty="0" smtClean="0"/>
              <a:t>insert</a:t>
            </a:r>
            <a:r>
              <a:rPr lang="zh-CN" altLang="en-US" sz="2400" dirty="0" smtClean="0"/>
              <a:t>方法），使用规则进行交互，并按规则执行业务方法。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StatefulKnowledgeSession</a:t>
            </a:r>
            <a:r>
              <a:rPr lang="zh-CN" altLang="en-US" sz="2400" dirty="0" smtClean="0"/>
              <a:t>在使用完后，一定要调用</a:t>
            </a:r>
            <a:r>
              <a:rPr lang="en-US" altLang="zh-CN" sz="2400" dirty="0" smtClean="0"/>
              <a:t>dispose()</a:t>
            </a:r>
            <a:r>
              <a:rPr lang="zh-CN" altLang="en-US" sz="2400" dirty="0" smtClean="0"/>
              <a:t>方法。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基本信息</a:t>
            </a:r>
            <a:endParaRPr lang="zh-CN" altLang="en-US" dirty="0"/>
          </a:p>
        </p:txBody>
      </p:sp>
      <p:pic>
        <p:nvPicPr>
          <p:cNvPr id="8" name="内容占位符 7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785926"/>
            <a:ext cx="8229600" cy="4172841"/>
          </a:xfrm>
        </p:spPr>
      </p:pic>
      <p:sp>
        <p:nvSpPr>
          <p:cNvPr id="9" name="TextBox 8"/>
          <p:cNvSpPr txBox="1"/>
          <p:nvPr/>
        </p:nvSpPr>
        <p:spPr>
          <a:xfrm>
            <a:off x="571472" y="1357298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官方 网址：</a:t>
            </a:r>
            <a:r>
              <a:rPr lang="en-US" altLang="zh-CN" dirty="0" smtClean="0"/>
              <a:t>https://www.drools.org/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插件下载安装</a:t>
            </a:r>
            <a:endParaRPr lang="zh-CN" altLang="en-US" dirty="0"/>
          </a:p>
        </p:txBody>
      </p:sp>
      <p:pic>
        <p:nvPicPr>
          <p:cNvPr id="4" name="内容占位符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942" y="1648309"/>
            <a:ext cx="6192115" cy="442974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Drools</a:t>
            </a:r>
            <a:r>
              <a:rPr lang="zh-CN" altLang="en-US" dirty="0" smtClean="0"/>
              <a:t>插件下载安装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sz="2600" dirty="0" smtClean="0">
                <a:solidFill>
                  <a:srgbClr val="C00000"/>
                </a:solidFill>
              </a:rPr>
              <a:t>安装</a:t>
            </a:r>
            <a:r>
              <a:rPr lang="en-US" altLang="zh-CN" sz="2600" dirty="0" smtClean="0">
                <a:solidFill>
                  <a:srgbClr val="C00000"/>
                </a:solidFill>
              </a:rPr>
              <a:t>eclipse</a:t>
            </a:r>
            <a:r>
              <a:rPr lang="zh-CN" altLang="en-US" sz="2600" dirty="0" smtClean="0">
                <a:solidFill>
                  <a:srgbClr val="C00000"/>
                </a:solidFill>
              </a:rPr>
              <a:t>插件：</a:t>
            </a:r>
            <a:endParaRPr lang="en-US" altLang="zh-CN" sz="2600" dirty="0" smtClean="0">
              <a:solidFill>
                <a:srgbClr val="C00000"/>
              </a:solidFill>
            </a:endParaRPr>
          </a:p>
          <a:p>
            <a:r>
              <a:rPr lang="zh-CN" altLang="en-US" sz="2600" dirty="0" smtClean="0"/>
              <a:t>在本地解压</a:t>
            </a:r>
            <a:r>
              <a:rPr lang="en-US" sz="2600" dirty="0" smtClean="0"/>
              <a:t>zip</a:t>
            </a:r>
            <a:r>
              <a:rPr lang="zh-CN" altLang="en-US" sz="2600" dirty="0" smtClean="0"/>
              <a:t>文件</a:t>
            </a:r>
            <a:r>
              <a:rPr lang="en-US" altLang="zh-CN" sz="2600" dirty="0" smtClean="0"/>
              <a:t>droolsjbpm-tools-distribution-6.5.0.Final</a:t>
            </a:r>
            <a:r>
              <a:rPr lang="zh-CN" altLang="en-US" sz="2600" dirty="0" smtClean="0"/>
              <a:t>。</a:t>
            </a:r>
          </a:p>
          <a:p>
            <a:r>
              <a:rPr lang="en-US" sz="2600" dirty="0" smtClean="0"/>
              <a:t>Eclipse</a:t>
            </a:r>
            <a:r>
              <a:rPr lang="zh-CN" altLang="en-US" sz="2600" dirty="0" smtClean="0"/>
              <a:t>安装</a:t>
            </a:r>
          </a:p>
          <a:p>
            <a:r>
              <a:rPr lang="en-US" altLang="zh-CN" sz="2600" dirty="0" smtClean="0"/>
              <a:t>1</a:t>
            </a:r>
            <a:r>
              <a:rPr lang="zh-CN" altLang="en-US" sz="2600" dirty="0" smtClean="0"/>
              <a:t>、点击</a:t>
            </a:r>
            <a:r>
              <a:rPr lang="en-US" sz="2600" dirty="0" smtClean="0"/>
              <a:t>Help，</a:t>
            </a:r>
            <a:r>
              <a:rPr lang="zh-CN" altLang="en-US" sz="2600" dirty="0" smtClean="0"/>
              <a:t>选择“</a:t>
            </a:r>
            <a:r>
              <a:rPr lang="en-US" sz="2600" dirty="0" smtClean="0"/>
              <a:t>Install new software…”； </a:t>
            </a:r>
            <a:br>
              <a:rPr lang="en-US" sz="2600" dirty="0" smtClean="0"/>
            </a:br>
            <a:r>
              <a:rPr lang="en-US" sz="2600" dirty="0" smtClean="0"/>
              <a:t>2、</a:t>
            </a:r>
            <a:r>
              <a:rPr lang="zh-CN" altLang="en-US" sz="2600" dirty="0" smtClean="0"/>
              <a:t>弹出框点击“</a:t>
            </a:r>
            <a:r>
              <a:rPr lang="en-US" sz="2600" dirty="0" smtClean="0"/>
              <a:t>Add…”; </a:t>
            </a:r>
            <a:br>
              <a:rPr lang="en-US" sz="2600" dirty="0" smtClean="0"/>
            </a:br>
            <a:r>
              <a:rPr lang="en-US" sz="2600" dirty="0" smtClean="0"/>
              <a:t>3、</a:t>
            </a:r>
            <a:r>
              <a:rPr lang="zh-CN" altLang="en-US" sz="2600" dirty="0" smtClean="0"/>
              <a:t>填写名称“</a:t>
            </a:r>
            <a:r>
              <a:rPr lang="en-US" sz="2600" dirty="0" smtClean="0"/>
              <a:t>drools local update site”； </a:t>
            </a:r>
            <a:br>
              <a:rPr lang="en-US" sz="2600" dirty="0" smtClean="0"/>
            </a:br>
            <a:r>
              <a:rPr lang="en-US" sz="2600" dirty="0" smtClean="0"/>
              <a:t>4、</a:t>
            </a:r>
            <a:r>
              <a:rPr lang="zh-CN" altLang="en-US" sz="2600" dirty="0" smtClean="0"/>
              <a:t>点击后面的“</a:t>
            </a:r>
            <a:r>
              <a:rPr lang="en-US" sz="2600" dirty="0" smtClean="0"/>
              <a:t>Local…”； </a:t>
            </a:r>
            <a:br>
              <a:rPr lang="en-US" sz="2600" dirty="0" smtClean="0"/>
            </a:br>
            <a:r>
              <a:rPr lang="en-US" sz="2600" dirty="0" smtClean="0"/>
              <a:t>5、</a:t>
            </a:r>
            <a:r>
              <a:rPr lang="zh-CN" altLang="en-US" sz="2600" dirty="0" smtClean="0"/>
              <a:t>找到刚才解压文件夹，选中</a:t>
            </a:r>
            <a:r>
              <a:rPr lang="en-US" altLang="zh-CN" sz="2600" dirty="0" smtClean="0"/>
              <a:t>	</a:t>
            </a:r>
            <a:r>
              <a:rPr lang="zh-CN" altLang="en-US" sz="2600" dirty="0" smtClean="0"/>
              <a:t>“</a:t>
            </a:r>
            <a:r>
              <a:rPr lang="en-US" sz="2600" dirty="0" smtClean="0"/>
              <a:t>binaries/</a:t>
            </a:r>
            <a:r>
              <a:rPr lang="en-US" sz="2600" dirty="0" err="1" smtClean="0"/>
              <a:t>org.drools.updatesite</a:t>
            </a:r>
            <a:r>
              <a:rPr lang="en-US" sz="2600" dirty="0" smtClean="0"/>
              <a:t>”； </a:t>
            </a:r>
            <a:br>
              <a:rPr lang="en-US" sz="2600" dirty="0" smtClean="0"/>
            </a:br>
            <a:r>
              <a:rPr lang="en-US" sz="2600" dirty="0" smtClean="0"/>
              <a:t>6、</a:t>
            </a:r>
            <a:r>
              <a:rPr lang="zh-CN" altLang="en-US" sz="2600" dirty="0" smtClean="0"/>
              <a:t>选择所有插件，点击</a:t>
            </a:r>
            <a:r>
              <a:rPr lang="en-US" sz="2600" dirty="0" err="1" smtClean="0"/>
              <a:t>next，finish</a:t>
            </a:r>
            <a:r>
              <a:rPr lang="en-US" sz="2600" dirty="0" smtClean="0"/>
              <a:t>。 </a:t>
            </a:r>
            <a:br>
              <a:rPr lang="en-US" sz="2600" dirty="0" smtClean="0"/>
            </a:br>
            <a:r>
              <a:rPr lang="en-US" sz="2600" dirty="0" smtClean="0"/>
              <a:t>7、</a:t>
            </a:r>
            <a:r>
              <a:rPr lang="zh-CN" altLang="en-US" sz="2600" dirty="0" smtClean="0"/>
              <a:t>完成，重启。 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1860</Words>
  <PresentationFormat>全屏显示(4:3)</PresentationFormat>
  <Paragraphs>153</Paragraphs>
  <Slides>52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Office 主题</vt:lpstr>
      <vt:lpstr>Drools规则引擎</vt:lpstr>
      <vt:lpstr>Drools规则引擎</vt:lpstr>
      <vt:lpstr>Drools规则引擎</vt:lpstr>
      <vt:lpstr>Drools基本信息</vt:lpstr>
      <vt:lpstr>Drools基本信息</vt:lpstr>
      <vt:lpstr>Drools基本信息</vt:lpstr>
      <vt:lpstr>Drools基本信息</vt:lpstr>
      <vt:lpstr>Drools插件下载安装</vt:lpstr>
      <vt:lpstr>Drools插件下载安装</vt:lpstr>
      <vt:lpstr>Drools插件下载安装</vt:lpstr>
      <vt:lpstr>Drools插件下载安装</vt:lpstr>
      <vt:lpstr>Drools插件下载安装</vt:lpstr>
      <vt:lpstr>Drools插件下载安装</vt:lpstr>
      <vt:lpstr>Drools插件下载安装</vt:lpstr>
      <vt:lpstr>Drools基本语法</vt:lpstr>
      <vt:lpstr>Drools基本语法</vt:lpstr>
      <vt:lpstr>Drools基本语法</vt:lpstr>
      <vt:lpstr>Drools基本语法</vt:lpstr>
      <vt:lpstr>Drools基本语法</vt:lpstr>
      <vt:lpstr>Drools基本语法</vt:lpstr>
      <vt:lpstr>Drools基本语法</vt:lpstr>
      <vt:lpstr>Drools基本语法</vt:lpstr>
      <vt:lpstr>Drools基本语法</vt:lpstr>
      <vt:lpstr>Drools基本语法</vt:lpstr>
      <vt:lpstr>Drools基本语法</vt:lpstr>
      <vt:lpstr>Drools基本语法</vt:lpstr>
      <vt:lpstr>Drools基本语法</vt:lpstr>
      <vt:lpstr>Drools基本语法</vt:lpstr>
      <vt:lpstr>Drools基本语法</vt:lpstr>
      <vt:lpstr>BRMS-Workbench安装和使用</vt:lpstr>
      <vt:lpstr>BRMS-Workbench安装和使用</vt:lpstr>
      <vt:lpstr>BRMS-Workbench安装和使用</vt:lpstr>
      <vt:lpstr>BRMS-Workbench安装和使用</vt:lpstr>
      <vt:lpstr>BRMS-Workbench安装和使用</vt:lpstr>
      <vt:lpstr>BRMS-Workbench安装和使用</vt:lpstr>
      <vt:lpstr>BRMS-Workbench安装和使用</vt:lpstr>
      <vt:lpstr>BRMS-Workbench安装和使用</vt:lpstr>
      <vt:lpstr>BRMS-Workbench安装和使用</vt:lpstr>
      <vt:lpstr>BRMS-Workbench安装和使用</vt:lpstr>
      <vt:lpstr>BRMS-Workbench安装和使用</vt:lpstr>
      <vt:lpstr>BRMS-Workbench安装和使用</vt:lpstr>
      <vt:lpstr>BRMS-Workbench安装和使用</vt:lpstr>
      <vt:lpstr>BRMS-Workbench安装和使用</vt:lpstr>
      <vt:lpstr>BRMS-Workbench安装和使用</vt:lpstr>
      <vt:lpstr>BRMS-Workbench安装和使用</vt:lpstr>
      <vt:lpstr>BRMS-Workbench安装和使用</vt:lpstr>
      <vt:lpstr>Drools与Spring集成</vt:lpstr>
      <vt:lpstr>Drools与Spring集成</vt:lpstr>
      <vt:lpstr>Drools与Spring集成</vt:lpstr>
      <vt:lpstr>Drools二次封装</vt:lpstr>
      <vt:lpstr>Drools二次封装</vt:lpstr>
      <vt:lpstr>Drools二次封装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Windows</cp:lastModifiedBy>
  <cp:revision>230</cp:revision>
  <dcterms:created xsi:type="dcterms:W3CDTF">2017-05-31T05:02:47Z</dcterms:created>
  <dcterms:modified xsi:type="dcterms:W3CDTF">2017-05-31T14:25:46Z</dcterms:modified>
</cp:coreProperties>
</file>