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92" r:id="rId3"/>
    <p:sldId id="296" r:id="rId4"/>
    <p:sldId id="301" r:id="rId5"/>
    <p:sldId id="294" r:id="rId6"/>
    <p:sldId id="302" r:id="rId7"/>
    <p:sldId id="299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522CD-C7BB-4CEA-A311-37E76CE2D0C1}" v="3734" dt="2018-10-10T13:21:40.629"/>
  </p1510:revLst>
</p1510:revInfo>
</file>

<file path=ppt/tableStyles.xml><?xml version="1.0" encoding="utf-8"?>
<a:tblStyleLst xmlns:a="http://schemas.openxmlformats.org/drawingml/2006/main" def="{39EFFBE9-ADD8-4A4F-8EE4-A8DAD46A159E}">
  <a:tblStyle styleId="{39EFFBE9-ADD8-4A4F-8EE4-A8DAD46A15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633" autoAdjust="0"/>
  </p:normalViewPr>
  <p:slideViewPr>
    <p:cSldViewPr snapToGrid="0">
      <p:cViewPr varScale="1">
        <p:scale>
          <a:sx n="86" d="100"/>
          <a:sy n="86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8046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5452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0640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8067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8787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339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notesSlide" Target="../notesSlides/notesSlide7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ctrTitle"/>
          </p:nvPr>
        </p:nvSpPr>
        <p:spPr>
          <a:xfrm>
            <a:off x="1700185" y="1803407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/>
              <a:t>Stock AI Assistant (Android/Web App)</a:t>
            </a:r>
            <a:br>
              <a:rPr lang="en-GB" sz="4800" dirty="0"/>
            </a:br>
            <a:br>
              <a:rPr lang="en-GB" sz="4800" dirty="0"/>
            </a:br>
            <a:r>
              <a:rPr lang="en-GB" sz="2400" dirty="0"/>
              <a:t>1</a:t>
            </a:r>
            <a:r>
              <a:rPr lang="en-GB" sz="2400" baseline="30000" dirty="0"/>
              <a:t>st</a:t>
            </a:r>
            <a:r>
              <a:rPr lang="en-GB" sz="2400" dirty="0"/>
              <a:t> Hons Meeting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Finn Zhan Chen - 10</a:t>
            </a:r>
            <a:r>
              <a:rPr lang="en-GB" sz="2400" baseline="30000" dirty="0"/>
              <a:t>th</a:t>
            </a:r>
            <a:r>
              <a:rPr lang="en-GB" sz="2400" dirty="0"/>
              <a:t> October 2018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55DB36-AD97-427C-AC51-CB5015BE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885" y="407022"/>
            <a:ext cx="4371975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5;p19"/>
          <p:cNvSpPr txBox="1">
            <a:spLocks noGrp="1"/>
          </p:cNvSpPr>
          <p:nvPr>
            <p:ph type="body" idx="1"/>
          </p:nvPr>
        </p:nvSpPr>
        <p:spPr>
          <a:xfrm>
            <a:off x="449942" y="1845014"/>
            <a:ext cx="3916680" cy="17068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buNone/>
            </a:pPr>
            <a:r>
              <a:rPr lang="en-GB" sz="2800" dirty="0">
                <a:solidFill>
                  <a:srgbClr val="0091EA"/>
                </a:solidFill>
              </a:rPr>
              <a:t>Cost </a:t>
            </a:r>
          </a:p>
          <a:p>
            <a:pPr marL="0" lvl="0" indent="0" algn="r">
              <a:buNone/>
            </a:pPr>
            <a:r>
              <a:rPr lang="en-GB" sz="1800" dirty="0"/>
              <a:t>Expensive to access industry experts/premium services for stock advice and </a:t>
            </a:r>
            <a:r>
              <a:rPr lang="en-GB" sz="1800" dirty="0" err="1"/>
              <a:t>reccomendations</a:t>
            </a:r>
            <a:endParaRPr lang="en-GB" sz="1800" dirty="0"/>
          </a:p>
        </p:txBody>
      </p:sp>
      <p:sp>
        <p:nvSpPr>
          <p:cNvPr id="17" name="Rectangle 16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Problem</a:t>
            </a:r>
            <a:endParaRPr lang="en-GB" dirty="0"/>
          </a:p>
        </p:txBody>
      </p:sp>
      <p:sp>
        <p:nvSpPr>
          <p:cNvPr id="7" name="Google Shape;115;p19"/>
          <p:cNvSpPr txBox="1">
            <a:spLocks/>
          </p:cNvSpPr>
          <p:nvPr/>
        </p:nvSpPr>
        <p:spPr>
          <a:xfrm>
            <a:off x="4679838" y="1845014"/>
            <a:ext cx="3731162" cy="17068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GB" sz="2800" dirty="0">
                <a:solidFill>
                  <a:srgbClr val="0091EA"/>
                </a:solidFill>
              </a:rPr>
              <a:t>Time</a:t>
            </a:r>
          </a:p>
          <a:p>
            <a:pPr marL="0" indent="0">
              <a:buFont typeface="Source Sans Pro"/>
              <a:buNone/>
            </a:pPr>
            <a:r>
              <a:rPr lang="en-GB" sz="1800" dirty="0"/>
              <a:t>Hard to manage multiple stock investment manually</a:t>
            </a:r>
          </a:p>
        </p:txBody>
      </p:sp>
      <p:sp>
        <p:nvSpPr>
          <p:cNvPr id="6" name="Google Shape;115;p19"/>
          <p:cNvSpPr txBox="1">
            <a:spLocks/>
          </p:cNvSpPr>
          <p:nvPr/>
        </p:nvSpPr>
        <p:spPr>
          <a:xfrm>
            <a:off x="449942" y="3551858"/>
            <a:ext cx="3939043" cy="1991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r">
              <a:buFont typeface="Source Sans Pro"/>
              <a:buNone/>
            </a:pPr>
            <a:r>
              <a:rPr lang="en-GB" sz="2800" dirty="0">
                <a:solidFill>
                  <a:srgbClr val="0091EA"/>
                </a:solidFill>
              </a:rPr>
              <a:t>Big data</a:t>
            </a:r>
          </a:p>
          <a:p>
            <a:pPr marL="0" indent="0" algn="r">
              <a:buFont typeface="Source Sans Pro"/>
              <a:buNone/>
            </a:pPr>
            <a:r>
              <a:rPr lang="en-GB" sz="1800" dirty="0"/>
              <a:t>Large number of public financial news, technical analysis, and fundamental analysis not leveraged effectively for average users</a:t>
            </a:r>
          </a:p>
        </p:txBody>
      </p:sp>
      <p:sp>
        <p:nvSpPr>
          <p:cNvPr id="9" name="Google Shape;115;p19"/>
          <p:cNvSpPr txBox="1">
            <a:spLocks/>
          </p:cNvSpPr>
          <p:nvPr/>
        </p:nvSpPr>
        <p:spPr>
          <a:xfrm>
            <a:off x="4665467" y="3551858"/>
            <a:ext cx="3939043" cy="1991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GB" sz="2800" dirty="0">
                <a:solidFill>
                  <a:srgbClr val="0091EA"/>
                </a:solidFill>
              </a:rPr>
              <a:t>High value domain</a:t>
            </a:r>
          </a:p>
          <a:p>
            <a:pPr marL="0" indent="0">
              <a:buFont typeface="Source Sans Pro"/>
              <a:buNone/>
            </a:pPr>
            <a:r>
              <a:rPr lang="en-GB" sz="1800" dirty="0"/>
              <a:t>A single wrong investment could lead to huge losses or not getting the most out of the investment </a:t>
            </a:r>
          </a:p>
        </p:txBody>
      </p:sp>
    </p:spTree>
    <p:extLst>
      <p:ext uri="{BB962C8B-B14F-4D97-AF65-F5344CB8AC3E}">
        <p14:creationId xmlns:p14="http://schemas.microsoft.com/office/powerpoint/2010/main" val="265742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7" grpId="0" animBg="1"/>
      <p:bldP spid="7" grpId="0"/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5;p19"/>
          <p:cNvSpPr txBox="1">
            <a:spLocks noGrp="1"/>
          </p:cNvSpPr>
          <p:nvPr>
            <p:ph type="body" idx="1"/>
          </p:nvPr>
        </p:nvSpPr>
        <p:spPr>
          <a:xfrm>
            <a:off x="449942" y="1845014"/>
            <a:ext cx="3916680" cy="17068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buNone/>
            </a:pPr>
            <a:r>
              <a:rPr lang="en-GB" sz="2800" dirty="0">
                <a:solidFill>
                  <a:srgbClr val="0091EA"/>
                </a:solidFill>
              </a:rPr>
              <a:t>Less friction to invest</a:t>
            </a:r>
          </a:p>
          <a:p>
            <a:pPr marL="0" lvl="0" indent="0" algn="r">
              <a:buNone/>
            </a:pPr>
            <a:r>
              <a:rPr lang="en-GB" sz="1800" dirty="0"/>
              <a:t>Fintech companies like </a:t>
            </a:r>
            <a:r>
              <a:rPr lang="en-GB" sz="1800" dirty="0" err="1"/>
              <a:t>Degiro</a:t>
            </a:r>
            <a:r>
              <a:rPr lang="en-GB" sz="1800" dirty="0"/>
              <a:t>, Robinhood, and E-trade allows individuals to trade painlessly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Importance</a:t>
            </a:r>
            <a:endParaRPr lang="en-GB" dirty="0"/>
          </a:p>
        </p:txBody>
      </p:sp>
      <p:sp>
        <p:nvSpPr>
          <p:cNvPr id="7" name="Google Shape;115;p19"/>
          <p:cNvSpPr txBox="1">
            <a:spLocks/>
          </p:cNvSpPr>
          <p:nvPr/>
        </p:nvSpPr>
        <p:spPr>
          <a:xfrm>
            <a:off x="4679838" y="1845014"/>
            <a:ext cx="3731162" cy="17068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GB" sz="2800" dirty="0">
                <a:solidFill>
                  <a:srgbClr val="0091EA"/>
                </a:solidFill>
              </a:rPr>
              <a:t>No industry leader</a:t>
            </a:r>
          </a:p>
          <a:p>
            <a:pPr marL="0" indent="0">
              <a:buFont typeface="Source Sans Pro"/>
              <a:buNone/>
            </a:pPr>
            <a:r>
              <a:rPr lang="en-GB" sz="1800" dirty="0"/>
              <a:t>No particular stock AI assistant dominates the market</a:t>
            </a:r>
          </a:p>
        </p:txBody>
      </p:sp>
      <p:sp>
        <p:nvSpPr>
          <p:cNvPr id="6" name="Google Shape;115;p19"/>
          <p:cNvSpPr txBox="1">
            <a:spLocks/>
          </p:cNvSpPr>
          <p:nvPr/>
        </p:nvSpPr>
        <p:spPr>
          <a:xfrm>
            <a:off x="449942" y="3551858"/>
            <a:ext cx="3939043" cy="1991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r">
              <a:buFont typeface="Source Sans Pro"/>
              <a:buNone/>
            </a:pPr>
            <a:r>
              <a:rPr lang="en-GB" sz="2800" dirty="0">
                <a:solidFill>
                  <a:srgbClr val="0091EA"/>
                </a:solidFill>
              </a:rPr>
              <a:t>Technical challenge</a:t>
            </a:r>
          </a:p>
          <a:p>
            <a:pPr marL="0" indent="0" algn="r">
              <a:buFont typeface="Source Sans Pro"/>
              <a:buNone/>
            </a:pPr>
            <a:r>
              <a:rPr lang="en-GB" sz="1800" dirty="0"/>
              <a:t>A accurate and continuously self improving stock prediction model is hard for absolute price increases rather than up or down </a:t>
            </a:r>
          </a:p>
        </p:txBody>
      </p:sp>
      <p:sp>
        <p:nvSpPr>
          <p:cNvPr id="9" name="Google Shape;115;p19"/>
          <p:cNvSpPr txBox="1">
            <a:spLocks/>
          </p:cNvSpPr>
          <p:nvPr/>
        </p:nvSpPr>
        <p:spPr>
          <a:xfrm>
            <a:off x="4665468" y="3551858"/>
            <a:ext cx="3413304" cy="1991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GB" sz="2800" dirty="0">
                <a:solidFill>
                  <a:srgbClr val="0091EA"/>
                </a:solidFill>
              </a:rPr>
              <a:t>User Interface</a:t>
            </a:r>
          </a:p>
          <a:p>
            <a:pPr marL="0" indent="0">
              <a:buFont typeface="Source Sans Pro"/>
              <a:buNone/>
            </a:pPr>
            <a:r>
              <a:rPr lang="en-GB" sz="1800" dirty="0"/>
              <a:t>A user-friendly human to computer interaction (consumer facing prototype)</a:t>
            </a:r>
          </a:p>
        </p:txBody>
      </p:sp>
    </p:spTree>
    <p:extLst>
      <p:ext uri="{BB962C8B-B14F-4D97-AF65-F5344CB8AC3E}">
        <p14:creationId xmlns:p14="http://schemas.microsoft.com/office/powerpoint/2010/main" val="236948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7" grpId="0" animBg="1"/>
      <p:bldP spid="7" grpId="0"/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5;p19"/>
          <p:cNvSpPr txBox="1">
            <a:spLocks noGrp="1"/>
          </p:cNvSpPr>
          <p:nvPr>
            <p:ph type="body" idx="1"/>
          </p:nvPr>
        </p:nvSpPr>
        <p:spPr>
          <a:xfrm>
            <a:off x="449942" y="1845014"/>
            <a:ext cx="3916680" cy="17068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buNone/>
            </a:pPr>
            <a:r>
              <a:rPr lang="en-GB" sz="2800" dirty="0">
                <a:solidFill>
                  <a:srgbClr val="0091EA"/>
                </a:solidFill>
              </a:rPr>
              <a:t>Company Analysis</a:t>
            </a:r>
          </a:p>
          <a:p>
            <a:pPr marL="0" lvl="0" indent="0" algn="r">
              <a:buNone/>
            </a:pPr>
            <a:r>
              <a:rPr lang="en-GB" sz="1800" dirty="0"/>
              <a:t>How to make use large historical data publicly available for technical analysis and fundamental analysis?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Challenge</a:t>
            </a:r>
            <a:endParaRPr lang="en-GB" dirty="0"/>
          </a:p>
        </p:txBody>
      </p:sp>
      <p:sp>
        <p:nvSpPr>
          <p:cNvPr id="7" name="Google Shape;115;p19"/>
          <p:cNvSpPr txBox="1">
            <a:spLocks/>
          </p:cNvSpPr>
          <p:nvPr/>
        </p:nvSpPr>
        <p:spPr>
          <a:xfrm>
            <a:off x="4679838" y="1845014"/>
            <a:ext cx="3731162" cy="17068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Sentiment Analysis</a:t>
            </a:r>
          </a:p>
          <a:p>
            <a:pPr marL="0" indent="0">
              <a:buFont typeface="Source Sans Pro"/>
              <a:buNone/>
            </a:pPr>
            <a:r>
              <a:rPr lang="en-GB" sz="1800" dirty="0"/>
              <a:t>How to make use large source of information available online such as financial news, and social media?</a:t>
            </a:r>
          </a:p>
        </p:txBody>
      </p:sp>
      <p:sp>
        <p:nvSpPr>
          <p:cNvPr id="6" name="Google Shape;115;p19"/>
          <p:cNvSpPr txBox="1">
            <a:spLocks/>
          </p:cNvSpPr>
          <p:nvPr/>
        </p:nvSpPr>
        <p:spPr>
          <a:xfrm>
            <a:off x="449942" y="3551858"/>
            <a:ext cx="3939043" cy="1991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r">
              <a:buFont typeface="Source Sans Pro"/>
              <a:buNone/>
            </a:pPr>
            <a:r>
              <a:rPr lang="en-GB" sz="2800" dirty="0">
                <a:solidFill>
                  <a:srgbClr val="0091EA"/>
                </a:solidFill>
              </a:rPr>
              <a:t>Pseudo Real Time </a:t>
            </a:r>
          </a:p>
          <a:p>
            <a:pPr marL="0" indent="0" algn="r">
              <a:buFont typeface="Source Sans Pro"/>
              <a:buNone/>
            </a:pPr>
            <a:r>
              <a:rPr lang="en-GB" sz="1800" dirty="0"/>
              <a:t>How does the assistant treats new information everyday? </a:t>
            </a:r>
          </a:p>
          <a:p>
            <a:pPr marL="0" indent="0" algn="r">
              <a:buFont typeface="Source Sans Pro"/>
              <a:buNone/>
            </a:pPr>
            <a:r>
              <a:rPr lang="en-GB" sz="1800" dirty="0"/>
              <a:t>How often should the model be retrained with new information?</a:t>
            </a:r>
          </a:p>
        </p:txBody>
      </p:sp>
      <p:sp>
        <p:nvSpPr>
          <p:cNvPr id="9" name="Google Shape;115;p19"/>
          <p:cNvSpPr txBox="1">
            <a:spLocks/>
          </p:cNvSpPr>
          <p:nvPr/>
        </p:nvSpPr>
        <p:spPr>
          <a:xfrm>
            <a:off x="4665467" y="3551858"/>
            <a:ext cx="3939043" cy="1991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GB" sz="2800" dirty="0">
                <a:solidFill>
                  <a:srgbClr val="0091EA"/>
                </a:solidFill>
              </a:rPr>
              <a:t>User Interface</a:t>
            </a:r>
          </a:p>
          <a:p>
            <a:pPr marL="0" indent="0">
              <a:buFont typeface="Source Sans Pro"/>
              <a:buNone/>
            </a:pPr>
            <a:r>
              <a:rPr lang="en-GB" sz="1800" dirty="0"/>
              <a:t>What features are most important to an average user? </a:t>
            </a:r>
          </a:p>
          <a:p>
            <a:pPr marL="0" indent="0">
              <a:buFont typeface="Source Sans Pro"/>
              <a:buNone/>
            </a:pPr>
            <a:r>
              <a:rPr lang="en-GB" sz="1800" dirty="0"/>
              <a:t>What is a typical user persona?</a:t>
            </a:r>
          </a:p>
        </p:txBody>
      </p:sp>
    </p:spTree>
    <p:extLst>
      <p:ext uri="{BB962C8B-B14F-4D97-AF65-F5344CB8AC3E}">
        <p14:creationId xmlns:p14="http://schemas.microsoft.com/office/powerpoint/2010/main" val="165454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7" grpId="0" animBg="1"/>
      <p:bldP spid="7" grpId="0"/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Potential Solution(s)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82DFD-8E0A-4BC6-895A-550CC9E5BB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60" r="6804" b="32874"/>
          <a:stretch/>
        </p:blipFill>
        <p:spPr>
          <a:xfrm>
            <a:off x="404256" y="1940314"/>
            <a:ext cx="8335488" cy="339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8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5;p19"/>
          <p:cNvSpPr txBox="1">
            <a:spLocks noGrp="1"/>
          </p:cNvSpPr>
          <p:nvPr>
            <p:ph type="body" idx="1"/>
          </p:nvPr>
        </p:nvSpPr>
        <p:spPr>
          <a:xfrm>
            <a:off x="449942" y="2088854"/>
            <a:ext cx="3916680" cy="17068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buNone/>
            </a:pPr>
            <a:r>
              <a:rPr lang="en-GB" sz="2800" dirty="0">
                <a:solidFill>
                  <a:srgbClr val="0091EA"/>
                </a:solidFill>
              </a:rPr>
              <a:t>Fundamental Analysis</a:t>
            </a:r>
          </a:p>
          <a:p>
            <a:pPr marL="0" lvl="0" indent="0" algn="r">
              <a:buNone/>
            </a:pPr>
            <a:r>
              <a:rPr lang="en-GB" sz="1800" dirty="0" err="1"/>
              <a:t>SimFin</a:t>
            </a:r>
            <a:r>
              <a:rPr lang="en-GB" sz="1800" dirty="0"/>
              <a:t> API provides quarterly  59 indicator (revenue, cost, earnings) for 500+ companies from 2009 to now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Current Progress</a:t>
            </a:r>
            <a:endParaRPr lang="en-GB" sz="3200" dirty="0"/>
          </a:p>
        </p:txBody>
      </p:sp>
      <p:sp>
        <p:nvSpPr>
          <p:cNvPr id="7" name="Google Shape;115;p19"/>
          <p:cNvSpPr txBox="1">
            <a:spLocks/>
          </p:cNvSpPr>
          <p:nvPr/>
        </p:nvSpPr>
        <p:spPr>
          <a:xfrm>
            <a:off x="4679838" y="2088854"/>
            <a:ext cx="3731162" cy="17068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Technical Analysis</a:t>
            </a:r>
          </a:p>
          <a:p>
            <a:pPr marL="0" indent="0">
              <a:buNone/>
            </a:pPr>
            <a:r>
              <a:rPr lang="en-GB" sz="1800" dirty="0" err="1"/>
              <a:t>SimFin</a:t>
            </a:r>
            <a:r>
              <a:rPr lang="en-GB" sz="1800" dirty="0"/>
              <a:t> API and Yahoo Finance provides historical stock price for 2000+ companies from 2009 to now</a:t>
            </a:r>
          </a:p>
        </p:txBody>
      </p:sp>
      <p:sp>
        <p:nvSpPr>
          <p:cNvPr id="6" name="Google Shape;115;p19"/>
          <p:cNvSpPr txBox="1">
            <a:spLocks/>
          </p:cNvSpPr>
          <p:nvPr/>
        </p:nvSpPr>
        <p:spPr>
          <a:xfrm>
            <a:off x="449942" y="3795698"/>
            <a:ext cx="3939043" cy="1991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r">
              <a:buFont typeface="Source Sans Pro"/>
              <a:buNone/>
            </a:pPr>
            <a:r>
              <a:rPr lang="en-GB" sz="2800" dirty="0">
                <a:solidFill>
                  <a:srgbClr val="0091EA"/>
                </a:solidFill>
              </a:rPr>
              <a:t>Financial News</a:t>
            </a:r>
          </a:p>
          <a:p>
            <a:pPr marL="0" indent="0" algn="r">
              <a:buNone/>
            </a:pPr>
            <a:r>
              <a:rPr lang="en-GB" sz="1800" dirty="0"/>
              <a:t>Google Finance API,	investing.com, Bloomberg, Yahoo Finance API</a:t>
            </a:r>
          </a:p>
        </p:txBody>
      </p:sp>
      <p:sp>
        <p:nvSpPr>
          <p:cNvPr id="9" name="Google Shape;115;p19"/>
          <p:cNvSpPr txBox="1">
            <a:spLocks/>
          </p:cNvSpPr>
          <p:nvPr/>
        </p:nvSpPr>
        <p:spPr>
          <a:xfrm>
            <a:off x="4665467" y="3795698"/>
            <a:ext cx="3939043" cy="1991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GB" sz="2800" dirty="0">
                <a:solidFill>
                  <a:srgbClr val="0091EA"/>
                </a:solidFill>
              </a:rPr>
              <a:t>Social Media</a:t>
            </a:r>
          </a:p>
          <a:p>
            <a:pPr marL="0" indent="0">
              <a:buFont typeface="Source Sans Pro"/>
              <a:buNone/>
            </a:pPr>
            <a:r>
              <a:rPr lang="en-GB" sz="1800" dirty="0"/>
              <a:t>Twitter API for retrieving tweets in the past 7 days and 3 years worth of tweets in </a:t>
            </a:r>
            <a:r>
              <a:rPr lang="en-GB" sz="1800" dirty="0" err="1"/>
              <a:t>StockNet</a:t>
            </a:r>
            <a:r>
              <a:rPr lang="en-GB" sz="1800" dirty="0"/>
              <a:t> (</a:t>
            </a:r>
            <a:r>
              <a:rPr lang="en-GB" sz="1800" dirty="0" err="1"/>
              <a:t>Yumo’s</a:t>
            </a:r>
            <a:r>
              <a:rPr lang="en-GB" sz="1800" dirty="0"/>
              <a:t>)</a:t>
            </a:r>
          </a:p>
        </p:txBody>
      </p:sp>
      <p:sp>
        <p:nvSpPr>
          <p:cNvPr id="8" name="Google Shape;116;p19">
            <a:extLst>
              <a:ext uri="{FF2B5EF4-FFF2-40B4-BE49-F238E27FC236}">
                <a16:creationId xmlns:a16="http://schemas.microsoft.com/office/drawing/2014/main" id="{F81BBE19-50D5-402C-981B-F91B25F707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4607" y="1004989"/>
            <a:ext cx="7571700" cy="9091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Data source found for machine learning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11997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7" grpId="0" animBg="1"/>
      <p:bldP spid="7" grpId="0"/>
      <p:bldP spid="6" grpId="0"/>
      <p:bldP spid="9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Timeline</a:t>
            </a:r>
            <a:endParaRPr lang="en-GB" dirty="0"/>
          </a:p>
        </p:txBody>
      </p:sp>
      <p:sp>
        <p:nvSpPr>
          <p:cNvPr id="19" name="Google Shape;116;p19"/>
          <p:cNvSpPr txBox="1">
            <a:spLocks noGrp="1"/>
          </p:cNvSpPr>
          <p:nvPr>
            <p:ph type="title"/>
          </p:nvPr>
        </p:nvSpPr>
        <p:spPr>
          <a:xfrm>
            <a:off x="634607" y="1004989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Gantt Chart</a:t>
            </a:r>
            <a:endParaRPr lang="en-GB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AB008A-55CD-4AC9-AFA2-F9117B4FD8ED}"/>
              </a:ext>
            </a:extLst>
          </p:cNvPr>
          <p:cNvGrpSpPr/>
          <p:nvPr/>
        </p:nvGrpSpPr>
        <p:grpSpPr>
          <a:xfrm>
            <a:off x="871437" y="4992601"/>
            <a:ext cx="8186980" cy="721037"/>
            <a:chOff x="766520" y="2855107"/>
            <a:chExt cx="8186980" cy="72103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7C4BB2B-58CE-43D3-A6D0-D34D3615493B}"/>
                </a:ext>
              </a:extLst>
            </p:cNvPr>
            <p:cNvGrpSpPr/>
            <p:nvPr/>
          </p:nvGrpSpPr>
          <p:grpSpPr>
            <a:xfrm>
              <a:off x="1825085" y="2855107"/>
              <a:ext cx="7128415" cy="721037"/>
              <a:chOff x="2020072" y="3439589"/>
              <a:chExt cx="4089148" cy="718343"/>
            </a:xfrm>
          </p:grpSpPr>
          <p:cxnSp>
            <p:nvCxnSpPr>
              <p:cNvPr id="38" name="OTLSHAPE_M_041961451d4a44f0a8a40baf46574d42_Connector1">
                <a:extLst>
                  <a:ext uri="{FF2B5EF4-FFF2-40B4-BE49-F238E27FC236}">
                    <a16:creationId xmlns:a16="http://schemas.microsoft.com/office/drawing/2014/main" id="{1E3F5641-C492-4731-A931-21A9BE560B50}"/>
                  </a:ext>
                </a:extLst>
              </p:cNvPr>
              <p:cNvCxnSpPr/>
              <p:nvPr>
                <p:custDataLst>
                  <p:tags r:id="rId23"/>
                </p:custDataLst>
              </p:nvPr>
            </p:nvCxnSpPr>
            <p:spPr>
              <a:xfrm>
                <a:off x="5238270" y="3624306"/>
                <a:ext cx="0" cy="262965"/>
              </a:xfrm>
              <a:prstGeom prst="line">
                <a:avLst/>
              </a:prstGeom>
              <a:ln w="9525" cap="flat" cmpd="sng" algn="ctr">
                <a:solidFill>
                  <a:srgbClr val="535C1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TLSHAPE_TB_00000000000000000000000000000000_ScaleContainer">
                <a:extLst>
                  <a:ext uri="{FF2B5EF4-FFF2-40B4-BE49-F238E27FC236}">
                    <a16:creationId xmlns:a16="http://schemas.microsoft.com/office/drawing/2014/main" id="{161D6FD0-49BF-45F5-AEDF-36B0E160F4CC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2020072" y="3878315"/>
                <a:ext cx="3385070" cy="279617"/>
              </a:xfrm>
              <a:prstGeom prst="snip2DiagRect">
                <a:avLst>
                  <a:gd name="adj1" fmla="val 100000"/>
                  <a:gd name="adj2" fmla="val 16667"/>
                </a:avLst>
              </a:prstGeom>
              <a:solidFill>
                <a:srgbClr val="464646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TLSHAPE_TB_00000000000000000000000000000000_TimescaleInterval1">
                <a:extLst>
                  <a:ext uri="{FF2B5EF4-FFF2-40B4-BE49-F238E27FC236}">
                    <a16:creationId xmlns:a16="http://schemas.microsoft.com/office/drawing/2014/main" id="{41F56731-C90C-433E-B866-B56F521A1C5B}"/>
                  </a:ext>
                </a:extLst>
              </p:cNvPr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2123539" y="3949851"/>
                <a:ext cx="1502872" cy="161477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00" spc="-14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Semester 1</a:t>
                </a:r>
              </a:p>
            </p:txBody>
          </p:sp>
          <p:cxnSp>
            <p:nvCxnSpPr>
              <p:cNvPr id="43" name="OTLSHAPE_TB_00000000000000000000000000000000_Separator2">
                <a:extLst>
                  <a:ext uri="{FF2B5EF4-FFF2-40B4-BE49-F238E27FC236}">
                    <a16:creationId xmlns:a16="http://schemas.microsoft.com/office/drawing/2014/main" id="{9BCFA71B-C0A5-4869-A0FB-BD1D7B47120B}"/>
                  </a:ext>
                </a:extLst>
              </p:cNvPr>
              <p:cNvCxnSpPr/>
              <p:nvPr>
                <p:custDataLst>
                  <p:tags r:id="rId26"/>
                </p:custDataLst>
              </p:nvPr>
            </p:nvCxnSpPr>
            <p:spPr>
              <a:xfrm>
                <a:off x="3688139" y="3924918"/>
                <a:ext cx="0" cy="186411"/>
              </a:xfrm>
              <a:prstGeom prst="line">
                <a:avLst/>
              </a:prstGeom>
              <a:ln w="6350" cap="flat" cmpd="sng" algn="ctr">
                <a:solidFill>
                  <a:schemeClr val="lt1">
                    <a:alpha val="2980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TLSHAPE_TB_00000000000000000000000000000000_TimescaleInterval4">
                <a:extLst>
                  <a:ext uri="{FF2B5EF4-FFF2-40B4-BE49-F238E27FC236}">
                    <a16:creationId xmlns:a16="http://schemas.microsoft.com/office/drawing/2014/main" id="{2CACA0A6-9DD0-4246-B10B-A7503B8CB5FE}"/>
                  </a:ext>
                </a:extLst>
              </p:cNvPr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3748458" y="3949851"/>
                <a:ext cx="1405661" cy="161477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00" spc="-26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Semester 2</a:t>
                </a:r>
              </a:p>
            </p:txBody>
          </p:sp>
          <p:cxnSp>
            <p:nvCxnSpPr>
              <p:cNvPr id="47" name="OTLSHAPE_TB_00000000000000000000000000000000_Separator4">
                <a:extLst>
                  <a:ext uri="{FF2B5EF4-FFF2-40B4-BE49-F238E27FC236}">
                    <a16:creationId xmlns:a16="http://schemas.microsoft.com/office/drawing/2014/main" id="{8E4AC7EC-AFA1-4893-8362-079BCCF13785}"/>
                  </a:ext>
                </a:extLst>
              </p:cNvPr>
              <p:cNvCxnSpPr/>
              <p:nvPr>
                <p:custDataLst>
                  <p:tags r:id="rId28"/>
                </p:custDataLst>
              </p:nvPr>
            </p:nvCxnSpPr>
            <p:spPr>
              <a:xfrm>
                <a:off x="5206598" y="3924918"/>
                <a:ext cx="0" cy="186411"/>
              </a:xfrm>
              <a:prstGeom prst="line">
                <a:avLst/>
              </a:prstGeom>
              <a:ln w="6350" cap="flat" cmpd="sng" algn="ctr">
                <a:solidFill>
                  <a:schemeClr val="lt1">
                    <a:alpha val="2980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TLSHAPE_M_041961451d4a44f0a8a40baf46574d42_Title">
                <a:extLst>
                  <a:ext uri="{FF2B5EF4-FFF2-40B4-BE49-F238E27FC236}">
                    <a16:creationId xmlns:a16="http://schemas.microsoft.com/office/drawing/2014/main" id="{D27B8E3F-B608-44B6-A1CF-870A1D9A5FE3}"/>
                  </a:ext>
                </a:extLst>
              </p:cNvPr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5405142" y="3439589"/>
                <a:ext cx="704078" cy="49060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en-US" sz="1600" b="1" u="sng" spc="-8" dirty="0">
                    <a:latin typeface="Calibri" panose="020F0502020204030204" pitchFamily="34" charset="0"/>
                  </a:rPr>
                  <a:t>Submission </a:t>
                </a:r>
              </a:p>
              <a:p>
                <a:r>
                  <a:rPr lang="en-US" sz="1600" b="1" u="sng" spc="-8" dirty="0">
                    <a:latin typeface="Calibri" panose="020F0502020204030204" pitchFamily="34" charset="0"/>
                  </a:rPr>
                  <a:t>(4 Apr 2019)</a:t>
                </a:r>
              </a:p>
            </p:txBody>
          </p:sp>
          <p:sp>
            <p:nvSpPr>
              <p:cNvPr id="49" name="OTLSHAPE_M_041961451d4a44f0a8a40baf46574d42_Shape">
                <a:extLst>
                  <a:ext uri="{FF2B5EF4-FFF2-40B4-BE49-F238E27FC236}">
                    <a16:creationId xmlns:a16="http://schemas.microsoft.com/office/drawing/2014/main" id="{93CE088F-3C26-4B1C-BF7D-56A744B2FBD1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 rot="16200000">
                <a:off x="5275508" y="3610084"/>
                <a:ext cx="121167" cy="149609"/>
              </a:xfrm>
              <a:prstGeom prst="flowChartMerge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>
                  <a:scrgbClr r="0" g="0" b="0">
                    <a:alpha val="50000"/>
                  </a:scrgbClr>
                </a:outerShdw>
              </a:effectLst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OTLSHAPE_M_6180d7fedba34baab98b29ff7d0bd15c_Title">
              <a:extLst>
                <a:ext uri="{FF2B5EF4-FFF2-40B4-BE49-F238E27FC236}">
                  <a16:creationId xmlns:a16="http://schemas.microsoft.com/office/drawing/2014/main" id="{40716996-BB5F-4051-85EA-891D3EE8F1C3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766520" y="3304000"/>
              <a:ext cx="532027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600" b="1" spc="-6" dirty="0">
                  <a:latin typeface="Calibri" panose="020F0502020204030204" pitchFamily="34" charset="0"/>
                </a:rPr>
                <a:t>Start</a:t>
              </a:r>
            </a:p>
          </p:txBody>
        </p:sp>
        <p:sp>
          <p:nvSpPr>
            <p:cNvPr id="51" name="OTLSHAPE_M_6180d7fedba34baab98b29ff7d0bd15c_Shape">
              <a:extLst>
                <a:ext uri="{FF2B5EF4-FFF2-40B4-BE49-F238E27FC236}">
                  <a16:creationId xmlns:a16="http://schemas.microsoft.com/office/drawing/2014/main" id="{F4E06BE8-AEC3-4686-9E0E-C3ECF7D1B1C9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 rot="5400000">
              <a:off x="1411052" y="3267262"/>
              <a:ext cx="277235" cy="340529"/>
            </a:xfrm>
            <a:prstGeom prst="upArrow">
              <a:avLst/>
            </a:prstGeom>
            <a:solidFill>
              <a:srgbClr val="316886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7890BE-00D8-4679-979D-EF9635459211}"/>
              </a:ext>
            </a:extLst>
          </p:cNvPr>
          <p:cNvGrpSpPr/>
          <p:nvPr/>
        </p:nvGrpSpPr>
        <p:grpSpPr>
          <a:xfrm>
            <a:off x="72194" y="3795628"/>
            <a:ext cx="3421380" cy="246221"/>
            <a:chOff x="53340" y="2561117"/>
            <a:chExt cx="3421380" cy="246221"/>
          </a:xfrm>
        </p:grpSpPr>
        <p:cxnSp>
          <p:nvCxnSpPr>
            <p:cNvPr id="34" name="OTLSHAPE_T_386bfa5a490a4fab9be2f0a1d157dbd3_HorizontalConnector1">
              <a:extLst>
                <a:ext uri="{FF2B5EF4-FFF2-40B4-BE49-F238E27FC236}">
                  <a16:creationId xmlns:a16="http://schemas.microsoft.com/office/drawing/2014/main" id="{28B5BD05-37CE-445B-9D19-0BB6C6F56620}"/>
                </a:ext>
              </a:extLst>
            </p:cNvPr>
            <p:cNvCxnSpPr>
              <a:cxnSpLocks/>
            </p:cNvCxnSpPr>
            <p:nvPr>
              <p:custDataLst>
                <p:tags r:id="rId18"/>
              </p:custDataLst>
            </p:nvPr>
          </p:nvCxnSpPr>
          <p:spPr>
            <a:xfrm>
              <a:off x="2124646" y="2684109"/>
              <a:ext cx="1350074" cy="236"/>
            </a:xfrm>
            <a:prstGeom prst="line">
              <a:avLst/>
            </a:prstGeom>
            <a:ln w="9525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TLSHAPE_T_f9bf9cb43f2f4741b7bfff28deff1220_Title">
              <a:extLst>
                <a:ext uri="{FF2B5EF4-FFF2-40B4-BE49-F238E27FC236}">
                  <a16:creationId xmlns:a16="http://schemas.microsoft.com/office/drawing/2014/main" id="{157D63BD-10C0-4948-92A9-BBF139401281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53340" y="2561117"/>
              <a:ext cx="1771744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1600" spc="-4" dirty="0">
                  <a:latin typeface="Calibri" panose="020F0502020204030204" pitchFamily="34" charset="0"/>
                </a:rPr>
                <a:t> Research &amp; Reading</a:t>
              </a:r>
            </a:p>
          </p:txBody>
        </p:sp>
        <p:sp>
          <p:nvSpPr>
            <p:cNvPr id="53" name="OTLSHAPE_T_03adfb80269a4fb5a057f1793cc14e43_Shape">
              <a:extLst>
                <a:ext uri="{FF2B5EF4-FFF2-40B4-BE49-F238E27FC236}">
                  <a16:creationId xmlns:a16="http://schemas.microsoft.com/office/drawing/2014/main" id="{2C1F06C4-E04E-4D05-934B-CB33B85874D0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2783840" y="2607919"/>
              <a:ext cx="690880" cy="152616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-8" dirty="0">
                  <a:solidFill>
                    <a:schemeClr val="tx1"/>
                  </a:solidFill>
                  <a:latin typeface="Calibri" panose="020F0502020204030204" pitchFamily="34" charset="0"/>
                </a:rPr>
                <a:t>Oct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F39B3BE-B917-472D-9007-22A6044AEE5A}"/>
              </a:ext>
            </a:extLst>
          </p:cNvPr>
          <p:cNvGrpSpPr/>
          <p:nvPr/>
        </p:nvGrpSpPr>
        <p:grpSpPr>
          <a:xfrm>
            <a:off x="281323" y="4269720"/>
            <a:ext cx="6831751" cy="246221"/>
            <a:chOff x="262469" y="3036457"/>
            <a:chExt cx="6831751" cy="246221"/>
          </a:xfrm>
        </p:grpSpPr>
        <p:cxnSp>
          <p:nvCxnSpPr>
            <p:cNvPr id="36" name="OTLSHAPE_T_386bfa5a490a4fab9be2f0a1d157dbd3_HorizontalConnector1">
              <a:extLst>
                <a:ext uri="{FF2B5EF4-FFF2-40B4-BE49-F238E27FC236}">
                  <a16:creationId xmlns:a16="http://schemas.microsoft.com/office/drawing/2014/main" id="{11697AF2-0AA8-4522-82AD-AC6160614D00}"/>
                </a:ext>
              </a:extLst>
            </p:cNvPr>
            <p:cNvCxnSpPr>
              <a:cxnSpLocks/>
            </p:cNvCxnSpPr>
            <p:nvPr>
              <p:custDataLst>
                <p:tags r:id="rId15"/>
              </p:custDataLst>
            </p:nvPr>
          </p:nvCxnSpPr>
          <p:spPr>
            <a:xfrm flipV="1">
              <a:off x="2124645" y="3156710"/>
              <a:ext cx="4969575" cy="5714"/>
            </a:xfrm>
            <a:prstGeom prst="line">
              <a:avLst/>
            </a:prstGeom>
            <a:ln w="9525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TLSHAPE_T_386bfa5a490a4fab9be2f0a1d157dbd3_Shape">
              <a:extLst>
                <a:ext uri="{FF2B5EF4-FFF2-40B4-BE49-F238E27FC236}">
                  <a16:creationId xmlns:a16="http://schemas.microsoft.com/office/drawing/2014/main" id="{DB7E8870-0599-4E20-A232-69A0FBAAFC6B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160520" y="3095315"/>
              <a:ext cx="2933700" cy="128504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-8" dirty="0">
                  <a:solidFill>
                    <a:schemeClr val="tx1"/>
                  </a:solidFill>
                  <a:latin typeface="Calibri" panose="020F0502020204030204" pitchFamily="34" charset="0"/>
                </a:rPr>
                <a:t>Dec-Mar</a:t>
              </a:r>
            </a:p>
          </p:txBody>
        </p:sp>
        <p:sp>
          <p:nvSpPr>
            <p:cNvPr id="55" name="OTLSHAPE_T_386bfa5a490a4fab9be2f0a1d157dbd3_Title">
              <a:extLst>
                <a:ext uri="{FF2B5EF4-FFF2-40B4-BE49-F238E27FC236}">
                  <a16:creationId xmlns:a16="http://schemas.microsoft.com/office/drawing/2014/main" id="{7960FE00-B124-425E-867E-64A77D839914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262469" y="3036457"/>
              <a:ext cx="1567235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1600" spc="-4" dirty="0">
                  <a:latin typeface="Calibri" panose="020F0502020204030204" pitchFamily="34" charset="0"/>
                </a:rPr>
                <a:t>Development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338254E-0550-4B42-B77A-8DF06DF817E7}"/>
              </a:ext>
            </a:extLst>
          </p:cNvPr>
          <p:cNvGrpSpPr/>
          <p:nvPr/>
        </p:nvGrpSpPr>
        <p:grpSpPr>
          <a:xfrm>
            <a:off x="281323" y="4506766"/>
            <a:ext cx="5225837" cy="246221"/>
            <a:chOff x="262469" y="3265496"/>
            <a:chExt cx="5225837" cy="246221"/>
          </a:xfrm>
        </p:grpSpPr>
        <p:cxnSp>
          <p:nvCxnSpPr>
            <p:cNvPr id="35" name="OTLSHAPE_T_8257e289123c43fead51336f47ec26b5_HorizontalConnector1">
              <a:extLst>
                <a:ext uri="{FF2B5EF4-FFF2-40B4-BE49-F238E27FC236}">
                  <a16:creationId xmlns:a16="http://schemas.microsoft.com/office/drawing/2014/main" id="{68AD78CA-E185-4040-8E80-81E471E74579}"/>
                </a:ext>
              </a:extLst>
            </p:cNvPr>
            <p:cNvCxnSpPr>
              <a:cxnSpLocks/>
              <a:endCxn id="56" idx="0"/>
            </p:cNvCxnSpPr>
            <p:nvPr>
              <p:custDataLst>
                <p:tags r:id="rId12"/>
              </p:custDataLst>
            </p:nvPr>
          </p:nvCxnSpPr>
          <p:spPr>
            <a:xfrm>
              <a:off x="2124645" y="3383200"/>
              <a:ext cx="3363661" cy="5406"/>
            </a:xfrm>
            <a:prstGeom prst="line">
              <a:avLst/>
            </a:prstGeom>
            <a:ln w="9525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TLSHAPE_T_8257e289123c43fead51336f47ec26b5_Shape">
              <a:extLst>
                <a:ext uri="{FF2B5EF4-FFF2-40B4-BE49-F238E27FC236}">
                  <a16:creationId xmlns:a16="http://schemas.microsoft.com/office/drawing/2014/main" id="{5E932997-D279-4AFE-ACE1-4CFCC84E057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4781374" y="3325968"/>
              <a:ext cx="706932" cy="125276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Jan</a:t>
              </a:r>
              <a:endPara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OTLSHAPE_T_8257e289123c43fead51336f47ec26b5_Title">
              <a:extLst>
                <a:ext uri="{FF2B5EF4-FFF2-40B4-BE49-F238E27FC236}">
                  <a16:creationId xmlns:a16="http://schemas.microsoft.com/office/drawing/2014/main" id="{954C5D1F-3CE3-45F8-8254-A29DA3CBFAAE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262469" y="3265496"/>
              <a:ext cx="1562616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1600" spc="-4" dirty="0">
                  <a:latin typeface="Calibri" panose="020F0502020204030204" pitchFamily="34" charset="0"/>
                </a:rPr>
                <a:t>Interim Write-up</a:t>
              </a:r>
              <a:endParaRPr lang="en-US" sz="1600" spc="-6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F2E096-C658-4F48-BAEE-177E91BD00EF}"/>
              </a:ext>
            </a:extLst>
          </p:cNvPr>
          <p:cNvGrpSpPr/>
          <p:nvPr/>
        </p:nvGrpSpPr>
        <p:grpSpPr>
          <a:xfrm>
            <a:off x="72194" y="3558582"/>
            <a:ext cx="2778760" cy="246221"/>
            <a:chOff x="53340" y="2323661"/>
            <a:chExt cx="2778760" cy="246221"/>
          </a:xfrm>
        </p:grpSpPr>
        <p:sp>
          <p:nvSpPr>
            <p:cNvPr id="61" name="OTLSHAPE_T_f9bf9cb43f2f4741b7bfff28deff1220_Title">
              <a:extLst>
                <a:ext uri="{FF2B5EF4-FFF2-40B4-BE49-F238E27FC236}">
                  <a16:creationId xmlns:a16="http://schemas.microsoft.com/office/drawing/2014/main" id="{AED33C99-872F-48E0-A529-DF9E5D71E103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53340" y="2323661"/>
              <a:ext cx="1771742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1600" spc="-4" dirty="0">
                  <a:latin typeface="Calibri" panose="020F0502020204030204" pitchFamily="34" charset="0"/>
                </a:rPr>
                <a:t>Data source mining</a:t>
              </a:r>
            </a:p>
          </p:txBody>
        </p:sp>
        <p:sp>
          <p:nvSpPr>
            <p:cNvPr id="62" name="OTLSHAPE_T_03adfb80269a4fb5a057f1793cc14e43_Shape">
              <a:extLst>
                <a:ext uri="{FF2B5EF4-FFF2-40B4-BE49-F238E27FC236}">
                  <a16:creationId xmlns:a16="http://schemas.microsoft.com/office/drawing/2014/main" id="{F65F52BA-F703-460C-B4BF-A78D1CDBE29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2091516" y="2370463"/>
              <a:ext cx="740584" cy="152616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spc="-8" dirty="0">
                  <a:solidFill>
                    <a:srgbClr val="000000"/>
                  </a:solidFill>
                  <a:latin typeface="Calibri" panose="020F0502020204030204" pitchFamily="34" charset="0"/>
                </a:rPr>
                <a:t>Sep</a:t>
              </a:r>
              <a:endParaRPr lang="en-GB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78903CF-6B63-4159-ACED-F7EE3D89E92F}"/>
              </a:ext>
            </a:extLst>
          </p:cNvPr>
          <p:cNvGrpSpPr/>
          <p:nvPr/>
        </p:nvGrpSpPr>
        <p:grpSpPr>
          <a:xfrm>
            <a:off x="72193" y="4743812"/>
            <a:ext cx="7040881" cy="246221"/>
            <a:chOff x="53339" y="3490054"/>
            <a:chExt cx="7040881" cy="246221"/>
          </a:xfrm>
        </p:grpSpPr>
        <p:cxnSp>
          <p:nvCxnSpPr>
            <p:cNvPr id="65" name="OTLSHAPE_T_386bfa5a490a4fab9be2f0a1d157dbd3_HorizontalConnector1">
              <a:extLst>
                <a:ext uri="{FF2B5EF4-FFF2-40B4-BE49-F238E27FC236}">
                  <a16:creationId xmlns:a16="http://schemas.microsoft.com/office/drawing/2014/main" id="{0B441E58-8A5B-4C5D-8D00-FD175A675CB9}"/>
                </a:ext>
              </a:extLst>
            </p:cNvPr>
            <p:cNvCxnSpPr>
              <a:cxnSpLocks/>
              <a:endCxn id="69" idx="2"/>
            </p:cNvCxnSpPr>
            <p:nvPr>
              <p:custDataLst>
                <p:tags r:id="rId7"/>
              </p:custDataLst>
            </p:nvPr>
          </p:nvCxnSpPr>
          <p:spPr>
            <a:xfrm>
              <a:off x="2124645" y="3613046"/>
              <a:ext cx="3955431" cy="118"/>
            </a:xfrm>
            <a:prstGeom prst="line">
              <a:avLst/>
            </a:prstGeom>
            <a:ln w="9525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TLSHAPE_T_f9bf9cb43f2f4741b7bfff28deff1220_Title">
              <a:extLst>
                <a:ext uri="{FF2B5EF4-FFF2-40B4-BE49-F238E27FC236}">
                  <a16:creationId xmlns:a16="http://schemas.microsoft.com/office/drawing/2014/main" id="{FCCF16EC-BE98-481B-A0B3-268D8834D2F6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53339" y="3490054"/>
              <a:ext cx="1771744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1600" spc="-4" dirty="0" err="1">
                  <a:latin typeface="Calibri" panose="020F0502020204030204" pitchFamily="34" charset="0"/>
                </a:rPr>
                <a:t>Visualisation</a:t>
              </a:r>
              <a:endParaRPr lang="en-US" sz="1600" spc="-4" dirty="0">
                <a:latin typeface="Calibri" panose="020F0502020204030204" pitchFamily="34" charset="0"/>
              </a:endParaRPr>
            </a:p>
          </p:txBody>
        </p:sp>
        <p:sp>
          <p:nvSpPr>
            <p:cNvPr id="69" name="OTLSHAPE_T_03adfb80269a4fb5a057f1793cc14e43_Shape">
              <a:extLst>
                <a:ext uri="{FF2B5EF4-FFF2-40B4-BE49-F238E27FC236}">
                  <a16:creationId xmlns:a16="http://schemas.microsoft.com/office/drawing/2014/main" id="{81B407E3-75C7-4D30-8B34-051089B8BBB1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6080076" y="3536856"/>
              <a:ext cx="1014144" cy="152616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-8" dirty="0">
                  <a:solidFill>
                    <a:schemeClr val="tx1"/>
                  </a:solidFill>
                  <a:latin typeface="Calibri" panose="020F0502020204030204" pitchFamily="34" charset="0"/>
                </a:rPr>
                <a:t>Mar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936664-82E2-451B-B59A-01432C5A8FC5}"/>
              </a:ext>
            </a:extLst>
          </p:cNvPr>
          <p:cNvGrpSpPr/>
          <p:nvPr/>
        </p:nvGrpSpPr>
        <p:grpSpPr>
          <a:xfrm>
            <a:off x="281322" y="4980859"/>
            <a:ext cx="7227539" cy="246221"/>
            <a:chOff x="262468" y="3723078"/>
            <a:chExt cx="7227539" cy="246221"/>
          </a:xfrm>
        </p:grpSpPr>
        <p:cxnSp>
          <p:nvCxnSpPr>
            <p:cNvPr id="67" name="OTLSHAPE_T_386bfa5a490a4fab9be2f0a1d157dbd3_HorizontalConnector1">
              <a:extLst>
                <a:ext uri="{FF2B5EF4-FFF2-40B4-BE49-F238E27FC236}">
                  <a16:creationId xmlns:a16="http://schemas.microsoft.com/office/drawing/2014/main" id="{0E8F8FC1-19EE-414B-8CD1-B0FEA4C88E7E}"/>
                </a:ext>
              </a:extLst>
            </p:cNvPr>
            <p:cNvCxnSpPr>
              <a:cxnSpLocks/>
              <a:endCxn id="70" idx="2"/>
            </p:cNvCxnSpPr>
            <p:nvPr>
              <p:custDataLst>
                <p:tags r:id="rId4"/>
              </p:custDataLst>
            </p:nvPr>
          </p:nvCxnSpPr>
          <p:spPr>
            <a:xfrm>
              <a:off x="2124645" y="3836945"/>
              <a:ext cx="3955431" cy="9243"/>
            </a:xfrm>
            <a:prstGeom prst="line">
              <a:avLst/>
            </a:prstGeom>
            <a:ln w="9525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TLSHAPE_T_386bfa5a490a4fab9be2f0a1d157dbd3_Shape">
              <a:extLst>
                <a:ext uri="{FF2B5EF4-FFF2-40B4-BE49-F238E27FC236}">
                  <a16:creationId xmlns:a16="http://schemas.microsoft.com/office/drawing/2014/main" id="{73089B24-8FCB-4290-91E3-165963E100F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6080076" y="3769534"/>
              <a:ext cx="1409931" cy="153308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-8" dirty="0">
                  <a:solidFill>
                    <a:schemeClr val="tx1"/>
                  </a:solidFill>
                  <a:latin typeface="Calibri" panose="020F0502020204030204" pitchFamily="34" charset="0"/>
                </a:rPr>
                <a:t>Mar-Apr</a:t>
              </a:r>
            </a:p>
          </p:txBody>
        </p:sp>
        <p:sp>
          <p:nvSpPr>
            <p:cNvPr id="71" name="OTLSHAPE_T_386bfa5a490a4fab9be2f0a1d157dbd3_Title">
              <a:extLst>
                <a:ext uri="{FF2B5EF4-FFF2-40B4-BE49-F238E27FC236}">
                  <a16:creationId xmlns:a16="http://schemas.microsoft.com/office/drawing/2014/main" id="{F80CD060-4486-454C-96AF-19AA47B6FBF1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262468" y="3723078"/>
              <a:ext cx="1567235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1600" spc="-4" dirty="0">
                  <a:latin typeface="Calibri" panose="020F0502020204030204" pitchFamily="34" charset="0"/>
                </a:rPr>
                <a:t>Final Write-up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EFD9E26-C76D-4A54-AAA6-DA2D828819A2}"/>
              </a:ext>
            </a:extLst>
          </p:cNvPr>
          <p:cNvGrpSpPr/>
          <p:nvPr/>
        </p:nvGrpSpPr>
        <p:grpSpPr>
          <a:xfrm>
            <a:off x="72193" y="4032674"/>
            <a:ext cx="4107181" cy="246221"/>
            <a:chOff x="53339" y="2780380"/>
            <a:chExt cx="4107181" cy="246221"/>
          </a:xfrm>
        </p:grpSpPr>
        <p:cxnSp>
          <p:nvCxnSpPr>
            <p:cNvPr id="75" name="OTLSHAPE_T_386bfa5a490a4fab9be2f0a1d157dbd3_HorizontalConnector1">
              <a:extLst>
                <a:ext uri="{FF2B5EF4-FFF2-40B4-BE49-F238E27FC236}">
                  <a16:creationId xmlns:a16="http://schemas.microsoft.com/office/drawing/2014/main" id="{DA4AE3A6-4563-45EA-9F31-049AA2BBABF2}"/>
                </a:ext>
              </a:extLst>
            </p:cNvPr>
            <p:cNvCxnSpPr>
              <a:cxnSpLocks/>
            </p:cNvCxnSpPr>
            <p:nvPr>
              <p:custDataLst>
                <p:tags r:id="rId1"/>
              </p:custDataLst>
            </p:nvPr>
          </p:nvCxnSpPr>
          <p:spPr>
            <a:xfrm>
              <a:off x="2124645" y="2903490"/>
              <a:ext cx="1883475" cy="0"/>
            </a:xfrm>
            <a:prstGeom prst="line">
              <a:avLst/>
            </a:prstGeom>
            <a:ln w="9525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TLSHAPE_T_f9bf9cb43f2f4741b7bfff28deff1220_Title">
              <a:extLst>
                <a:ext uri="{FF2B5EF4-FFF2-40B4-BE49-F238E27FC236}">
                  <a16:creationId xmlns:a16="http://schemas.microsoft.com/office/drawing/2014/main" id="{81E5152D-301D-46AD-B0B8-D52E20620AB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53339" y="2780380"/>
              <a:ext cx="1771744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1600" spc="-4" dirty="0">
                  <a:latin typeface="Calibri" panose="020F0502020204030204" pitchFamily="34" charset="0"/>
                </a:rPr>
                <a:t>System Design </a:t>
              </a:r>
            </a:p>
          </p:txBody>
        </p:sp>
        <p:sp>
          <p:nvSpPr>
            <p:cNvPr id="77" name="OTLSHAPE_T_03adfb80269a4fb5a057f1793cc14e43_Shape">
              <a:extLst>
                <a:ext uri="{FF2B5EF4-FFF2-40B4-BE49-F238E27FC236}">
                  <a16:creationId xmlns:a16="http://schemas.microsoft.com/office/drawing/2014/main" id="{05955A0B-CE6C-41B8-A5B1-995BBAD40DD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469640" y="2827182"/>
              <a:ext cx="690880" cy="152616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-8" dirty="0">
                  <a:solidFill>
                    <a:schemeClr val="tx1"/>
                  </a:solidFill>
                  <a:latin typeface="Calibri" panose="020F0502020204030204" pitchFamily="34" charset="0"/>
                </a:rPr>
                <a:t>Nov</a:t>
              </a:r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4AB92C7B-ED42-4141-AA16-14BAFC3629AE}"/>
              </a:ext>
            </a:extLst>
          </p:cNvPr>
          <p:cNvSpPr/>
          <p:nvPr/>
        </p:nvSpPr>
        <p:spPr>
          <a:xfrm>
            <a:off x="690301" y="1984052"/>
            <a:ext cx="38816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2632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Semester 1: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2632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Focus on full-time job hunt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2632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Focus on planning Hons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2632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Focus on Masters application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203C79C-FFE1-488E-BF6F-86DC5909125C}"/>
              </a:ext>
            </a:extLst>
          </p:cNvPr>
          <p:cNvSpPr/>
          <p:nvPr/>
        </p:nvSpPr>
        <p:spPr>
          <a:xfrm>
            <a:off x="4524861" y="1948523"/>
            <a:ext cx="38816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2632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Semester 2: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2632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Minimal work from other courses, can devote almost full-time for Hons project </a:t>
            </a:r>
          </a:p>
        </p:txBody>
      </p:sp>
    </p:spTree>
    <p:extLst>
      <p:ext uri="{BB962C8B-B14F-4D97-AF65-F5344CB8AC3E}">
        <p14:creationId xmlns:p14="http://schemas.microsoft.com/office/powerpoint/2010/main" val="89804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374</Words>
  <Application>Microsoft Office PowerPoint</Application>
  <PresentationFormat>On-screen Show (4:3)</PresentationFormat>
  <Paragraphs>68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Roboto Slab</vt:lpstr>
      <vt:lpstr>Source Sans Pro</vt:lpstr>
      <vt:lpstr>Cordelia template</vt:lpstr>
      <vt:lpstr>Stock AI Assistant (Android/Web App)  1st Hons Meeting  Finn Zhan Chen - 10th October 2018</vt:lpstr>
      <vt:lpstr>PowerPoint Presentation</vt:lpstr>
      <vt:lpstr>PowerPoint Presentation</vt:lpstr>
      <vt:lpstr>PowerPoint Presentation</vt:lpstr>
      <vt:lpstr>PowerPoint Presentation</vt:lpstr>
      <vt:lpstr>Data source found for machine learning</vt:lpstr>
      <vt:lpstr>Gantt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AI Assistant (Android/Web App)  Finn Zhan Chen - 10th October 2018</dc:title>
  <dc:creator>Finn Z</dc:creator>
  <cp:lastModifiedBy>Finn Z</cp:lastModifiedBy>
  <cp:revision>3</cp:revision>
  <dcterms:modified xsi:type="dcterms:W3CDTF">2018-10-10T16:34:35Z</dcterms:modified>
</cp:coreProperties>
</file>