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94" r:id="rId3"/>
    <p:sldId id="302" r:id="rId4"/>
    <p:sldId id="304" r:id="rId5"/>
    <p:sldId id="303" r:id="rId6"/>
    <p:sldId id="306" r:id="rId7"/>
    <p:sldId id="307" r:id="rId8"/>
    <p:sldId id="310" r:id="rId9"/>
    <p:sldId id="312" r:id="rId10"/>
    <p:sldId id="313" r:id="rId11"/>
    <p:sldId id="299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522CD-C7BB-4CEA-A311-37E76CE2D0C1}" v="3734" dt="2018-10-10T13:21:40.629"/>
  </p1510:revLst>
</p1510:revInfo>
</file>

<file path=ppt/tableStyles.xml><?xml version="1.0" encoding="utf-8"?>
<a:tblStyleLst xmlns:a="http://schemas.openxmlformats.org/drawingml/2006/main" def="{39EFFBE9-ADD8-4A4F-8EE4-A8DAD46A159E}">
  <a:tblStyle styleId="{39EFFBE9-ADD8-4A4F-8EE4-A8DAD46A15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33" autoAdjust="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8706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39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067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8787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216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46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3316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4555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661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95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notesSlide" Target="../notesSlides/notesSlide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>
            <a:off x="1700185" y="1803407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Stock AI Assistant</a:t>
            </a:r>
            <a:br>
              <a:rPr lang="en-GB" sz="4800" dirty="0"/>
            </a:br>
            <a:br>
              <a:rPr lang="en-GB" sz="4800" dirty="0"/>
            </a:br>
            <a:r>
              <a:rPr lang="en-GB" sz="2400" dirty="0"/>
              <a:t>2</a:t>
            </a:r>
            <a:r>
              <a:rPr lang="en-GB" sz="2400" baseline="30000" dirty="0"/>
              <a:t>nd</a:t>
            </a:r>
            <a:r>
              <a:rPr lang="en-GB" sz="2400" dirty="0"/>
              <a:t> Hons Meeting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Finn Zhan Chen - 28</a:t>
            </a:r>
            <a:r>
              <a:rPr lang="en-GB" sz="2400" baseline="30000" dirty="0"/>
              <a:t>th</a:t>
            </a:r>
            <a:r>
              <a:rPr lang="en-GB" sz="2400" dirty="0"/>
              <a:t> </a:t>
            </a:r>
            <a:r>
              <a:rPr lang="en-GB" sz="2400" dirty="0" err="1"/>
              <a:t>Novermber</a:t>
            </a:r>
            <a:r>
              <a:rPr lang="en-GB" sz="2400" dirty="0"/>
              <a:t> 2018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5DB36-AD97-427C-AC51-CB5015BE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85" y="407022"/>
            <a:ext cx="437197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325114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Evaluation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Next Steps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F27B-5397-45D8-A1DA-A28D527FBDD4}"/>
              </a:ext>
            </a:extLst>
          </p:cNvPr>
          <p:cNvSpPr txBox="1"/>
          <p:nvPr/>
        </p:nvSpPr>
        <p:spPr>
          <a:xfrm>
            <a:off x="772357" y="2074289"/>
            <a:ext cx="50658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Compare to baseline models like Persistence Model Forecast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Training, validation, and testing set</a:t>
            </a:r>
          </a:p>
          <a:p>
            <a:pPr fontAlgn="base"/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4DE7AF-A0B0-4BBD-8967-62FB2E998118}"/>
              </a:ext>
            </a:extLst>
          </p:cNvPr>
          <p:cNvSpPr/>
          <p:nvPr/>
        </p:nvSpPr>
        <p:spPr>
          <a:xfrm>
            <a:off x="772357" y="4288397"/>
            <a:ext cx="7443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100+ companies with from 13 different industries such as Utilities, Construction, and Manufacturing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this to help predicting fundamental and technical performance</a:t>
            </a:r>
          </a:p>
          <a:p>
            <a:pPr marL="342900" indent="-342900" fontAlgn="base">
              <a:buFont typeface="+mj-lt"/>
              <a:buAutoNum type="arabicPeriod"/>
            </a:pP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Google Shape;115;p19">
            <a:extLst>
              <a:ext uri="{FF2B5EF4-FFF2-40B4-BE49-F238E27FC236}">
                <a16:creationId xmlns:a16="http://schemas.microsoft.com/office/drawing/2014/main" id="{10B9B8AD-75F8-41E7-B6B1-0993B137ED7E}"/>
              </a:ext>
            </a:extLst>
          </p:cNvPr>
          <p:cNvSpPr txBox="1">
            <a:spLocks/>
          </p:cNvSpPr>
          <p:nvPr/>
        </p:nvSpPr>
        <p:spPr>
          <a:xfrm>
            <a:off x="513565" y="3595900"/>
            <a:ext cx="8244116" cy="7660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Industry specific performance</a:t>
            </a:r>
          </a:p>
        </p:txBody>
      </p:sp>
    </p:spTree>
    <p:extLst>
      <p:ext uri="{BB962C8B-B14F-4D97-AF65-F5344CB8AC3E}">
        <p14:creationId xmlns:p14="http://schemas.microsoft.com/office/powerpoint/2010/main" val="17799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Timeline</a:t>
            </a:r>
            <a:endParaRPr lang="en-GB" dirty="0"/>
          </a:p>
        </p:txBody>
      </p:sp>
      <p:sp>
        <p:nvSpPr>
          <p:cNvPr id="19" name="Google Shape;116;p19"/>
          <p:cNvSpPr txBox="1">
            <a:spLocks noGrp="1"/>
          </p:cNvSpPr>
          <p:nvPr>
            <p:ph type="title"/>
          </p:nvPr>
        </p:nvSpPr>
        <p:spPr>
          <a:xfrm>
            <a:off x="634607" y="1004989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Gantt Chart</a:t>
            </a:r>
            <a:endParaRPr lang="en-GB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AB008A-55CD-4AC9-AFA2-F9117B4FD8ED}"/>
              </a:ext>
            </a:extLst>
          </p:cNvPr>
          <p:cNvGrpSpPr/>
          <p:nvPr/>
        </p:nvGrpSpPr>
        <p:grpSpPr>
          <a:xfrm>
            <a:off x="871437" y="4992601"/>
            <a:ext cx="8186980" cy="721037"/>
            <a:chOff x="766520" y="2855107"/>
            <a:chExt cx="8186980" cy="72103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7C4BB2B-58CE-43D3-A6D0-D34D3615493B}"/>
                </a:ext>
              </a:extLst>
            </p:cNvPr>
            <p:cNvGrpSpPr/>
            <p:nvPr/>
          </p:nvGrpSpPr>
          <p:grpSpPr>
            <a:xfrm>
              <a:off x="1825085" y="2855107"/>
              <a:ext cx="7128415" cy="721037"/>
              <a:chOff x="2020072" y="3439589"/>
              <a:chExt cx="4089148" cy="718343"/>
            </a:xfrm>
          </p:grpSpPr>
          <p:cxnSp>
            <p:nvCxnSpPr>
              <p:cNvPr id="38" name="OTLSHAPE_M_041961451d4a44f0a8a40baf46574d42_Connector1">
                <a:extLst>
                  <a:ext uri="{FF2B5EF4-FFF2-40B4-BE49-F238E27FC236}">
                    <a16:creationId xmlns:a16="http://schemas.microsoft.com/office/drawing/2014/main" id="{1E3F5641-C492-4731-A931-21A9BE560B50}"/>
                  </a:ext>
                </a:extLst>
              </p:cNvPr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5238270" y="3624306"/>
                <a:ext cx="0" cy="262965"/>
              </a:xfrm>
              <a:prstGeom prst="line">
                <a:avLst/>
              </a:prstGeom>
              <a:ln w="9525" cap="flat" cmpd="sng" algn="ctr">
                <a:solidFill>
                  <a:srgbClr val="535C1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TLSHAPE_TB_00000000000000000000000000000000_ScaleContainer">
                <a:extLst>
                  <a:ext uri="{FF2B5EF4-FFF2-40B4-BE49-F238E27FC236}">
                    <a16:creationId xmlns:a16="http://schemas.microsoft.com/office/drawing/2014/main" id="{161D6FD0-49BF-45F5-AEDF-36B0E160F4CC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2020072" y="3878315"/>
                <a:ext cx="3385070" cy="279617"/>
              </a:xfrm>
              <a:prstGeom prst="snip2DiagRect">
                <a:avLst>
                  <a:gd name="adj1" fmla="val 100000"/>
                  <a:gd name="adj2" fmla="val 16667"/>
                </a:avLst>
              </a:prstGeom>
              <a:solidFill>
                <a:srgbClr val="46464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TLSHAPE_TB_00000000000000000000000000000000_TimescaleInterval1">
                <a:extLst>
                  <a:ext uri="{FF2B5EF4-FFF2-40B4-BE49-F238E27FC236}">
                    <a16:creationId xmlns:a16="http://schemas.microsoft.com/office/drawing/2014/main" id="{41F56731-C90C-433E-B866-B56F521A1C5B}"/>
                  </a:ext>
                </a:extLst>
              </p:cNvPr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2123539" y="3949851"/>
                <a:ext cx="1502872" cy="16147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spc="-14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Semester 1</a:t>
                </a:r>
              </a:p>
            </p:txBody>
          </p:sp>
          <p:cxnSp>
            <p:nvCxnSpPr>
              <p:cNvPr id="43" name="OTLSHAPE_TB_00000000000000000000000000000000_Separator2">
                <a:extLst>
                  <a:ext uri="{FF2B5EF4-FFF2-40B4-BE49-F238E27FC236}">
                    <a16:creationId xmlns:a16="http://schemas.microsoft.com/office/drawing/2014/main" id="{9BCFA71B-C0A5-4869-A0FB-BD1D7B47120B}"/>
                  </a:ext>
                </a:extLst>
              </p:cNvPr>
              <p:cNvCxnSpPr/>
              <p:nvPr>
                <p:custDataLst>
                  <p:tags r:id="rId26"/>
                </p:custDataLst>
              </p:nvPr>
            </p:nvCxnSpPr>
            <p:spPr>
              <a:xfrm>
                <a:off x="3688139" y="3924918"/>
                <a:ext cx="0" cy="186411"/>
              </a:xfrm>
              <a:prstGeom prst="line">
                <a:avLst/>
              </a:prstGeom>
              <a:ln w="6350" cap="flat" cmpd="sng" algn="ctr">
                <a:solidFill>
                  <a:schemeClr val="lt1">
                    <a:alpha val="2980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TLSHAPE_TB_00000000000000000000000000000000_TimescaleInterval4">
                <a:extLst>
                  <a:ext uri="{FF2B5EF4-FFF2-40B4-BE49-F238E27FC236}">
                    <a16:creationId xmlns:a16="http://schemas.microsoft.com/office/drawing/2014/main" id="{2CACA0A6-9DD0-4246-B10B-A7503B8CB5FE}"/>
                  </a:ext>
                </a:extLst>
              </p:cNvPr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3748458" y="3949851"/>
                <a:ext cx="1405661" cy="16147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spc="-26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Semester 2</a:t>
                </a:r>
              </a:p>
            </p:txBody>
          </p:sp>
          <p:cxnSp>
            <p:nvCxnSpPr>
              <p:cNvPr id="47" name="OTLSHAPE_TB_00000000000000000000000000000000_Separator4">
                <a:extLst>
                  <a:ext uri="{FF2B5EF4-FFF2-40B4-BE49-F238E27FC236}">
                    <a16:creationId xmlns:a16="http://schemas.microsoft.com/office/drawing/2014/main" id="{8E4AC7EC-AFA1-4893-8362-079BCCF13785}"/>
                  </a:ext>
                </a:extLst>
              </p:cNvPr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5206598" y="3924918"/>
                <a:ext cx="0" cy="186411"/>
              </a:xfrm>
              <a:prstGeom prst="line">
                <a:avLst/>
              </a:prstGeom>
              <a:ln w="6350" cap="flat" cmpd="sng" algn="ctr">
                <a:solidFill>
                  <a:schemeClr val="lt1">
                    <a:alpha val="2980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TLSHAPE_M_041961451d4a44f0a8a40baf46574d42_Title">
                <a:extLst>
                  <a:ext uri="{FF2B5EF4-FFF2-40B4-BE49-F238E27FC236}">
                    <a16:creationId xmlns:a16="http://schemas.microsoft.com/office/drawing/2014/main" id="{D27B8E3F-B608-44B6-A1CF-870A1D9A5FE3}"/>
                  </a:ext>
                </a:extLst>
              </p:cNvPr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5405142" y="3439589"/>
                <a:ext cx="704078" cy="49060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sz="1600" b="1" u="sng" spc="-8" dirty="0">
                    <a:latin typeface="Calibri" panose="020F0502020204030204" pitchFamily="34" charset="0"/>
                  </a:rPr>
                  <a:t>Submission </a:t>
                </a:r>
              </a:p>
              <a:p>
                <a:r>
                  <a:rPr lang="en-US" sz="1600" b="1" u="sng" spc="-8" dirty="0">
                    <a:latin typeface="Calibri" panose="020F0502020204030204" pitchFamily="34" charset="0"/>
                  </a:rPr>
                  <a:t>(4 Apr 2019)</a:t>
                </a:r>
              </a:p>
            </p:txBody>
          </p:sp>
          <p:sp>
            <p:nvSpPr>
              <p:cNvPr id="49" name="OTLSHAPE_M_041961451d4a44f0a8a40baf46574d42_Shape">
                <a:extLst>
                  <a:ext uri="{FF2B5EF4-FFF2-40B4-BE49-F238E27FC236}">
                    <a16:creationId xmlns:a16="http://schemas.microsoft.com/office/drawing/2014/main" id="{93CE088F-3C26-4B1C-BF7D-56A744B2FBD1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6200000">
                <a:off x="5275508" y="3610084"/>
                <a:ext cx="121167" cy="149609"/>
              </a:xfrm>
              <a:prstGeom prst="flowChartMerge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OTLSHAPE_M_6180d7fedba34baab98b29ff7d0bd15c_Title">
              <a:extLst>
                <a:ext uri="{FF2B5EF4-FFF2-40B4-BE49-F238E27FC236}">
                  <a16:creationId xmlns:a16="http://schemas.microsoft.com/office/drawing/2014/main" id="{40716996-BB5F-4051-85EA-891D3EE8F1C3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766520" y="3304000"/>
              <a:ext cx="532027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600" b="1" spc="-6" dirty="0">
                  <a:latin typeface="Calibri" panose="020F0502020204030204" pitchFamily="34" charset="0"/>
                </a:rPr>
                <a:t>Start</a:t>
              </a:r>
            </a:p>
          </p:txBody>
        </p:sp>
        <p:sp>
          <p:nvSpPr>
            <p:cNvPr id="51" name="OTLSHAPE_M_6180d7fedba34baab98b29ff7d0bd15c_Shape">
              <a:extLst>
                <a:ext uri="{FF2B5EF4-FFF2-40B4-BE49-F238E27FC236}">
                  <a16:creationId xmlns:a16="http://schemas.microsoft.com/office/drawing/2014/main" id="{F4E06BE8-AEC3-4686-9E0E-C3ECF7D1B1C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5400000">
              <a:off x="1411052" y="3267262"/>
              <a:ext cx="277235" cy="340529"/>
            </a:xfrm>
            <a:prstGeom prst="upArrow">
              <a:avLst/>
            </a:prstGeom>
            <a:solidFill>
              <a:srgbClr val="316886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7890BE-00D8-4679-979D-EF9635459211}"/>
              </a:ext>
            </a:extLst>
          </p:cNvPr>
          <p:cNvGrpSpPr/>
          <p:nvPr/>
        </p:nvGrpSpPr>
        <p:grpSpPr>
          <a:xfrm>
            <a:off x="72194" y="3795628"/>
            <a:ext cx="3421380" cy="246221"/>
            <a:chOff x="53340" y="2561117"/>
            <a:chExt cx="3421380" cy="246221"/>
          </a:xfrm>
        </p:grpSpPr>
        <p:cxnSp>
          <p:nvCxnSpPr>
            <p:cNvPr id="34" name="OTLSHAPE_T_386bfa5a490a4fab9be2f0a1d157dbd3_HorizontalConnector1">
              <a:extLst>
                <a:ext uri="{FF2B5EF4-FFF2-40B4-BE49-F238E27FC236}">
                  <a16:creationId xmlns:a16="http://schemas.microsoft.com/office/drawing/2014/main" id="{28B5BD05-37CE-445B-9D19-0BB6C6F56620}"/>
                </a:ext>
              </a:extLst>
            </p:cNvPr>
            <p:cNvCxnSpPr>
              <a:cxnSpLocks/>
            </p:cNvCxnSpPr>
            <p:nvPr>
              <p:custDataLst>
                <p:tags r:id="rId18"/>
              </p:custDataLst>
            </p:nvPr>
          </p:nvCxnSpPr>
          <p:spPr>
            <a:xfrm>
              <a:off x="2124646" y="2684109"/>
              <a:ext cx="1350074" cy="236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TLSHAPE_T_f9bf9cb43f2f4741b7bfff28deff1220_Title">
              <a:extLst>
                <a:ext uri="{FF2B5EF4-FFF2-40B4-BE49-F238E27FC236}">
                  <a16:creationId xmlns:a16="http://schemas.microsoft.com/office/drawing/2014/main" id="{157D63BD-10C0-4948-92A9-BBF139401281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53340" y="2561117"/>
              <a:ext cx="1771744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 Research &amp; Reading</a:t>
              </a:r>
            </a:p>
          </p:txBody>
        </p:sp>
        <p:sp>
          <p:nvSpPr>
            <p:cNvPr id="53" name="OTLSHAPE_T_03adfb80269a4fb5a057f1793cc14e43_Shape">
              <a:extLst>
                <a:ext uri="{FF2B5EF4-FFF2-40B4-BE49-F238E27FC236}">
                  <a16:creationId xmlns:a16="http://schemas.microsoft.com/office/drawing/2014/main" id="{2C1F06C4-E04E-4D05-934B-CB33B85874D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2783840" y="2607919"/>
              <a:ext cx="690880" cy="15261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Oct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39B3BE-B917-472D-9007-22A6044AEE5A}"/>
              </a:ext>
            </a:extLst>
          </p:cNvPr>
          <p:cNvGrpSpPr/>
          <p:nvPr/>
        </p:nvGrpSpPr>
        <p:grpSpPr>
          <a:xfrm>
            <a:off x="281323" y="4269720"/>
            <a:ext cx="6831751" cy="246221"/>
            <a:chOff x="262469" y="3036457"/>
            <a:chExt cx="6831751" cy="246221"/>
          </a:xfrm>
        </p:grpSpPr>
        <p:cxnSp>
          <p:nvCxnSpPr>
            <p:cNvPr id="36" name="OTLSHAPE_T_386bfa5a490a4fab9be2f0a1d157dbd3_HorizontalConnector1">
              <a:extLst>
                <a:ext uri="{FF2B5EF4-FFF2-40B4-BE49-F238E27FC236}">
                  <a16:creationId xmlns:a16="http://schemas.microsoft.com/office/drawing/2014/main" id="{11697AF2-0AA8-4522-82AD-AC6160614D00}"/>
                </a:ext>
              </a:extLst>
            </p:cNvPr>
            <p:cNvCxnSpPr>
              <a:cxnSpLocks/>
            </p:cNvCxnSpPr>
            <p:nvPr>
              <p:custDataLst>
                <p:tags r:id="rId15"/>
              </p:custDataLst>
            </p:nvPr>
          </p:nvCxnSpPr>
          <p:spPr>
            <a:xfrm flipV="1">
              <a:off x="2124645" y="3156710"/>
              <a:ext cx="4969575" cy="5714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TLSHAPE_T_386bfa5a490a4fab9be2f0a1d157dbd3_Shape">
              <a:extLst>
                <a:ext uri="{FF2B5EF4-FFF2-40B4-BE49-F238E27FC236}">
                  <a16:creationId xmlns:a16="http://schemas.microsoft.com/office/drawing/2014/main" id="{DB7E8870-0599-4E20-A232-69A0FBAAFC6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160520" y="3095315"/>
              <a:ext cx="2933700" cy="128504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Dec-Mar</a:t>
              </a:r>
            </a:p>
          </p:txBody>
        </p:sp>
        <p:sp>
          <p:nvSpPr>
            <p:cNvPr id="55" name="OTLSHAPE_T_386bfa5a490a4fab9be2f0a1d157dbd3_Title">
              <a:extLst>
                <a:ext uri="{FF2B5EF4-FFF2-40B4-BE49-F238E27FC236}">
                  <a16:creationId xmlns:a16="http://schemas.microsoft.com/office/drawing/2014/main" id="{7960FE00-B124-425E-867E-64A77D83991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262469" y="3036457"/>
              <a:ext cx="1567235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Development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338254E-0550-4B42-B77A-8DF06DF817E7}"/>
              </a:ext>
            </a:extLst>
          </p:cNvPr>
          <p:cNvGrpSpPr/>
          <p:nvPr/>
        </p:nvGrpSpPr>
        <p:grpSpPr>
          <a:xfrm>
            <a:off x="281323" y="4506766"/>
            <a:ext cx="5225837" cy="246221"/>
            <a:chOff x="262469" y="3265496"/>
            <a:chExt cx="5225837" cy="246221"/>
          </a:xfrm>
        </p:grpSpPr>
        <p:cxnSp>
          <p:nvCxnSpPr>
            <p:cNvPr id="35" name="OTLSHAPE_T_8257e289123c43fead51336f47ec26b5_HorizontalConnector1">
              <a:extLst>
                <a:ext uri="{FF2B5EF4-FFF2-40B4-BE49-F238E27FC236}">
                  <a16:creationId xmlns:a16="http://schemas.microsoft.com/office/drawing/2014/main" id="{68AD78CA-E185-4040-8E80-81E471E74579}"/>
                </a:ext>
              </a:extLst>
            </p:cNvPr>
            <p:cNvCxnSpPr>
              <a:cxnSpLocks/>
              <a:endCxn id="56" idx="0"/>
            </p:cNvCxnSpPr>
            <p:nvPr>
              <p:custDataLst>
                <p:tags r:id="rId12"/>
              </p:custDataLst>
            </p:nvPr>
          </p:nvCxnSpPr>
          <p:spPr>
            <a:xfrm>
              <a:off x="2124645" y="3383200"/>
              <a:ext cx="3363661" cy="5406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TLSHAPE_T_8257e289123c43fead51336f47ec26b5_Shape">
              <a:extLst>
                <a:ext uri="{FF2B5EF4-FFF2-40B4-BE49-F238E27FC236}">
                  <a16:creationId xmlns:a16="http://schemas.microsoft.com/office/drawing/2014/main" id="{5E932997-D279-4AFE-ACE1-4CFCC84E057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781374" y="3325968"/>
              <a:ext cx="706932" cy="12527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Jan</a:t>
              </a:r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TLSHAPE_T_8257e289123c43fead51336f47ec26b5_Title">
              <a:extLst>
                <a:ext uri="{FF2B5EF4-FFF2-40B4-BE49-F238E27FC236}">
                  <a16:creationId xmlns:a16="http://schemas.microsoft.com/office/drawing/2014/main" id="{954C5D1F-3CE3-45F8-8254-A29DA3CBFAA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62469" y="3265496"/>
              <a:ext cx="1562616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Interim Write-up</a:t>
              </a:r>
              <a:endParaRPr lang="en-US" sz="1600" spc="-6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F2E096-C658-4F48-BAEE-177E91BD00EF}"/>
              </a:ext>
            </a:extLst>
          </p:cNvPr>
          <p:cNvGrpSpPr/>
          <p:nvPr/>
        </p:nvGrpSpPr>
        <p:grpSpPr>
          <a:xfrm>
            <a:off x="72194" y="3558582"/>
            <a:ext cx="2778760" cy="246221"/>
            <a:chOff x="53340" y="2323661"/>
            <a:chExt cx="2778760" cy="246221"/>
          </a:xfrm>
        </p:grpSpPr>
        <p:sp>
          <p:nvSpPr>
            <p:cNvPr id="61" name="OTLSHAPE_T_f9bf9cb43f2f4741b7bfff28deff1220_Title">
              <a:extLst>
                <a:ext uri="{FF2B5EF4-FFF2-40B4-BE49-F238E27FC236}">
                  <a16:creationId xmlns:a16="http://schemas.microsoft.com/office/drawing/2014/main" id="{AED33C99-872F-48E0-A529-DF9E5D71E103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3340" y="2323661"/>
              <a:ext cx="1771742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Data source mining</a:t>
              </a:r>
            </a:p>
          </p:txBody>
        </p:sp>
        <p:sp>
          <p:nvSpPr>
            <p:cNvPr id="62" name="OTLSHAPE_T_03adfb80269a4fb5a057f1793cc14e43_Shape">
              <a:extLst>
                <a:ext uri="{FF2B5EF4-FFF2-40B4-BE49-F238E27FC236}">
                  <a16:creationId xmlns:a16="http://schemas.microsoft.com/office/drawing/2014/main" id="{F65F52BA-F703-460C-B4BF-A78D1CDBE29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091516" y="2370463"/>
              <a:ext cx="740584" cy="15261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spc="-8" dirty="0">
                  <a:solidFill>
                    <a:srgbClr val="000000"/>
                  </a:solidFill>
                  <a:latin typeface="Calibri" panose="020F0502020204030204" pitchFamily="34" charset="0"/>
                </a:rPr>
                <a:t>Sep</a:t>
              </a:r>
              <a:endParaRPr lang="en-GB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78903CF-6B63-4159-ACED-F7EE3D89E92F}"/>
              </a:ext>
            </a:extLst>
          </p:cNvPr>
          <p:cNvGrpSpPr/>
          <p:nvPr/>
        </p:nvGrpSpPr>
        <p:grpSpPr>
          <a:xfrm>
            <a:off x="72193" y="4743812"/>
            <a:ext cx="7040881" cy="246221"/>
            <a:chOff x="53339" y="3490054"/>
            <a:chExt cx="7040881" cy="246221"/>
          </a:xfrm>
        </p:grpSpPr>
        <p:cxnSp>
          <p:nvCxnSpPr>
            <p:cNvPr id="65" name="OTLSHAPE_T_386bfa5a490a4fab9be2f0a1d157dbd3_HorizontalConnector1">
              <a:extLst>
                <a:ext uri="{FF2B5EF4-FFF2-40B4-BE49-F238E27FC236}">
                  <a16:creationId xmlns:a16="http://schemas.microsoft.com/office/drawing/2014/main" id="{0B441E58-8A5B-4C5D-8D00-FD175A675CB9}"/>
                </a:ext>
              </a:extLst>
            </p:cNvPr>
            <p:cNvCxnSpPr>
              <a:cxnSpLocks/>
              <a:endCxn id="69" idx="2"/>
            </p:cNvCxnSpPr>
            <p:nvPr>
              <p:custDataLst>
                <p:tags r:id="rId7"/>
              </p:custDataLst>
            </p:nvPr>
          </p:nvCxnSpPr>
          <p:spPr>
            <a:xfrm>
              <a:off x="2124645" y="3613046"/>
              <a:ext cx="3955431" cy="118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TLSHAPE_T_f9bf9cb43f2f4741b7bfff28deff1220_Title">
              <a:extLst>
                <a:ext uri="{FF2B5EF4-FFF2-40B4-BE49-F238E27FC236}">
                  <a16:creationId xmlns:a16="http://schemas.microsoft.com/office/drawing/2014/main" id="{FCCF16EC-BE98-481B-A0B3-268D8834D2F6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53339" y="3490054"/>
              <a:ext cx="1771744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 err="1">
                  <a:latin typeface="Calibri" panose="020F0502020204030204" pitchFamily="34" charset="0"/>
                </a:rPr>
                <a:t>Visualisation</a:t>
              </a:r>
              <a:endParaRPr lang="en-US" sz="1600" spc="-4" dirty="0">
                <a:latin typeface="Calibri" panose="020F0502020204030204" pitchFamily="34" charset="0"/>
              </a:endParaRPr>
            </a:p>
          </p:txBody>
        </p:sp>
        <p:sp>
          <p:nvSpPr>
            <p:cNvPr id="69" name="OTLSHAPE_T_03adfb80269a4fb5a057f1793cc14e43_Shape">
              <a:extLst>
                <a:ext uri="{FF2B5EF4-FFF2-40B4-BE49-F238E27FC236}">
                  <a16:creationId xmlns:a16="http://schemas.microsoft.com/office/drawing/2014/main" id="{81B407E3-75C7-4D30-8B34-051089B8BBB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080076" y="3536856"/>
              <a:ext cx="1014144" cy="15261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Mar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936664-82E2-451B-B59A-01432C5A8FC5}"/>
              </a:ext>
            </a:extLst>
          </p:cNvPr>
          <p:cNvGrpSpPr/>
          <p:nvPr/>
        </p:nvGrpSpPr>
        <p:grpSpPr>
          <a:xfrm>
            <a:off x="281322" y="4980859"/>
            <a:ext cx="7227539" cy="246221"/>
            <a:chOff x="262468" y="3723078"/>
            <a:chExt cx="7227539" cy="246221"/>
          </a:xfrm>
        </p:grpSpPr>
        <p:cxnSp>
          <p:nvCxnSpPr>
            <p:cNvPr id="67" name="OTLSHAPE_T_386bfa5a490a4fab9be2f0a1d157dbd3_HorizontalConnector1">
              <a:extLst>
                <a:ext uri="{FF2B5EF4-FFF2-40B4-BE49-F238E27FC236}">
                  <a16:creationId xmlns:a16="http://schemas.microsoft.com/office/drawing/2014/main" id="{0E8F8FC1-19EE-414B-8CD1-B0FEA4C88E7E}"/>
                </a:ext>
              </a:extLst>
            </p:cNvPr>
            <p:cNvCxnSpPr>
              <a:cxnSpLocks/>
              <a:endCxn id="70" idx="2"/>
            </p:cNvCxnSpPr>
            <p:nvPr>
              <p:custDataLst>
                <p:tags r:id="rId4"/>
              </p:custDataLst>
            </p:nvPr>
          </p:nvCxnSpPr>
          <p:spPr>
            <a:xfrm>
              <a:off x="2124645" y="3836945"/>
              <a:ext cx="3955431" cy="9243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TLSHAPE_T_386bfa5a490a4fab9be2f0a1d157dbd3_Shape">
              <a:extLst>
                <a:ext uri="{FF2B5EF4-FFF2-40B4-BE49-F238E27FC236}">
                  <a16:creationId xmlns:a16="http://schemas.microsoft.com/office/drawing/2014/main" id="{73089B24-8FCB-4290-91E3-165963E100F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080076" y="3769534"/>
              <a:ext cx="1409931" cy="153308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Mar-Apr</a:t>
              </a:r>
            </a:p>
          </p:txBody>
        </p:sp>
        <p:sp>
          <p:nvSpPr>
            <p:cNvPr id="71" name="OTLSHAPE_T_386bfa5a490a4fab9be2f0a1d157dbd3_Title">
              <a:extLst>
                <a:ext uri="{FF2B5EF4-FFF2-40B4-BE49-F238E27FC236}">
                  <a16:creationId xmlns:a16="http://schemas.microsoft.com/office/drawing/2014/main" id="{F80CD060-4486-454C-96AF-19AA47B6FBF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62468" y="3723078"/>
              <a:ext cx="1567235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Final Write-up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FD9E26-C76D-4A54-AAA6-DA2D828819A2}"/>
              </a:ext>
            </a:extLst>
          </p:cNvPr>
          <p:cNvGrpSpPr/>
          <p:nvPr/>
        </p:nvGrpSpPr>
        <p:grpSpPr>
          <a:xfrm>
            <a:off x="72193" y="4032674"/>
            <a:ext cx="4107181" cy="246221"/>
            <a:chOff x="53339" y="2780380"/>
            <a:chExt cx="4107181" cy="246221"/>
          </a:xfrm>
        </p:grpSpPr>
        <p:cxnSp>
          <p:nvCxnSpPr>
            <p:cNvPr id="75" name="OTLSHAPE_T_386bfa5a490a4fab9be2f0a1d157dbd3_HorizontalConnector1">
              <a:extLst>
                <a:ext uri="{FF2B5EF4-FFF2-40B4-BE49-F238E27FC236}">
                  <a16:creationId xmlns:a16="http://schemas.microsoft.com/office/drawing/2014/main" id="{DA4AE3A6-4563-45EA-9F31-049AA2BBABF2}"/>
                </a:ext>
              </a:extLst>
            </p:cNvPr>
            <p:cNvCxnSpPr>
              <a:cxnSpLocks/>
            </p:cNvCxnSpPr>
            <p:nvPr>
              <p:custDataLst>
                <p:tags r:id="rId1"/>
              </p:custDataLst>
            </p:nvPr>
          </p:nvCxnSpPr>
          <p:spPr>
            <a:xfrm>
              <a:off x="2124645" y="2903490"/>
              <a:ext cx="1883475" cy="0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TLSHAPE_T_f9bf9cb43f2f4741b7bfff28deff1220_Title">
              <a:extLst>
                <a:ext uri="{FF2B5EF4-FFF2-40B4-BE49-F238E27FC236}">
                  <a16:creationId xmlns:a16="http://schemas.microsoft.com/office/drawing/2014/main" id="{81E5152D-301D-46AD-B0B8-D52E20620AB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53339" y="2780380"/>
              <a:ext cx="1771744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System Design </a:t>
              </a:r>
            </a:p>
          </p:txBody>
        </p:sp>
        <p:sp>
          <p:nvSpPr>
            <p:cNvPr id="77" name="OTLSHAPE_T_03adfb80269a4fb5a057f1793cc14e43_Shape">
              <a:extLst>
                <a:ext uri="{FF2B5EF4-FFF2-40B4-BE49-F238E27FC236}">
                  <a16:creationId xmlns:a16="http://schemas.microsoft.com/office/drawing/2014/main" id="{05955A0B-CE6C-41B8-A5B1-995BBAD40DD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69640" y="2827182"/>
              <a:ext cx="690880" cy="15261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Nov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4AB92C7B-ED42-4141-AA16-14BAFC3629AE}"/>
              </a:ext>
            </a:extLst>
          </p:cNvPr>
          <p:cNvSpPr/>
          <p:nvPr/>
        </p:nvSpPr>
        <p:spPr>
          <a:xfrm>
            <a:off x="690301" y="1984052"/>
            <a:ext cx="3881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Semester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Focus on full-time job hunt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Focus on planning Hons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Focus on Masters application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03C79C-FFE1-488E-BF6F-86DC5909125C}"/>
              </a:ext>
            </a:extLst>
          </p:cNvPr>
          <p:cNvSpPr/>
          <p:nvPr/>
        </p:nvSpPr>
        <p:spPr>
          <a:xfrm>
            <a:off x="4524861" y="1948523"/>
            <a:ext cx="3881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Semester 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Minimal work from other courses, can devote almost full-time for Hons project </a:t>
            </a:r>
          </a:p>
        </p:txBody>
      </p:sp>
    </p:spTree>
    <p:extLst>
      <p:ext uri="{BB962C8B-B14F-4D97-AF65-F5344CB8AC3E}">
        <p14:creationId xmlns:p14="http://schemas.microsoft.com/office/powerpoint/2010/main" val="8980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Project Overview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82DFD-8E0A-4BC6-895A-550CC9E5BB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0" r="6804" b="32874"/>
          <a:stretch/>
        </p:blipFill>
        <p:spPr>
          <a:xfrm>
            <a:off x="404256" y="1940314"/>
            <a:ext cx="8335488" cy="3396715"/>
          </a:xfrm>
          <a:prstGeom prst="rect">
            <a:avLst/>
          </a:prstGeom>
        </p:spPr>
      </p:pic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50A90F3A-9444-493A-963D-0A83558112FD}"/>
              </a:ext>
            </a:extLst>
          </p:cNvPr>
          <p:cNvSpPr/>
          <p:nvPr/>
        </p:nvSpPr>
        <p:spPr>
          <a:xfrm>
            <a:off x="0" y="3710864"/>
            <a:ext cx="2565647" cy="506029"/>
          </a:xfrm>
          <a:prstGeom prst="mathMultiply">
            <a:avLst>
              <a:gd name="adj1" fmla="val 9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CE2F5794-CFCF-4CB7-BBAF-F02185DAD263}"/>
              </a:ext>
            </a:extLst>
          </p:cNvPr>
          <p:cNvSpPr/>
          <p:nvPr/>
        </p:nvSpPr>
        <p:spPr>
          <a:xfrm>
            <a:off x="3806906" y="4555722"/>
            <a:ext cx="2278333" cy="506029"/>
          </a:xfrm>
          <a:prstGeom prst="mathMultiply">
            <a:avLst>
              <a:gd name="adj1" fmla="val 9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78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325114"/>
            <a:ext cx="8244116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Dataset ready to be used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System Design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B4B32-73E2-4754-9E86-E42F39E09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11" y="1997652"/>
            <a:ext cx="8361947" cy="28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325114"/>
            <a:ext cx="8244116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58 indicator explained (subset shown below)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System Design</a:t>
            </a:r>
            <a:endParaRPr lang="en-GB" sz="3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6B6A42-E73A-49A4-B84A-30BF59956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37009"/>
              </p:ext>
            </p:extLst>
          </p:nvPr>
        </p:nvGraphicFramePr>
        <p:xfrm>
          <a:off x="449942" y="2312594"/>
          <a:ext cx="8244115" cy="3570847"/>
        </p:xfrm>
        <a:graphic>
          <a:graphicData uri="http://schemas.openxmlformats.org/drawingml/2006/table">
            <a:tbl>
              <a:tblPr/>
              <a:tblGrid>
                <a:gridCol w="749465">
                  <a:extLst>
                    <a:ext uri="{9D8B030D-6E8A-4147-A177-3AD203B41FA5}">
                      <a16:colId xmlns:a16="http://schemas.microsoft.com/office/drawing/2014/main" val="1680330940"/>
                    </a:ext>
                  </a:extLst>
                </a:gridCol>
                <a:gridCol w="749465">
                  <a:extLst>
                    <a:ext uri="{9D8B030D-6E8A-4147-A177-3AD203B41FA5}">
                      <a16:colId xmlns:a16="http://schemas.microsoft.com/office/drawing/2014/main" val="744966041"/>
                    </a:ext>
                  </a:extLst>
                </a:gridCol>
                <a:gridCol w="749465">
                  <a:extLst>
                    <a:ext uri="{9D8B030D-6E8A-4147-A177-3AD203B41FA5}">
                      <a16:colId xmlns:a16="http://schemas.microsoft.com/office/drawing/2014/main" val="3611776427"/>
                    </a:ext>
                  </a:extLst>
                </a:gridCol>
                <a:gridCol w="749465">
                  <a:extLst>
                    <a:ext uri="{9D8B030D-6E8A-4147-A177-3AD203B41FA5}">
                      <a16:colId xmlns:a16="http://schemas.microsoft.com/office/drawing/2014/main" val="1196930514"/>
                    </a:ext>
                  </a:extLst>
                </a:gridCol>
                <a:gridCol w="749465">
                  <a:extLst>
                    <a:ext uri="{9D8B030D-6E8A-4147-A177-3AD203B41FA5}">
                      <a16:colId xmlns:a16="http://schemas.microsoft.com/office/drawing/2014/main" val="1836905318"/>
                    </a:ext>
                  </a:extLst>
                </a:gridCol>
                <a:gridCol w="749465">
                  <a:extLst>
                    <a:ext uri="{9D8B030D-6E8A-4147-A177-3AD203B41FA5}">
                      <a16:colId xmlns:a16="http://schemas.microsoft.com/office/drawing/2014/main" val="725594683"/>
                    </a:ext>
                  </a:extLst>
                </a:gridCol>
                <a:gridCol w="749465">
                  <a:extLst>
                    <a:ext uri="{9D8B030D-6E8A-4147-A177-3AD203B41FA5}">
                      <a16:colId xmlns:a16="http://schemas.microsoft.com/office/drawing/2014/main" val="2847795896"/>
                    </a:ext>
                  </a:extLst>
                </a:gridCol>
                <a:gridCol w="749465">
                  <a:extLst>
                    <a:ext uri="{9D8B030D-6E8A-4147-A177-3AD203B41FA5}">
                      <a16:colId xmlns:a16="http://schemas.microsoft.com/office/drawing/2014/main" val="1190803794"/>
                    </a:ext>
                  </a:extLst>
                </a:gridCol>
                <a:gridCol w="749465">
                  <a:extLst>
                    <a:ext uri="{9D8B030D-6E8A-4147-A177-3AD203B41FA5}">
                      <a16:colId xmlns:a16="http://schemas.microsoft.com/office/drawing/2014/main" val="288874989"/>
                    </a:ext>
                  </a:extLst>
                </a:gridCol>
                <a:gridCol w="749465">
                  <a:extLst>
                    <a:ext uri="{9D8B030D-6E8A-4147-A177-3AD203B41FA5}">
                      <a16:colId xmlns:a16="http://schemas.microsoft.com/office/drawing/2014/main" val="2462190074"/>
                    </a:ext>
                  </a:extLst>
                </a:gridCol>
                <a:gridCol w="749465">
                  <a:extLst>
                    <a:ext uri="{9D8B030D-6E8A-4147-A177-3AD203B41FA5}">
                      <a16:colId xmlns:a16="http://schemas.microsoft.com/office/drawing/2014/main" val="3461329051"/>
                    </a:ext>
                  </a:extLst>
                </a:gridCol>
              </a:tblGrid>
              <a:tr h="8407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 Price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EBITDA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Assets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Income from Discontinued Op.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Noncurrent Assets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Noncurrent Liabilities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Receivables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Liabilities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Treasury Stock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 From Financing Activities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224529"/>
                  </a:ext>
                </a:extLst>
              </a:tr>
              <a:tr h="8407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 Shares Outstanding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expense, net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PP&amp;E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Profit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Liabilities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 From Operating Activities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Equity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 Earnings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Change in Cash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811156"/>
                  </a:ext>
                </a:extLst>
              </a:tr>
              <a:tr h="8407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Basic Shares Outstanding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Abnormal Gains/Losses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Intangible Assets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SG&amp;A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Dividends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 term debt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Preferred Equity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Change in PP&amp;E &amp; Intangibles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Depreciation &amp; Amortisation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Equity Before Minorities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 Cash Flow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4601"/>
                  </a:ext>
                </a:extLst>
              </a:tr>
              <a:tr h="104858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Diluted Shares Outstanding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 Taxes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Goodwill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 and Cash Equivalents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 Payable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 Capital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 From Investing Activities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in Working Capital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Minorities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Margin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195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36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325114"/>
            <a:ext cx="8244116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Object oriented approach to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System Design</a:t>
            </a: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F60354-C777-46FA-827B-45FB7AB2E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90" y="2142441"/>
            <a:ext cx="7190392" cy="23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4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325114"/>
            <a:ext cx="8244116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Share price visualisation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System Design</a:t>
            </a:r>
            <a:endParaRPr lang="en-GB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CF045C-4239-465F-91F6-1231C283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78" y="2022125"/>
            <a:ext cx="6554111" cy="42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325114"/>
            <a:ext cx="8244116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Indicator’s correlation to share price (indicator are from quarterly results, hence small datapoints)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System Design</a:t>
            </a:r>
            <a:endParaRPr lang="en-GB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0C9D87-2323-45D8-A467-FBB15A4D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16" y="2475943"/>
            <a:ext cx="8749061" cy="16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AFA3A0-01A4-402D-806D-A5A9B49D0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16" y="4123450"/>
            <a:ext cx="8749061" cy="16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8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325114"/>
            <a:ext cx="8244116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Indicator’s correlation to share price in numbers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System Design</a:t>
            </a:r>
            <a:endParaRPr lang="en-GB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0DDDBD-790F-4442-AE8A-F0B69EFC8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00477"/>
              </p:ext>
            </p:extLst>
          </p:nvPr>
        </p:nvGraphicFramePr>
        <p:xfrm>
          <a:off x="449942" y="2112422"/>
          <a:ext cx="3975019" cy="3431439"/>
        </p:xfrm>
        <a:graphic>
          <a:graphicData uri="http://schemas.openxmlformats.org/drawingml/2006/table">
            <a:tbl>
              <a:tblPr/>
              <a:tblGrid>
                <a:gridCol w="3975019">
                  <a:extLst>
                    <a:ext uri="{9D8B030D-6E8A-4147-A177-3AD203B41FA5}">
                      <a16:colId xmlns:a16="http://schemas.microsoft.com/office/drawing/2014/main" val="287056819"/>
                    </a:ext>
                  </a:extLst>
                </a:gridCol>
              </a:tblGrid>
              <a:tr h="25194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1.000 AMZN.57: </a:t>
                      </a:r>
                      <a:r>
                        <a:rPr lang="fr-FR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Market</a:t>
                      </a:r>
                      <a:r>
                        <a:rPr lang="fr-F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 Capitalisation</a:t>
                      </a:r>
                    </a:p>
                  </a:txBody>
                  <a:tcPr marL="2905" marR="2905" marT="2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164396"/>
                  </a:ext>
                </a:extLst>
              </a:tr>
              <a:tr h="20218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0.999 AMZN.58: Enterprise Value</a:t>
                      </a:r>
                    </a:p>
                  </a:txBody>
                  <a:tcPr marL="2905" marR="2905" marT="2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350778"/>
                  </a:ext>
                </a:extLst>
              </a:tr>
              <a:tr h="30171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0.995 AMZN.37: </a:t>
                      </a:r>
                      <a:r>
                        <a:rPr lang="fr-FR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Depreciation</a:t>
                      </a:r>
                      <a:r>
                        <a:rPr lang="fr-F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 &amp; </a:t>
                      </a:r>
                      <a:r>
                        <a:rPr lang="fr-FR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Amortisation</a:t>
                      </a:r>
                      <a:endParaRPr lang="fr-FR" sz="12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905" marR="2905" marT="2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287504"/>
                  </a:ext>
                </a:extLst>
              </a:tr>
              <a:tr h="20218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0.986 AMZN.36: Total Equity</a:t>
                      </a:r>
                    </a:p>
                  </a:txBody>
                  <a:tcPr marL="2905" marR="2905" marT="2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588740"/>
                  </a:ext>
                </a:extLst>
              </a:tr>
              <a:tr h="20218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0.976 AMZN.31: Share Capital</a:t>
                      </a:r>
                    </a:p>
                  </a:txBody>
                  <a:tcPr marL="2905" marR="2905" marT="2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732442"/>
                  </a:ext>
                </a:extLst>
              </a:tr>
              <a:tr h="20218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</a:rPr>
                        <a:t>0.967 AMZN.33: Retained Earnings</a:t>
                      </a:r>
                    </a:p>
                  </a:txBody>
                  <a:tcPr marL="2905" marR="2905" marT="2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905598"/>
                  </a:ext>
                </a:extLst>
              </a:tr>
              <a:tr h="182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0.949 AMZN.19: Net PP&amp;E</a:t>
                      </a:r>
                    </a:p>
                  </a:txBody>
                  <a:tcPr marL="2905" marR="2905" marT="2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048653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0.936 AMZN.10: Interest expense, net</a:t>
                      </a:r>
                    </a:p>
                  </a:txBody>
                  <a:tcPr marL="2905" marR="2905" marT="2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525168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0.925 AMZN.22: Total Noncurrent Assets</a:t>
                      </a:r>
                    </a:p>
                  </a:txBody>
                  <a:tcPr marL="2905" marR="2905" marT="2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866980"/>
                  </a:ext>
                </a:extLst>
              </a:tr>
              <a:tr h="1826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0.915 AMZN.6: SG&amp;A</a:t>
                      </a:r>
                    </a:p>
                  </a:txBody>
                  <a:tcPr marL="2905" marR="2905" marT="2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499986"/>
                  </a:ext>
                </a:extLst>
              </a:tr>
              <a:tr h="20218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0.913 AMZN.23: Total Assets</a:t>
                      </a:r>
                    </a:p>
                  </a:txBody>
                  <a:tcPr marL="2905" marR="2905" marT="2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477900"/>
                  </a:ext>
                </a:extLst>
              </a:tr>
              <a:tr h="1826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0.904 AMZN.9: EBITDA</a:t>
                      </a:r>
                    </a:p>
                  </a:txBody>
                  <a:tcPr marL="2905" marR="2905" marT="2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569897"/>
                  </a:ext>
                </a:extLst>
              </a:tr>
              <a:tr h="20218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0.892 AMZN.17: Receivables</a:t>
                      </a:r>
                    </a:p>
                  </a:txBody>
                  <a:tcPr marL="2905" marR="2905" marT="2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179323"/>
                  </a:ext>
                </a:extLst>
              </a:tr>
              <a:tr h="35148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0.884 AMZN.28: Total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Noncurrent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Liabilities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905" marR="2905" marT="2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668292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0.866 AMZN.29: Total Liabilities</a:t>
                      </a:r>
                    </a:p>
                  </a:txBody>
                  <a:tcPr marL="2905" marR="2905" marT="2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4414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244F79-A7EC-486E-87AB-8456F9370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32648"/>
              </p:ext>
            </p:extLst>
          </p:nvPr>
        </p:nvGraphicFramePr>
        <p:xfrm>
          <a:off x="4572000" y="2120836"/>
          <a:ext cx="4719040" cy="3570039"/>
        </p:xfrm>
        <a:graphic>
          <a:graphicData uri="http://schemas.openxmlformats.org/drawingml/2006/table">
            <a:tbl>
              <a:tblPr/>
              <a:tblGrid>
                <a:gridCol w="4719040">
                  <a:extLst>
                    <a:ext uri="{9D8B030D-6E8A-4147-A177-3AD203B41FA5}">
                      <a16:colId xmlns:a16="http://schemas.microsoft.com/office/drawing/2014/main" val="758220647"/>
                    </a:ext>
                  </a:extLst>
                </a:gridCol>
              </a:tblGrid>
              <a:tr h="25584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0.568 AMZN.25: Accounts Payable</a:t>
                      </a:r>
                    </a:p>
                  </a:txBody>
                  <a:tcPr marL="3676" marR="3676" marT="36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853436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0.508 AMZN.16: Cash and Cash Equivalents</a:t>
                      </a:r>
                    </a:p>
                  </a:txBody>
                  <a:tcPr marL="3676" marR="3676" marT="36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808657"/>
                  </a:ext>
                </a:extLst>
              </a:tr>
              <a:tr h="25584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0.497 AMZN.46: Operating Margin</a:t>
                      </a:r>
                    </a:p>
                  </a:txBody>
                  <a:tcPr marL="3676" marR="3676" marT="36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823"/>
                  </a:ext>
                </a:extLst>
              </a:tr>
              <a:tr h="25584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0.269 AMZN.50: Current Ratio</a:t>
                      </a:r>
                    </a:p>
                  </a:txBody>
                  <a:tcPr marL="3676" marR="3676" marT="36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24271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0.264 AMZN.51: Liabilities to Equity Ratio</a:t>
                      </a:r>
                    </a:p>
                  </a:txBody>
                  <a:tcPr marL="3676" marR="3676" marT="36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80956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0.235 AMZN.41: Cash From Investing Activities</a:t>
                      </a:r>
                    </a:p>
                  </a:txBody>
                  <a:tcPr marL="3676" marR="3676" marT="36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115593"/>
                  </a:ext>
                </a:extLst>
              </a:tr>
              <a:tr h="25584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0.196 AMZN.53: EV / EBITDA</a:t>
                      </a:r>
                    </a:p>
                  </a:txBody>
                  <a:tcPr marL="3676" marR="3676" marT="36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874465"/>
                  </a:ext>
                </a:extLst>
              </a:tr>
              <a:tr h="31882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0.129 AMZN.56: Operating Income / EV</a:t>
                      </a:r>
                    </a:p>
                  </a:txBody>
                  <a:tcPr marL="3676" marR="3676" marT="36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451791"/>
                  </a:ext>
                </a:extLst>
              </a:tr>
              <a:tr h="31882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-0.033 AMZN.43: Net Change in Cash</a:t>
                      </a:r>
                    </a:p>
                  </a:txBody>
                  <a:tcPr marL="3676" marR="3676" marT="36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286703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-0.119 AMZN.39: Cash From Operating Activities</a:t>
                      </a:r>
                    </a:p>
                  </a:txBody>
                  <a:tcPr marL="3676" marR="3676" marT="36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543968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-0.183 AMZN.42: Cash From Financing Activities</a:t>
                      </a:r>
                    </a:p>
                  </a:txBody>
                  <a:tcPr marL="3676" marR="3676" marT="36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4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85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325114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LSTM Data Preparation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Next Steps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F27B-5397-45D8-A1DA-A28D527FBDD4}"/>
              </a:ext>
            </a:extLst>
          </p:cNvPr>
          <p:cNvSpPr txBox="1"/>
          <p:nvPr/>
        </p:nvSpPr>
        <p:spPr>
          <a:xfrm>
            <a:off x="772357" y="2092549"/>
            <a:ext cx="5742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Transform the time series into a supervised learning problem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Transform the time series data so that it is stationary.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Transform the observations to have a specific scale.</a:t>
            </a:r>
          </a:p>
          <a:p>
            <a:pPr fontAlgn="base"/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4DE7AF-A0B0-4BBD-8967-62FB2E998118}"/>
              </a:ext>
            </a:extLst>
          </p:cNvPr>
          <p:cNvSpPr/>
          <p:nvPr/>
        </p:nvSpPr>
        <p:spPr>
          <a:xfrm>
            <a:off x="772357" y="4288397"/>
            <a:ext cx="74439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Parameter optimisation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Sliding Window vs Vector Auto Regression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One-step vs Multi-step forecasting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Univariate (Share price only) vs Multivariate Time series (Share price and other indicators)</a:t>
            </a:r>
          </a:p>
        </p:txBody>
      </p:sp>
      <p:sp>
        <p:nvSpPr>
          <p:cNvPr id="8" name="Google Shape;115;p19">
            <a:extLst>
              <a:ext uri="{FF2B5EF4-FFF2-40B4-BE49-F238E27FC236}">
                <a16:creationId xmlns:a16="http://schemas.microsoft.com/office/drawing/2014/main" id="{10B9B8AD-75F8-41E7-B6B1-0993B137ED7E}"/>
              </a:ext>
            </a:extLst>
          </p:cNvPr>
          <p:cNvSpPr txBox="1">
            <a:spLocks/>
          </p:cNvSpPr>
          <p:nvPr/>
        </p:nvSpPr>
        <p:spPr>
          <a:xfrm>
            <a:off x="513565" y="3595900"/>
            <a:ext cx="8244116" cy="7660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LSTM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161894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  <p:bldP spid="8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596</Words>
  <Application>Microsoft Office PowerPoint</Application>
  <PresentationFormat>On-screen Show (4:3)</PresentationFormat>
  <Paragraphs>128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Roboto Slab</vt:lpstr>
      <vt:lpstr>Source Sans Pro</vt:lpstr>
      <vt:lpstr>Cordelia template</vt:lpstr>
      <vt:lpstr>Stock AI Assistant  2nd Hons Meeting  Finn Zhan Chen - 28th Novermber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AI Assistant (Android/Web App)  Finn Zhan Chen - 10th October 2018</dc:title>
  <dc:creator>Finn Z</dc:creator>
  <cp:lastModifiedBy>Finn Z</cp:lastModifiedBy>
  <cp:revision>15</cp:revision>
  <dcterms:modified xsi:type="dcterms:W3CDTF">2018-11-28T15:38:03Z</dcterms:modified>
</cp:coreProperties>
</file>