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4" r:id="rId3"/>
    <p:sldId id="314" r:id="rId4"/>
    <p:sldId id="312" r:id="rId5"/>
    <p:sldId id="316" r:id="rId6"/>
    <p:sldId id="315" r:id="rId7"/>
    <p:sldId id="317" r:id="rId8"/>
    <p:sldId id="319" r:id="rId9"/>
    <p:sldId id="313" r:id="rId10"/>
    <p:sldId id="29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22CD-C7BB-4CEA-A311-37E76CE2D0C1}" v="3734" dt="2018-10-10T13:21:40.629"/>
  </p1510:revLst>
</p1510:revInfo>
</file>

<file path=ppt/tableStyles.xml><?xml version="1.0" encoding="utf-8"?>
<a:tblStyleLst xmlns:a="http://schemas.openxmlformats.org/drawingml/2006/main" def="{39EFFBE9-ADD8-4A4F-8EE4-A8DAD46A159E}">
  <a:tblStyle styleId="{39EFFBE9-ADD8-4A4F-8EE4-A8DAD46A1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33" autoAdjust="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6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91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95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10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5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8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96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70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2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notesSlide" Target="../notesSlides/notesSlide1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700185" y="1803407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Stock AI Assistant</a:t>
            </a:r>
            <a:br>
              <a:rPr lang="en-GB" sz="4800" dirty="0"/>
            </a:br>
            <a:br>
              <a:rPr lang="en-GB" sz="4800" dirty="0"/>
            </a:br>
            <a:r>
              <a:rPr lang="en-GB" sz="2400" dirty="0"/>
              <a:t>3</a:t>
            </a:r>
            <a:r>
              <a:rPr lang="en-GB" sz="2400" baseline="30000" dirty="0"/>
              <a:t>nd</a:t>
            </a:r>
            <a:r>
              <a:rPr lang="en-GB" sz="2400" dirty="0"/>
              <a:t> Hons Meeting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Finn Zhan Chen – 11</a:t>
            </a:r>
            <a:r>
              <a:rPr lang="en-GB" sz="2400" baseline="30000" dirty="0"/>
              <a:t>th</a:t>
            </a:r>
            <a:r>
              <a:rPr lang="en-GB" sz="2400" dirty="0"/>
              <a:t> February 2019</a:t>
            </a:r>
            <a:br>
              <a:rPr lang="en-GB" sz="2400" dirty="0"/>
            </a:br>
            <a:r>
              <a:rPr lang="en-GB" sz="2400" dirty="0"/>
              <a:t>Supervised by Shay Cohen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DB36-AD97-427C-AC51-CB5015BE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5" y="407022"/>
            <a:ext cx="4371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Timeline</a:t>
            </a:r>
            <a:endParaRPr lang="en-GB" dirty="0"/>
          </a:p>
        </p:txBody>
      </p:sp>
      <p:sp>
        <p:nvSpPr>
          <p:cNvPr id="19" name="Google Shape;116;p19"/>
          <p:cNvSpPr txBox="1">
            <a:spLocks noGrp="1"/>
          </p:cNvSpPr>
          <p:nvPr>
            <p:ph type="title"/>
          </p:nvPr>
        </p:nvSpPr>
        <p:spPr>
          <a:xfrm>
            <a:off x="634607" y="100498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Gantt Chart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B008A-55CD-4AC9-AFA2-F9117B4FD8ED}"/>
              </a:ext>
            </a:extLst>
          </p:cNvPr>
          <p:cNvGrpSpPr/>
          <p:nvPr/>
        </p:nvGrpSpPr>
        <p:grpSpPr>
          <a:xfrm>
            <a:off x="871437" y="4992601"/>
            <a:ext cx="8186980" cy="721037"/>
            <a:chOff x="766520" y="2855107"/>
            <a:chExt cx="8186980" cy="7210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C4BB2B-58CE-43D3-A6D0-D34D3615493B}"/>
                </a:ext>
              </a:extLst>
            </p:cNvPr>
            <p:cNvGrpSpPr/>
            <p:nvPr/>
          </p:nvGrpSpPr>
          <p:grpSpPr>
            <a:xfrm>
              <a:off x="1825085" y="2855107"/>
              <a:ext cx="7128415" cy="721037"/>
              <a:chOff x="2020072" y="3439589"/>
              <a:chExt cx="4089148" cy="718343"/>
            </a:xfrm>
          </p:grpSpPr>
          <p:cxnSp>
            <p:nvCxnSpPr>
              <p:cNvPr id="38" name="OTLSHAPE_M_041961451d4a44f0a8a40baf46574d42_Connector1">
                <a:extLst>
                  <a:ext uri="{FF2B5EF4-FFF2-40B4-BE49-F238E27FC236}">
                    <a16:creationId xmlns:a16="http://schemas.microsoft.com/office/drawing/2014/main" id="{1E3F5641-C492-4731-A931-21A9BE560B50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5238270" y="3624306"/>
                <a:ext cx="0" cy="262965"/>
              </a:xfrm>
              <a:prstGeom prst="line">
                <a:avLst/>
              </a:prstGeom>
              <a:ln w="9525" cap="flat" cmpd="sng" algn="ctr">
                <a:solidFill>
                  <a:srgbClr val="535C1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TLSHAPE_TB_00000000000000000000000000000000_ScaleContainer">
                <a:extLst>
                  <a:ext uri="{FF2B5EF4-FFF2-40B4-BE49-F238E27FC236}">
                    <a16:creationId xmlns:a16="http://schemas.microsoft.com/office/drawing/2014/main" id="{161D6FD0-49BF-45F5-AEDF-36B0E160F4CC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2020072" y="3878315"/>
                <a:ext cx="3385070" cy="279617"/>
              </a:xfrm>
              <a:prstGeom prst="snip2DiagRect">
                <a:avLst>
                  <a:gd name="adj1" fmla="val 100000"/>
                  <a:gd name="adj2" fmla="val 16667"/>
                </a:avLst>
              </a:prstGeom>
              <a:solidFill>
                <a:srgbClr val="46464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TLSHAPE_TB_00000000000000000000000000000000_TimescaleInterval1">
                <a:extLst>
                  <a:ext uri="{FF2B5EF4-FFF2-40B4-BE49-F238E27FC236}">
                    <a16:creationId xmlns:a16="http://schemas.microsoft.com/office/drawing/2014/main" id="{41F56731-C90C-433E-B866-B56F521A1C5B}"/>
                  </a:ext>
                </a:extLst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123539" y="3949851"/>
                <a:ext cx="1502872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14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1</a:t>
                </a:r>
              </a:p>
            </p:txBody>
          </p:sp>
          <p:cxnSp>
            <p:nvCxnSpPr>
              <p:cNvPr id="43" name="OTLSHAPE_TB_00000000000000000000000000000000_Separator2">
                <a:extLst>
                  <a:ext uri="{FF2B5EF4-FFF2-40B4-BE49-F238E27FC236}">
                    <a16:creationId xmlns:a16="http://schemas.microsoft.com/office/drawing/2014/main" id="{9BCFA71B-C0A5-4869-A0FB-BD1D7B47120B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3688139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TLSHAPE_TB_00000000000000000000000000000000_TimescaleInterval4">
                <a:extLst>
                  <a:ext uri="{FF2B5EF4-FFF2-40B4-BE49-F238E27FC236}">
                    <a16:creationId xmlns:a16="http://schemas.microsoft.com/office/drawing/2014/main" id="{2CACA0A6-9DD0-4246-B10B-A7503B8CB5FE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748458" y="3949851"/>
                <a:ext cx="1405661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26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2</a:t>
                </a:r>
              </a:p>
            </p:txBody>
          </p:sp>
          <p:cxnSp>
            <p:nvCxnSpPr>
              <p:cNvPr id="47" name="OTLSHAPE_TB_00000000000000000000000000000000_Separator4">
                <a:extLst>
                  <a:ext uri="{FF2B5EF4-FFF2-40B4-BE49-F238E27FC236}">
                    <a16:creationId xmlns:a16="http://schemas.microsoft.com/office/drawing/2014/main" id="{8E4AC7EC-AFA1-4893-8362-079BCCF13785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5206598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TLSHAPE_M_041961451d4a44f0a8a40baf46574d42_Title">
                <a:extLst>
                  <a:ext uri="{FF2B5EF4-FFF2-40B4-BE49-F238E27FC236}">
                    <a16:creationId xmlns:a16="http://schemas.microsoft.com/office/drawing/2014/main" id="{D27B8E3F-B608-44B6-A1CF-870A1D9A5FE3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5405142" y="3439589"/>
                <a:ext cx="704078" cy="4906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Submission </a:t>
                </a:r>
              </a:p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(4 Apr 2019)</a:t>
                </a:r>
              </a:p>
            </p:txBody>
          </p:sp>
          <p:sp>
            <p:nvSpPr>
              <p:cNvPr id="49" name="OTLSHAPE_M_041961451d4a44f0a8a40baf46574d42_Shape">
                <a:extLst>
                  <a:ext uri="{FF2B5EF4-FFF2-40B4-BE49-F238E27FC236}">
                    <a16:creationId xmlns:a16="http://schemas.microsoft.com/office/drawing/2014/main" id="{93CE088F-3C26-4B1C-BF7D-56A744B2FBD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6200000">
                <a:off x="5275508" y="3610084"/>
                <a:ext cx="121167" cy="149609"/>
              </a:xfrm>
              <a:prstGeom prst="flowChartMerg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TLSHAPE_M_6180d7fedba34baab98b29ff7d0bd15c_Title">
              <a:extLst>
                <a:ext uri="{FF2B5EF4-FFF2-40B4-BE49-F238E27FC236}">
                  <a16:creationId xmlns:a16="http://schemas.microsoft.com/office/drawing/2014/main" id="{40716996-BB5F-4051-85EA-891D3EE8F1C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766520" y="3304000"/>
              <a:ext cx="532027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spc="-6" dirty="0">
                  <a:latin typeface="Calibri" panose="020F0502020204030204" pitchFamily="34" charset="0"/>
                </a:rPr>
                <a:t>Start</a:t>
              </a:r>
            </a:p>
          </p:txBody>
        </p:sp>
        <p:sp>
          <p:nvSpPr>
            <p:cNvPr id="51" name="OTLSHAPE_M_6180d7fedba34baab98b29ff7d0bd15c_Shape">
              <a:extLst>
                <a:ext uri="{FF2B5EF4-FFF2-40B4-BE49-F238E27FC236}">
                  <a16:creationId xmlns:a16="http://schemas.microsoft.com/office/drawing/2014/main" id="{F4E06BE8-AEC3-4686-9E0E-C3ECF7D1B1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5400000">
              <a:off x="1411052" y="3267262"/>
              <a:ext cx="277235" cy="340529"/>
            </a:xfrm>
            <a:prstGeom prst="upArrow">
              <a:avLst/>
            </a:prstGeom>
            <a:solidFill>
              <a:srgbClr val="316886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7890BE-00D8-4679-979D-EF9635459211}"/>
              </a:ext>
            </a:extLst>
          </p:cNvPr>
          <p:cNvGrpSpPr/>
          <p:nvPr/>
        </p:nvGrpSpPr>
        <p:grpSpPr>
          <a:xfrm>
            <a:off x="72194" y="3795628"/>
            <a:ext cx="3421380" cy="246221"/>
            <a:chOff x="53340" y="2561117"/>
            <a:chExt cx="3421380" cy="246221"/>
          </a:xfrm>
        </p:grpSpPr>
        <p:cxnSp>
          <p:nvCxnSpPr>
            <p:cNvPr id="34" name="OTLSHAPE_T_386bfa5a490a4fab9be2f0a1d157dbd3_HorizontalConnector1">
              <a:extLst>
                <a:ext uri="{FF2B5EF4-FFF2-40B4-BE49-F238E27FC236}">
                  <a16:creationId xmlns:a16="http://schemas.microsoft.com/office/drawing/2014/main" id="{28B5BD05-37CE-445B-9D19-0BB6C6F56620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2124646" y="2684109"/>
              <a:ext cx="1350074" cy="23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f9bf9cb43f2f4741b7bfff28deff1220_Title">
              <a:extLst>
                <a:ext uri="{FF2B5EF4-FFF2-40B4-BE49-F238E27FC236}">
                  <a16:creationId xmlns:a16="http://schemas.microsoft.com/office/drawing/2014/main" id="{157D63BD-10C0-4948-92A9-BBF13940128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3340" y="2561117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 Research &amp; Reading</a:t>
              </a:r>
            </a:p>
          </p:txBody>
        </p:sp>
        <p:sp>
          <p:nvSpPr>
            <p:cNvPr id="53" name="OTLSHAPE_T_03adfb80269a4fb5a057f1793cc14e43_Shape">
              <a:extLst>
                <a:ext uri="{FF2B5EF4-FFF2-40B4-BE49-F238E27FC236}">
                  <a16:creationId xmlns:a16="http://schemas.microsoft.com/office/drawing/2014/main" id="{2C1F06C4-E04E-4D05-934B-CB33B85874D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783840" y="2607919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Oct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39B3BE-B917-472D-9007-22A6044AEE5A}"/>
              </a:ext>
            </a:extLst>
          </p:cNvPr>
          <p:cNvGrpSpPr/>
          <p:nvPr/>
        </p:nvGrpSpPr>
        <p:grpSpPr>
          <a:xfrm>
            <a:off x="281323" y="4269720"/>
            <a:ext cx="6831751" cy="246221"/>
            <a:chOff x="262469" y="3036457"/>
            <a:chExt cx="6831751" cy="246221"/>
          </a:xfrm>
        </p:grpSpPr>
        <p:cxnSp>
          <p:nvCxnSpPr>
            <p:cNvPr id="36" name="OTLSHAPE_T_386bfa5a490a4fab9be2f0a1d157dbd3_HorizontalConnector1">
              <a:extLst>
                <a:ext uri="{FF2B5EF4-FFF2-40B4-BE49-F238E27FC236}">
                  <a16:creationId xmlns:a16="http://schemas.microsoft.com/office/drawing/2014/main" id="{11697AF2-0AA8-4522-82AD-AC6160614D00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 flipV="1">
              <a:off x="2124645" y="3156710"/>
              <a:ext cx="4969575" cy="571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386bfa5a490a4fab9be2f0a1d157dbd3_Shape">
              <a:extLst>
                <a:ext uri="{FF2B5EF4-FFF2-40B4-BE49-F238E27FC236}">
                  <a16:creationId xmlns:a16="http://schemas.microsoft.com/office/drawing/2014/main" id="{DB7E8870-0599-4E20-A232-69A0FBAAFC6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60520" y="3095315"/>
              <a:ext cx="2933700" cy="128504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Dec-Mar</a:t>
              </a:r>
            </a:p>
          </p:txBody>
        </p:sp>
        <p:sp>
          <p:nvSpPr>
            <p:cNvPr id="55" name="OTLSHAPE_T_386bfa5a490a4fab9be2f0a1d157dbd3_Title">
              <a:extLst>
                <a:ext uri="{FF2B5EF4-FFF2-40B4-BE49-F238E27FC236}">
                  <a16:creationId xmlns:a16="http://schemas.microsoft.com/office/drawing/2014/main" id="{7960FE00-B124-425E-867E-64A77D83991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62469" y="3036457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Development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38254E-0550-4B42-B77A-8DF06DF817E7}"/>
              </a:ext>
            </a:extLst>
          </p:cNvPr>
          <p:cNvGrpSpPr/>
          <p:nvPr/>
        </p:nvGrpSpPr>
        <p:grpSpPr>
          <a:xfrm>
            <a:off x="281323" y="4506766"/>
            <a:ext cx="5225837" cy="246221"/>
            <a:chOff x="262469" y="3265496"/>
            <a:chExt cx="5225837" cy="246221"/>
          </a:xfrm>
        </p:grpSpPr>
        <p:cxnSp>
          <p:nvCxnSpPr>
            <p:cNvPr id="35" name="OTLSHAPE_T_8257e289123c43fead51336f47ec26b5_HorizontalConnector1">
              <a:extLst>
                <a:ext uri="{FF2B5EF4-FFF2-40B4-BE49-F238E27FC236}">
                  <a16:creationId xmlns:a16="http://schemas.microsoft.com/office/drawing/2014/main" id="{68AD78CA-E185-4040-8E80-81E471E74579}"/>
                </a:ext>
              </a:extLst>
            </p:cNvPr>
            <p:cNvCxnSpPr>
              <a:cxnSpLocks/>
              <a:endCxn id="56" idx="0"/>
            </p:cNvCxnSpPr>
            <p:nvPr>
              <p:custDataLst>
                <p:tags r:id="rId12"/>
              </p:custDataLst>
            </p:nvPr>
          </p:nvCxnSpPr>
          <p:spPr>
            <a:xfrm>
              <a:off x="2124645" y="3383200"/>
              <a:ext cx="3363661" cy="540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T_8257e289123c43fead51336f47ec26b5_Shape">
              <a:extLst>
                <a:ext uri="{FF2B5EF4-FFF2-40B4-BE49-F238E27FC236}">
                  <a16:creationId xmlns:a16="http://schemas.microsoft.com/office/drawing/2014/main" id="{5E932997-D279-4AFE-ACE1-4CFCC84E057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781374" y="3325968"/>
              <a:ext cx="706932" cy="12527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Jan</a:t>
              </a:r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TLSHAPE_T_8257e289123c43fead51336f47ec26b5_Title">
              <a:extLst>
                <a:ext uri="{FF2B5EF4-FFF2-40B4-BE49-F238E27FC236}">
                  <a16:creationId xmlns:a16="http://schemas.microsoft.com/office/drawing/2014/main" id="{954C5D1F-3CE3-45F8-8254-A29DA3CBFAA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62469" y="3265496"/>
              <a:ext cx="1562616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Interim Write-up</a:t>
              </a:r>
              <a:endParaRPr lang="en-US" sz="1600" spc="-6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F2E096-C658-4F48-BAEE-177E91BD00EF}"/>
              </a:ext>
            </a:extLst>
          </p:cNvPr>
          <p:cNvGrpSpPr/>
          <p:nvPr/>
        </p:nvGrpSpPr>
        <p:grpSpPr>
          <a:xfrm>
            <a:off x="72194" y="3558582"/>
            <a:ext cx="2778760" cy="246221"/>
            <a:chOff x="53340" y="2323661"/>
            <a:chExt cx="2778760" cy="246221"/>
          </a:xfrm>
        </p:grpSpPr>
        <p:sp>
          <p:nvSpPr>
            <p:cNvPr id="61" name="OTLSHAPE_T_f9bf9cb43f2f4741b7bfff28deff1220_Title">
              <a:extLst>
                <a:ext uri="{FF2B5EF4-FFF2-40B4-BE49-F238E27FC236}">
                  <a16:creationId xmlns:a16="http://schemas.microsoft.com/office/drawing/2014/main" id="{AED33C99-872F-48E0-A529-DF9E5D71E10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3340" y="2323661"/>
              <a:ext cx="177174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Data source mining</a:t>
              </a:r>
            </a:p>
          </p:txBody>
        </p:sp>
        <p:sp>
          <p:nvSpPr>
            <p:cNvPr id="62" name="OTLSHAPE_T_03adfb80269a4fb5a057f1793cc14e43_Shape">
              <a:extLst>
                <a:ext uri="{FF2B5EF4-FFF2-40B4-BE49-F238E27FC236}">
                  <a16:creationId xmlns:a16="http://schemas.microsoft.com/office/drawing/2014/main" id="{F65F52BA-F703-460C-B4BF-A78D1CDBE2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091516" y="2370463"/>
              <a:ext cx="74058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spc="-8" dirty="0">
                  <a:solidFill>
                    <a:srgbClr val="000000"/>
                  </a:solidFill>
                  <a:latin typeface="Calibri" panose="020F0502020204030204" pitchFamily="34" charset="0"/>
                </a:rPr>
                <a:t>Sep</a:t>
              </a:r>
              <a:endParaRPr lang="en-GB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8903CF-6B63-4159-ACED-F7EE3D89E92F}"/>
              </a:ext>
            </a:extLst>
          </p:cNvPr>
          <p:cNvGrpSpPr/>
          <p:nvPr/>
        </p:nvGrpSpPr>
        <p:grpSpPr>
          <a:xfrm>
            <a:off x="72193" y="4743812"/>
            <a:ext cx="7040881" cy="246221"/>
            <a:chOff x="53339" y="3490054"/>
            <a:chExt cx="7040881" cy="246221"/>
          </a:xfrm>
        </p:grpSpPr>
        <p:cxnSp>
          <p:nvCxnSpPr>
            <p:cNvPr id="65" name="OTLSHAPE_T_386bfa5a490a4fab9be2f0a1d157dbd3_HorizontalConnector1">
              <a:extLst>
                <a:ext uri="{FF2B5EF4-FFF2-40B4-BE49-F238E27FC236}">
                  <a16:creationId xmlns:a16="http://schemas.microsoft.com/office/drawing/2014/main" id="{0B441E58-8A5B-4C5D-8D00-FD175A675CB9}"/>
                </a:ext>
              </a:extLst>
            </p:cNvPr>
            <p:cNvCxnSpPr>
              <a:cxnSpLocks/>
              <a:endCxn id="69" idx="2"/>
            </p:cNvCxnSpPr>
            <p:nvPr>
              <p:custDataLst>
                <p:tags r:id="rId7"/>
              </p:custDataLst>
            </p:nvPr>
          </p:nvCxnSpPr>
          <p:spPr>
            <a:xfrm>
              <a:off x="2124645" y="3613046"/>
              <a:ext cx="3955431" cy="118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TLSHAPE_T_f9bf9cb43f2f4741b7bfff28deff1220_Title">
              <a:extLst>
                <a:ext uri="{FF2B5EF4-FFF2-40B4-BE49-F238E27FC236}">
                  <a16:creationId xmlns:a16="http://schemas.microsoft.com/office/drawing/2014/main" id="{FCCF16EC-BE98-481B-A0B3-268D8834D2F6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3339" y="3490054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 err="1">
                  <a:latin typeface="Calibri" panose="020F0502020204030204" pitchFamily="34" charset="0"/>
                </a:rPr>
                <a:t>Visualisation</a:t>
              </a:r>
              <a:endParaRPr lang="en-US" sz="1600" spc="-4" dirty="0">
                <a:latin typeface="Calibri" panose="020F0502020204030204" pitchFamily="34" charset="0"/>
              </a:endParaRPr>
            </a:p>
          </p:txBody>
        </p:sp>
        <p:sp>
          <p:nvSpPr>
            <p:cNvPr id="69" name="OTLSHAPE_T_03adfb80269a4fb5a057f1793cc14e43_Shape">
              <a:extLst>
                <a:ext uri="{FF2B5EF4-FFF2-40B4-BE49-F238E27FC236}">
                  <a16:creationId xmlns:a16="http://schemas.microsoft.com/office/drawing/2014/main" id="{81B407E3-75C7-4D30-8B34-051089B8BBB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80076" y="3536856"/>
              <a:ext cx="101414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936664-82E2-451B-B59A-01432C5A8FC5}"/>
              </a:ext>
            </a:extLst>
          </p:cNvPr>
          <p:cNvGrpSpPr/>
          <p:nvPr/>
        </p:nvGrpSpPr>
        <p:grpSpPr>
          <a:xfrm>
            <a:off x="281322" y="4980859"/>
            <a:ext cx="7227539" cy="246221"/>
            <a:chOff x="262468" y="3723078"/>
            <a:chExt cx="7227539" cy="246221"/>
          </a:xfrm>
        </p:grpSpPr>
        <p:cxnSp>
          <p:nvCxnSpPr>
            <p:cNvPr id="67" name="OTLSHAPE_T_386bfa5a490a4fab9be2f0a1d157dbd3_HorizontalConnector1">
              <a:extLst>
                <a:ext uri="{FF2B5EF4-FFF2-40B4-BE49-F238E27FC236}">
                  <a16:creationId xmlns:a16="http://schemas.microsoft.com/office/drawing/2014/main" id="{0E8F8FC1-19EE-414B-8CD1-B0FEA4C88E7E}"/>
                </a:ext>
              </a:extLst>
            </p:cNvPr>
            <p:cNvCxnSpPr>
              <a:cxnSpLocks/>
              <a:endCxn id="70" idx="2"/>
            </p:cNvCxnSpPr>
            <p:nvPr>
              <p:custDataLst>
                <p:tags r:id="rId4"/>
              </p:custDataLst>
            </p:nvPr>
          </p:nvCxnSpPr>
          <p:spPr>
            <a:xfrm>
              <a:off x="2124645" y="3836945"/>
              <a:ext cx="3955431" cy="924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TLSHAPE_T_386bfa5a490a4fab9be2f0a1d157dbd3_Shape">
              <a:extLst>
                <a:ext uri="{FF2B5EF4-FFF2-40B4-BE49-F238E27FC236}">
                  <a16:creationId xmlns:a16="http://schemas.microsoft.com/office/drawing/2014/main" id="{73089B24-8FCB-4290-91E3-165963E100F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80076" y="3769534"/>
              <a:ext cx="1409931" cy="153308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Mar-Apr</a:t>
              </a:r>
            </a:p>
          </p:txBody>
        </p:sp>
        <p:sp>
          <p:nvSpPr>
            <p:cNvPr id="71" name="OTLSHAPE_T_386bfa5a490a4fab9be2f0a1d157dbd3_Title">
              <a:extLst>
                <a:ext uri="{FF2B5EF4-FFF2-40B4-BE49-F238E27FC236}">
                  <a16:creationId xmlns:a16="http://schemas.microsoft.com/office/drawing/2014/main" id="{F80CD060-4486-454C-96AF-19AA47B6FBF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62468" y="3723078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Final Write-up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FD9E26-C76D-4A54-AAA6-DA2D828819A2}"/>
              </a:ext>
            </a:extLst>
          </p:cNvPr>
          <p:cNvGrpSpPr/>
          <p:nvPr/>
        </p:nvGrpSpPr>
        <p:grpSpPr>
          <a:xfrm>
            <a:off x="72193" y="4032674"/>
            <a:ext cx="4107181" cy="246221"/>
            <a:chOff x="53339" y="2780380"/>
            <a:chExt cx="4107181" cy="246221"/>
          </a:xfrm>
        </p:grpSpPr>
        <p:cxnSp>
          <p:nvCxnSpPr>
            <p:cNvPr id="75" name="OTLSHAPE_T_386bfa5a490a4fab9be2f0a1d157dbd3_HorizontalConnector1">
              <a:extLst>
                <a:ext uri="{FF2B5EF4-FFF2-40B4-BE49-F238E27FC236}">
                  <a16:creationId xmlns:a16="http://schemas.microsoft.com/office/drawing/2014/main" id="{DA4AE3A6-4563-45EA-9F31-049AA2BBABF2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2124645" y="2903490"/>
              <a:ext cx="1883475" cy="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TLSHAPE_T_f9bf9cb43f2f4741b7bfff28deff1220_Title">
              <a:extLst>
                <a:ext uri="{FF2B5EF4-FFF2-40B4-BE49-F238E27FC236}">
                  <a16:creationId xmlns:a16="http://schemas.microsoft.com/office/drawing/2014/main" id="{81E5152D-301D-46AD-B0B8-D52E20620AB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53339" y="2780380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System Design </a:t>
              </a:r>
            </a:p>
          </p:txBody>
        </p:sp>
        <p:sp>
          <p:nvSpPr>
            <p:cNvPr id="77" name="OTLSHAPE_T_03adfb80269a4fb5a057f1793cc14e43_Shape">
              <a:extLst>
                <a:ext uri="{FF2B5EF4-FFF2-40B4-BE49-F238E27FC236}">
                  <a16:creationId xmlns:a16="http://schemas.microsoft.com/office/drawing/2014/main" id="{05955A0B-CE6C-41B8-A5B1-995BBAD40DD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69640" y="2827182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Nov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AB92C7B-ED42-4141-AA16-14BAFC3629AE}"/>
              </a:ext>
            </a:extLst>
          </p:cNvPr>
          <p:cNvSpPr/>
          <p:nvPr/>
        </p:nvSpPr>
        <p:spPr>
          <a:xfrm>
            <a:off x="690301" y="1984052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full-time job hunt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planning Hons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Focus on Masters application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03C79C-FFE1-488E-BF6F-86DC5909125C}"/>
              </a:ext>
            </a:extLst>
          </p:cNvPr>
          <p:cNvSpPr/>
          <p:nvPr/>
        </p:nvSpPr>
        <p:spPr>
          <a:xfrm>
            <a:off x="4524861" y="1948523"/>
            <a:ext cx="388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Semester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632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Minimal work from other courses, can devote almost full-time for Hons project </a:t>
            </a:r>
          </a:p>
        </p:txBody>
      </p:sp>
    </p:spTree>
    <p:extLst>
      <p:ext uri="{BB962C8B-B14F-4D97-AF65-F5344CB8AC3E}">
        <p14:creationId xmlns:p14="http://schemas.microsoft.com/office/powerpoint/2010/main" val="898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Project Overview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82DFD-8E0A-4BC6-895A-550CC9E5B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0" r="6804" b="32874"/>
          <a:stretch/>
        </p:blipFill>
        <p:spPr>
          <a:xfrm>
            <a:off x="404256" y="1940314"/>
            <a:ext cx="8335488" cy="3396715"/>
          </a:xfrm>
          <a:prstGeom prst="rect">
            <a:avLst/>
          </a:prstGeom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50A90F3A-9444-493A-963D-0A83558112FD}"/>
              </a:ext>
            </a:extLst>
          </p:cNvPr>
          <p:cNvSpPr/>
          <p:nvPr/>
        </p:nvSpPr>
        <p:spPr>
          <a:xfrm>
            <a:off x="0" y="3710864"/>
            <a:ext cx="2565647" cy="506029"/>
          </a:xfrm>
          <a:prstGeom prst="mathMultiply">
            <a:avLst>
              <a:gd name="adj1" fmla="val 9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E2F5794-CFCF-4CB7-BBAF-F02185DAD263}"/>
              </a:ext>
            </a:extLst>
          </p:cNvPr>
          <p:cNvSpPr/>
          <p:nvPr/>
        </p:nvSpPr>
        <p:spPr>
          <a:xfrm>
            <a:off x="3806906" y="4555722"/>
            <a:ext cx="2278333" cy="506029"/>
          </a:xfrm>
          <a:prstGeom prst="mathMultiply">
            <a:avLst>
              <a:gd name="adj1" fmla="val 9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Project Overview</a:t>
            </a:r>
            <a:endParaRPr lang="en-GB" dirty="0"/>
          </a:p>
        </p:txBody>
      </p:sp>
      <p:sp>
        <p:nvSpPr>
          <p:cNvPr id="6" name="Google Shape;115;p19">
            <a:extLst>
              <a:ext uri="{FF2B5EF4-FFF2-40B4-BE49-F238E27FC236}">
                <a16:creationId xmlns:a16="http://schemas.microsoft.com/office/drawing/2014/main" id="{AD55834E-3312-47F8-84C6-7B2E4E534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Major Change (Bad news…)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A4F5-32B4-4B5E-A24C-E9CA981A3FEA}"/>
              </a:ext>
            </a:extLst>
          </p:cNvPr>
          <p:cNvSpPr txBox="1"/>
          <p:nvPr/>
        </p:nvSpPr>
        <p:spPr>
          <a:xfrm>
            <a:off x="772357" y="2074289"/>
            <a:ext cx="7652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Shift from cloud to local computing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mobile apps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enough easily accessible fundamental analysis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0A8E9-B476-48D1-BBCB-B836F16E1883}"/>
              </a:ext>
            </a:extLst>
          </p:cNvPr>
          <p:cNvSpPr txBox="1"/>
          <p:nvPr/>
        </p:nvSpPr>
        <p:spPr>
          <a:xfrm>
            <a:off x="772357" y="4250797"/>
            <a:ext cx="76525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narrowed to only technical analysis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Now model uses real-time technical indicators to predict stock price in the past (testing purpose), present (tomorrow), and future (multiple days in advance)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Evaluation infrastructure is set up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46B8B97C-9AFD-4416-BCCD-E62FF100A745}"/>
              </a:ext>
            </a:extLst>
          </p:cNvPr>
          <p:cNvSpPr txBox="1">
            <a:spLocks/>
          </p:cNvSpPr>
          <p:nvPr/>
        </p:nvSpPr>
        <p:spPr>
          <a:xfrm>
            <a:off x="476574" y="3429000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Major Change (Good news!)</a:t>
            </a:r>
          </a:p>
        </p:txBody>
      </p:sp>
    </p:spTree>
    <p:extLst>
      <p:ext uri="{BB962C8B-B14F-4D97-AF65-F5344CB8AC3E}">
        <p14:creationId xmlns:p14="http://schemas.microsoft.com/office/powerpoint/2010/main" val="3666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LSTM Training and Testing Data Preparation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92549"/>
            <a:ext cx="5742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into a supervised learning problem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data so that it is stationary.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observations to have a specific scale.</a:t>
            </a: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E7AF-A0B0-4BBD-8967-62FB2E998118}"/>
              </a:ext>
            </a:extLst>
          </p:cNvPr>
          <p:cNvSpPr/>
          <p:nvPr/>
        </p:nvSpPr>
        <p:spPr>
          <a:xfrm>
            <a:off x="772357" y="3702472"/>
            <a:ext cx="74439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Persistence baseline models for univariate one-step and multi-step forecasting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one-step forecasting (predicting stock price for one day in advance)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multi-step forecasting  (predicting stock price for more than one day in advance)</a:t>
            </a:r>
          </a:p>
        </p:txBody>
      </p:sp>
      <p:sp>
        <p:nvSpPr>
          <p:cNvPr id="8" name="Google Shape;115;p19">
            <a:extLst>
              <a:ext uri="{FF2B5EF4-FFF2-40B4-BE49-F238E27FC236}">
                <a16:creationId xmlns:a16="http://schemas.microsoft.com/office/drawing/2014/main" id="{10B9B8AD-75F8-41E7-B6B1-0993B137ED7E}"/>
              </a:ext>
            </a:extLst>
          </p:cNvPr>
          <p:cNvSpPr txBox="1">
            <a:spLocks/>
          </p:cNvSpPr>
          <p:nvPr/>
        </p:nvSpPr>
        <p:spPr>
          <a:xfrm>
            <a:off x="513565" y="3009975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772357" y="5162861"/>
            <a:ext cx="744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squared error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accuracy</a:t>
            </a:r>
          </a:p>
        </p:txBody>
      </p:sp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410DE5DE-3A31-4E2E-8739-B4D63DD7AF7E}"/>
              </a:ext>
            </a:extLst>
          </p:cNvPr>
          <p:cNvSpPr txBox="1">
            <a:spLocks/>
          </p:cNvSpPr>
          <p:nvPr/>
        </p:nvSpPr>
        <p:spPr>
          <a:xfrm>
            <a:off x="513565" y="4470364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6189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8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Forecasting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73206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2.468 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36.8 %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74 seconds to train!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FB475-07FD-4485-92E4-8287C281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814705"/>
            <a:ext cx="7844021" cy="38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Forecasting (more training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03714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1.459 US dollar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51.0 %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1 hour to train…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1C845E-D0A3-40E4-B2B5-03F528F8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41049"/>
            <a:ext cx="7844021" cy="39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Forecasting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5.095,  t+2:  4.266,  t+3:  6.202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31.5%,  t+2:  31.5%  ,  t+3: 42.1%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72 second to train!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195A27-1905-4A34-93C0-81DC687B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78596"/>
            <a:ext cx="7635280" cy="4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Forecasting (more training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1.577,  t+2:  2.174,  t+3:  2.740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48.6%,  t+2:  49.4% ,  t+3: 52.1%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1 hour to train…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ACE156-ADBB-47D7-AEC5-64EFC2FB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75472"/>
            <a:ext cx="7443926" cy="41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Evaluation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Next Steps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74289"/>
            <a:ext cx="506581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Compare to baseline models like Persistence Model Forecast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Training, validation, and testing set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 optimisation 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7D65-7063-4899-A919-B72F9DD48024}"/>
              </a:ext>
            </a:extLst>
          </p:cNvPr>
          <p:cNvSpPr/>
          <p:nvPr/>
        </p:nvSpPr>
        <p:spPr>
          <a:xfrm>
            <a:off x="772357" y="3874876"/>
            <a:ext cx="744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Training data not only just include share price data but also other indicators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Google Shape;115;p19">
            <a:extLst>
              <a:ext uri="{FF2B5EF4-FFF2-40B4-BE49-F238E27FC236}">
                <a16:creationId xmlns:a16="http://schemas.microsoft.com/office/drawing/2014/main" id="{BA5E5C99-3D29-4E2A-918E-F552533F3756}"/>
              </a:ext>
            </a:extLst>
          </p:cNvPr>
          <p:cNvSpPr txBox="1">
            <a:spLocks/>
          </p:cNvSpPr>
          <p:nvPr/>
        </p:nvSpPr>
        <p:spPr>
          <a:xfrm>
            <a:off x="513565" y="3182379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Multivariate One-step vs Multi-step forecasting </a:t>
            </a:r>
          </a:p>
        </p:txBody>
      </p:sp>
    </p:spTree>
    <p:extLst>
      <p:ext uri="{BB962C8B-B14F-4D97-AF65-F5344CB8AC3E}">
        <p14:creationId xmlns:p14="http://schemas.microsoft.com/office/powerpoint/2010/main" val="17799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10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359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 Slab</vt:lpstr>
      <vt:lpstr>Source Sans Pro</vt:lpstr>
      <vt:lpstr>Cordelia template</vt:lpstr>
      <vt:lpstr>Stock AI Assistant  3nd Hons Meeting  Finn Zhan Chen – 11th February 2019 Supervised by Shay Cohen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AI Assistant (Android/Web App)  Finn Zhan Chen - 10th October 2018</dc:title>
  <dc:creator>Finn Z</dc:creator>
  <cp:lastModifiedBy>Finn Z</cp:lastModifiedBy>
  <cp:revision>16</cp:revision>
  <dcterms:modified xsi:type="dcterms:W3CDTF">2019-02-10T20:21:03Z</dcterms:modified>
</cp:coreProperties>
</file>