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325" r:id="rId3"/>
    <p:sldId id="314" r:id="rId4"/>
    <p:sldId id="301" r:id="rId5"/>
    <p:sldId id="294" r:id="rId6"/>
    <p:sldId id="302" r:id="rId7"/>
    <p:sldId id="318" r:id="rId8"/>
    <p:sldId id="326" r:id="rId9"/>
    <p:sldId id="299" r:id="rId10"/>
    <p:sldId id="317" r:id="rId11"/>
    <p:sldId id="319" r:id="rId12"/>
    <p:sldId id="322" r:id="rId13"/>
    <p:sldId id="323" r:id="rId14"/>
    <p:sldId id="324" r:id="rId15"/>
    <p:sldId id="320" r:id="rId16"/>
    <p:sldId id="316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522CD-C7BB-4CEA-A311-37E76CE2D0C1}" v="3734" dt="2018-10-10T13:21:40.629"/>
  </p1510:revLst>
</p1510:revInfo>
</file>

<file path=ppt/tableStyles.xml><?xml version="1.0" encoding="utf-8"?>
<a:tblStyleLst xmlns:a="http://schemas.openxmlformats.org/drawingml/2006/main" def="{39EFFBE9-ADD8-4A4F-8EE4-A8DAD46A159E}">
  <a:tblStyle styleId="{39EFFBE9-ADD8-4A4F-8EE4-A8DAD46A15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32" autoAdjust="0"/>
  </p:normalViewPr>
  <p:slideViewPr>
    <p:cSldViewPr snapToGrid="0">
      <p:cViewPr varScale="1">
        <p:scale>
          <a:sx n="86" d="100"/>
          <a:sy n="86" d="100"/>
        </p:scale>
        <p:origin x="138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15 mins total and 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9592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7010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4586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4407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4971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8914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0640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8067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8787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8365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8303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3396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7226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54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720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ctrTitle"/>
          </p:nvPr>
        </p:nvSpPr>
        <p:spPr>
          <a:xfrm>
            <a:off x="1700184" y="1803407"/>
            <a:ext cx="5703793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800" b="0" dirty="0"/>
              <a:t>Supervised Stock Price Prediction using Long-Short Term Memory and Technical Indicators</a:t>
            </a:r>
            <a:br>
              <a:rPr lang="en-GB" sz="2800" b="0" dirty="0"/>
            </a:br>
            <a:br>
              <a:rPr lang="en-GB" sz="3600" b="0" dirty="0"/>
            </a:br>
            <a:br>
              <a:rPr lang="en-GB" sz="1600" b="0" dirty="0"/>
            </a:br>
            <a:r>
              <a:rPr lang="en-GB" sz="2000" b="0" dirty="0"/>
              <a:t>Final Dissertation Presentation</a:t>
            </a:r>
            <a:br>
              <a:rPr lang="en-GB" sz="2000" b="0" dirty="0"/>
            </a:br>
            <a:br>
              <a:rPr lang="en-GB" sz="2000" b="0" dirty="0"/>
            </a:br>
            <a:r>
              <a:rPr lang="en-GB" sz="2000" b="0" dirty="0"/>
              <a:t>Finn Zhan Chen – 30</a:t>
            </a:r>
            <a:r>
              <a:rPr lang="en-GB" sz="2000" b="0" baseline="30000" dirty="0"/>
              <a:t>th</a:t>
            </a:r>
            <a:r>
              <a:rPr lang="en-GB" sz="2000" b="0" dirty="0"/>
              <a:t> April 2019</a:t>
            </a:r>
            <a:br>
              <a:rPr lang="en-GB" sz="2000" b="0" dirty="0"/>
            </a:br>
            <a:br>
              <a:rPr lang="en-GB" sz="2000" b="0" dirty="0"/>
            </a:br>
            <a:r>
              <a:rPr lang="en-GB" sz="2000" b="0" dirty="0"/>
              <a:t>Supervised by Shay Cohen</a:t>
            </a:r>
            <a:endParaRPr sz="1200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55DB36-AD97-427C-AC51-CB5015BE7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885" y="407022"/>
            <a:ext cx="4371975" cy="1047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49942" y="-790628"/>
            <a:ext cx="4496131" cy="19449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rgbClr val="0091EA"/>
                </a:solidFill>
                <a:latin typeface="Roboto Slab"/>
              </a:rPr>
              <a:t>Results: Benchmark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EF3079-6FAD-4E8A-A348-1D875D0DE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327" y="1287318"/>
            <a:ext cx="5737345" cy="550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3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49942" y="-790628"/>
            <a:ext cx="4496131" cy="19449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rgbClr val="0091EA"/>
                </a:solidFill>
                <a:latin typeface="Roboto Slab"/>
              </a:rPr>
              <a:t>Results: Benchmark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BD5566-A3FA-46CB-B844-63A216C1A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879" y="1650206"/>
            <a:ext cx="6278241" cy="20337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DF82FE-3FE2-4ABF-BD23-17B209E30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837" y="4058815"/>
            <a:ext cx="6568784" cy="202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1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49942" y="-790628"/>
            <a:ext cx="4496131" cy="19449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rgbClr val="0091EA"/>
                </a:solidFill>
                <a:latin typeface="Roboto Slab"/>
              </a:rPr>
              <a:t>Results: Benchmark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FFAEF0-3889-4E37-947F-9D7DD50DA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142" y="1583320"/>
            <a:ext cx="5818778" cy="18456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CCCEDC-460D-4CF8-A9E4-5239FC846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142" y="3699436"/>
            <a:ext cx="6290260" cy="243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55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49942" y="-790628"/>
            <a:ext cx="4496131" cy="19449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rgbClr val="0091EA"/>
                </a:solidFill>
                <a:latin typeface="Roboto Slab"/>
              </a:rPr>
              <a:t>Results: Benchmark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85B543-41C1-4B9E-859A-F3E4B2D1C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967" y="1313709"/>
            <a:ext cx="5857514" cy="534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7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49942" y="-790628"/>
            <a:ext cx="4496131" cy="19449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rgbClr val="0091EA"/>
                </a:solidFill>
                <a:latin typeface="Roboto Slab"/>
              </a:rPr>
              <a:t>Results: Benchmark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0F9052-74E1-4EC6-B52D-ACEB4BCE0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60" y="1643268"/>
            <a:ext cx="6447079" cy="25757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300CF6-6689-4ECB-A99C-4D96A93DE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409" y="4434758"/>
            <a:ext cx="5776461" cy="18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49942" y="-1054788"/>
            <a:ext cx="4496131" cy="19449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rgbClr val="0091EA"/>
                </a:solidFill>
                <a:latin typeface="Roboto Slab"/>
              </a:rPr>
              <a:t>Conclusion</a:t>
            </a:r>
            <a:endParaRPr lang="en-GB" dirty="0"/>
          </a:p>
        </p:txBody>
      </p:sp>
      <p:sp>
        <p:nvSpPr>
          <p:cNvPr id="4" name="Google Shape;115;p19">
            <a:extLst>
              <a:ext uri="{FF2B5EF4-FFF2-40B4-BE49-F238E27FC236}">
                <a16:creationId xmlns:a16="http://schemas.microsoft.com/office/drawing/2014/main" id="{7745F01E-55EF-4AD2-955E-5A0DBC2A56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0674" y="1526980"/>
            <a:ext cx="3916680" cy="17068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2800" dirty="0">
                <a:solidFill>
                  <a:srgbClr val="0091EA"/>
                </a:solidFill>
              </a:rPr>
              <a:t>Outcome</a:t>
            </a:r>
          </a:p>
          <a:p>
            <a:pPr marL="0" lvl="0" indent="0">
              <a:buNone/>
            </a:pPr>
            <a:r>
              <a:rPr lang="en-GB" sz="1800" b="1" dirty="0"/>
              <a:t>Bidirectional and convolutional LSTM models have:</a:t>
            </a:r>
            <a:endParaRPr lang="en-GB" sz="1800" dirty="0"/>
          </a:p>
          <a:p>
            <a:pPr marL="285750" lvl="0" indent="-285750">
              <a:buFontTx/>
              <a:buChar char="-"/>
            </a:pPr>
            <a:r>
              <a:rPr lang="en-GB" sz="1800" b="1" dirty="0"/>
              <a:t>significantly beaten </a:t>
            </a:r>
            <a:r>
              <a:rPr lang="en-GB" sz="1800" dirty="0"/>
              <a:t>the persistence baseline model against 100 companies in Nasdaq 100 in terms of TCP (Trend Correct Percentage)</a:t>
            </a:r>
            <a:endParaRPr lang="en-GB" sz="1800" b="1" dirty="0"/>
          </a:p>
          <a:p>
            <a:pPr marL="285750" lvl="0" indent="-285750">
              <a:buFontTx/>
              <a:buChar char="-"/>
            </a:pPr>
            <a:r>
              <a:rPr lang="en-GB" sz="1800" b="1" dirty="0"/>
              <a:t>outperformed</a:t>
            </a:r>
            <a:r>
              <a:rPr lang="en-GB" sz="1800" dirty="0"/>
              <a:t> 6 out of 7 selected papers in the same domain of predicting stock price values and trends based on technical analysis</a:t>
            </a:r>
          </a:p>
        </p:txBody>
      </p:sp>
      <p:sp>
        <p:nvSpPr>
          <p:cNvPr id="5" name="Google Shape;115;p19">
            <a:extLst>
              <a:ext uri="{FF2B5EF4-FFF2-40B4-BE49-F238E27FC236}">
                <a16:creationId xmlns:a16="http://schemas.microsoft.com/office/drawing/2014/main" id="{651E0D38-D199-4B1C-BFE3-0308FB0404AB}"/>
              </a:ext>
            </a:extLst>
          </p:cNvPr>
          <p:cNvSpPr txBox="1">
            <a:spLocks/>
          </p:cNvSpPr>
          <p:nvPr/>
        </p:nvSpPr>
        <p:spPr>
          <a:xfrm>
            <a:off x="4726646" y="1526980"/>
            <a:ext cx="3916680" cy="361585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GB" sz="2800" dirty="0">
                <a:solidFill>
                  <a:srgbClr val="0091EA"/>
                </a:solidFill>
              </a:rPr>
              <a:t>Future Work</a:t>
            </a:r>
          </a:p>
          <a:p>
            <a:pPr marL="0" indent="0">
              <a:buNone/>
            </a:pPr>
            <a:r>
              <a:rPr lang="en-GB" sz="1800" b="1" dirty="0"/>
              <a:t>Future works may include:</a:t>
            </a:r>
          </a:p>
          <a:p>
            <a:pPr marL="285750" indent="-285750">
              <a:buFontTx/>
              <a:buChar char="-"/>
            </a:pPr>
            <a:r>
              <a:rPr lang="en-GB" sz="1800" dirty="0"/>
              <a:t>using platform API to </a:t>
            </a:r>
            <a:r>
              <a:rPr lang="en-GB" sz="1800" b="1" dirty="0"/>
              <a:t>automate</a:t>
            </a:r>
            <a:r>
              <a:rPr lang="en-GB" sz="1800" dirty="0"/>
              <a:t> real time trading based on user’s risk profile</a:t>
            </a:r>
          </a:p>
          <a:p>
            <a:pPr marL="285750" indent="-285750">
              <a:buFontTx/>
              <a:buChar char="-"/>
            </a:pPr>
            <a:r>
              <a:rPr lang="en-GB" sz="1800" b="1" dirty="0"/>
              <a:t>building </a:t>
            </a:r>
            <a:r>
              <a:rPr lang="en-GB" sz="1800" dirty="0"/>
              <a:t>a virtual trading simulation game to estimate profit returns using past or real time data.</a:t>
            </a:r>
          </a:p>
          <a:p>
            <a:pPr marL="285750" indent="-285750">
              <a:buFontTx/>
              <a:buChar char="-"/>
            </a:pPr>
            <a:endParaRPr lang="en-GB" sz="1800" dirty="0"/>
          </a:p>
          <a:p>
            <a:pPr marL="0" indent="0">
              <a:buFont typeface="Source Sans Pro"/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08006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build="p"/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74C2A0-CCC5-4263-AC65-14C976D949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815" r="42445"/>
          <a:stretch/>
        </p:blipFill>
        <p:spPr>
          <a:xfrm>
            <a:off x="599440" y="1347726"/>
            <a:ext cx="7673032" cy="52076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7102E71-2752-4A8F-AD6C-8BB197F8EF83}"/>
              </a:ext>
            </a:extLst>
          </p:cNvPr>
          <p:cNvSpPr/>
          <p:nvPr/>
        </p:nvSpPr>
        <p:spPr>
          <a:xfrm>
            <a:off x="449942" y="-1054788"/>
            <a:ext cx="4496131" cy="19449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rgbClr val="0091EA"/>
                </a:solidFill>
                <a:latin typeface="Roboto Slab"/>
              </a:rPr>
              <a:t>Backup: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093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C09CD-F353-4BC5-8AC6-9BAD01FA8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15762" y="1495836"/>
            <a:ext cx="6031900" cy="4764900"/>
          </a:xfrm>
        </p:spPr>
        <p:txBody>
          <a:bodyPr/>
          <a:lstStyle/>
          <a:p>
            <a:r>
              <a:rPr lang="en-GB" dirty="0"/>
              <a:t>Problem</a:t>
            </a:r>
          </a:p>
          <a:p>
            <a:r>
              <a:rPr lang="en-GB" dirty="0"/>
              <a:t>Challenge</a:t>
            </a:r>
          </a:p>
          <a:p>
            <a:r>
              <a:rPr lang="en-GB" dirty="0"/>
              <a:t>Use Cases</a:t>
            </a:r>
          </a:p>
          <a:p>
            <a:r>
              <a:rPr lang="en-GB" dirty="0"/>
              <a:t>Solution</a:t>
            </a:r>
          </a:p>
          <a:p>
            <a:r>
              <a:rPr lang="en-GB" dirty="0"/>
              <a:t>Result</a:t>
            </a:r>
          </a:p>
          <a:p>
            <a:pPr lvl="1"/>
            <a:r>
              <a:rPr lang="en-GB" dirty="0"/>
              <a:t>Persistence Baseline models</a:t>
            </a:r>
          </a:p>
          <a:p>
            <a:pPr lvl="1"/>
            <a:r>
              <a:rPr lang="en-GB" dirty="0"/>
              <a:t>Other Benchmark models</a:t>
            </a:r>
          </a:p>
          <a:p>
            <a:r>
              <a:rPr lang="en-GB" dirty="0"/>
              <a:t>Future 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0980D6-C699-43B6-9F5A-BEB48F60C884}"/>
              </a:ext>
            </a:extLst>
          </p:cNvPr>
          <p:cNvSpPr/>
          <p:nvPr/>
        </p:nvSpPr>
        <p:spPr>
          <a:xfrm>
            <a:off x="449942" y="-790628"/>
            <a:ext cx="4496131" cy="19449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rgbClr val="0091EA"/>
                </a:solidFill>
                <a:latin typeface="Roboto Slab"/>
                <a:ea typeface="Roboto Slab"/>
                <a:cs typeface="Roboto Slab"/>
              </a:rPr>
              <a:t>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49942" y="-790628"/>
            <a:ext cx="4496131" cy="19449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rgbClr val="0091EA"/>
                </a:solidFill>
                <a:latin typeface="Roboto Slab"/>
                <a:ea typeface="Roboto Slab"/>
                <a:cs typeface="Roboto Slab"/>
              </a:rPr>
              <a:t>Problem</a:t>
            </a:r>
            <a:endParaRPr lang="en-GB" dirty="0"/>
          </a:p>
        </p:txBody>
      </p:sp>
      <p:sp>
        <p:nvSpPr>
          <p:cNvPr id="10" name="Google Shape;115;p19">
            <a:extLst>
              <a:ext uri="{FF2B5EF4-FFF2-40B4-BE49-F238E27FC236}">
                <a16:creationId xmlns:a16="http://schemas.microsoft.com/office/drawing/2014/main" id="{F754B290-18CF-4811-B6D7-950A193B60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9942" y="1450156"/>
            <a:ext cx="3916680" cy="17068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>
              <a:buNone/>
            </a:pPr>
            <a:r>
              <a:rPr lang="en-GB" sz="2800" dirty="0">
                <a:solidFill>
                  <a:srgbClr val="0091EA"/>
                </a:solidFill>
              </a:rPr>
              <a:t>Stock Prediction is Hard </a:t>
            </a:r>
          </a:p>
          <a:p>
            <a:pPr marL="0" indent="0" algn="r">
              <a:buNone/>
            </a:pPr>
            <a:r>
              <a:rPr lang="en-GB" sz="1800" dirty="0"/>
              <a:t>There are many approaches such as technical, fundamental, and sentiment analysis. This dissertation focuses on building </a:t>
            </a:r>
            <a:r>
              <a:rPr lang="en-GB" sz="1800" b="1" dirty="0"/>
              <a:t>LSTM models based on technical analysis </a:t>
            </a:r>
          </a:p>
        </p:txBody>
      </p:sp>
      <p:sp>
        <p:nvSpPr>
          <p:cNvPr id="13" name="Google Shape;115;p19">
            <a:extLst>
              <a:ext uri="{FF2B5EF4-FFF2-40B4-BE49-F238E27FC236}">
                <a16:creationId xmlns:a16="http://schemas.microsoft.com/office/drawing/2014/main" id="{AE381D04-716B-4B2C-8F29-D1A3D083E941}"/>
              </a:ext>
            </a:extLst>
          </p:cNvPr>
          <p:cNvSpPr txBox="1">
            <a:spLocks/>
          </p:cNvSpPr>
          <p:nvPr/>
        </p:nvSpPr>
        <p:spPr>
          <a:xfrm>
            <a:off x="449942" y="3551858"/>
            <a:ext cx="3939043" cy="28008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r">
              <a:buFont typeface="Source Sans Pro"/>
              <a:buNone/>
            </a:pPr>
            <a:r>
              <a:rPr lang="en-GB" sz="2800" dirty="0">
                <a:solidFill>
                  <a:srgbClr val="0091EA"/>
                </a:solidFill>
              </a:rPr>
              <a:t>Big Data</a:t>
            </a:r>
          </a:p>
          <a:p>
            <a:pPr marL="0" indent="0" algn="r">
              <a:buFont typeface="Source Sans Pro"/>
              <a:buNone/>
            </a:pPr>
            <a:r>
              <a:rPr lang="en-GB" sz="1800" dirty="0"/>
              <a:t>A lot </a:t>
            </a:r>
            <a:r>
              <a:rPr lang="en-GB" sz="1800" b="1" dirty="0"/>
              <a:t>new data </a:t>
            </a:r>
            <a:r>
              <a:rPr lang="en-GB" sz="1800" dirty="0"/>
              <a:t>are becoming readily available to public. How can these be effectively used to predict stock prices? </a:t>
            </a:r>
          </a:p>
        </p:txBody>
      </p:sp>
      <p:sp>
        <p:nvSpPr>
          <p:cNvPr id="14" name="Google Shape;115;p19">
            <a:extLst>
              <a:ext uri="{FF2B5EF4-FFF2-40B4-BE49-F238E27FC236}">
                <a16:creationId xmlns:a16="http://schemas.microsoft.com/office/drawing/2014/main" id="{B79D6B15-35C4-4696-926D-D40385C88E85}"/>
              </a:ext>
            </a:extLst>
          </p:cNvPr>
          <p:cNvSpPr txBox="1">
            <a:spLocks/>
          </p:cNvSpPr>
          <p:nvPr/>
        </p:nvSpPr>
        <p:spPr>
          <a:xfrm>
            <a:off x="4618734" y="3551858"/>
            <a:ext cx="3939043" cy="19914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GB" sz="2800" dirty="0">
                <a:solidFill>
                  <a:srgbClr val="0091EA"/>
                </a:solidFill>
              </a:rPr>
              <a:t>High Value Domain</a:t>
            </a:r>
          </a:p>
          <a:p>
            <a:pPr marL="0" indent="0">
              <a:buFont typeface="Source Sans Pro"/>
              <a:buNone/>
            </a:pPr>
            <a:r>
              <a:rPr lang="en-GB" sz="1800" dirty="0"/>
              <a:t>A single wrong investment could lead to </a:t>
            </a:r>
            <a:r>
              <a:rPr lang="en-GB" sz="1800" b="1" dirty="0"/>
              <a:t>huge losses </a:t>
            </a:r>
            <a:r>
              <a:rPr lang="en-GB" sz="1800" dirty="0"/>
              <a:t>or not getting the most out of the investment </a:t>
            </a:r>
          </a:p>
        </p:txBody>
      </p:sp>
      <p:sp>
        <p:nvSpPr>
          <p:cNvPr id="16" name="Google Shape;115;p19">
            <a:extLst>
              <a:ext uri="{FF2B5EF4-FFF2-40B4-BE49-F238E27FC236}">
                <a16:creationId xmlns:a16="http://schemas.microsoft.com/office/drawing/2014/main" id="{C1C443B3-FFE4-4C23-9275-601B370309C9}"/>
              </a:ext>
            </a:extLst>
          </p:cNvPr>
          <p:cNvSpPr txBox="1">
            <a:spLocks/>
          </p:cNvSpPr>
          <p:nvPr/>
        </p:nvSpPr>
        <p:spPr>
          <a:xfrm>
            <a:off x="4629915" y="1450156"/>
            <a:ext cx="3916680" cy="170684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GB" sz="2800" dirty="0">
                <a:solidFill>
                  <a:srgbClr val="0091EA"/>
                </a:solidFill>
              </a:rPr>
              <a:t>Costly Advisory Service</a:t>
            </a:r>
          </a:p>
          <a:p>
            <a:pPr marL="0" indent="0">
              <a:buNone/>
            </a:pPr>
            <a:r>
              <a:rPr lang="en-GB" sz="1800" dirty="0"/>
              <a:t>Expensive to access industry experts and premium services for stock </a:t>
            </a:r>
            <a:r>
              <a:rPr lang="en-GB" sz="1800" b="1" dirty="0"/>
              <a:t>advices and recommendations</a:t>
            </a:r>
          </a:p>
          <a:p>
            <a:pPr marL="0" indent="0">
              <a:buFont typeface="Source Sans Pro"/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6666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build="p"/>
      <p:bldP spid="13" grpId="0"/>
      <p:bldP spid="14" grpId="0"/>
      <p:bldP spid="1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5;p19"/>
          <p:cNvSpPr txBox="1">
            <a:spLocks noGrp="1"/>
          </p:cNvSpPr>
          <p:nvPr>
            <p:ph type="body" idx="1"/>
          </p:nvPr>
        </p:nvSpPr>
        <p:spPr>
          <a:xfrm>
            <a:off x="4777380" y="3668693"/>
            <a:ext cx="3916680" cy="17068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2800" dirty="0">
                <a:solidFill>
                  <a:srgbClr val="0091EA"/>
                </a:solidFill>
              </a:rPr>
              <a:t>Evaluation</a:t>
            </a:r>
          </a:p>
          <a:p>
            <a:pPr marL="0" lvl="0" indent="0">
              <a:buNone/>
            </a:pPr>
            <a:r>
              <a:rPr lang="en-GB" sz="1800" b="1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How to evaluate against other baseline and benchmark models?</a:t>
            </a:r>
          </a:p>
          <a:p>
            <a:pPr marL="0" lvl="0" indent="0">
              <a:buNone/>
            </a:pPr>
            <a:r>
              <a:rPr lang="en-GB" sz="18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Same entity (company, index, or cryptocurrency), training and testing period were used for comparison</a:t>
            </a:r>
            <a:endParaRPr lang="en-GB" sz="1800" dirty="0"/>
          </a:p>
        </p:txBody>
      </p:sp>
      <p:sp>
        <p:nvSpPr>
          <p:cNvPr id="17" name="Rectangle 16"/>
          <p:cNvSpPr/>
          <p:nvPr/>
        </p:nvSpPr>
        <p:spPr>
          <a:xfrm>
            <a:off x="449942" y="-790628"/>
            <a:ext cx="4496131" cy="19449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rgbClr val="0091EA"/>
                </a:solidFill>
                <a:latin typeface="Roboto Slab"/>
                <a:ea typeface="Roboto Slab"/>
                <a:cs typeface="Roboto Slab"/>
              </a:rPr>
              <a:t>Challenge</a:t>
            </a:r>
            <a:endParaRPr lang="en-GB" dirty="0"/>
          </a:p>
        </p:txBody>
      </p:sp>
      <p:sp>
        <p:nvSpPr>
          <p:cNvPr id="10" name="Google Shape;115;p19">
            <a:extLst>
              <a:ext uri="{FF2B5EF4-FFF2-40B4-BE49-F238E27FC236}">
                <a16:creationId xmlns:a16="http://schemas.microsoft.com/office/drawing/2014/main" id="{5FF87FDB-6084-40EC-994A-2EA64D7B0353}"/>
              </a:ext>
            </a:extLst>
          </p:cNvPr>
          <p:cNvSpPr txBox="1">
            <a:spLocks/>
          </p:cNvSpPr>
          <p:nvPr/>
        </p:nvSpPr>
        <p:spPr>
          <a:xfrm>
            <a:off x="449942" y="3668693"/>
            <a:ext cx="3916680" cy="170684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r">
              <a:buFont typeface="Source Sans Pro"/>
              <a:buNone/>
            </a:pPr>
            <a:r>
              <a:rPr lang="en-GB" sz="2800" dirty="0">
                <a:solidFill>
                  <a:srgbClr val="0091EA"/>
                </a:solidFill>
              </a:rPr>
              <a:t>Parameter Optimisation</a:t>
            </a:r>
          </a:p>
          <a:p>
            <a:pPr marL="0" indent="0" algn="r">
              <a:buFont typeface="Source Sans Pro"/>
              <a:buNone/>
            </a:pPr>
            <a:r>
              <a:rPr lang="en-GB" sz="1800" b="1" dirty="0"/>
              <a:t>What is the optimal combination of parameters?</a:t>
            </a:r>
          </a:p>
          <a:p>
            <a:pPr marL="0" indent="0" algn="r">
              <a:buFont typeface="Source Sans Pro"/>
              <a:buNone/>
            </a:pPr>
            <a:r>
              <a:rPr lang="en-GB" sz="1800" dirty="0"/>
              <a:t>Experiments were set up to find the optimal combinations to beat the performance of baseline and benchmark models</a:t>
            </a:r>
          </a:p>
        </p:txBody>
      </p:sp>
      <p:sp>
        <p:nvSpPr>
          <p:cNvPr id="11" name="Google Shape;115;p19">
            <a:extLst>
              <a:ext uri="{FF2B5EF4-FFF2-40B4-BE49-F238E27FC236}">
                <a16:creationId xmlns:a16="http://schemas.microsoft.com/office/drawing/2014/main" id="{B075AECA-0F53-461C-AE62-B7A691257C00}"/>
              </a:ext>
            </a:extLst>
          </p:cNvPr>
          <p:cNvSpPr txBox="1">
            <a:spLocks/>
          </p:cNvSpPr>
          <p:nvPr/>
        </p:nvSpPr>
        <p:spPr>
          <a:xfrm>
            <a:off x="4777380" y="1297025"/>
            <a:ext cx="3916680" cy="170684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GB" sz="2800" dirty="0" err="1">
                <a:solidFill>
                  <a:srgbClr val="0091EA"/>
                </a:solidFill>
              </a:rPr>
              <a:t>Preprocessing</a:t>
            </a:r>
            <a:endParaRPr lang="en-GB" sz="2800" dirty="0">
              <a:solidFill>
                <a:srgbClr val="0091EA"/>
              </a:solidFill>
            </a:endParaRPr>
          </a:p>
          <a:p>
            <a:pPr marL="0" indent="0">
              <a:buFont typeface="Source Sans Pro"/>
              <a:buNone/>
            </a:pPr>
            <a:r>
              <a:rPr lang="en-GB" sz="1800" b="1" dirty="0"/>
              <a:t>How do different </a:t>
            </a:r>
            <a:r>
              <a:rPr lang="en-GB" sz="1800" b="1" dirty="0" err="1"/>
              <a:t>preprocessing</a:t>
            </a:r>
            <a:r>
              <a:rPr lang="en-GB" sz="1800" b="1" dirty="0"/>
              <a:t> techniques affect performance?</a:t>
            </a:r>
          </a:p>
          <a:p>
            <a:pPr marL="0" indent="0">
              <a:buNone/>
            </a:pPr>
            <a:r>
              <a:rPr lang="en-GB" sz="1800" dirty="0"/>
              <a:t>Time series were transformed into standard scaled, stationary, supervised learning time series</a:t>
            </a:r>
          </a:p>
        </p:txBody>
      </p:sp>
      <p:sp>
        <p:nvSpPr>
          <p:cNvPr id="9" name="Google Shape;115;p19">
            <a:extLst>
              <a:ext uri="{FF2B5EF4-FFF2-40B4-BE49-F238E27FC236}">
                <a16:creationId xmlns:a16="http://schemas.microsoft.com/office/drawing/2014/main" id="{0D3970A7-6673-4444-AF33-0111482B3468}"/>
              </a:ext>
            </a:extLst>
          </p:cNvPr>
          <p:cNvSpPr txBox="1">
            <a:spLocks/>
          </p:cNvSpPr>
          <p:nvPr/>
        </p:nvSpPr>
        <p:spPr>
          <a:xfrm>
            <a:off x="449942" y="1297025"/>
            <a:ext cx="3916680" cy="170684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r">
              <a:buFont typeface="Source Sans Pro"/>
              <a:buNone/>
            </a:pPr>
            <a:r>
              <a:rPr lang="en-GB" sz="2800" dirty="0">
                <a:solidFill>
                  <a:srgbClr val="0091EA"/>
                </a:solidFill>
              </a:rPr>
              <a:t>Data Collection</a:t>
            </a:r>
          </a:p>
          <a:p>
            <a:pPr marL="0" indent="0" algn="r">
              <a:buNone/>
            </a:pPr>
            <a:r>
              <a:rPr lang="en-GB" sz="1800" b="1" dirty="0"/>
              <a:t>What data are freely available?</a:t>
            </a:r>
          </a:p>
          <a:p>
            <a:pPr marL="0" indent="0" algn="r">
              <a:buNone/>
            </a:pPr>
            <a:r>
              <a:rPr lang="en-GB" sz="1800" dirty="0"/>
              <a:t>52 time series of daily technical indicators for 100 companies in Nasdaq 100 and others were collected offline</a:t>
            </a:r>
          </a:p>
          <a:p>
            <a:pPr marL="0" indent="0" algn="r">
              <a:buNone/>
            </a:pPr>
            <a:endParaRPr lang="en-GB" sz="1800" dirty="0"/>
          </a:p>
          <a:p>
            <a:pPr marL="0" indent="0" algn="r">
              <a:buFont typeface="Source Sans Pro"/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65454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7" grpId="0" animBg="1"/>
      <p:bldP spid="10" grpId="0" uiExpand="1" build="p"/>
      <p:bldP spid="11" grpId="0" uiExpand="1" build="p"/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49942" y="-790628"/>
            <a:ext cx="4496131" cy="19449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rgbClr val="0091EA"/>
                </a:solidFill>
                <a:latin typeface="Roboto Slab"/>
                <a:ea typeface="Roboto Slab"/>
                <a:cs typeface="Roboto Slab"/>
              </a:rPr>
              <a:t>Use Cases</a:t>
            </a:r>
            <a:endParaRPr lang="en-GB" dirty="0"/>
          </a:p>
        </p:txBody>
      </p:sp>
      <p:sp>
        <p:nvSpPr>
          <p:cNvPr id="5" name="Google Shape;115;p19">
            <a:extLst>
              <a:ext uri="{FF2B5EF4-FFF2-40B4-BE49-F238E27FC236}">
                <a16:creationId xmlns:a16="http://schemas.microsoft.com/office/drawing/2014/main" id="{43F2E4E2-7522-444F-AB14-775F0499E7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0674" y="1526980"/>
            <a:ext cx="3916680" cy="17068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2800" dirty="0">
                <a:solidFill>
                  <a:srgbClr val="0091EA"/>
                </a:solidFill>
              </a:rPr>
              <a:t>Stock Prediction</a:t>
            </a:r>
          </a:p>
          <a:p>
            <a:pPr marL="0" lvl="0" indent="0">
              <a:buNone/>
            </a:pPr>
            <a:r>
              <a:rPr lang="en-GB" sz="1800" b="1" dirty="0"/>
              <a:t>LSTM prediction models were built: </a:t>
            </a:r>
          </a:p>
          <a:p>
            <a:pPr marL="285750" lvl="0" indent="-285750">
              <a:buFontTx/>
              <a:buChar char="-"/>
            </a:pPr>
            <a:r>
              <a:rPr lang="en-GB" sz="1800" dirty="0"/>
              <a:t>To </a:t>
            </a:r>
            <a:r>
              <a:rPr lang="en-GB" sz="1800" b="1" dirty="0"/>
              <a:t>assist</a:t>
            </a:r>
            <a:r>
              <a:rPr lang="en-GB" sz="1800" dirty="0"/>
              <a:t> the author in buying and selling stocks in his portfolio. </a:t>
            </a:r>
          </a:p>
          <a:p>
            <a:pPr marL="285750" lvl="0" indent="-285750">
              <a:buFontTx/>
              <a:buChar char="-"/>
            </a:pPr>
            <a:r>
              <a:rPr lang="en-GB" sz="1800" dirty="0"/>
              <a:t>To </a:t>
            </a:r>
            <a:r>
              <a:rPr lang="en-GB" sz="1800" b="1" dirty="0"/>
              <a:t>generate</a:t>
            </a:r>
            <a:r>
              <a:rPr lang="en-GB" sz="1800" dirty="0"/>
              <a:t> additional profit from the investment that would otherwise have not been possible.</a:t>
            </a:r>
          </a:p>
          <a:p>
            <a:pPr marL="285750" lvl="0" indent="-285750">
              <a:buFontTx/>
              <a:buChar char="-"/>
            </a:pPr>
            <a:r>
              <a:rPr lang="en-GB" sz="1800" dirty="0"/>
              <a:t>To </a:t>
            </a:r>
            <a:r>
              <a:rPr lang="en-GB" sz="1800" b="1" dirty="0"/>
              <a:t>bypass</a:t>
            </a:r>
            <a:r>
              <a:rPr lang="en-GB" sz="1800" dirty="0"/>
              <a:t> costly financial advisory services</a:t>
            </a:r>
          </a:p>
        </p:txBody>
      </p:sp>
      <p:sp>
        <p:nvSpPr>
          <p:cNvPr id="7" name="Google Shape;115;p19">
            <a:extLst>
              <a:ext uri="{FF2B5EF4-FFF2-40B4-BE49-F238E27FC236}">
                <a16:creationId xmlns:a16="http://schemas.microsoft.com/office/drawing/2014/main" id="{DF854630-4E27-406F-8FA0-702ECD27DCF2}"/>
              </a:ext>
            </a:extLst>
          </p:cNvPr>
          <p:cNvSpPr txBox="1">
            <a:spLocks/>
          </p:cNvSpPr>
          <p:nvPr/>
        </p:nvSpPr>
        <p:spPr>
          <a:xfrm>
            <a:off x="4726646" y="1526980"/>
            <a:ext cx="3916680" cy="361585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GB" sz="2800" dirty="0">
                <a:solidFill>
                  <a:srgbClr val="0091EA"/>
                </a:solidFill>
              </a:rPr>
              <a:t>Automatic trading</a:t>
            </a:r>
          </a:p>
          <a:p>
            <a:pPr marL="0" indent="0">
              <a:buNone/>
            </a:pPr>
            <a:r>
              <a:rPr lang="en-GB" sz="1800" b="1" dirty="0"/>
              <a:t>Platforms allow individuals to trade easily, so future works could be:</a:t>
            </a:r>
          </a:p>
          <a:p>
            <a:pPr marL="285750" indent="-285750">
              <a:buFontTx/>
              <a:buChar char="-"/>
            </a:pPr>
            <a:r>
              <a:rPr lang="en-GB" sz="1800" dirty="0"/>
              <a:t>To use platform API to </a:t>
            </a:r>
            <a:r>
              <a:rPr lang="en-GB" sz="1800" b="1" dirty="0"/>
              <a:t>automate</a:t>
            </a:r>
            <a:r>
              <a:rPr lang="en-GB" sz="1800" dirty="0"/>
              <a:t> real time trading based on user’s risk profile (Future Work)</a:t>
            </a:r>
          </a:p>
          <a:p>
            <a:pPr marL="285750" indent="-285750">
              <a:buFontTx/>
              <a:buChar char="-"/>
            </a:pPr>
            <a:r>
              <a:rPr lang="en-GB" sz="1800" dirty="0"/>
              <a:t>To </a:t>
            </a:r>
            <a:r>
              <a:rPr lang="en-GB" sz="1800" b="1" dirty="0"/>
              <a:t>build</a:t>
            </a:r>
            <a:r>
              <a:rPr lang="en-GB" sz="1800" dirty="0"/>
              <a:t> a virtual trading simulation game to estimate profit returns using past or real time data.</a:t>
            </a:r>
          </a:p>
          <a:p>
            <a:pPr marL="285750" indent="-285750">
              <a:buFontTx/>
              <a:buChar char="-"/>
            </a:pPr>
            <a:endParaRPr lang="en-GB" sz="1800" dirty="0"/>
          </a:p>
          <a:p>
            <a:pPr marL="0" indent="0">
              <a:buFont typeface="Source Sans Pro"/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66678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build="p"/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5;p19"/>
          <p:cNvSpPr txBox="1">
            <a:spLocks noGrp="1"/>
          </p:cNvSpPr>
          <p:nvPr>
            <p:ph type="body" idx="1"/>
          </p:nvPr>
        </p:nvSpPr>
        <p:spPr>
          <a:xfrm>
            <a:off x="449942" y="1340426"/>
            <a:ext cx="8080447" cy="633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2800" dirty="0">
                <a:solidFill>
                  <a:srgbClr val="0091EA"/>
                </a:solidFill>
              </a:rPr>
              <a:t>A system to build models with different parameters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9942" y="-790628"/>
            <a:ext cx="4496131" cy="19449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rgbClr val="0091EA"/>
                </a:solidFill>
                <a:latin typeface="Roboto Slab"/>
              </a:rPr>
              <a:t>Solution</a:t>
            </a:r>
            <a:endParaRPr lang="en-GB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9E6E8F-2093-4933-99BA-380F67B7A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73" y="2094891"/>
            <a:ext cx="2722653" cy="44794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94741CA-854B-48E3-A0C2-ADC8826893A6}"/>
              </a:ext>
            </a:extLst>
          </p:cNvPr>
          <p:cNvSpPr/>
          <p:nvPr/>
        </p:nvSpPr>
        <p:spPr>
          <a:xfrm>
            <a:off x="3543300" y="2178019"/>
            <a:ext cx="4800599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800" dirty="0"/>
              <a:t>Experiments were set up to find how combination of the following impact performance using collected Nasdaq 100 companies in terms performance:</a:t>
            </a:r>
          </a:p>
          <a:p>
            <a:pPr marL="283464" indent="-283464">
              <a:spcBef>
                <a:spcPts val="600"/>
              </a:spcBef>
              <a:buClr>
                <a:srgbClr val="CFD8DC"/>
              </a:buClr>
              <a:buSzPts val="3000"/>
              <a:buFont typeface="Symbol" panose="05050102010706020507" pitchFamily="18" charset="2"/>
              <a:buChar char="-"/>
            </a:pPr>
            <a:r>
              <a:rPr lang="en-GB" sz="1800" dirty="0"/>
              <a:t>model types</a:t>
            </a:r>
          </a:p>
          <a:p>
            <a:pPr marL="283464" indent="-283464">
              <a:spcBef>
                <a:spcPts val="600"/>
              </a:spcBef>
              <a:buClr>
                <a:srgbClr val="CFD8DC"/>
              </a:buClr>
              <a:buSzPts val="3000"/>
              <a:buFont typeface="Symbol" panose="05050102010706020507" pitchFamily="18" charset="2"/>
              <a:buChar char="-"/>
            </a:pPr>
            <a:r>
              <a:rPr lang="en-GB" sz="1800" dirty="0"/>
              <a:t>n-prior history</a:t>
            </a:r>
          </a:p>
          <a:p>
            <a:pPr marL="283464" indent="-283464">
              <a:spcBef>
                <a:spcPts val="600"/>
              </a:spcBef>
              <a:buClr>
                <a:srgbClr val="CFD8DC"/>
              </a:buClr>
              <a:buSzPts val="3000"/>
              <a:buFont typeface="Symbol" panose="05050102010706020507" pitchFamily="18" charset="2"/>
              <a:buChar char="-"/>
            </a:pPr>
            <a:r>
              <a:rPr lang="en-GB" sz="1800" dirty="0"/>
              <a:t>n-step forecasting</a:t>
            </a:r>
          </a:p>
          <a:p>
            <a:pPr marL="283464" indent="-283464">
              <a:spcBef>
                <a:spcPts val="600"/>
              </a:spcBef>
              <a:buClr>
                <a:srgbClr val="CFD8DC"/>
              </a:buClr>
              <a:buSzPts val="3000"/>
              <a:buFont typeface="Symbol" panose="05050102010706020507" pitchFamily="18" charset="2"/>
              <a:buChar char="-"/>
            </a:pPr>
            <a:r>
              <a:rPr lang="en-GB" sz="1800" dirty="0"/>
              <a:t>n-variate</a:t>
            </a:r>
          </a:p>
          <a:p>
            <a:pPr marL="0" indent="0">
              <a:buNone/>
            </a:pPr>
            <a:r>
              <a:rPr lang="en-GB" sz="1800" dirty="0"/>
              <a:t>The end goal is to find the best models to beat baseline and benchmark models from other research papers.</a:t>
            </a:r>
          </a:p>
        </p:txBody>
      </p:sp>
    </p:spTree>
    <p:extLst>
      <p:ext uri="{BB962C8B-B14F-4D97-AF65-F5344CB8AC3E}">
        <p14:creationId xmlns:p14="http://schemas.microsoft.com/office/powerpoint/2010/main" val="211997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49942" y="-790628"/>
            <a:ext cx="4496131" cy="19449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rgbClr val="0091EA"/>
                </a:solidFill>
                <a:latin typeface="Roboto Slab"/>
              </a:rPr>
              <a:t>Results: Metrics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646F6-556B-49B6-8EB5-777173E9EA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251" r="26324"/>
          <a:stretch/>
        </p:blipFill>
        <p:spPr>
          <a:xfrm>
            <a:off x="845876" y="2246050"/>
            <a:ext cx="6105340" cy="13220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4D137C-B92B-40CB-B232-95129F4AF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741" y="4229840"/>
            <a:ext cx="6086475" cy="1181100"/>
          </a:xfrm>
          <a:prstGeom prst="rect">
            <a:avLst/>
          </a:prstGeom>
        </p:spPr>
      </p:pic>
      <p:sp>
        <p:nvSpPr>
          <p:cNvPr id="9" name="Google Shape;115;p19">
            <a:extLst>
              <a:ext uri="{FF2B5EF4-FFF2-40B4-BE49-F238E27FC236}">
                <a16:creationId xmlns:a16="http://schemas.microsoft.com/office/drawing/2014/main" id="{9E02B7D2-1E5D-484E-858D-2E7E023FC6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9942" y="1340426"/>
            <a:ext cx="8080447" cy="633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2800" dirty="0">
                <a:solidFill>
                  <a:srgbClr val="0091EA"/>
                </a:solidFill>
              </a:rPr>
              <a:t>2 evaluative metrics were:</a:t>
            </a:r>
          </a:p>
          <a:p>
            <a:pPr marL="283464" indent="-283464">
              <a:buFont typeface="Symbol" panose="05050102010706020507" pitchFamily="18" charset="2"/>
              <a:buChar char="-"/>
            </a:pPr>
            <a:r>
              <a:rPr lang="en-GB" sz="2000" b="1" dirty="0"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Mean Absolute Percentage Error (MAPE)</a:t>
            </a:r>
          </a:p>
          <a:p>
            <a:pPr marL="283464" indent="-283464">
              <a:buFont typeface="Symbol" panose="05050102010706020507" pitchFamily="18" charset="2"/>
              <a:buChar char="-"/>
            </a:pPr>
            <a:endParaRPr lang="en-GB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3464" indent="-283464">
              <a:buFont typeface="Symbol" panose="05050102010706020507" pitchFamily="18" charset="2"/>
              <a:buChar char="-"/>
            </a:pPr>
            <a:endParaRPr lang="en-GB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3464" indent="-283464">
              <a:buFont typeface="Symbol" panose="05050102010706020507" pitchFamily="18" charset="2"/>
              <a:buChar char="-"/>
            </a:pPr>
            <a:endParaRPr lang="en-GB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3464" indent="-283464">
              <a:buFont typeface="Symbol" panose="05050102010706020507" pitchFamily="18" charset="2"/>
              <a:buChar char="-"/>
            </a:pPr>
            <a:endParaRPr lang="en-GB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3464" indent="-283464">
              <a:buFont typeface="Symbol" panose="05050102010706020507" pitchFamily="18" charset="2"/>
              <a:buChar char="-"/>
            </a:pPr>
            <a:r>
              <a:rPr lang="en-GB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Trend Correct Percentage (TCP)</a:t>
            </a:r>
            <a:endParaRPr lang="en-GB" sz="2000" b="1" dirty="0"/>
          </a:p>
          <a:p>
            <a:pPr marL="0" lvl="0" indent="0">
              <a:buNone/>
            </a:pPr>
            <a:endParaRPr lang="en-GB" sz="2800" dirty="0">
              <a:solidFill>
                <a:srgbClr val="0091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89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49942" y="-790628"/>
            <a:ext cx="4496131" cy="19449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rgbClr val="0091EA"/>
                </a:solidFill>
                <a:latin typeface="Roboto Slab"/>
              </a:rPr>
              <a:t>Results: Baseline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3D0A74-3D76-4EAD-BD34-BF0D5B67F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973571"/>
            <a:ext cx="7571700" cy="936900"/>
          </a:xfrm>
        </p:spPr>
        <p:txBody>
          <a:bodyPr/>
          <a:lstStyle/>
          <a:p>
            <a:r>
              <a:rPr lang="en-GB" sz="2800" dirty="0"/>
              <a:t>Persistence Baseline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A1C55D-7ECE-4F95-B452-4F5F5A852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50" y="1947967"/>
            <a:ext cx="7152505" cy="465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02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49942" y="-790628"/>
            <a:ext cx="4496131" cy="19449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rgbClr val="0091EA"/>
                </a:solidFill>
                <a:latin typeface="Roboto Slab"/>
              </a:rPr>
              <a:t>Results: Baseline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13667C-0ABB-4D34-86C7-F315BEBC3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389" y="3966454"/>
            <a:ext cx="5475572" cy="140691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43D0A74-3D76-4EAD-BD34-BF0D5B67F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1205342"/>
            <a:ext cx="7571700" cy="1422102"/>
          </a:xfrm>
        </p:spPr>
        <p:txBody>
          <a:bodyPr/>
          <a:lstStyle/>
          <a:p>
            <a:pPr marL="36576">
              <a:spcBef>
                <a:spcPts val="600"/>
              </a:spcBef>
            </a:pPr>
            <a:r>
              <a:rPr lang="en-GB" sz="2800" dirty="0"/>
              <a:t>Persistence Baseline Models</a:t>
            </a:r>
            <a:br>
              <a:rPr lang="en-GB" sz="2800" dirty="0"/>
            </a:br>
            <a:r>
              <a:rPr lang="en-GB" sz="2400" dirty="0">
                <a:solidFill>
                  <a:srgbClr val="2632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100 models for 100 Nasdaq companies with the best parameters (from experiments) resulted on average:</a:t>
            </a:r>
            <a:endParaRPr lang="en-GB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35F988-8C4E-4B0B-8A62-65DA14375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389" y="2786365"/>
            <a:ext cx="5890770" cy="102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4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521</Words>
  <Application>Microsoft Office PowerPoint</Application>
  <PresentationFormat>On-screen Show (4:3)</PresentationFormat>
  <Paragraphs>78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Roboto Slab</vt:lpstr>
      <vt:lpstr>Source Sans Pro</vt:lpstr>
      <vt:lpstr>Symbol</vt:lpstr>
      <vt:lpstr>Cordelia template</vt:lpstr>
      <vt:lpstr>Supervised Stock Price Prediction using Long-Short Term Memory and Technical Indicators   Final Dissertation Presentation  Finn Zhan Chen – 30th April 2019  Supervised by Shay Cohen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Persistence Baseline Models</vt:lpstr>
      <vt:lpstr>Persistence Baseline Models 100 models for 100 Nasdaq companies with the best parameters (from experiments) resulted on average: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AI Assistant (Android/Web App)  Finn Zhan Chen - 10th October 2018</dc:title>
  <dc:creator>Finn Z</dc:creator>
  <cp:lastModifiedBy>Finn Z</cp:lastModifiedBy>
  <cp:revision>69</cp:revision>
  <dcterms:modified xsi:type="dcterms:W3CDTF">2019-04-30T09:54:13Z</dcterms:modified>
</cp:coreProperties>
</file>