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61" r:id="rId7"/>
    <p:sldId id="262" r:id="rId8"/>
    <p:sldId id="289" r:id="rId9"/>
    <p:sldId id="258" r:id="rId10"/>
    <p:sldId id="278" r:id="rId11"/>
    <p:sldId id="292" r:id="rId12"/>
    <p:sldId id="293" r:id="rId13"/>
    <p:sldId id="270" r:id="rId14"/>
    <p:sldId id="271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Sheet1!$A$3:$A$5</c:f>
              <c:numCache>
                <c:formatCode>General</c:formatCode>
                <c:ptCount val="3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</c:numCache>
            </c:numRef>
          </c:cat>
          <c:val>
            <c:numRef>
              <c:f>Sheet1!$B$3:$B$5</c:f>
              <c:numCache>
                <c:formatCode>General</c:formatCode>
                <c:ptCount val="3"/>
                <c:pt idx="0">
                  <c:v>100</c:v>
                </c:pt>
                <c:pt idx="1">
                  <c:v>250</c:v>
                </c:pt>
                <c:pt idx="2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D5-4559-A01D-31BD7344E8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Sheet1!$A$3:$A$5</c:f>
              <c:numCache>
                <c:formatCode>General</c:formatCode>
                <c:ptCount val="3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</c:numCache>
            </c:numRef>
          </c:cat>
          <c:val>
            <c:numRef>
              <c:f>Sheet1!$C$3:$C$5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D5-4559-A01D-31BD7344E80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Sheet1!$A$3:$A$5</c:f>
              <c:numCache>
                <c:formatCode>General</c:formatCode>
                <c:ptCount val="3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</c:numCache>
            </c:numRef>
          </c:cat>
          <c:val>
            <c:numRef>
              <c:f>Sheet1!$D$3:$D$5</c:f>
              <c:numCache>
                <c:formatCode>"$"#,##0_);[Red]\("$"#,##0\)</c:formatCode>
                <c:ptCount val="3"/>
                <c:pt idx="0">
                  <c:v>36000</c:v>
                </c:pt>
                <c:pt idx="1">
                  <c:v>90000</c:v>
                </c:pt>
                <c:pt idx="2">
                  <c:v>180000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D5-4559-A01D-31BD7344E8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0148704"/>
        <c:axId val="1050152032"/>
      </c:barChart>
      <c:catAx>
        <c:axId val="1050148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0152032"/>
        <c:crosses val="autoZero"/>
        <c:auto val="1"/>
        <c:lblAlgn val="ctr"/>
        <c:lblOffset val="100"/>
        <c:noMultiLvlLbl val="0"/>
      </c:catAx>
      <c:valAx>
        <c:axId val="1050152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0148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3/25/2022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3/25/2022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Finned Pitch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Finn Lancaster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6DC30-042B-47D1-B55D-527E60D14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7" y="5871118"/>
            <a:ext cx="1565564" cy="93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/>
          <a:lstStyle/>
          <a:p>
            <a:r>
              <a:rPr lang="en-US" dirty="0"/>
              <a:t>Growth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APR 2022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/>
          <a:p>
            <a:r>
              <a:rPr lang="en-US" dirty="0"/>
              <a:t>Advertise the product on social media in order to gain attention, customers, and funding.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May 2022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/>
          <a:lstStyle/>
          <a:p>
            <a:r>
              <a:rPr lang="en-US" dirty="0"/>
              <a:t>Gather feedback and adjust product design/functions as necessary.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0FD0A14C-4421-4979-AF8C-F7E649A88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JUNE 2022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C0DB469-503B-40AF-84D1-C69B085AA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/>
          <a:p>
            <a:r>
              <a:rPr lang="en-US" dirty="0"/>
              <a:t>Stage II marketing with adjustments as necessary. Advertise new features, and garner interest with industry leaders.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9ECE34-19FE-4D2A-94D3-565A84688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7" y="5871118"/>
            <a:ext cx="1565564" cy="93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/>
          <a:lstStyle/>
          <a:p>
            <a:r>
              <a:rPr lang="en-US" dirty="0"/>
              <a:t>TRACTION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/>
          <a:lstStyle/>
          <a:p>
            <a:r>
              <a:rPr lang="en-US" dirty="0"/>
              <a:t>Forecasting for success</a:t>
            </a:r>
          </a:p>
        </p:txBody>
      </p:sp>
      <p:graphicFrame>
        <p:nvGraphicFramePr>
          <p:cNvPr id="53" name="Table 50">
            <a:extLst>
              <a:ext uri="{FF2B5EF4-FFF2-40B4-BE49-F238E27FC236}">
                <a16:creationId xmlns:a16="http://schemas.microsoft.com/office/drawing/2014/main" id="{7EB17215-3702-4854-86F9-086DB8BCA17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1807053847"/>
              </p:ext>
            </p:extLst>
          </p:nvPr>
        </p:nvGraphicFramePr>
        <p:xfrm>
          <a:off x="838200" y="2286000"/>
          <a:ext cx="6676474" cy="2864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112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1518454">
                  <a:extLst>
                    <a:ext uri="{9D8B030D-6E8A-4147-A177-3AD203B41FA5}">
                      <a16:colId xmlns:a16="http://schemas.microsoft.com/office/drawing/2014/main" val="2284043154"/>
                    </a:ext>
                  </a:extLst>
                </a:gridCol>
                <a:gridCol w="1518454">
                  <a:extLst>
                    <a:ext uri="{9D8B030D-6E8A-4147-A177-3AD203B41FA5}">
                      <a16:colId xmlns:a16="http://schemas.microsoft.com/office/drawing/2014/main" val="2987712514"/>
                    </a:ext>
                  </a:extLst>
                </a:gridCol>
                <a:gridCol w="1518454">
                  <a:extLst>
                    <a:ext uri="{9D8B030D-6E8A-4147-A177-3AD203B41FA5}">
                      <a16:colId xmlns:a16="http://schemas.microsoft.com/office/drawing/2014/main" val="1068233346"/>
                    </a:ext>
                  </a:extLst>
                </a:gridCol>
              </a:tblGrid>
              <a:tr h="308774">
                <a:tc>
                  <a:txBody>
                    <a:bodyPr/>
                    <a:lstStyle/>
                    <a:p>
                      <a:pPr algn="r"/>
                      <a:r>
                        <a:rPr lang="en-US" sz="1400" b="0" cap="all" spc="150" baseline="0" dirty="0">
                          <a:solidFill>
                            <a:schemeClr val="bg1"/>
                          </a:solidFill>
                          <a:latin typeface="+mj-lt"/>
                        </a:rPr>
                        <a:t>Key Metrics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cap="all" spc="150" baseline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cap="all" spc="150" baseline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cap="all" spc="150" baseline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Clients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Expenses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Gross revenue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2022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4000-7000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$36,000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2023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10000-15000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$90,000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2024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15000-20000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$180,000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21222"/>
                  </a:ext>
                </a:extLst>
              </a:tr>
            </a:tbl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54CD4A7-4E1A-4902-993B-81A396A36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rmAutofit/>
          </a:bodyPr>
          <a:lstStyle/>
          <a:p>
            <a:r>
              <a:rPr lang="en-US" dirty="0"/>
              <a:t>REVENUE BY YEAR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667C0617-2D93-404D-811B-1E02D5CBD11A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3261796124"/>
              </p:ext>
            </p:extLst>
          </p:nvPr>
        </p:nvGraphicFramePr>
        <p:xfrm>
          <a:off x="7858125" y="2779713"/>
          <a:ext cx="3148013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9AD3C81A-A0C2-4BE6-A0A5-8E728ADFA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7" y="5871118"/>
            <a:ext cx="1565564" cy="9393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360DC7-4581-46B2-AB2D-E98F785D6EBD}"/>
              </a:ext>
            </a:extLst>
          </p:cNvPr>
          <p:cNvSpPr txBox="1"/>
          <p:nvPr/>
        </p:nvSpPr>
        <p:spPr>
          <a:xfrm>
            <a:off x="838200" y="5108134"/>
            <a:ext cx="66764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Estimations based on previous market trends. Price adjustments and product packages (i.e., packages for industry providers) would change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Expenses based on expected cost of advertising </a:t>
            </a:r>
          </a:p>
        </p:txBody>
      </p:sp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r>
              <a:rPr lang="en-US" dirty="0"/>
              <a:t>Finn Lancaster​</a:t>
            </a:r>
          </a:p>
          <a:p>
            <a:r>
              <a:rPr lang="en-US" dirty="0" err="1"/>
              <a:t>hello@finned.tech</a:t>
            </a:r>
            <a:endParaRPr lang="en-US" dirty="0"/>
          </a:p>
          <a:p>
            <a:r>
              <a:rPr lang="en-US" dirty="0"/>
              <a:t>www.finned.tech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2C0D73-AB39-4848-822F-52F335314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7" y="5871118"/>
            <a:ext cx="1565564" cy="93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en-ZA" dirty="0"/>
              <a:t>ABOUT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/>
          <a:p>
            <a:r>
              <a:rPr lang="en-US" dirty="0"/>
              <a:t>At Finned, we build cutting-edge AI in order to serve both small and large businesses effectively advertise. Our Finned software addresses a personalization problem within the digital billboard industry by deciding which ads to show, and when.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ZA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05A941-95A3-4569-8367-22DF99E10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7" y="5871118"/>
            <a:ext cx="1565564" cy="93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MARKET GAP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dirty="0"/>
              <a:t>CUSTOMERS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US" dirty="0"/>
              <a:t>COSTS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US" dirty="0"/>
              <a:t>Few, if any, products on the market help customers like we do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/>
          <a:lstStyle/>
          <a:p>
            <a:r>
              <a:rPr lang="en-US" dirty="0"/>
              <a:t>Most businesses advertise using a billboard, in many cases a digital one (this is more common in urban areas.) Finned is built for any all of these customers.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US" dirty="0"/>
              <a:t>Small businesses account for the most interested group in Finned, and thus stand to profit the most.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en-US" dirty="0"/>
              <a:t>Without Finned, customers waste potential millions of dollars on ineffective advertising. 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0" name="Footer Placeholder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4BD8D1-D292-4D87-A22A-1CDA898F9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7" y="5884973"/>
            <a:ext cx="1565564" cy="9393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01C4DF-CB3D-4882-96D9-8A53CF803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7" y="5871118"/>
            <a:ext cx="1565564" cy="93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CLOSE THE GAP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/>
          <a:lstStyle/>
          <a:p>
            <a:r>
              <a:rPr lang="en-US" dirty="0"/>
              <a:t>Our product makes consumer advertising easier, and no other product on the market offers quite the same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TARGET AUDIENCE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/>
          <a:lstStyle/>
          <a:p>
            <a:r>
              <a:rPr lang="en-US" dirty="0"/>
              <a:t>Our target audience is small businesses.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COST SAVINGS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/>
          <a:lstStyle/>
          <a:p>
            <a:r>
              <a:rPr lang="en-US" dirty="0"/>
              <a:t>Reduce expenses for replacement products 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EASY TO USE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/>
          <a:lstStyle/>
          <a:p>
            <a:r>
              <a:rPr lang="en-US" dirty="0"/>
              <a:t>Simple design that gives customers the targeted information they need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7EF3D0-F95E-4695-95E9-81D882859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7" y="5871118"/>
            <a:ext cx="1565564" cy="93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PRODUCT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UNIQUE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/>
          <a:p>
            <a:r>
              <a:rPr lang="en-ZA" dirty="0"/>
              <a:t>Only product specifically dedicated to this niche market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TO MARKET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/>
          <a:lstStyle/>
          <a:p>
            <a:r>
              <a:rPr lang="en-ZA" dirty="0"/>
              <a:t>Unique product in the field of AI-driven advertisement on digital billboards.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TESTED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/>
          <a:lstStyle/>
          <a:p>
            <a:r>
              <a:rPr lang="en-ZA" dirty="0"/>
              <a:t>Conducted testing with several individuals and billboard technologies.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AUTHENTIC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/>
          <a:lstStyle/>
          <a:p>
            <a:r>
              <a:rPr lang="en-ZA" dirty="0"/>
              <a:t>Designed with the help and input of experts in the field </a:t>
            </a:r>
            <a:endParaRPr lang="en-US" dirty="0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6AE0BE-1EA8-4BD8-809A-56143B1DF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7" y="5871118"/>
            <a:ext cx="1565564" cy="93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US" dirty="0"/>
              <a:t>COMPANY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ABBE8B-266F-4698-B7B5-8F20F2845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7" y="5871118"/>
            <a:ext cx="1565564" cy="93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/>
          <a:lstStyle/>
          <a:p>
            <a:r>
              <a:rPr lang="en-ZA" dirty="0"/>
              <a:t>BUSINESS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ZA" noProof="1"/>
              <a:t>ABSTRACT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/>
          <a:p>
            <a:r>
              <a:rPr lang="en-ZA" noProof="1"/>
              <a:t>We based our research on market trends and customer surveying.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ZA" noProof="1"/>
              <a:t>DESIGN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/>
          <a:p>
            <a:r>
              <a:rPr lang="en-ZA" noProof="1"/>
              <a:t>We believe people need more products specifically dedicated to this niche market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ZA" noProof="1"/>
              <a:t>RESEARCH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/>
          <a:p>
            <a:r>
              <a:rPr lang="en-ZA" noProof="1"/>
              <a:t>Minimalist and easy to use </a:t>
            </a:r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ZA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54142A-17E5-40B0-8A2A-37CA2BE2E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7" y="5871118"/>
            <a:ext cx="1565564" cy="93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(ESTIMATED) Market comparison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3855" y="3064615"/>
            <a:ext cx="1240971" cy="823912"/>
          </a:xfrm>
        </p:spPr>
        <p:txBody>
          <a:bodyPr/>
          <a:lstStyle/>
          <a:p>
            <a:r>
              <a:rPr lang="en-US" dirty="0"/>
              <a:t>$3B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475514" y="3064615"/>
            <a:ext cx="1240971" cy="823912"/>
          </a:xfrm>
        </p:spPr>
        <p:txBody>
          <a:bodyPr/>
          <a:lstStyle/>
          <a:p>
            <a:r>
              <a:rPr lang="en-US" dirty="0"/>
              <a:t>$2B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887174" y="3064615"/>
            <a:ext cx="1240971" cy="823912"/>
          </a:xfrm>
        </p:spPr>
        <p:txBody>
          <a:bodyPr/>
          <a:lstStyle/>
          <a:p>
            <a:r>
              <a:rPr lang="en-US" dirty="0"/>
              <a:t>$1B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/>
          <a:lstStyle/>
          <a:p>
            <a:r>
              <a:rPr lang="en-US" dirty="0"/>
              <a:t>Opportunity to build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/>
          <a:lstStyle/>
          <a:p>
            <a:r>
              <a:rPr lang="en-US" dirty="0"/>
              <a:t>Addressable market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/>
          <a:lstStyle/>
          <a:p>
            <a:r>
              <a:rPr lang="en-US" dirty="0"/>
              <a:t>Freedom to invent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/>
          <a:lstStyle/>
          <a:p>
            <a:r>
              <a:rPr lang="en-US" dirty="0"/>
              <a:t>Serviceable market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/>
          <a:lstStyle/>
          <a:p>
            <a:r>
              <a:rPr lang="en-US" dirty="0"/>
              <a:t>Few competitors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/>
          <a:lstStyle/>
          <a:p>
            <a:r>
              <a:rPr lang="en-US" dirty="0"/>
              <a:t>Obtainable market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556726-051C-4731-AA06-E82004AEC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7" y="5871118"/>
            <a:ext cx="1565564" cy="93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OUR COMPETITION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/>
          <a:lstStyle/>
          <a:p>
            <a:r>
              <a:rPr lang="en-ZA" dirty="0"/>
              <a:t>FINNED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noProof="1"/>
              <a:t>Our product is priced below that of other companies on the market</a:t>
            </a:r>
          </a:p>
          <a:p>
            <a:r>
              <a:rPr lang="en-ZA" noProof="1"/>
              <a:t>Design is simple and easy to use, compared to the complex designs of the competitors</a:t>
            </a:r>
          </a:p>
          <a:p>
            <a:r>
              <a:rPr lang="en-ZA" noProof="1"/>
              <a:t>Affordability is the main draw for our consumers to our product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/>
          <a:lstStyle/>
          <a:p>
            <a:r>
              <a:rPr lang="en-US" dirty="0"/>
              <a:t>COMPETITORS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/>
          <a:lstStyle/>
          <a:p>
            <a:r>
              <a:rPr lang="en-ZA" b="1" noProof="1"/>
              <a:t>Company A</a:t>
            </a:r>
            <a:br>
              <a:rPr lang="en-ZA" noProof="1"/>
            </a:br>
            <a:r>
              <a:rPr lang="en-ZA" noProof="1"/>
              <a:t>Product is more expensive</a:t>
            </a:r>
          </a:p>
          <a:p>
            <a:r>
              <a:rPr lang="en-ZA" b="1" noProof="1"/>
              <a:t>Companies B &amp; C </a:t>
            </a:r>
            <a:br>
              <a:rPr lang="en-ZA" noProof="1"/>
            </a:br>
            <a:r>
              <a:rPr lang="en-ZA" noProof="1"/>
              <a:t>Product is expensive and inconvenient to use</a:t>
            </a:r>
          </a:p>
          <a:p>
            <a:r>
              <a:rPr lang="en-ZA" b="1" noProof="1"/>
              <a:t>Companies D &amp; E</a:t>
            </a:r>
            <a:br>
              <a:rPr lang="en-ZA" noProof="1"/>
            </a:br>
            <a:r>
              <a:rPr lang="en-ZA" noProof="1"/>
              <a:t>Product is affordable, but inconvenient to use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9A69B6-3EBC-4BCC-B21A-5973E9F55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7" y="5871118"/>
            <a:ext cx="1565564" cy="93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89</TotalTime>
  <Words>538</Words>
  <Application>Microsoft Office PowerPoint</Application>
  <PresentationFormat>Widescreen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Monoline</vt:lpstr>
      <vt:lpstr>Finned Pitch deck</vt:lpstr>
      <vt:lpstr>ABOUT US</vt:lpstr>
      <vt:lpstr>PROBLEM</vt:lpstr>
      <vt:lpstr>SOLUTION</vt:lpstr>
      <vt:lpstr>PRODUCT OVERVIEW</vt:lpstr>
      <vt:lpstr>COMPANY OVERVIEW</vt:lpstr>
      <vt:lpstr>BUSINESS MODEL</vt:lpstr>
      <vt:lpstr>(ESTIMATED) Market comparison</vt:lpstr>
      <vt:lpstr>OUR COMPETITION</vt:lpstr>
      <vt:lpstr>Growth strategy</vt:lpstr>
      <vt:lpstr>TRACTION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Finned Pitch deck</dc:title>
  <dc:creator>Lancaster, Finn B</dc:creator>
  <cp:lastModifiedBy>Lancaster, Finn B</cp:lastModifiedBy>
  <cp:revision>14</cp:revision>
  <dcterms:created xsi:type="dcterms:W3CDTF">2022-03-25T12:20:00Z</dcterms:created>
  <dcterms:modified xsi:type="dcterms:W3CDTF">2022-03-25T13:49:50Z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