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80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96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C3CEF-DFE9-4A9E-80D6-86FB0CD85F93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2CCD-F245-455A-BCB4-9BB5CC8573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01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F133-E55B-44D7-AC60-9FA23EB93F24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9820-7B1A-4278-8970-960571A069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434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0382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53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292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2576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86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911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87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04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618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78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50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3073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0152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89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8845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167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099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8580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3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9597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484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892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158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35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89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68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115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193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9820-7B1A-4278-8970-960571A0695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69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435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48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909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4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937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0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4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63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01F5-AE24-4FCC-A6C7-14DB3F017F30}" type="datetimeFigureOut">
              <a:rPr lang="en-IE" smtClean="0"/>
              <a:t>24/04/2013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0067-05FF-4CF7-8D15-9CAB906C4D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579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Sample Paper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ST1002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94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5616" y="1052736"/>
                <a:ext cx="7272808" cy="5310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 smtClean="0"/>
                  <a:t>P(x &lt; 137):  mean = 141;sd=2.5</a:t>
                </a:r>
              </a:p>
              <a:p>
                <a:endParaRPr lang="en-IE" dirty="0" smtClean="0"/>
              </a:p>
              <a:p>
                <a:r>
                  <a:rPr lang="en-IE" dirty="0" smtClean="0"/>
                  <a:t>Create z –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137−141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2.5</m:t>
                        </m:r>
                      </m:den>
                    </m:f>
                  </m:oMath>
                </a14:m>
                <a:r>
                  <a:rPr lang="en-IE" dirty="0" smtClean="0"/>
                  <a:t>= -1.6</a:t>
                </a:r>
              </a:p>
              <a:p>
                <a:endParaRPr lang="en-IE" dirty="0"/>
              </a:p>
              <a:p>
                <a:r>
                  <a:rPr lang="en-IE" dirty="0" smtClean="0"/>
                  <a:t>P(z &lt; -1.6) =P(z&gt;1.6)=1-P(z&lt;1.6)=1-0.945=0.055</a:t>
                </a:r>
              </a:p>
              <a:p>
                <a:endParaRPr lang="en-IE" dirty="0"/>
              </a:p>
              <a:p>
                <a:endParaRPr lang="en-IE" dirty="0" smtClean="0"/>
              </a:p>
              <a:p>
                <a:r>
                  <a:rPr lang="en-IE" dirty="0" smtClean="0"/>
                  <a:t>P(x &gt; 144) </a:t>
                </a:r>
              </a:p>
              <a:p>
                <a:endParaRPr lang="en-IE" dirty="0"/>
              </a:p>
              <a:p>
                <a:r>
                  <a:rPr lang="en-IE" dirty="0" smtClean="0"/>
                  <a:t>Create z –score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144−141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2.5</m:t>
                        </m:r>
                      </m:den>
                    </m:f>
                  </m:oMath>
                </a14:m>
                <a:r>
                  <a:rPr lang="en-IE" dirty="0" smtClean="0"/>
                  <a:t>=1.2</a:t>
                </a:r>
              </a:p>
              <a:p>
                <a:endParaRPr lang="en-IE" dirty="0"/>
              </a:p>
              <a:p>
                <a:r>
                  <a:rPr lang="en-IE" dirty="0" smtClean="0"/>
                  <a:t>P(z &gt;1.2)=1-0.88=0.12</a:t>
                </a:r>
              </a:p>
              <a:p>
                <a:endParaRPr lang="en-IE" dirty="0" smtClean="0"/>
              </a:p>
              <a:p>
                <a:r>
                  <a:rPr lang="en-IE" dirty="0"/>
                  <a:t>1- [P(x&lt;137) + P(x&gt;144)]</a:t>
                </a:r>
              </a:p>
              <a:p>
                <a:endParaRPr lang="en-IE" dirty="0"/>
              </a:p>
              <a:p>
                <a:r>
                  <a:rPr lang="en-IE" dirty="0" smtClean="0"/>
                  <a:t>1-[0.055+0.12]=0.825</a:t>
                </a:r>
              </a:p>
              <a:p>
                <a:endParaRPr lang="en-IE" dirty="0" smtClean="0"/>
              </a:p>
              <a:p>
                <a:r>
                  <a:rPr lang="en-IE" dirty="0" smtClean="0"/>
                  <a:t>82.5% of observations between 137 and 144</a:t>
                </a:r>
                <a:endParaRPr lang="en-IE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052736"/>
                <a:ext cx="7272808" cy="5310621"/>
              </a:xfrm>
              <a:prstGeom prst="rect">
                <a:avLst/>
              </a:prstGeom>
              <a:blipFill rotWithShape="1">
                <a:blip r:embed="rId3"/>
                <a:stretch>
                  <a:fillRect l="-671" t="-574" b="-91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1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/>
              <a:t>Rows: Buy Organic   Columns: GENDER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           F      M    All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No       296    172    468</a:t>
            </a:r>
          </a:p>
          <a:p>
            <a:r>
              <a:rPr lang="en-IE" dirty="0"/>
              <a:t>       </a:t>
            </a:r>
            <a:r>
              <a:rPr lang="en-IE" b="1" i="1" dirty="0"/>
              <a:t>322.8  145.2</a:t>
            </a:r>
            <a:r>
              <a:rPr lang="en-IE" b="1" dirty="0"/>
              <a:t>  468.0</a:t>
            </a:r>
            <a:endParaRPr lang="en-IE" dirty="0"/>
          </a:p>
          <a:p>
            <a:r>
              <a:rPr lang="en-IE" dirty="0"/>
              <a:t> </a:t>
            </a:r>
          </a:p>
          <a:p>
            <a:r>
              <a:rPr lang="en-IE" dirty="0"/>
              <a:t>yes      153     30    183</a:t>
            </a:r>
          </a:p>
          <a:p>
            <a:r>
              <a:rPr lang="en-IE" dirty="0"/>
              <a:t>       </a:t>
            </a:r>
            <a:r>
              <a:rPr lang="en-IE" i="1" dirty="0"/>
              <a:t>126.2   56.8</a:t>
            </a:r>
            <a:r>
              <a:rPr lang="en-IE" b="1" dirty="0"/>
              <a:t>  183.0</a:t>
            </a:r>
            <a:endParaRPr lang="en-IE" dirty="0"/>
          </a:p>
          <a:p>
            <a:r>
              <a:rPr lang="en-IE" dirty="0"/>
              <a:t> </a:t>
            </a:r>
          </a:p>
          <a:p>
            <a:r>
              <a:rPr lang="en-IE" dirty="0"/>
              <a:t>All      449    202    651</a:t>
            </a:r>
          </a:p>
          <a:p>
            <a:r>
              <a:rPr lang="en-IE" dirty="0"/>
              <a:t>       449.0  202.0  651.0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Cell Contents:      Count</a:t>
            </a:r>
          </a:p>
          <a:p>
            <a:r>
              <a:rPr lang="en-IE" dirty="0"/>
              <a:t>                    Expected count</a:t>
            </a:r>
          </a:p>
        </p:txBody>
      </p:sp>
    </p:spTree>
    <p:extLst>
      <p:ext uri="{BB962C8B-B14F-4D97-AF65-F5344CB8AC3E}">
        <p14:creationId xmlns:p14="http://schemas.microsoft.com/office/powerpoint/2010/main" val="333093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IE" sz="2800" dirty="0"/>
              <a:t>Give a 95% confidence interval for the proportion of people who purchased  organic food.  Explain what it means.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1988840"/>
                <a:ext cx="8424936" cy="490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2400" dirty="0" smtClean="0"/>
                  <a:t>Sample proportion= 183/651=0.28</a:t>
                </a:r>
              </a:p>
              <a:p>
                <a:endParaRPr lang="en-IE" sz="2400" dirty="0"/>
              </a:p>
              <a:p>
                <a:endParaRPr lang="en-IE" sz="2400" dirty="0" smtClean="0"/>
              </a:p>
              <a:p>
                <a:r>
                  <a:rPr lang="en-IE" sz="2400" dirty="0" smtClean="0"/>
                  <a:t>95% CI= 0.28 </a:t>
                </a:r>
                <a14:m>
                  <m:oMath xmlns:m="http://schemas.openxmlformats.org/officeDocument/2006/math">
                    <m:r>
                      <a:rPr lang="en-IE" sz="24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sz="2400" b="0" i="1" smtClean="0">
                        <a:latin typeface="Cambria Math"/>
                        <a:ea typeface="Cambria Math"/>
                      </a:rPr>
                      <m:t>1.96∗</m:t>
                    </m:r>
                    <m:rad>
                      <m:radPr>
                        <m:degHide m:val="on"/>
                        <m:ctrlPr>
                          <a:rPr lang="en-IE" sz="24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E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IE" sz="2400" b="0" i="1" smtClean="0">
                                    <a:latin typeface="Cambria Math"/>
                                    <a:ea typeface="Cambria Math"/>
                                  </a:rPr>
                                  <m:t>0.28</m:t>
                                </m:r>
                              </m:e>
                            </m:d>
                            <m:r>
                              <a:rPr lang="en-IE" sz="2400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IE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IE" sz="2400" b="0" i="1" smtClean="0">
                                    <a:latin typeface="Cambria Math"/>
                                    <a:ea typeface="Cambria Math"/>
                                  </a:rPr>
                                  <m:t>1−0.28</m:t>
                                </m:r>
                              </m:e>
                            </m:d>
                          </m:num>
                          <m:den>
                            <m:r>
                              <a:rPr lang="en-IE" sz="2400" b="0" i="1" smtClean="0">
                                <a:latin typeface="Cambria Math"/>
                                <a:ea typeface="Cambria Math"/>
                              </a:rPr>
                              <m:t>651</m:t>
                            </m:r>
                          </m:den>
                        </m:f>
                        <m:r>
                          <a:rPr lang="en-IE" sz="2400" b="0" i="1" smtClean="0">
                            <a:latin typeface="Cambria Math"/>
                            <a:ea typeface="Cambria Math"/>
                          </a:rPr>
                          <m:t>   </m:t>
                        </m:r>
                      </m:e>
                    </m:rad>
                    <m:r>
                      <a:rPr lang="en-IE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IE" sz="2400" b="0" dirty="0" smtClean="0">
                  <a:ea typeface="Cambria Math"/>
                </a:endParaRPr>
              </a:p>
              <a:p>
                <a:endParaRPr lang="en-IE" sz="2400" dirty="0" smtClean="0"/>
              </a:p>
              <a:p>
                <a:r>
                  <a:rPr lang="en-IE" sz="2400" dirty="0" smtClean="0"/>
                  <a:t>= 0.28 ± 0.034 =  (0.246,0.314)</a:t>
                </a:r>
              </a:p>
              <a:p>
                <a:endParaRPr lang="en-IE" sz="2400" dirty="0"/>
              </a:p>
              <a:p>
                <a:endParaRPr lang="en-IE" sz="2400" dirty="0" smtClean="0"/>
              </a:p>
              <a:p>
                <a:r>
                  <a:rPr lang="en-IE" sz="2400" dirty="0" smtClean="0"/>
                  <a:t>Somewhere between 0.246 (24.6%) and 0.314 (31.4%) of the population buy organic food.</a:t>
                </a:r>
              </a:p>
              <a:p>
                <a:endParaRPr lang="en-IE" sz="2400" dirty="0"/>
              </a:p>
              <a:p>
                <a:r>
                  <a:rPr lang="en-IE" sz="2400" dirty="0" smtClean="0"/>
                  <a:t> </a:t>
                </a:r>
                <a:endParaRPr lang="en-IE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424936" cy="4906536"/>
              </a:xfrm>
              <a:prstGeom prst="rect">
                <a:avLst/>
              </a:prstGeom>
              <a:blipFill rotWithShape="1">
                <a:blip r:embed="rId3"/>
                <a:stretch>
                  <a:fillRect l="-1085" t="-99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2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Null hypothesis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H</a:t>
            </a:r>
            <a:r>
              <a:rPr lang="en-IE" baseline="-25000" dirty="0" smtClean="0"/>
              <a:t>0</a:t>
            </a:r>
            <a:r>
              <a:rPr lang="en-IE" dirty="0" smtClean="0"/>
              <a:t>:  There is no relationship (association) between gender and purchase of organic food in the population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u="sng" dirty="0" smtClean="0"/>
              <a:t>or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H</a:t>
            </a:r>
            <a:r>
              <a:rPr lang="en-IE" baseline="-25000" dirty="0" smtClean="0"/>
              <a:t>0</a:t>
            </a:r>
            <a:r>
              <a:rPr lang="en-IE" dirty="0" smtClean="0"/>
              <a:t>:  The proportion of males and females who buy organic food is the same in the population.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273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Alternate hypothesis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H</a:t>
            </a:r>
            <a:r>
              <a:rPr lang="en-IE" baseline="-25000" dirty="0" smtClean="0"/>
              <a:t>0</a:t>
            </a:r>
            <a:r>
              <a:rPr lang="en-IE" dirty="0" smtClean="0"/>
              <a:t>:  There is a relationship (association) between gender and purchase of organic food in the population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u="sng" dirty="0" smtClean="0"/>
              <a:t>or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H</a:t>
            </a:r>
            <a:r>
              <a:rPr lang="en-IE" baseline="-25000" dirty="0" smtClean="0"/>
              <a:t>0</a:t>
            </a:r>
            <a:r>
              <a:rPr lang="en-IE" dirty="0" smtClean="0"/>
              <a:t>:  The proportion of males and females who buy organic food is not the same in the population.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768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What are the Expected values (italicised numbers)  in the table?.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Values(numbers) for each cell you expect to get if the null hypothesis was true</a:t>
                </a:r>
              </a:p>
              <a:p>
                <a:endParaRPr lang="en-IE" dirty="0"/>
              </a:p>
              <a:p>
                <a:r>
                  <a:rPr lang="en-IE" dirty="0" smtClean="0"/>
                  <a:t>e.g. 322.8</a:t>
                </a:r>
              </a:p>
              <a:p>
                <a:endParaRPr lang="en-IE" dirty="0" smtClean="0"/>
              </a:p>
              <a:p>
                <a:r>
                  <a:rPr lang="en-IE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468∗449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651</m:t>
                        </m:r>
                      </m:den>
                    </m:f>
                    <m:r>
                      <a:rPr lang="en-IE" b="0" i="1" smtClean="0">
                        <a:latin typeface="Cambria Math"/>
                      </a:rPr>
                      <m:t>=322.8</m:t>
                    </m:r>
                  </m:oMath>
                </a14:m>
                <a:endParaRPr lang="en-IE" dirty="0"/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31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Pearson Chi-Square = 25.479, DF = 1, P-Value = 0.000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Pearson Chi-square calculated from formula</a:t>
            </a:r>
          </a:p>
          <a:p>
            <a:r>
              <a:rPr lang="en-IE" dirty="0" err="1" smtClean="0"/>
              <a:t>df</a:t>
            </a:r>
            <a:r>
              <a:rPr lang="en-IE" dirty="0" smtClean="0"/>
              <a:t> =1 = no. of rows -1 * no. of columns -1=1</a:t>
            </a:r>
          </a:p>
          <a:p>
            <a:r>
              <a:rPr lang="en-IE" dirty="0" smtClean="0"/>
              <a:t>p &lt;0.05</a:t>
            </a:r>
          </a:p>
          <a:p>
            <a:r>
              <a:rPr lang="en-IE" dirty="0" smtClean="0"/>
              <a:t>We can conclude we have evidence against the null hypothesis </a:t>
            </a:r>
          </a:p>
          <a:p>
            <a:r>
              <a:rPr lang="en-IE" dirty="0" smtClean="0"/>
              <a:t>Therefore there is an association between gender and purchase of organic food in the populations</a:t>
            </a:r>
          </a:p>
        </p:txBody>
      </p:sp>
    </p:spTree>
    <p:extLst>
      <p:ext uri="{BB962C8B-B14F-4D97-AF65-F5344CB8AC3E}">
        <p14:creationId xmlns:p14="http://schemas.microsoft.com/office/powerpoint/2010/main" val="328317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Confidence interval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Prob. Buying for males=30/202=0.15</a:t>
                </a:r>
              </a:p>
              <a:p>
                <a:r>
                  <a:rPr lang="en-IE" dirty="0" smtClean="0"/>
                  <a:t>Prob. Buying for females=153/449=0.34</a:t>
                </a:r>
              </a:p>
              <a:p>
                <a:r>
                  <a:rPr lang="en-IE" dirty="0" smtClean="0"/>
                  <a:t>CI for difference in proportions in the population</a:t>
                </a:r>
              </a:p>
              <a:p>
                <a:r>
                  <a:rPr lang="en-IE" dirty="0" smtClean="0"/>
                  <a:t>(0.34-0.15)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1.96∗</m:t>
                    </m:r>
                    <m:rad>
                      <m:radPr>
                        <m:degHide m:val="on"/>
                        <m:ctrlPr>
                          <a:rPr lang="en-IE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0.15</m:t>
                            </m:r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∗(1−0.15)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202</m:t>
                            </m:r>
                          </m:den>
                        </m:f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0.34</m:t>
                            </m:r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∗(1−.34)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/>
                                <a:ea typeface="Cambria Math"/>
                              </a:rPr>
                              <m:t>449</m:t>
                            </m:r>
                          </m:den>
                        </m:f>
                      </m:e>
                    </m:rad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58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71184"/>
              </p:ext>
            </p:extLst>
          </p:nvPr>
        </p:nvGraphicFramePr>
        <p:xfrm>
          <a:off x="1828800" y="1412776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12776"/>
                        <a:ext cx="54864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26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Q3b.  SE of mean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 of mean = measure of the variability of the mean from sample to sample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196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1a. Why </a:t>
            </a:r>
            <a:r>
              <a:rPr lang="en-IE" sz="2800" dirty="0"/>
              <a:t>is it important to know the type of data (categorical or quantitative)?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Type of data will dictate what we can do with it</a:t>
            </a:r>
          </a:p>
          <a:p>
            <a:r>
              <a:rPr lang="en-IE" dirty="0" smtClean="0"/>
              <a:t>Graphs we can draw</a:t>
            </a:r>
          </a:p>
          <a:p>
            <a:r>
              <a:rPr lang="en-IE" dirty="0" smtClean="0"/>
              <a:t>Summary statistics </a:t>
            </a:r>
          </a:p>
          <a:p>
            <a:r>
              <a:rPr lang="en-IE" dirty="0" smtClean="0"/>
              <a:t>Type of analyses</a:t>
            </a:r>
          </a:p>
          <a:p>
            <a:pPr marL="0" indent="0">
              <a:buNone/>
            </a:pPr>
            <a:r>
              <a:rPr lang="en-IE" dirty="0" smtClean="0"/>
              <a:t>Histogram – 1 quantitative variable</a:t>
            </a:r>
          </a:p>
          <a:p>
            <a:pPr marL="0" indent="0">
              <a:buNone/>
            </a:pPr>
            <a:r>
              <a:rPr lang="en-IE" dirty="0" smtClean="0"/>
              <a:t>Categorical data – frequency tables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736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Systematic sample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Take every nth person from a list</a:t>
            </a:r>
          </a:p>
          <a:p>
            <a:r>
              <a:rPr lang="en-IE" dirty="0" smtClean="0"/>
              <a:t>Describe </a:t>
            </a:r>
            <a:r>
              <a:rPr lang="en-IE" dirty="0"/>
              <a:t>how you would select a systematic sample of 35 people from a population of 1</a:t>
            </a:r>
            <a:r>
              <a:rPr lang="en-IE" dirty="0" smtClean="0"/>
              <a:t>136 people</a:t>
            </a:r>
          </a:p>
          <a:p>
            <a:r>
              <a:rPr lang="en-IE" dirty="0" smtClean="0"/>
              <a:t>K=1136/35=32 rounded</a:t>
            </a:r>
          </a:p>
          <a:p>
            <a:r>
              <a:rPr lang="en-IE" dirty="0" smtClean="0"/>
              <a:t>Take a random number between 1 and 1136</a:t>
            </a:r>
          </a:p>
          <a:p>
            <a:r>
              <a:rPr lang="en-IE" dirty="0" smtClean="0"/>
              <a:t>Say 750</a:t>
            </a:r>
          </a:p>
          <a:p>
            <a:r>
              <a:rPr lang="en-IE" dirty="0" smtClean="0"/>
              <a:t>Pick 750, 750+32, 750+2*32 etc</a:t>
            </a:r>
            <a:r>
              <a:rPr lang="en-IE" dirty="0"/>
              <a:t>.</a:t>
            </a:r>
            <a:r>
              <a:rPr lang="en-IE" dirty="0" smtClean="0"/>
              <a:t> and wrapping round at the end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17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Numbers selected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18941"/>
              </p:ext>
            </p:extLst>
          </p:nvPr>
        </p:nvGraphicFramePr>
        <p:xfrm>
          <a:off x="3962400" y="2095500"/>
          <a:ext cx="1219201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608"/>
                <a:gridCol w="537593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750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782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814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846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878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>
                          <a:effectLst/>
                        </a:rPr>
                        <a:t>910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942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974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1006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1038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>
                          <a:effectLst/>
                        </a:rPr>
                        <a:t>1070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>
                          <a:effectLst/>
                        </a:rPr>
                        <a:t>1102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612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>
                          <a:effectLst/>
                        </a:rPr>
                        <a:t>1134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>
                          <a:effectLst/>
                        </a:rPr>
                        <a:t>1166</a:t>
                      </a:r>
                      <a:endParaRPr lang="en-IE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u="none" strike="noStrike" dirty="0">
                          <a:effectLst/>
                        </a:rPr>
                        <a:t>30</a:t>
                      </a:r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8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764704"/>
            <a:ext cx="6264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/>
              <a:t>Two-Sample T-Test and CI: Diagonal, Status </a:t>
            </a:r>
            <a:endParaRPr lang="en-IE" dirty="0"/>
          </a:p>
          <a:p>
            <a:r>
              <a:rPr lang="en-IE" b="1" dirty="0"/>
              <a:t> </a:t>
            </a:r>
            <a:endParaRPr lang="en-IE" dirty="0"/>
          </a:p>
          <a:p>
            <a:r>
              <a:rPr lang="en-IE" dirty="0"/>
              <a:t>Two-sample T for Diagonal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Status           N     </a:t>
            </a:r>
            <a:r>
              <a:rPr lang="en-IE" dirty="0" smtClean="0"/>
              <a:t>     Mean          </a:t>
            </a:r>
            <a:r>
              <a:rPr lang="en-IE" dirty="0" err="1"/>
              <a:t>StDev</a:t>
            </a:r>
            <a:r>
              <a:rPr lang="en-IE" dirty="0"/>
              <a:t>    </a:t>
            </a:r>
            <a:r>
              <a:rPr lang="en-IE" dirty="0" smtClean="0"/>
              <a:t>    SE </a:t>
            </a:r>
            <a:r>
              <a:rPr lang="en-IE" dirty="0"/>
              <a:t>Mean</a:t>
            </a:r>
          </a:p>
          <a:p>
            <a:r>
              <a:rPr lang="en-IE" dirty="0"/>
              <a:t>Not Fraud       100    141.517  </a:t>
            </a:r>
            <a:r>
              <a:rPr lang="en-IE" dirty="0" smtClean="0"/>
              <a:t>     0.447         </a:t>
            </a:r>
            <a:r>
              <a:rPr lang="en-IE" dirty="0"/>
              <a:t>0.045</a:t>
            </a:r>
          </a:p>
          <a:p>
            <a:r>
              <a:rPr lang="en-IE" dirty="0"/>
              <a:t>Fraudulent      100    139.450  </a:t>
            </a:r>
            <a:r>
              <a:rPr lang="en-IE" dirty="0" smtClean="0"/>
              <a:t>     0.558         </a:t>
            </a:r>
            <a:r>
              <a:rPr lang="en-IE" dirty="0"/>
              <a:t>0.056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 </a:t>
            </a:r>
          </a:p>
          <a:p>
            <a:r>
              <a:rPr lang="en-IE" dirty="0"/>
              <a:t>Difference = mu (0) - mu (1)</a:t>
            </a:r>
          </a:p>
          <a:p>
            <a:r>
              <a:rPr lang="en-IE" dirty="0"/>
              <a:t>Estimate for difference:  2.0670</a:t>
            </a:r>
          </a:p>
          <a:p>
            <a:r>
              <a:rPr lang="en-IE" dirty="0"/>
              <a:t>95% CI for difference:  (1.9260, 2.2080)</a:t>
            </a:r>
          </a:p>
          <a:p>
            <a:r>
              <a:rPr lang="en-IE" dirty="0"/>
              <a:t>T-Test of difference = 0 (</a:t>
            </a:r>
            <a:r>
              <a:rPr lang="en-IE" dirty="0" err="1"/>
              <a:t>vs</a:t>
            </a:r>
            <a:r>
              <a:rPr lang="en-IE" dirty="0"/>
              <a:t> not =): T-Value = 28.91  P-Value = 0.000  DF = 198</a:t>
            </a:r>
          </a:p>
        </p:txBody>
      </p:sp>
    </p:spTree>
    <p:extLst>
      <p:ext uri="{BB962C8B-B14F-4D97-AF65-F5344CB8AC3E}">
        <p14:creationId xmlns:p14="http://schemas.microsoft.com/office/powerpoint/2010/main" val="150795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Explanation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Summary statistics for the two groups 0 and 1</a:t>
            </a:r>
          </a:p>
          <a:p>
            <a:r>
              <a:rPr lang="en-IE" dirty="0" smtClean="0"/>
              <a:t>We are interested in comparing the two population means</a:t>
            </a:r>
          </a:p>
          <a:p>
            <a:r>
              <a:rPr lang="en-IE" dirty="0" smtClean="0"/>
              <a:t>T-test does this</a:t>
            </a:r>
          </a:p>
          <a:p>
            <a:r>
              <a:rPr lang="en-IE" dirty="0" smtClean="0"/>
              <a:t>H</a:t>
            </a:r>
            <a:r>
              <a:rPr lang="en-IE" baseline="-25000" dirty="0" smtClean="0"/>
              <a:t>0 :  </a:t>
            </a:r>
            <a:r>
              <a:rPr lang="en-IE" dirty="0" smtClean="0"/>
              <a:t>Difference between population means=0</a:t>
            </a:r>
          </a:p>
          <a:p>
            <a:r>
              <a:rPr lang="en-IE" dirty="0" smtClean="0"/>
              <a:t>H</a:t>
            </a:r>
            <a:r>
              <a:rPr lang="en-IE" baseline="-25000" dirty="0" smtClean="0"/>
              <a:t>1</a:t>
            </a:r>
            <a:r>
              <a:rPr lang="en-IE" dirty="0" smtClean="0"/>
              <a:t>: Difference between population means≠0</a:t>
            </a:r>
          </a:p>
          <a:p>
            <a:r>
              <a:rPr lang="en-IE" dirty="0" smtClean="0"/>
              <a:t>Estimate for difference:  2.0670 in population means</a:t>
            </a:r>
          </a:p>
          <a:p>
            <a:r>
              <a:rPr lang="en-IE" dirty="0" smtClean="0"/>
              <a:t>95% CI for difference of populations means :  (1.9260, 2.2080)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82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T-Test of difference = 0 (</a:t>
            </a:r>
            <a:r>
              <a:rPr lang="en-IE" dirty="0" err="1" smtClean="0"/>
              <a:t>vs</a:t>
            </a:r>
            <a:r>
              <a:rPr lang="en-IE" dirty="0" smtClean="0"/>
              <a:t> not =): T-Value = 28.91  P-Value = 0.000  DF = 198</a:t>
            </a:r>
          </a:p>
          <a:p>
            <a:pPr marL="0" indent="0">
              <a:buNone/>
            </a:pPr>
            <a:r>
              <a:rPr lang="en-IE" dirty="0" smtClean="0"/>
              <a:t>Since p&lt; 0.05 we have evidence against the null hypothesis </a:t>
            </a:r>
          </a:p>
          <a:p>
            <a:r>
              <a:rPr lang="en-IE" dirty="0" smtClean="0"/>
              <a:t>Estimate of difference in the population =95% CI for difference:  (1.9260, 2.2080)</a:t>
            </a:r>
          </a:p>
          <a:p>
            <a:r>
              <a:rPr lang="en-IE" dirty="0" smtClean="0"/>
              <a:t>Average Diagonal of Not fraudulent banknotes is between 1.93 and 2.21 mms shorter than fraudulent banknotes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916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41597"/>
              </p:ext>
            </p:extLst>
          </p:nvPr>
        </p:nvGraphicFramePr>
        <p:xfrm>
          <a:off x="1475656" y="332656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2656"/>
                        <a:ext cx="54864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725144"/>
            <a:ext cx="4783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b="1" dirty="0" smtClean="0"/>
              <a:t>As temperature increases so does yield</a:t>
            </a:r>
          </a:p>
          <a:p>
            <a:endParaRPr lang="en-IE" sz="2000" b="1" dirty="0"/>
          </a:p>
          <a:p>
            <a:r>
              <a:rPr lang="en-IE" sz="2000" b="1" dirty="0" smtClean="0"/>
              <a:t>Note the range of the temperature variable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65772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548680"/>
            <a:ext cx="734481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/>
              <a:t> </a:t>
            </a:r>
            <a:endParaRPr lang="en-IE" dirty="0"/>
          </a:p>
          <a:p>
            <a:r>
              <a:rPr lang="en-IE" sz="2800" dirty="0"/>
              <a:t>The regression equation is</a:t>
            </a:r>
          </a:p>
          <a:p>
            <a:r>
              <a:rPr lang="en-IE" sz="2800" dirty="0"/>
              <a:t>Yield </a:t>
            </a:r>
            <a:r>
              <a:rPr lang="en-IE" sz="2800" dirty="0" err="1"/>
              <a:t>gms</a:t>
            </a:r>
            <a:r>
              <a:rPr lang="en-IE" sz="2800" dirty="0"/>
              <a:t> = 17.0 + 2.00 Temp C</a:t>
            </a:r>
          </a:p>
          <a:p>
            <a:r>
              <a:rPr lang="en-IE" sz="2800" dirty="0"/>
              <a:t> </a:t>
            </a:r>
          </a:p>
          <a:p>
            <a:r>
              <a:rPr lang="en-IE" sz="2800" dirty="0"/>
              <a:t> </a:t>
            </a:r>
          </a:p>
          <a:p>
            <a:r>
              <a:rPr lang="en-IE" sz="2800" dirty="0"/>
              <a:t>Predictor     </a:t>
            </a:r>
            <a:r>
              <a:rPr lang="en-IE" sz="2800" dirty="0" err="1"/>
              <a:t>Coef</a:t>
            </a:r>
            <a:r>
              <a:rPr lang="en-IE" sz="2800" dirty="0"/>
              <a:t>  </a:t>
            </a:r>
            <a:r>
              <a:rPr lang="en-IE" sz="2800" dirty="0" smtClean="0"/>
              <a:t>   SE </a:t>
            </a:r>
            <a:r>
              <a:rPr lang="en-IE" sz="2800" dirty="0" err="1"/>
              <a:t>Coef</a:t>
            </a:r>
            <a:r>
              <a:rPr lang="en-IE" sz="2800" dirty="0"/>
              <a:t>      T      </a:t>
            </a:r>
            <a:r>
              <a:rPr lang="en-IE" sz="2800" dirty="0" smtClean="0"/>
              <a:t>  P</a:t>
            </a:r>
            <a:endParaRPr lang="en-IE" sz="2800" dirty="0"/>
          </a:p>
          <a:p>
            <a:r>
              <a:rPr lang="en-IE" sz="2800" dirty="0"/>
              <a:t>Constant    17.002    4.072   </a:t>
            </a:r>
            <a:r>
              <a:rPr lang="en-IE" sz="2800" dirty="0" smtClean="0"/>
              <a:t>  4.18    0.000</a:t>
            </a:r>
            <a:endParaRPr lang="en-IE" sz="2800" dirty="0"/>
          </a:p>
          <a:p>
            <a:r>
              <a:rPr lang="en-IE" sz="2800" dirty="0"/>
              <a:t>Temp C     1.99517  0.05334  37.41  0.000</a:t>
            </a:r>
          </a:p>
          <a:p>
            <a:r>
              <a:rPr lang="en-IE" sz="2800" dirty="0"/>
              <a:t> </a:t>
            </a:r>
          </a:p>
          <a:p>
            <a:r>
              <a:rPr lang="en-IE" sz="2800" dirty="0"/>
              <a:t> </a:t>
            </a:r>
          </a:p>
          <a:p>
            <a:r>
              <a:rPr lang="en-IE" sz="2800" dirty="0"/>
              <a:t>S = 4.01967   R-</a:t>
            </a:r>
            <a:r>
              <a:rPr lang="en-IE" sz="2800" dirty="0" err="1"/>
              <a:t>Sq</a:t>
            </a:r>
            <a:r>
              <a:rPr lang="en-IE" sz="2800" dirty="0"/>
              <a:t> = 98.4%   R-</a:t>
            </a:r>
            <a:r>
              <a:rPr lang="en-IE" sz="2800" dirty="0" err="1"/>
              <a:t>Sq</a:t>
            </a:r>
            <a:r>
              <a:rPr lang="en-IE" sz="2800" dirty="0"/>
              <a:t>(</a:t>
            </a:r>
            <a:r>
              <a:rPr lang="en-IE" sz="2800" dirty="0" err="1"/>
              <a:t>adj</a:t>
            </a:r>
            <a:r>
              <a:rPr lang="en-IE" sz="2800" dirty="0"/>
              <a:t>) = 98.3%</a:t>
            </a:r>
          </a:p>
        </p:txBody>
      </p:sp>
    </p:spTree>
    <p:extLst>
      <p:ext uri="{BB962C8B-B14F-4D97-AF65-F5344CB8AC3E}">
        <p14:creationId xmlns:p14="http://schemas.microsoft.com/office/powerpoint/2010/main" val="303502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692696"/>
            <a:ext cx="734481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>Yield </a:t>
            </a:r>
            <a:r>
              <a:rPr lang="en-IE" sz="2400" dirty="0" err="1" smtClean="0"/>
              <a:t>gms</a:t>
            </a:r>
            <a:r>
              <a:rPr lang="en-IE" sz="2400" dirty="0" smtClean="0"/>
              <a:t> = 17.0 + 2.00 Temp C</a:t>
            </a:r>
          </a:p>
          <a:p>
            <a:endParaRPr lang="en-IE" sz="2400" dirty="0"/>
          </a:p>
          <a:p>
            <a:r>
              <a:rPr lang="en-IE" sz="2400" dirty="0" smtClean="0"/>
              <a:t>17.0 is estimated yield in </a:t>
            </a:r>
            <a:r>
              <a:rPr lang="en-IE" sz="2400" dirty="0" err="1" smtClean="0"/>
              <a:t>gms</a:t>
            </a:r>
            <a:r>
              <a:rPr lang="en-IE" sz="2400" dirty="0" smtClean="0"/>
              <a:t> for 0 ⁰ C – we may not interested in this value since it is outside of the range of the temp.  </a:t>
            </a:r>
          </a:p>
          <a:p>
            <a:endParaRPr lang="en-IE" sz="2400" dirty="0"/>
          </a:p>
          <a:p>
            <a:r>
              <a:rPr lang="en-IE" sz="2400" dirty="0" smtClean="0"/>
              <a:t>2.00 is the estimated increase in yield when temperature is increased by 1⁰ C</a:t>
            </a:r>
          </a:p>
          <a:p>
            <a:endParaRPr lang="en-IE" sz="2400" dirty="0"/>
          </a:p>
          <a:p>
            <a:r>
              <a:rPr lang="en-IE" sz="2400" dirty="0" smtClean="0"/>
              <a:t>95% CI for this estimated increase </a:t>
            </a:r>
            <a:r>
              <a:rPr lang="en-IE" sz="2400" dirty="0"/>
              <a:t>in yield when temperature is increased by 1⁰ C </a:t>
            </a:r>
            <a:r>
              <a:rPr lang="en-IE" sz="2400" dirty="0" smtClean="0"/>
              <a:t>is 2 ±1.96*0.05 (</a:t>
            </a:r>
            <a:r>
              <a:rPr lang="en-IE" sz="2400" dirty="0" err="1" smtClean="0"/>
              <a:t>approx</a:t>
            </a:r>
            <a:r>
              <a:rPr lang="en-IE" sz="2400" dirty="0" smtClean="0"/>
              <a:t>)</a:t>
            </a:r>
          </a:p>
          <a:p>
            <a:endParaRPr lang="en-IE" sz="2400" dirty="0" smtClean="0"/>
          </a:p>
          <a:p>
            <a:r>
              <a:rPr lang="en-IE" sz="2400" dirty="0" smtClean="0"/>
              <a:t>R-</a:t>
            </a:r>
            <a:r>
              <a:rPr lang="en-IE" sz="2400" dirty="0" err="1" smtClean="0"/>
              <a:t>sq</a:t>
            </a:r>
            <a:r>
              <a:rPr lang="en-IE" sz="2400" dirty="0" smtClean="0"/>
              <a:t>=98.4 % measure of fit of model to data – very good</a:t>
            </a:r>
          </a:p>
          <a:p>
            <a:endParaRPr lang="en-IE" sz="2400" dirty="0"/>
          </a:p>
          <a:p>
            <a:r>
              <a:rPr lang="en-IE" sz="2400" dirty="0" smtClean="0"/>
              <a:t>S=4.02 – </a:t>
            </a:r>
            <a:r>
              <a:rPr lang="en-IE" sz="2400" dirty="0" err="1" smtClean="0"/>
              <a:t>sd</a:t>
            </a:r>
            <a:r>
              <a:rPr lang="en-IE" sz="2400" dirty="0" smtClean="0"/>
              <a:t> of residuals</a:t>
            </a:r>
          </a:p>
          <a:p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58027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20688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>Predictor     </a:t>
            </a:r>
            <a:r>
              <a:rPr lang="en-IE" sz="2400" dirty="0" err="1" smtClean="0"/>
              <a:t>Coef</a:t>
            </a:r>
            <a:r>
              <a:rPr lang="en-IE" sz="2400" dirty="0" smtClean="0"/>
              <a:t>     SE </a:t>
            </a:r>
            <a:r>
              <a:rPr lang="en-IE" sz="2400" dirty="0" err="1" smtClean="0"/>
              <a:t>Coef</a:t>
            </a:r>
            <a:r>
              <a:rPr lang="en-IE" sz="2400" dirty="0" smtClean="0"/>
              <a:t>      T        P</a:t>
            </a:r>
          </a:p>
          <a:p>
            <a:r>
              <a:rPr lang="en-IE" sz="2400" dirty="0" smtClean="0"/>
              <a:t>Constant    17.002    4.072     4.18    0.000</a:t>
            </a:r>
          </a:p>
          <a:p>
            <a:r>
              <a:rPr lang="en-IE" sz="2400" dirty="0" smtClean="0"/>
              <a:t>Temp C     1.99517  0.05334  37.41  0.000</a:t>
            </a:r>
            <a:endParaRPr lang="en-IE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6789" y="2060848"/>
            <a:ext cx="74168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T- value of 37.41 tests whether the population slope is =0 or not.</a:t>
            </a:r>
          </a:p>
          <a:p>
            <a:endParaRPr lang="en-IE" sz="2400" dirty="0"/>
          </a:p>
          <a:p>
            <a:r>
              <a:rPr lang="en-IE" sz="2400" dirty="0" smtClean="0"/>
              <a:t>Huge value </a:t>
            </a:r>
          </a:p>
          <a:p>
            <a:endParaRPr lang="en-IE" sz="2400" dirty="0"/>
          </a:p>
          <a:p>
            <a:r>
              <a:rPr lang="en-IE" sz="2400" dirty="0" smtClean="0"/>
              <a:t>Enough evidence to reject this hypothesis and conclude that there is a linear relationship between temperature and yield</a:t>
            </a:r>
          </a:p>
          <a:p>
            <a:endParaRPr lang="en-IE" sz="2400" dirty="0"/>
          </a:p>
          <a:p>
            <a:r>
              <a:rPr lang="en-IE" sz="2400" dirty="0" smtClean="0"/>
              <a:t>We are not interested in t-test associated with Constant.</a:t>
            </a:r>
          </a:p>
          <a:p>
            <a:endParaRPr lang="en-IE" sz="2400" dirty="0"/>
          </a:p>
          <a:p>
            <a:r>
              <a:rPr lang="en-IE" sz="2400" dirty="0" smtClean="0"/>
              <a:t>Theoretically it is testing whether the population constant/intercept=0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03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548680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/>
              <a:t>Using the above results show how to  predict the yield for a temperature of 75</a:t>
            </a:r>
            <a:r>
              <a:rPr lang="en-IE" sz="2800" dirty="0" smtClean="0"/>
              <a:t>.</a:t>
            </a:r>
          </a:p>
          <a:p>
            <a:endParaRPr lang="en-IE" sz="2800" dirty="0" smtClean="0"/>
          </a:p>
          <a:p>
            <a:endParaRPr lang="en-IE" sz="2800" dirty="0"/>
          </a:p>
          <a:p>
            <a:r>
              <a:rPr lang="en-IE" sz="2800" dirty="0" smtClean="0"/>
              <a:t>Yield </a:t>
            </a:r>
            <a:r>
              <a:rPr lang="en-IE" sz="2800" dirty="0" err="1" smtClean="0"/>
              <a:t>gms</a:t>
            </a:r>
            <a:r>
              <a:rPr lang="en-IE" sz="2800" dirty="0" smtClean="0"/>
              <a:t> = 17.0 + 2.00 Temp C</a:t>
            </a:r>
          </a:p>
          <a:p>
            <a:r>
              <a:rPr lang="en-IE" sz="2800" dirty="0" smtClean="0"/>
              <a:t>  </a:t>
            </a:r>
          </a:p>
          <a:p>
            <a:r>
              <a:rPr lang="en-IE" sz="2800" dirty="0"/>
              <a:t> </a:t>
            </a:r>
            <a:r>
              <a:rPr lang="en-IE" sz="2800" dirty="0" smtClean="0"/>
              <a:t>                  = 17.0+2*75 = 167 </a:t>
            </a:r>
            <a:r>
              <a:rPr lang="en-IE" sz="2800" dirty="0" err="1" smtClean="0"/>
              <a:t>grms</a:t>
            </a:r>
            <a:endParaRPr lang="en-IE" sz="2800" dirty="0" smtClean="0"/>
          </a:p>
          <a:p>
            <a:endParaRPr lang="en-IE" sz="2800" dirty="0"/>
          </a:p>
          <a:p>
            <a:r>
              <a:rPr lang="en-IE" sz="2800" dirty="0" smtClean="0"/>
              <a:t>Is it within the bounds of </a:t>
            </a:r>
            <a:r>
              <a:rPr lang="en-IE" sz="2800" smtClean="0"/>
              <a:t>the data?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33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46354"/>
              </p:ext>
            </p:extLst>
          </p:nvPr>
        </p:nvGraphicFramePr>
        <p:xfrm>
          <a:off x="2051720" y="54868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8680"/>
                        <a:ext cx="54864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725144"/>
            <a:ext cx="599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Two groups compared on affluence score</a:t>
            </a:r>
          </a:p>
          <a:p>
            <a:r>
              <a:rPr lang="en-IE" dirty="0" smtClean="0"/>
              <a:t>Mid line median; lower box line 25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err="1" smtClean="0"/>
              <a:t>ile</a:t>
            </a:r>
            <a:r>
              <a:rPr lang="en-IE" dirty="0" smtClean="0"/>
              <a:t>; upper box line 75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err="1" smtClean="0"/>
              <a:t>ile</a:t>
            </a:r>
            <a:endParaRPr lang="en-IE" dirty="0" smtClean="0"/>
          </a:p>
          <a:p>
            <a:r>
              <a:rPr lang="en-IE" dirty="0" smtClean="0"/>
              <a:t>* Outliers :  judged on distance from upper and lower box </a:t>
            </a:r>
          </a:p>
        </p:txBody>
      </p:sp>
    </p:spTree>
    <p:extLst>
      <p:ext uri="{BB962C8B-B14F-4D97-AF65-F5344CB8AC3E}">
        <p14:creationId xmlns:p14="http://schemas.microsoft.com/office/powerpoint/2010/main" val="193475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1c. Mean </a:t>
            </a:r>
            <a:r>
              <a:rPr lang="en-IE" dirty="0" err="1" smtClean="0"/>
              <a:t>vs</a:t>
            </a:r>
            <a:r>
              <a:rPr lang="en-IE" dirty="0" smtClean="0"/>
              <a:t> Median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Measure of the </a:t>
            </a:r>
            <a:r>
              <a:rPr lang="en-IE" dirty="0" err="1" smtClean="0"/>
              <a:t>center</a:t>
            </a:r>
            <a:r>
              <a:rPr lang="en-IE" dirty="0" smtClean="0"/>
              <a:t> of the distribution</a:t>
            </a:r>
          </a:p>
          <a:p>
            <a:r>
              <a:rPr lang="en-IE" dirty="0" smtClean="0"/>
              <a:t>Mean:  average of all obs.</a:t>
            </a:r>
          </a:p>
          <a:p>
            <a:r>
              <a:rPr lang="en-IE" dirty="0" smtClean="0"/>
              <a:t>Median : middle obs.  </a:t>
            </a:r>
          </a:p>
          <a:p>
            <a:r>
              <a:rPr lang="en-IE" dirty="0" smtClean="0"/>
              <a:t>Skewed distributions will result in different values for each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188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105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941168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Mean=median=100.8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17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35433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4869160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Mean=1276; median=1049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920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1d. Compare </a:t>
            </a:r>
            <a:r>
              <a:rPr lang="en-IE" sz="2800" dirty="0"/>
              <a:t>the range and the standard deviation as measures 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Range easy to understand</a:t>
            </a:r>
          </a:p>
          <a:p>
            <a:r>
              <a:rPr lang="en-IE" dirty="0" smtClean="0"/>
              <a:t>Depends only two values highest and lowest</a:t>
            </a:r>
          </a:p>
          <a:p>
            <a:r>
              <a:rPr lang="en-IE" dirty="0" smtClean="0"/>
              <a:t>Can be influenced by outliers</a:t>
            </a:r>
          </a:p>
          <a:p>
            <a:r>
              <a:rPr lang="en-IE" dirty="0" smtClean="0"/>
              <a:t>Standard deviation uses all the data</a:t>
            </a:r>
          </a:p>
          <a:p>
            <a:r>
              <a:rPr lang="en-IE" dirty="0" smtClean="0"/>
              <a:t>Used with mean</a:t>
            </a:r>
          </a:p>
          <a:p>
            <a:r>
              <a:rPr lang="en-IE" dirty="0" smtClean="0"/>
              <a:t>Nice interpretation when variable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270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E" sz="2800" dirty="0" smtClean="0"/>
              <a:t>1e. What </a:t>
            </a:r>
            <a:r>
              <a:rPr lang="en-IE" sz="2800" dirty="0"/>
              <a:t>percentage of notes would you expect in the interval 137 to 144mm?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Normally distribution</a:t>
            </a:r>
          </a:p>
          <a:p>
            <a:r>
              <a:rPr lang="en-IE" dirty="0" smtClean="0"/>
              <a:t>Mean=141mm;SD=2.5mm</a:t>
            </a:r>
          </a:p>
          <a:p>
            <a:r>
              <a:rPr lang="en-IE" dirty="0" smtClean="0"/>
              <a:t>Draw a graph </a:t>
            </a:r>
          </a:p>
          <a:p>
            <a:r>
              <a:rPr lang="en-IE" dirty="0" smtClean="0"/>
              <a:t>And then calculate area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979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5436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611" y="4509120"/>
            <a:ext cx="2438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1- [P(x&lt;137) + P(x&gt;144)]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 smtClean="0"/>
              <a:t>Take each separately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72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1048</Words>
  <Application>Microsoft Office PowerPoint</Application>
  <PresentationFormat>On-screen Show (4:3)</PresentationFormat>
  <Paragraphs>234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Graph</vt:lpstr>
      <vt:lpstr>Sample Paper</vt:lpstr>
      <vt:lpstr>1a. Why is it important to know the type of data (categorical or quantitative)? </vt:lpstr>
      <vt:lpstr>PowerPoint Presentation</vt:lpstr>
      <vt:lpstr>1c. Mean vs Median</vt:lpstr>
      <vt:lpstr>PowerPoint Presentation</vt:lpstr>
      <vt:lpstr>PowerPoint Presentation</vt:lpstr>
      <vt:lpstr>1d. Compare the range and the standard deviation as measures of variability</vt:lpstr>
      <vt:lpstr>1e. What percentage of notes would you expect in the interval 137 to 144mm? </vt:lpstr>
      <vt:lpstr>PowerPoint Presentation</vt:lpstr>
      <vt:lpstr>PowerPoint Presentation</vt:lpstr>
      <vt:lpstr>PowerPoint Presentation</vt:lpstr>
      <vt:lpstr>Give a 95% confidence interval for the proportion of people who purchased  organic food.  Explain what it means. </vt:lpstr>
      <vt:lpstr>Null hypothesis</vt:lpstr>
      <vt:lpstr>Alternate hypothesis</vt:lpstr>
      <vt:lpstr>What are the Expected values (italicised numbers)  in the table?.</vt:lpstr>
      <vt:lpstr>Pearson Chi-Square = 25.479, DF = 1, P-Value = 0.000 </vt:lpstr>
      <vt:lpstr>Confidence interval</vt:lpstr>
      <vt:lpstr>PowerPoint Presentation</vt:lpstr>
      <vt:lpstr> Q3b.  SE of mean</vt:lpstr>
      <vt:lpstr>Systematic sample</vt:lpstr>
      <vt:lpstr>Numbers selected</vt:lpstr>
      <vt:lpstr>PowerPoint Presentation</vt:lpstr>
      <vt:lpstr>Explanation</vt:lpstr>
      <vt:lpstr>And more…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Paper</dc:title>
  <dc:creator>Myra</dc:creator>
  <cp:lastModifiedBy>moregan</cp:lastModifiedBy>
  <cp:revision>25</cp:revision>
  <cp:lastPrinted>2012-04-11T10:12:24Z</cp:lastPrinted>
  <dcterms:created xsi:type="dcterms:W3CDTF">2012-04-10T10:43:30Z</dcterms:created>
  <dcterms:modified xsi:type="dcterms:W3CDTF">2013-04-24T10:54:13Z</dcterms:modified>
</cp:coreProperties>
</file>