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handoutMasterIdLst>
    <p:handoutMasterId r:id="rId37"/>
  </p:handoutMasterIdLst>
  <p:sldIdLst>
    <p:sldId id="256" r:id="rId2"/>
    <p:sldId id="257" r:id="rId3"/>
    <p:sldId id="258" r:id="rId4"/>
    <p:sldId id="259" r:id="rId5"/>
    <p:sldId id="272" r:id="rId6"/>
    <p:sldId id="260" r:id="rId7"/>
    <p:sldId id="261" r:id="rId8"/>
    <p:sldId id="290" r:id="rId9"/>
    <p:sldId id="291" r:id="rId10"/>
    <p:sldId id="280" r:id="rId11"/>
    <p:sldId id="301" r:id="rId12"/>
    <p:sldId id="302" r:id="rId13"/>
    <p:sldId id="303" r:id="rId14"/>
    <p:sldId id="304" r:id="rId15"/>
    <p:sldId id="311" r:id="rId16"/>
    <p:sldId id="305" r:id="rId17"/>
    <p:sldId id="306" r:id="rId18"/>
    <p:sldId id="307" r:id="rId19"/>
    <p:sldId id="308" r:id="rId20"/>
    <p:sldId id="309" r:id="rId21"/>
    <p:sldId id="300" r:id="rId22"/>
    <p:sldId id="283" r:id="rId23"/>
    <p:sldId id="297" r:id="rId24"/>
    <p:sldId id="298" r:id="rId25"/>
    <p:sldId id="299" r:id="rId26"/>
    <p:sldId id="267" r:id="rId27"/>
    <p:sldId id="268" r:id="rId28"/>
    <p:sldId id="275" r:id="rId29"/>
    <p:sldId id="276" r:id="rId30"/>
    <p:sldId id="269" r:id="rId31"/>
    <p:sldId id="274" r:id="rId32"/>
    <p:sldId id="270" r:id="rId33"/>
    <p:sldId id="271" r:id="rId34"/>
    <p:sldId id="284" r:id="rId35"/>
  </p:sldIdLst>
  <p:sldSz cx="9144000" cy="6858000" type="screen4x3"/>
  <p:notesSz cx="6669088" cy="97536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4" d="100"/>
          <a:sy n="104" d="100"/>
        </p:scale>
        <p:origin x="-1740" y="-18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87680"/>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sz="quarter" idx="1"/>
          </p:nvPr>
        </p:nvSpPr>
        <p:spPr>
          <a:xfrm>
            <a:off x="3777607" y="0"/>
            <a:ext cx="2889938" cy="487680"/>
          </a:xfrm>
          <a:prstGeom prst="rect">
            <a:avLst/>
          </a:prstGeom>
        </p:spPr>
        <p:txBody>
          <a:bodyPr vert="horz" lIns="91440" tIns="45720" rIns="91440" bIns="45720" rtlCol="0"/>
          <a:lstStyle>
            <a:lvl1pPr algn="r">
              <a:defRPr sz="1200"/>
            </a:lvl1pPr>
          </a:lstStyle>
          <a:p>
            <a:fld id="{3EAE4B02-7BF5-43CC-9A2F-FCBB3610C460}" type="datetimeFigureOut">
              <a:rPr lang="en-IE" smtClean="0"/>
              <a:pPr/>
              <a:t>24/09/2015</a:t>
            </a:fld>
            <a:endParaRPr lang="en-IE"/>
          </a:p>
        </p:txBody>
      </p:sp>
      <p:sp>
        <p:nvSpPr>
          <p:cNvPr id="4" name="Footer Placeholder 3"/>
          <p:cNvSpPr>
            <a:spLocks noGrp="1"/>
          </p:cNvSpPr>
          <p:nvPr>
            <p:ph type="ftr" sz="quarter" idx="2"/>
          </p:nvPr>
        </p:nvSpPr>
        <p:spPr>
          <a:xfrm>
            <a:off x="0" y="9264227"/>
            <a:ext cx="2889938" cy="487680"/>
          </a:xfrm>
          <a:prstGeom prst="rect">
            <a:avLst/>
          </a:prstGeom>
        </p:spPr>
        <p:txBody>
          <a:bodyPr vert="horz" lIns="91440" tIns="45720" rIns="91440" bIns="45720" rtlCol="0" anchor="b"/>
          <a:lstStyle>
            <a:lvl1pPr algn="l">
              <a:defRPr sz="1200"/>
            </a:lvl1pPr>
          </a:lstStyle>
          <a:p>
            <a:endParaRPr lang="en-IE"/>
          </a:p>
        </p:txBody>
      </p:sp>
      <p:sp>
        <p:nvSpPr>
          <p:cNvPr id="5" name="Slide Number Placeholder 4"/>
          <p:cNvSpPr>
            <a:spLocks noGrp="1"/>
          </p:cNvSpPr>
          <p:nvPr>
            <p:ph type="sldNum" sz="quarter" idx="3"/>
          </p:nvPr>
        </p:nvSpPr>
        <p:spPr>
          <a:xfrm>
            <a:off x="3777607" y="9264227"/>
            <a:ext cx="2889938" cy="487680"/>
          </a:xfrm>
          <a:prstGeom prst="rect">
            <a:avLst/>
          </a:prstGeom>
        </p:spPr>
        <p:txBody>
          <a:bodyPr vert="horz" lIns="91440" tIns="45720" rIns="91440" bIns="45720" rtlCol="0" anchor="b"/>
          <a:lstStyle>
            <a:lvl1pPr algn="r">
              <a:defRPr sz="1200"/>
            </a:lvl1pPr>
          </a:lstStyle>
          <a:p>
            <a:fld id="{1BC7D4D5-6BFF-4C17-AD20-B3AE59A23E40}" type="slidenum">
              <a:rPr lang="en-IE" smtClean="0"/>
              <a:pPr/>
              <a:t>‹#›</a:t>
            </a:fld>
            <a:endParaRPr lang="en-IE"/>
          </a:p>
        </p:txBody>
      </p:sp>
    </p:spTree>
    <p:extLst>
      <p:ext uri="{BB962C8B-B14F-4D97-AF65-F5344CB8AC3E}">
        <p14:creationId xmlns:p14="http://schemas.microsoft.com/office/powerpoint/2010/main" val="32600176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87680"/>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777607" y="0"/>
            <a:ext cx="2889938" cy="487680"/>
          </a:xfrm>
          <a:prstGeom prst="rect">
            <a:avLst/>
          </a:prstGeom>
        </p:spPr>
        <p:txBody>
          <a:bodyPr vert="horz" lIns="91440" tIns="45720" rIns="91440" bIns="45720" rtlCol="0"/>
          <a:lstStyle>
            <a:lvl1pPr algn="r">
              <a:defRPr sz="1200"/>
            </a:lvl1pPr>
          </a:lstStyle>
          <a:p>
            <a:fld id="{1BC7295E-2488-482C-85BE-B61408E1A732}" type="datetimeFigureOut">
              <a:rPr lang="en-IE" smtClean="0"/>
              <a:pPr/>
              <a:t>24/09/2015</a:t>
            </a:fld>
            <a:endParaRPr lang="en-IE"/>
          </a:p>
        </p:txBody>
      </p:sp>
      <p:sp>
        <p:nvSpPr>
          <p:cNvPr id="4" name="Slide Image Placeholder 3"/>
          <p:cNvSpPr>
            <a:spLocks noGrp="1" noRot="1" noChangeAspect="1"/>
          </p:cNvSpPr>
          <p:nvPr>
            <p:ph type="sldImg" idx="2"/>
          </p:nvPr>
        </p:nvSpPr>
        <p:spPr>
          <a:xfrm>
            <a:off x="896938" y="731838"/>
            <a:ext cx="4875212" cy="36576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66909" y="4632960"/>
            <a:ext cx="5335270" cy="43891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9264227"/>
            <a:ext cx="2889938" cy="487680"/>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777607" y="9264227"/>
            <a:ext cx="2889938" cy="487680"/>
          </a:xfrm>
          <a:prstGeom prst="rect">
            <a:avLst/>
          </a:prstGeom>
        </p:spPr>
        <p:txBody>
          <a:bodyPr vert="horz" lIns="91440" tIns="45720" rIns="91440" bIns="45720" rtlCol="0" anchor="b"/>
          <a:lstStyle>
            <a:lvl1pPr algn="r">
              <a:defRPr sz="1200"/>
            </a:lvl1pPr>
          </a:lstStyle>
          <a:p>
            <a:fld id="{908A8624-87AC-4B9C-8684-D0C9E2CD3878}" type="slidenum">
              <a:rPr lang="en-IE" smtClean="0"/>
              <a:pPr/>
              <a:t>‹#›</a:t>
            </a:fld>
            <a:endParaRPr lang="en-IE"/>
          </a:p>
        </p:txBody>
      </p:sp>
    </p:spTree>
    <p:extLst>
      <p:ext uri="{BB962C8B-B14F-4D97-AF65-F5344CB8AC3E}">
        <p14:creationId xmlns:p14="http://schemas.microsoft.com/office/powerpoint/2010/main" val="138131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fld id="{908A8624-87AC-4B9C-8684-D0C9E2CD3878}" type="slidenum">
              <a:rPr lang="en-IE" smtClean="0"/>
              <a:pPr/>
              <a:t>1</a:t>
            </a:fld>
            <a:endParaRPr lang="en-I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fld id="{908A8624-87AC-4B9C-8684-D0C9E2CD3878}" type="slidenum">
              <a:rPr lang="en-IE" smtClean="0"/>
              <a:pPr/>
              <a:t>26</a:t>
            </a:fld>
            <a:endParaRPr lang="en-IE"/>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fld id="{908A8624-87AC-4B9C-8684-D0C9E2CD3878}" type="slidenum">
              <a:rPr lang="en-IE" smtClean="0"/>
              <a:pPr/>
              <a:t>27</a:t>
            </a:fld>
            <a:endParaRPr lang="en-IE"/>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fld id="{908A8624-87AC-4B9C-8684-D0C9E2CD3878}" type="slidenum">
              <a:rPr lang="en-IE" smtClean="0"/>
              <a:pPr/>
              <a:t>28</a:t>
            </a:fld>
            <a:endParaRPr lang="en-IE"/>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fld id="{908A8624-87AC-4B9C-8684-D0C9E2CD3878}" type="slidenum">
              <a:rPr lang="en-IE" smtClean="0"/>
              <a:pPr/>
              <a:t>29</a:t>
            </a:fld>
            <a:endParaRPr lang="en-IE"/>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fld id="{908A8624-87AC-4B9C-8684-D0C9E2CD3878}" type="slidenum">
              <a:rPr lang="en-IE" smtClean="0"/>
              <a:pPr/>
              <a:t>30</a:t>
            </a:fld>
            <a:endParaRPr lang="en-IE"/>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fld id="{908A8624-87AC-4B9C-8684-D0C9E2CD3878}" type="slidenum">
              <a:rPr lang="en-IE" smtClean="0"/>
              <a:pPr/>
              <a:t>31</a:t>
            </a:fld>
            <a:endParaRPr lang="en-IE"/>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fld id="{908A8624-87AC-4B9C-8684-D0C9E2CD3878}" type="slidenum">
              <a:rPr lang="en-IE" smtClean="0"/>
              <a:pPr/>
              <a:t>32</a:t>
            </a:fld>
            <a:endParaRPr lang="en-IE"/>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fld id="{908A8624-87AC-4B9C-8684-D0C9E2CD3878}" type="slidenum">
              <a:rPr lang="en-IE" smtClean="0"/>
              <a:pPr/>
              <a:t>33</a:t>
            </a:fld>
            <a:endParaRPr lang="en-IE"/>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908A8624-87AC-4B9C-8684-D0C9E2CD3878}" type="slidenum">
              <a:rPr lang="en-IE" smtClean="0"/>
              <a:pPr/>
              <a:t>34</a:t>
            </a:fld>
            <a:endParaRPr lang="en-IE"/>
          </a:p>
        </p:txBody>
      </p:sp>
    </p:spTree>
    <p:extLst>
      <p:ext uri="{BB962C8B-B14F-4D97-AF65-F5344CB8AC3E}">
        <p14:creationId xmlns:p14="http://schemas.microsoft.com/office/powerpoint/2010/main" val="1984876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fld id="{908A8624-87AC-4B9C-8684-D0C9E2CD3878}" type="slidenum">
              <a:rPr lang="en-IE" smtClean="0"/>
              <a:pPr/>
              <a:t>2</a:t>
            </a:fld>
            <a:endParaRPr lang="en-I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fld id="{908A8624-87AC-4B9C-8684-D0C9E2CD3878}" type="slidenum">
              <a:rPr lang="en-IE" smtClean="0"/>
              <a:pPr/>
              <a:t>3</a:t>
            </a:fld>
            <a:endParaRPr lang="en-I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fld id="{908A8624-87AC-4B9C-8684-D0C9E2CD3878}" type="slidenum">
              <a:rPr lang="en-IE" smtClean="0"/>
              <a:pPr/>
              <a:t>4</a:t>
            </a:fld>
            <a:endParaRPr lang="en-I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fld id="{908A8624-87AC-4B9C-8684-D0C9E2CD3878}" type="slidenum">
              <a:rPr lang="en-IE" smtClean="0"/>
              <a:pPr/>
              <a:t>5</a:t>
            </a:fld>
            <a:endParaRPr lang="en-I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fld id="{908A8624-87AC-4B9C-8684-D0C9E2CD3878}" type="slidenum">
              <a:rPr lang="en-IE" smtClean="0"/>
              <a:pPr/>
              <a:t>6</a:t>
            </a:fld>
            <a:endParaRPr lang="en-I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fld id="{908A8624-87AC-4B9C-8684-D0C9E2CD3878}" type="slidenum">
              <a:rPr lang="en-IE" smtClean="0"/>
              <a:pPr/>
              <a:t>7</a:t>
            </a:fld>
            <a:endParaRPr lang="en-IE"/>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Quintillion 1 followed by</a:t>
            </a:r>
            <a:r>
              <a:rPr lang="en-IE" baseline="0" dirty="0" smtClean="0"/>
              <a:t> 18 zeros US</a:t>
            </a:r>
          </a:p>
          <a:p>
            <a:r>
              <a:rPr lang="en-IE" baseline="0" dirty="0" smtClean="0"/>
              <a:t>GB 1 followed by 30</a:t>
            </a:r>
          </a:p>
          <a:p>
            <a:endParaRPr lang="en-IE" dirty="0"/>
          </a:p>
        </p:txBody>
      </p:sp>
      <p:sp>
        <p:nvSpPr>
          <p:cNvPr id="4" name="Slide Number Placeholder 3"/>
          <p:cNvSpPr>
            <a:spLocks noGrp="1"/>
          </p:cNvSpPr>
          <p:nvPr>
            <p:ph type="sldNum" sz="quarter" idx="10"/>
          </p:nvPr>
        </p:nvSpPr>
        <p:spPr/>
        <p:txBody>
          <a:bodyPr/>
          <a:lstStyle/>
          <a:p>
            <a:fld id="{908A8624-87AC-4B9C-8684-D0C9E2CD3878}" type="slidenum">
              <a:rPr lang="en-IE" smtClean="0"/>
              <a:pPr/>
              <a:t>10</a:t>
            </a:fld>
            <a:endParaRPr lang="en-IE"/>
          </a:p>
        </p:txBody>
      </p:sp>
    </p:spTree>
    <p:extLst>
      <p:ext uri="{BB962C8B-B14F-4D97-AF65-F5344CB8AC3E}">
        <p14:creationId xmlns:p14="http://schemas.microsoft.com/office/powerpoint/2010/main" val="27845054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10"/>
          </p:nvPr>
        </p:nvSpPr>
        <p:spPr/>
        <p:txBody>
          <a:bodyPr/>
          <a:lstStyle/>
          <a:p>
            <a:fld id="{F2487473-20F6-4476-96A9-8A188FE42815}" type="slidenum">
              <a:rPr lang="en-IE" smtClean="0"/>
              <a:pPr/>
              <a:t>22</a:t>
            </a:fld>
            <a:endParaRPr lang="en-IE"/>
          </a:p>
        </p:txBody>
      </p:sp>
    </p:spTree>
    <p:extLst>
      <p:ext uri="{BB962C8B-B14F-4D97-AF65-F5344CB8AC3E}">
        <p14:creationId xmlns:p14="http://schemas.microsoft.com/office/powerpoint/2010/main" val="1873540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E"/>
          </a:p>
        </p:txBody>
      </p:sp>
      <p:sp>
        <p:nvSpPr>
          <p:cNvPr id="4" name="Date Placeholder 3"/>
          <p:cNvSpPr>
            <a:spLocks noGrp="1"/>
          </p:cNvSpPr>
          <p:nvPr>
            <p:ph type="dt" sz="half" idx="10"/>
          </p:nvPr>
        </p:nvSpPr>
        <p:spPr/>
        <p:txBody>
          <a:bodyPr/>
          <a:lstStyle/>
          <a:p>
            <a:fld id="{8986125B-1761-4B1B-B189-27D88E6CBEA5}" type="datetimeFigureOut">
              <a:rPr lang="en-IE" smtClean="0"/>
              <a:pPr/>
              <a:t>24/09/2015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508CA015-1D27-4C3A-A17F-91F844B80EDA}" type="slidenum">
              <a:rPr lang="en-IE" smtClean="0"/>
              <a:pPr/>
              <a:t>‹#›</a:t>
            </a:fld>
            <a:endParaRPr lang="en-I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8986125B-1761-4B1B-B189-27D88E6CBEA5}" type="datetimeFigureOut">
              <a:rPr lang="en-IE" smtClean="0"/>
              <a:pPr/>
              <a:t>24/09/2015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508CA015-1D27-4C3A-A17F-91F844B80EDA}" type="slidenum">
              <a:rPr lang="en-IE" smtClean="0"/>
              <a:pPr/>
              <a:t>‹#›</a:t>
            </a:fld>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8986125B-1761-4B1B-B189-27D88E6CBEA5}" type="datetimeFigureOut">
              <a:rPr lang="en-IE" smtClean="0"/>
              <a:pPr/>
              <a:t>24/09/2015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508CA015-1D27-4C3A-A17F-91F844B80EDA}" type="slidenum">
              <a:rPr lang="en-IE" smtClean="0"/>
              <a:pPr/>
              <a:t>‹#›</a:t>
            </a:fld>
            <a:endParaRPr lang="en-I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8986125B-1761-4B1B-B189-27D88E6CBEA5}" type="datetimeFigureOut">
              <a:rPr lang="en-IE" smtClean="0"/>
              <a:pPr/>
              <a:t>24/09/2015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508CA015-1D27-4C3A-A17F-91F844B80EDA}" type="slidenum">
              <a:rPr lang="en-IE" smtClean="0"/>
              <a:pPr/>
              <a:t>‹#›</a:t>
            </a:fld>
            <a:endParaRPr lang="en-I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86125B-1761-4B1B-B189-27D88E6CBEA5}" type="datetimeFigureOut">
              <a:rPr lang="en-IE" smtClean="0"/>
              <a:pPr/>
              <a:t>24/09/2015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508CA015-1D27-4C3A-A17F-91F844B80EDA}" type="slidenum">
              <a:rPr lang="en-IE" smtClean="0"/>
              <a:pPr/>
              <a:t>‹#›</a:t>
            </a:fld>
            <a:endParaRPr lang="en-I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Date Placeholder 4"/>
          <p:cNvSpPr>
            <a:spLocks noGrp="1"/>
          </p:cNvSpPr>
          <p:nvPr>
            <p:ph type="dt" sz="half" idx="10"/>
          </p:nvPr>
        </p:nvSpPr>
        <p:spPr/>
        <p:txBody>
          <a:bodyPr/>
          <a:lstStyle/>
          <a:p>
            <a:fld id="{8986125B-1761-4B1B-B189-27D88E6CBEA5}" type="datetimeFigureOut">
              <a:rPr lang="en-IE" smtClean="0"/>
              <a:pPr/>
              <a:t>24/09/2015</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508CA015-1D27-4C3A-A17F-91F844B80EDA}" type="slidenum">
              <a:rPr lang="en-IE" smtClean="0"/>
              <a:pPr/>
              <a:t>‹#›</a:t>
            </a:fld>
            <a:endParaRPr lang="en-I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Date Placeholder 6"/>
          <p:cNvSpPr>
            <a:spLocks noGrp="1"/>
          </p:cNvSpPr>
          <p:nvPr>
            <p:ph type="dt" sz="half" idx="10"/>
          </p:nvPr>
        </p:nvSpPr>
        <p:spPr/>
        <p:txBody>
          <a:bodyPr/>
          <a:lstStyle/>
          <a:p>
            <a:fld id="{8986125B-1761-4B1B-B189-27D88E6CBEA5}" type="datetimeFigureOut">
              <a:rPr lang="en-IE" smtClean="0"/>
              <a:pPr/>
              <a:t>24/09/2015</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508CA015-1D27-4C3A-A17F-91F844B80EDA}" type="slidenum">
              <a:rPr lang="en-IE" smtClean="0"/>
              <a:pPr/>
              <a:t>‹#›</a:t>
            </a:fld>
            <a:endParaRPr lang="en-I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Date Placeholder 2"/>
          <p:cNvSpPr>
            <a:spLocks noGrp="1"/>
          </p:cNvSpPr>
          <p:nvPr>
            <p:ph type="dt" sz="half" idx="10"/>
          </p:nvPr>
        </p:nvSpPr>
        <p:spPr/>
        <p:txBody>
          <a:bodyPr/>
          <a:lstStyle/>
          <a:p>
            <a:fld id="{8986125B-1761-4B1B-B189-27D88E6CBEA5}" type="datetimeFigureOut">
              <a:rPr lang="en-IE" smtClean="0"/>
              <a:pPr/>
              <a:t>24/09/2015</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508CA015-1D27-4C3A-A17F-91F844B80EDA}" type="slidenum">
              <a:rPr lang="en-IE" smtClean="0"/>
              <a:pPr/>
              <a:t>‹#›</a:t>
            </a:fld>
            <a:endParaRPr lang="en-I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86125B-1761-4B1B-B189-27D88E6CBEA5}" type="datetimeFigureOut">
              <a:rPr lang="en-IE" smtClean="0"/>
              <a:pPr/>
              <a:t>24/09/2015</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508CA015-1D27-4C3A-A17F-91F844B80EDA}" type="slidenum">
              <a:rPr lang="en-IE" smtClean="0"/>
              <a:pPr/>
              <a:t>‹#›</a:t>
            </a:fld>
            <a:endParaRPr lang="en-I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86125B-1761-4B1B-B189-27D88E6CBEA5}" type="datetimeFigureOut">
              <a:rPr lang="en-IE" smtClean="0"/>
              <a:pPr/>
              <a:t>24/09/2015</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508CA015-1D27-4C3A-A17F-91F844B80EDA}" type="slidenum">
              <a:rPr lang="en-IE" smtClean="0"/>
              <a:pPr/>
              <a:t>‹#›</a:t>
            </a:fld>
            <a:endParaRPr lang="en-I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86125B-1761-4B1B-B189-27D88E6CBEA5}" type="datetimeFigureOut">
              <a:rPr lang="en-IE" smtClean="0"/>
              <a:pPr/>
              <a:t>24/09/2015</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508CA015-1D27-4C3A-A17F-91F844B80EDA}" type="slidenum">
              <a:rPr lang="en-IE" smtClean="0"/>
              <a:pPr/>
              <a:t>‹#›</a:t>
            </a:fld>
            <a:endParaRPr lang="en-I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CC">
            <a:alpha val="72000"/>
          </a:srgb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86125B-1761-4B1B-B189-27D88E6CBEA5}" type="datetimeFigureOut">
              <a:rPr lang="en-IE" smtClean="0"/>
              <a:pPr/>
              <a:t>24/09/2015</a:t>
            </a:fld>
            <a:endParaRPr lang="en-I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8CA015-1D27-4C3A-A17F-91F844B80EDA}" type="slidenum">
              <a:rPr lang="en-IE" smtClean="0"/>
              <a:pPr/>
              <a:t>‹#›</a:t>
            </a:fld>
            <a:endParaRPr lang="en-I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Myra.ORegan@tcd.i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smtClean="0"/>
              <a:t>Statistical Analysis</a:t>
            </a:r>
            <a:endParaRPr lang="en-IE" dirty="0"/>
          </a:p>
        </p:txBody>
      </p:sp>
      <p:sp>
        <p:nvSpPr>
          <p:cNvPr id="3" name="Subtitle 2"/>
          <p:cNvSpPr>
            <a:spLocks noGrp="1"/>
          </p:cNvSpPr>
          <p:nvPr>
            <p:ph type="subTitle" idx="1"/>
          </p:nvPr>
        </p:nvSpPr>
        <p:spPr/>
        <p:txBody>
          <a:bodyPr/>
          <a:lstStyle/>
          <a:p>
            <a:r>
              <a:rPr lang="en-IE" dirty="0" smtClean="0"/>
              <a:t>ST1002</a:t>
            </a:r>
            <a:endParaRPr lang="en-IE"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Big data</a:t>
            </a:r>
            <a:endParaRPr lang="en-IE" dirty="0"/>
          </a:p>
        </p:txBody>
      </p:sp>
      <p:sp>
        <p:nvSpPr>
          <p:cNvPr id="3" name="Content Placeholder 2"/>
          <p:cNvSpPr>
            <a:spLocks noGrp="1"/>
          </p:cNvSpPr>
          <p:nvPr>
            <p:ph idx="1"/>
          </p:nvPr>
        </p:nvSpPr>
        <p:spPr/>
        <p:txBody>
          <a:bodyPr>
            <a:normAutofit/>
          </a:bodyPr>
          <a:lstStyle/>
          <a:p>
            <a:r>
              <a:rPr lang="en-IE" dirty="0" smtClean="0"/>
              <a:t>Every day we create 2.5 quintillion bytes of data</a:t>
            </a:r>
          </a:p>
          <a:p>
            <a:r>
              <a:rPr lang="en-IE" dirty="0" smtClean="0"/>
              <a:t>90% of the data in world today has been created in the last two years alone</a:t>
            </a:r>
          </a:p>
          <a:p>
            <a:endParaRPr lang="en-IE" dirty="0"/>
          </a:p>
          <a:p>
            <a:r>
              <a:rPr lang="en-IE" dirty="0" smtClean="0"/>
              <a:t>It’s </a:t>
            </a:r>
            <a:r>
              <a:rPr lang="en-IE" dirty="0"/>
              <a:t>a massive, </a:t>
            </a:r>
            <a:r>
              <a:rPr lang="en-IE" dirty="0" err="1"/>
              <a:t>multistructured</a:t>
            </a:r>
            <a:r>
              <a:rPr lang="en-IE" dirty="0"/>
              <a:t> pool of information that could be invaluable, if you know what to do with it. </a:t>
            </a:r>
            <a:endParaRPr lang="en-IE" dirty="0" smtClean="0"/>
          </a:p>
          <a:p>
            <a:endParaRPr lang="en-IE" dirty="0"/>
          </a:p>
        </p:txBody>
      </p:sp>
    </p:spTree>
    <p:extLst>
      <p:ext uri="{BB962C8B-B14F-4D97-AF65-F5344CB8AC3E}">
        <p14:creationId xmlns:p14="http://schemas.microsoft.com/office/powerpoint/2010/main" val="3597604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Three characteristics of Big Data</a:t>
            </a:r>
            <a:endParaRPr lang="en-IE" dirty="0"/>
          </a:p>
        </p:txBody>
      </p:sp>
      <p:sp>
        <p:nvSpPr>
          <p:cNvPr id="3" name="Content Placeholder 2"/>
          <p:cNvSpPr>
            <a:spLocks noGrp="1"/>
          </p:cNvSpPr>
          <p:nvPr>
            <p:ph idx="1"/>
          </p:nvPr>
        </p:nvSpPr>
        <p:spPr/>
        <p:txBody>
          <a:bodyPr/>
          <a:lstStyle/>
          <a:p>
            <a:r>
              <a:rPr lang="en-IE" dirty="0" smtClean="0"/>
              <a:t>Volume</a:t>
            </a:r>
          </a:p>
          <a:p>
            <a:pPr lvl="1"/>
            <a:r>
              <a:rPr lang="en-IE" dirty="0" smtClean="0"/>
              <a:t>Data Quantity</a:t>
            </a:r>
          </a:p>
          <a:p>
            <a:r>
              <a:rPr lang="en-IE" dirty="0" smtClean="0"/>
              <a:t>Velocity </a:t>
            </a:r>
          </a:p>
          <a:p>
            <a:r>
              <a:rPr lang="en-IE" dirty="0" smtClean="0"/>
              <a:t>Variety</a:t>
            </a:r>
            <a:endParaRPr lang="en-IE" dirty="0"/>
          </a:p>
        </p:txBody>
      </p:sp>
    </p:spTree>
    <p:extLst>
      <p:ext uri="{BB962C8B-B14F-4D97-AF65-F5344CB8AC3E}">
        <p14:creationId xmlns:p14="http://schemas.microsoft.com/office/powerpoint/2010/main" val="4271121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Volume</a:t>
            </a:r>
            <a:endParaRPr lang="en-IE" dirty="0"/>
          </a:p>
        </p:txBody>
      </p:sp>
      <p:sp>
        <p:nvSpPr>
          <p:cNvPr id="3" name="Content Placeholder 2"/>
          <p:cNvSpPr>
            <a:spLocks noGrp="1"/>
          </p:cNvSpPr>
          <p:nvPr>
            <p:ph idx="1"/>
          </p:nvPr>
        </p:nvSpPr>
        <p:spPr/>
        <p:txBody>
          <a:bodyPr/>
          <a:lstStyle/>
          <a:p>
            <a:r>
              <a:rPr lang="en-IE" dirty="0" smtClean="0"/>
              <a:t>In 2000 a typical hard drive  might have had 10 gigabytes of storage</a:t>
            </a:r>
          </a:p>
          <a:p>
            <a:r>
              <a:rPr lang="en-IE" dirty="0" smtClean="0"/>
              <a:t>Facebook ingests 500 terabytes of new data every day</a:t>
            </a:r>
          </a:p>
          <a:p>
            <a:r>
              <a:rPr lang="en-IE" dirty="0" smtClean="0"/>
              <a:t>Boeing 737 generates 240 terabytes of flight data during a single flight across the US</a:t>
            </a:r>
          </a:p>
          <a:p>
            <a:r>
              <a:rPr lang="en-IE" dirty="0" smtClean="0"/>
              <a:t>Smart phones, sensors will result in billions of new constantly updated feeds</a:t>
            </a:r>
            <a:endParaRPr lang="en-IE" dirty="0"/>
          </a:p>
        </p:txBody>
      </p:sp>
    </p:spTree>
    <p:extLst>
      <p:ext uri="{BB962C8B-B14F-4D97-AF65-F5344CB8AC3E}">
        <p14:creationId xmlns:p14="http://schemas.microsoft.com/office/powerpoint/2010/main" val="2367151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Velocity</a:t>
            </a:r>
            <a:endParaRPr lang="en-IE" dirty="0"/>
          </a:p>
        </p:txBody>
      </p:sp>
      <p:sp>
        <p:nvSpPr>
          <p:cNvPr id="3" name="Content Placeholder 2"/>
          <p:cNvSpPr>
            <a:spLocks noGrp="1"/>
          </p:cNvSpPr>
          <p:nvPr>
            <p:ph idx="1"/>
          </p:nvPr>
        </p:nvSpPr>
        <p:spPr/>
        <p:txBody>
          <a:bodyPr/>
          <a:lstStyle/>
          <a:p>
            <a:r>
              <a:rPr lang="en-IE" dirty="0" smtClean="0"/>
              <a:t>Click streams and impressions capture user behaviour at millions of events per second</a:t>
            </a:r>
          </a:p>
          <a:p>
            <a:r>
              <a:rPr lang="en-IE" dirty="0" smtClean="0"/>
              <a:t>High frequency stock trading algorithms reflect market changes within microseconds</a:t>
            </a:r>
          </a:p>
          <a:p>
            <a:r>
              <a:rPr lang="en-IE" dirty="0" smtClean="0"/>
              <a:t>On-line gaming systems supports millions of concurrent users, each producing multiple inputs per second</a:t>
            </a:r>
            <a:endParaRPr lang="en-IE" dirty="0"/>
          </a:p>
        </p:txBody>
      </p:sp>
    </p:spTree>
    <p:extLst>
      <p:ext uri="{BB962C8B-B14F-4D97-AF65-F5344CB8AC3E}">
        <p14:creationId xmlns:p14="http://schemas.microsoft.com/office/powerpoint/2010/main" val="364752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Variety</a:t>
            </a:r>
            <a:endParaRPr lang="en-IE" dirty="0"/>
          </a:p>
        </p:txBody>
      </p:sp>
      <p:sp>
        <p:nvSpPr>
          <p:cNvPr id="3" name="Content Placeholder 2"/>
          <p:cNvSpPr>
            <a:spLocks noGrp="1"/>
          </p:cNvSpPr>
          <p:nvPr>
            <p:ph idx="1"/>
          </p:nvPr>
        </p:nvSpPr>
        <p:spPr/>
        <p:txBody>
          <a:bodyPr/>
          <a:lstStyle/>
          <a:p>
            <a:r>
              <a:rPr lang="en-IE" dirty="0" smtClean="0"/>
              <a:t>Huge variety of types of data</a:t>
            </a:r>
          </a:p>
          <a:p>
            <a:r>
              <a:rPr lang="en-IE" dirty="0" smtClean="0"/>
              <a:t>Videos</a:t>
            </a:r>
          </a:p>
          <a:p>
            <a:r>
              <a:rPr lang="en-IE" dirty="0" smtClean="0"/>
              <a:t>Text</a:t>
            </a:r>
          </a:p>
          <a:p>
            <a:r>
              <a:rPr lang="en-IE" dirty="0" smtClean="0"/>
              <a:t>Numbers</a:t>
            </a:r>
          </a:p>
          <a:p>
            <a:r>
              <a:rPr lang="en-IE" dirty="0" smtClean="0"/>
              <a:t>Log files </a:t>
            </a:r>
            <a:endParaRPr lang="en-IE" dirty="0"/>
          </a:p>
        </p:txBody>
      </p:sp>
    </p:spTree>
    <p:extLst>
      <p:ext uri="{BB962C8B-B14F-4D97-AF65-F5344CB8AC3E}">
        <p14:creationId xmlns:p14="http://schemas.microsoft.com/office/powerpoint/2010/main" val="42340835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Every Minute</a:t>
            </a:r>
            <a:endParaRPr lang="en-US" dirty="0"/>
          </a:p>
        </p:txBody>
      </p:sp>
      <p:sp>
        <p:nvSpPr>
          <p:cNvPr id="3" name="Content Placeholder 2"/>
          <p:cNvSpPr>
            <a:spLocks noGrp="1"/>
          </p:cNvSpPr>
          <p:nvPr>
            <p:ph idx="1"/>
          </p:nvPr>
        </p:nvSpPr>
        <p:spPr/>
        <p:txBody>
          <a:bodyPr/>
          <a:lstStyle/>
          <a:p>
            <a:r>
              <a:rPr lang="en-US" dirty="0" smtClean="0"/>
              <a:t>98,000+ tweets</a:t>
            </a:r>
          </a:p>
          <a:p>
            <a:r>
              <a:rPr lang="en-US" dirty="0" smtClean="0"/>
              <a:t>695,000+ updates on </a:t>
            </a:r>
            <a:r>
              <a:rPr lang="en-US" dirty="0" err="1" smtClean="0"/>
              <a:t>Facebook</a:t>
            </a:r>
            <a:endParaRPr lang="en-US" dirty="0" smtClean="0"/>
          </a:p>
          <a:p>
            <a:r>
              <a:rPr lang="en-US" dirty="0" smtClean="0"/>
              <a:t>11 million instant messages</a:t>
            </a:r>
          </a:p>
          <a:p>
            <a:r>
              <a:rPr lang="en-US" dirty="0" smtClean="0"/>
              <a:t>698,450 Google searches</a:t>
            </a:r>
          </a:p>
          <a:p>
            <a:r>
              <a:rPr lang="en-US" dirty="0" smtClean="0"/>
              <a:t>168,000+ emails sent</a:t>
            </a:r>
          </a:p>
          <a:p>
            <a:r>
              <a:rPr lang="en-US" dirty="0" smtClean="0"/>
              <a:t>1,820 TB data created</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More examples</a:t>
            </a:r>
            <a:endParaRPr lang="en-IE" dirty="0"/>
          </a:p>
        </p:txBody>
      </p:sp>
      <p:sp>
        <p:nvSpPr>
          <p:cNvPr id="3" name="Content Placeholder 2"/>
          <p:cNvSpPr>
            <a:spLocks noGrp="1"/>
          </p:cNvSpPr>
          <p:nvPr>
            <p:ph idx="1"/>
          </p:nvPr>
        </p:nvSpPr>
        <p:spPr/>
        <p:txBody>
          <a:bodyPr/>
          <a:lstStyle/>
          <a:p>
            <a:r>
              <a:rPr lang="en-IE" dirty="0" smtClean="0"/>
              <a:t>Walmart handles more 1 million customer transactions every hour</a:t>
            </a:r>
          </a:p>
          <a:p>
            <a:r>
              <a:rPr lang="en-IE" dirty="0" smtClean="0"/>
              <a:t>Facebook handles 40 billion photos from its user base</a:t>
            </a:r>
          </a:p>
          <a:p>
            <a:r>
              <a:rPr lang="en-IE" dirty="0" smtClean="0"/>
              <a:t>Decoding the human genome originally too 10 years to process; now it takes a week. </a:t>
            </a:r>
          </a:p>
          <a:p>
            <a:r>
              <a:rPr lang="en-IE" dirty="0" smtClean="0"/>
              <a:t>Twitter generates 7TB of data daily</a:t>
            </a:r>
          </a:p>
          <a:p>
            <a:endParaRPr lang="en-IE" dirty="0"/>
          </a:p>
        </p:txBody>
      </p:sp>
    </p:spTree>
    <p:extLst>
      <p:ext uri="{BB962C8B-B14F-4D97-AF65-F5344CB8AC3E}">
        <p14:creationId xmlns:p14="http://schemas.microsoft.com/office/powerpoint/2010/main" val="651364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t>Sizes</a:t>
            </a:r>
            <a:endParaRPr lang="en-IE" dirty="0"/>
          </a:p>
        </p:txBody>
      </p:sp>
      <p:sp>
        <p:nvSpPr>
          <p:cNvPr id="3" name="Content Placeholder 2"/>
          <p:cNvSpPr>
            <a:spLocks noGrp="1"/>
          </p:cNvSpPr>
          <p:nvPr>
            <p:ph idx="1"/>
          </p:nvPr>
        </p:nvSpPr>
        <p:spPr/>
        <p:txBody>
          <a:bodyPr>
            <a:normAutofit fontScale="85000" lnSpcReduction="20000"/>
          </a:bodyPr>
          <a:lstStyle/>
          <a:p>
            <a:r>
              <a:rPr lang="en-IE" b="1" dirty="0"/>
              <a:t>Disk Storage</a:t>
            </a:r>
          </a:p>
          <a:p>
            <a:r>
              <a:rPr lang="en-IE" dirty="0"/>
              <a:t>· 1 Bit = Binary Digit</a:t>
            </a:r>
            <a:br>
              <a:rPr lang="en-IE" dirty="0"/>
            </a:br>
            <a:r>
              <a:rPr lang="en-IE" dirty="0"/>
              <a:t>· 8 Bits = 1 Byte</a:t>
            </a:r>
            <a:br>
              <a:rPr lang="en-IE" dirty="0"/>
            </a:br>
            <a:r>
              <a:rPr lang="en-IE" dirty="0"/>
              <a:t>· 1000 Bytes = 1 Kilobyte </a:t>
            </a:r>
            <a:br>
              <a:rPr lang="en-IE" dirty="0"/>
            </a:br>
            <a:r>
              <a:rPr lang="en-IE" dirty="0"/>
              <a:t>· 1000 Kilobytes = 1 Megabyte </a:t>
            </a:r>
            <a:br>
              <a:rPr lang="en-IE" dirty="0"/>
            </a:br>
            <a:r>
              <a:rPr lang="en-IE" dirty="0"/>
              <a:t>· 1000 Megabytes = 1 Gigabyte </a:t>
            </a:r>
            <a:br>
              <a:rPr lang="en-IE" dirty="0"/>
            </a:br>
            <a:r>
              <a:rPr lang="en-IE" dirty="0"/>
              <a:t>· 1000 Gigabytes = 1 Terabyte </a:t>
            </a:r>
            <a:br>
              <a:rPr lang="en-IE" dirty="0"/>
            </a:br>
            <a:r>
              <a:rPr lang="en-IE" dirty="0"/>
              <a:t>· 1000 Terabytes = 1 Petabyte </a:t>
            </a:r>
            <a:br>
              <a:rPr lang="en-IE" dirty="0"/>
            </a:br>
            <a:r>
              <a:rPr lang="en-IE" dirty="0"/>
              <a:t>· 1000 Petabytes = 1 Exabyte</a:t>
            </a:r>
            <a:br>
              <a:rPr lang="en-IE" dirty="0"/>
            </a:br>
            <a:r>
              <a:rPr lang="en-IE" dirty="0"/>
              <a:t>· 1000 </a:t>
            </a:r>
            <a:r>
              <a:rPr lang="en-IE" dirty="0" err="1"/>
              <a:t>Exabytes</a:t>
            </a:r>
            <a:r>
              <a:rPr lang="en-IE" dirty="0"/>
              <a:t> = 1 Zettabyte </a:t>
            </a:r>
            <a:br>
              <a:rPr lang="en-IE" dirty="0"/>
            </a:br>
            <a:r>
              <a:rPr lang="en-IE" dirty="0"/>
              <a:t>· 1000 Zettabytes = 1 Yottabyte </a:t>
            </a:r>
            <a:br>
              <a:rPr lang="en-IE" dirty="0"/>
            </a:br>
            <a:r>
              <a:rPr lang="en-IE" dirty="0"/>
              <a:t>· 1000 Yottabytes = 1 Brontobyte</a:t>
            </a:r>
            <a:br>
              <a:rPr lang="en-IE" dirty="0"/>
            </a:br>
            <a:r>
              <a:rPr lang="en-IE" dirty="0"/>
              <a:t>· 1000 Brontobytes = 1 </a:t>
            </a:r>
            <a:r>
              <a:rPr lang="en-IE" dirty="0" err="1"/>
              <a:t>Geopbyte</a:t>
            </a:r>
            <a:r>
              <a:rPr lang="en-IE" dirty="0"/>
              <a:t> </a:t>
            </a:r>
          </a:p>
          <a:p>
            <a:endParaRPr lang="en-IE" dirty="0"/>
          </a:p>
        </p:txBody>
      </p:sp>
    </p:spTree>
    <p:extLst>
      <p:ext uri="{BB962C8B-B14F-4D97-AF65-F5344CB8AC3E}">
        <p14:creationId xmlns:p14="http://schemas.microsoft.com/office/powerpoint/2010/main" val="3357338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Some ideas of size</a:t>
            </a:r>
            <a:endParaRPr lang="en-IE" dirty="0"/>
          </a:p>
        </p:txBody>
      </p:sp>
      <p:sp>
        <p:nvSpPr>
          <p:cNvPr id="3" name="Content Placeholder 2"/>
          <p:cNvSpPr>
            <a:spLocks noGrp="1"/>
          </p:cNvSpPr>
          <p:nvPr>
            <p:ph idx="1"/>
          </p:nvPr>
        </p:nvSpPr>
        <p:spPr/>
        <p:txBody>
          <a:bodyPr/>
          <a:lstStyle/>
          <a:p>
            <a:r>
              <a:rPr lang="en-IE" dirty="0" smtClean="0"/>
              <a:t>Terabyte 300 hours of good quality video</a:t>
            </a:r>
          </a:p>
          <a:p>
            <a:r>
              <a:rPr lang="en-IE" dirty="0" smtClean="0"/>
              <a:t>Petabyte 500 billion pages of standard printed text</a:t>
            </a:r>
          </a:p>
          <a:p>
            <a:r>
              <a:rPr lang="en-IE" dirty="0" smtClean="0"/>
              <a:t>Exabyte – 5 would hold all the words ever spoken by mankind</a:t>
            </a:r>
          </a:p>
          <a:p>
            <a:r>
              <a:rPr lang="en-IE" dirty="0" err="1" smtClean="0"/>
              <a:t>Yotabyte</a:t>
            </a:r>
            <a:r>
              <a:rPr lang="en-IE" dirty="0" smtClean="0"/>
              <a:t> 1,000,000 </a:t>
            </a:r>
            <a:r>
              <a:rPr lang="en-IE" dirty="0" err="1" smtClean="0"/>
              <a:t>Exabytes</a:t>
            </a:r>
            <a:r>
              <a:rPr lang="en-IE" dirty="0" smtClean="0"/>
              <a:t> 11 trillion years </a:t>
            </a:r>
            <a:r>
              <a:rPr lang="en-IE" dirty="0" err="1" smtClean="0"/>
              <a:t>uing</a:t>
            </a:r>
            <a:r>
              <a:rPr lang="en-IE" dirty="0" smtClean="0"/>
              <a:t> high-</a:t>
            </a:r>
            <a:r>
              <a:rPr lang="en-IE" dirty="0" err="1" smtClean="0"/>
              <a:t>powere</a:t>
            </a:r>
            <a:r>
              <a:rPr lang="en-IE" dirty="0" smtClean="0"/>
              <a:t> broadband to download a file of 1 </a:t>
            </a:r>
            <a:r>
              <a:rPr lang="en-IE" dirty="0" err="1" smtClean="0"/>
              <a:t>Yotabyte</a:t>
            </a:r>
            <a:endParaRPr lang="en-IE" dirty="0"/>
          </a:p>
        </p:txBody>
      </p:sp>
    </p:spTree>
    <p:extLst>
      <p:ext uri="{BB962C8B-B14F-4D97-AF65-F5344CB8AC3E}">
        <p14:creationId xmlns:p14="http://schemas.microsoft.com/office/powerpoint/2010/main" val="15875096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And more</a:t>
            </a:r>
            <a:endParaRPr lang="en-IE" dirty="0"/>
          </a:p>
        </p:txBody>
      </p:sp>
      <p:sp>
        <p:nvSpPr>
          <p:cNvPr id="3" name="Content Placeholder 2"/>
          <p:cNvSpPr>
            <a:spLocks noGrp="1"/>
          </p:cNvSpPr>
          <p:nvPr>
            <p:ph idx="1"/>
          </p:nvPr>
        </p:nvSpPr>
        <p:spPr/>
        <p:txBody>
          <a:bodyPr/>
          <a:lstStyle/>
          <a:p>
            <a:r>
              <a:rPr lang="en-IE" dirty="0" smtClean="0"/>
              <a:t>Brontobyte 1 followed 27 zeros bytes </a:t>
            </a:r>
          </a:p>
        </p:txBody>
      </p:sp>
    </p:spTree>
    <p:extLst>
      <p:ext uri="{BB962C8B-B14F-4D97-AF65-F5344CB8AC3E}">
        <p14:creationId xmlns:p14="http://schemas.microsoft.com/office/powerpoint/2010/main" val="351305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Welcome</a:t>
            </a:r>
            <a:endParaRPr lang="en-IE" dirty="0"/>
          </a:p>
        </p:txBody>
      </p:sp>
      <p:sp>
        <p:nvSpPr>
          <p:cNvPr id="3" name="Content Placeholder 2"/>
          <p:cNvSpPr>
            <a:spLocks noGrp="1"/>
          </p:cNvSpPr>
          <p:nvPr>
            <p:ph idx="1"/>
          </p:nvPr>
        </p:nvSpPr>
        <p:spPr/>
        <p:txBody>
          <a:bodyPr/>
          <a:lstStyle/>
          <a:p>
            <a:r>
              <a:rPr lang="en-IE" dirty="0" smtClean="0"/>
              <a:t>Myra O’ Regan</a:t>
            </a:r>
          </a:p>
          <a:p>
            <a:r>
              <a:rPr lang="en-IE" dirty="0" smtClean="0"/>
              <a:t>Room 142 Lloyd Building</a:t>
            </a:r>
          </a:p>
          <a:p>
            <a:r>
              <a:rPr lang="en-IE" dirty="0" smtClean="0">
                <a:hlinkClick r:id="rId3"/>
              </a:rPr>
              <a:t>Myra.ORegan@tcd.ie</a:t>
            </a:r>
            <a:endParaRPr lang="en-IE" dirty="0" smtClean="0"/>
          </a:p>
          <a:p>
            <a:r>
              <a:rPr lang="en-IE" dirty="0" smtClean="0"/>
              <a:t>Ext. 1834</a:t>
            </a:r>
          </a:p>
          <a:p>
            <a:pPr>
              <a:buNone/>
            </a:pPr>
            <a:endParaRPr lang="en-IE"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And some other astounding facts</a:t>
            </a:r>
            <a:endParaRPr lang="en-IE"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50843963"/>
              </p:ext>
            </p:extLst>
          </p:nvPr>
        </p:nvGraphicFramePr>
        <p:xfrm>
          <a:off x="2123728" y="1772816"/>
          <a:ext cx="5316810" cy="2720849"/>
        </p:xfrm>
        <a:graphic>
          <a:graphicData uri="http://schemas.openxmlformats.org/drawingml/2006/table">
            <a:tbl>
              <a:tblPr>
                <a:tableStyleId>{5C22544A-7EE6-4342-B048-85BDC9FD1C3A}</a:tableStyleId>
              </a:tblPr>
              <a:tblGrid>
                <a:gridCol w="1430823"/>
                <a:gridCol w="1447083"/>
                <a:gridCol w="1349527"/>
                <a:gridCol w="1089377"/>
              </a:tblGrid>
              <a:tr h="1020319">
                <a:tc>
                  <a:txBody>
                    <a:bodyPr/>
                    <a:lstStyle/>
                    <a:p>
                      <a:pPr algn="ctr" fontAlgn="b"/>
                      <a:r>
                        <a:rPr lang="en-IE" sz="1600" u="none" strike="noStrike">
                          <a:effectLst/>
                        </a:rPr>
                        <a:t>Year</a:t>
                      </a:r>
                      <a:endParaRPr lang="en-IE" sz="1600" b="0" i="0" u="none" strike="noStrike">
                        <a:solidFill>
                          <a:srgbClr val="000000"/>
                        </a:solidFill>
                        <a:effectLst/>
                        <a:latin typeface="Calibri"/>
                      </a:endParaRPr>
                    </a:p>
                  </a:txBody>
                  <a:tcPr marL="9525" marR="9525" marT="9525" marB="0" anchor="b"/>
                </a:tc>
                <a:tc>
                  <a:txBody>
                    <a:bodyPr/>
                    <a:lstStyle/>
                    <a:p>
                      <a:pPr algn="ctr" fontAlgn="b"/>
                      <a:r>
                        <a:rPr lang="en-IE" sz="1600" u="none" strike="noStrike">
                          <a:effectLst/>
                        </a:rPr>
                        <a:t>World Popluation (Billions)</a:t>
                      </a:r>
                      <a:endParaRPr lang="en-IE" sz="1600" b="0" i="0" u="none" strike="noStrike">
                        <a:solidFill>
                          <a:srgbClr val="000000"/>
                        </a:solidFill>
                        <a:effectLst/>
                        <a:latin typeface="Calibri"/>
                      </a:endParaRPr>
                    </a:p>
                  </a:txBody>
                  <a:tcPr marL="9525" marR="9525" marT="9525" marB="0" anchor="b"/>
                </a:tc>
                <a:tc>
                  <a:txBody>
                    <a:bodyPr/>
                    <a:lstStyle/>
                    <a:p>
                      <a:pPr algn="ctr" fontAlgn="b"/>
                      <a:r>
                        <a:rPr lang="en-IE" sz="1600" u="none" strike="noStrike">
                          <a:effectLst/>
                        </a:rPr>
                        <a:t>Connected devices (Billions)</a:t>
                      </a:r>
                      <a:endParaRPr lang="en-IE" sz="1600" b="0" i="0" u="none" strike="noStrike">
                        <a:solidFill>
                          <a:srgbClr val="000000"/>
                        </a:solidFill>
                        <a:effectLst/>
                        <a:latin typeface="Calibri"/>
                      </a:endParaRPr>
                    </a:p>
                  </a:txBody>
                  <a:tcPr marL="9525" marR="9525" marT="9525" marB="0" anchor="b"/>
                </a:tc>
                <a:tc>
                  <a:txBody>
                    <a:bodyPr/>
                    <a:lstStyle/>
                    <a:p>
                      <a:pPr algn="ctr" fontAlgn="b"/>
                      <a:r>
                        <a:rPr lang="en-IE" sz="1600" u="none" strike="noStrike">
                          <a:effectLst/>
                        </a:rPr>
                        <a:t>Devices per person</a:t>
                      </a:r>
                      <a:endParaRPr lang="en-IE" sz="1600" b="0" i="0" u="none" strike="noStrike">
                        <a:solidFill>
                          <a:srgbClr val="000000"/>
                        </a:solidFill>
                        <a:effectLst/>
                        <a:latin typeface="Calibri"/>
                      </a:endParaRPr>
                    </a:p>
                  </a:txBody>
                  <a:tcPr marL="9525" marR="9525" marT="9525" marB="0" anchor="b"/>
                </a:tc>
              </a:tr>
              <a:tr h="340106">
                <a:tc>
                  <a:txBody>
                    <a:bodyPr/>
                    <a:lstStyle/>
                    <a:p>
                      <a:pPr algn="ctr" fontAlgn="b"/>
                      <a:r>
                        <a:rPr lang="en-IE" sz="1600" u="none" strike="noStrike">
                          <a:effectLst/>
                        </a:rPr>
                        <a:t> </a:t>
                      </a:r>
                      <a:endParaRPr lang="en-IE" sz="1600" b="0" i="0" u="none" strike="noStrike">
                        <a:solidFill>
                          <a:srgbClr val="000000"/>
                        </a:solidFill>
                        <a:effectLst/>
                        <a:latin typeface="Calibri"/>
                      </a:endParaRPr>
                    </a:p>
                  </a:txBody>
                  <a:tcPr marL="9525" marR="9525" marT="9525" marB="0" anchor="b"/>
                </a:tc>
                <a:tc>
                  <a:txBody>
                    <a:bodyPr/>
                    <a:lstStyle/>
                    <a:p>
                      <a:pPr algn="ctr" fontAlgn="b"/>
                      <a:endParaRPr lang="en-IE" sz="1600" b="0" i="0" u="none" strike="noStrike">
                        <a:solidFill>
                          <a:srgbClr val="000000"/>
                        </a:solidFill>
                        <a:effectLst/>
                        <a:latin typeface="Calibri"/>
                      </a:endParaRPr>
                    </a:p>
                  </a:txBody>
                  <a:tcPr marL="9525" marR="9525" marT="9525" marB="0" anchor="b"/>
                </a:tc>
                <a:tc>
                  <a:txBody>
                    <a:bodyPr/>
                    <a:lstStyle/>
                    <a:p>
                      <a:pPr algn="ctr" fontAlgn="b"/>
                      <a:endParaRPr lang="en-IE" sz="1600" b="0" i="0" u="none" strike="noStrike">
                        <a:solidFill>
                          <a:srgbClr val="000000"/>
                        </a:solidFill>
                        <a:effectLst/>
                        <a:latin typeface="Calibri"/>
                      </a:endParaRPr>
                    </a:p>
                  </a:txBody>
                  <a:tcPr marL="9525" marR="9525" marT="9525" marB="0" anchor="b"/>
                </a:tc>
                <a:tc>
                  <a:txBody>
                    <a:bodyPr/>
                    <a:lstStyle/>
                    <a:p>
                      <a:pPr algn="ctr" fontAlgn="b"/>
                      <a:r>
                        <a:rPr lang="en-IE" sz="1600" u="none" strike="noStrike">
                          <a:effectLst/>
                        </a:rPr>
                        <a:t> </a:t>
                      </a:r>
                      <a:endParaRPr lang="en-IE" sz="1600" b="0" i="0" u="none" strike="noStrike">
                        <a:solidFill>
                          <a:srgbClr val="000000"/>
                        </a:solidFill>
                        <a:effectLst/>
                        <a:latin typeface="Calibri"/>
                      </a:endParaRPr>
                    </a:p>
                  </a:txBody>
                  <a:tcPr marL="9525" marR="9525" marT="9525" marB="0" anchor="b"/>
                </a:tc>
              </a:tr>
              <a:tr h="340106">
                <a:tc>
                  <a:txBody>
                    <a:bodyPr/>
                    <a:lstStyle/>
                    <a:p>
                      <a:pPr algn="ctr" fontAlgn="b"/>
                      <a:r>
                        <a:rPr lang="en-IE" sz="1600" u="none" strike="noStrike">
                          <a:effectLst/>
                        </a:rPr>
                        <a:t>2003</a:t>
                      </a:r>
                      <a:endParaRPr lang="en-IE" sz="1600" b="0" i="0" u="none" strike="noStrike">
                        <a:solidFill>
                          <a:srgbClr val="000000"/>
                        </a:solidFill>
                        <a:effectLst/>
                        <a:latin typeface="Calibri"/>
                      </a:endParaRPr>
                    </a:p>
                  </a:txBody>
                  <a:tcPr marL="9525" marR="9525" marT="9525" marB="0" anchor="b"/>
                </a:tc>
                <a:tc>
                  <a:txBody>
                    <a:bodyPr/>
                    <a:lstStyle/>
                    <a:p>
                      <a:pPr algn="ctr" fontAlgn="b"/>
                      <a:r>
                        <a:rPr lang="en-IE" sz="1600" u="none" strike="noStrike">
                          <a:effectLst/>
                        </a:rPr>
                        <a:t>6.3</a:t>
                      </a:r>
                      <a:endParaRPr lang="en-IE" sz="1600" b="0" i="0" u="none" strike="noStrike">
                        <a:solidFill>
                          <a:srgbClr val="000000"/>
                        </a:solidFill>
                        <a:effectLst/>
                        <a:latin typeface="Calibri"/>
                      </a:endParaRPr>
                    </a:p>
                  </a:txBody>
                  <a:tcPr marL="9525" marR="9525" marT="9525" marB="0" anchor="b"/>
                </a:tc>
                <a:tc>
                  <a:txBody>
                    <a:bodyPr/>
                    <a:lstStyle/>
                    <a:p>
                      <a:pPr algn="ctr" fontAlgn="b"/>
                      <a:r>
                        <a:rPr lang="en-IE" sz="1600" u="none" strike="noStrike">
                          <a:effectLst/>
                        </a:rPr>
                        <a:t>0.5</a:t>
                      </a:r>
                      <a:endParaRPr lang="en-IE" sz="1600" b="0" i="0" u="none" strike="noStrike">
                        <a:solidFill>
                          <a:srgbClr val="000000"/>
                        </a:solidFill>
                        <a:effectLst/>
                        <a:latin typeface="Calibri"/>
                      </a:endParaRPr>
                    </a:p>
                  </a:txBody>
                  <a:tcPr marL="9525" marR="9525" marT="9525" marB="0" anchor="b"/>
                </a:tc>
                <a:tc>
                  <a:txBody>
                    <a:bodyPr/>
                    <a:lstStyle/>
                    <a:p>
                      <a:pPr algn="ctr" fontAlgn="b"/>
                      <a:r>
                        <a:rPr lang="en-IE" sz="1600" u="none" strike="noStrike">
                          <a:effectLst/>
                        </a:rPr>
                        <a:t>0.08</a:t>
                      </a:r>
                      <a:endParaRPr lang="en-IE" sz="1600" b="0" i="0" u="none" strike="noStrike">
                        <a:solidFill>
                          <a:srgbClr val="000000"/>
                        </a:solidFill>
                        <a:effectLst/>
                        <a:latin typeface="Calibri"/>
                      </a:endParaRPr>
                    </a:p>
                  </a:txBody>
                  <a:tcPr marL="9525" marR="9525" marT="9525" marB="0" anchor="b"/>
                </a:tc>
              </a:tr>
              <a:tr h="340106">
                <a:tc>
                  <a:txBody>
                    <a:bodyPr/>
                    <a:lstStyle/>
                    <a:p>
                      <a:pPr algn="ctr" fontAlgn="b"/>
                      <a:r>
                        <a:rPr lang="en-IE" sz="1600" u="none" strike="noStrike">
                          <a:effectLst/>
                        </a:rPr>
                        <a:t>2010</a:t>
                      </a:r>
                      <a:endParaRPr lang="en-IE" sz="1600" b="0" i="0" u="none" strike="noStrike">
                        <a:solidFill>
                          <a:srgbClr val="000000"/>
                        </a:solidFill>
                        <a:effectLst/>
                        <a:latin typeface="Calibri"/>
                      </a:endParaRPr>
                    </a:p>
                  </a:txBody>
                  <a:tcPr marL="9525" marR="9525" marT="9525" marB="0" anchor="b"/>
                </a:tc>
                <a:tc>
                  <a:txBody>
                    <a:bodyPr/>
                    <a:lstStyle/>
                    <a:p>
                      <a:pPr algn="ctr" fontAlgn="b"/>
                      <a:r>
                        <a:rPr lang="en-IE" sz="1600" u="none" strike="noStrike">
                          <a:effectLst/>
                        </a:rPr>
                        <a:t>6.8</a:t>
                      </a:r>
                      <a:endParaRPr lang="en-IE" sz="1600" b="0" i="0" u="none" strike="noStrike">
                        <a:solidFill>
                          <a:srgbClr val="000000"/>
                        </a:solidFill>
                        <a:effectLst/>
                        <a:latin typeface="Calibri"/>
                      </a:endParaRPr>
                    </a:p>
                  </a:txBody>
                  <a:tcPr marL="9525" marR="9525" marT="9525" marB="0" anchor="b"/>
                </a:tc>
                <a:tc>
                  <a:txBody>
                    <a:bodyPr/>
                    <a:lstStyle/>
                    <a:p>
                      <a:pPr algn="ctr" fontAlgn="b"/>
                      <a:r>
                        <a:rPr lang="en-IE" sz="1600" u="none" strike="noStrike">
                          <a:effectLst/>
                        </a:rPr>
                        <a:t>12.5</a:t>
                      </a:r>
                      <a:endParaRPr lang="en-IE" sz="1600" b="0" i="0" u="none" strike="noStrike">
                        <a:solidFill>
                          <a:srgbClr val="000000"/>
                        </a:solidFill>
                        <a:effectLst/>
                        <a:latin typeface="Calibri"/>
                      </a:endParaRPr>
                    </a:p>
                  </a:txBody>
                  <a:tcPr marL="9525" marR="9525" marT="9525" marB="0" anchor="b"/>
                </a:tc>
                <a:tc>
                  <a:txBody>
                    <a:bodyPr/>
                    <a:lstStyle/>
                    <a:p>
                      <a:pPr algn="ctr" fontAlgn="b"/>
                      <a:r>
                        <a:rPr lang="en-IE" sz="1600" u="none" strike="noStrike">
                          <a:effectLst/>
                        </a:rPr>
                        <a:t>1.84</a:t>
                      </a:r>
                      <a:endParaRPr lang="en-IE" sz="1600" b="0" i="0" u="none" strike="noStrike">
                        <a:solidFill>
                          <a:srgbClr val="000000"/>
                        </a:solidFill>
                        <a:effectLst/>
                        <a:latin typeface="Calibri"/>
                      </a:endParaRPr>
                    </a:p>
                  </a:txBody>
                  <a:tcPr marL="9525" marR="9525" marT="9525" marB="0" anchor="b"/>
                </a:tc>
              </a:tr>
              <a:tr h="340106">
                <a:tc>
                  <a:txBody>
                    <a:bodyPr/>
                    <a:lstStyle/>
                    <a:p>
                      <a:pPr algn="ctr" fontAlgn="b"/>
                      <a:r>
                        <a:rPr lang="en-IE" sz="1600" u="none" strike="noStrike">
                          <a:effectLst/>
                        </a:rPr>
                        <a:t>2015</a:t>
                      </a:r>
                      <a:endParaRPr lang="en-IE" sz="1600" b="0" i="0" u="none" strike="noStrike">
                        <a:solidFill>
                          <a:srgbClr val="000000"/>
                        </a:solidFill>
                        <a:effectLst/>
                        <a:latin typeface="Calibri"/>
                      </a:endParaRPr>
                    </a:p>
                  </a:txBody>
                  <a:tcPr marL="9525" marR="9525" marT="9525" marB="0" anchor="b"/>
                </a:tc>
                <a:tc>
                  <a:txBody>
                    <a:bodyPr/>
                    <a:lstStyle/>
                    <a:p>
                      <a:pPr algn="ctr" fontAlgn="b"/>
                      <a:r>
                        <a:rPr lang="en-IE" sz="1600" u="none" strike="noStrike">
                          <a:effectLst/>
                        </a:rPr>
                        <a:t>7.2</a:t>
                      </a:r>
                      <a:endParaRPr lang="en-IE" sz="1600" b="0" i="0" u="none" strike="noStrike">
                        <a:solidFill>
                          <a:srgbClr val="000000"/>
                        </a:solidFill>
                        <a:effectLst/>
                        <a:latin typeface="Calibri"/>
                      </a:endParaRPr>
                    </a:p>
                  </a:txBody>
                  <a:tcPr marL="9525" marR="9525" marT="9525" marB="0" anchor="b"/>
                </a:tc>
                <a:tc>
                  <a:txBody>
                    <a:bodyPr/>
                    <a:lstStyle/>
                    <a:p>
                      <a:pPr algn="ctr" fontAlgn="b"/>
                      <a:r>
                        <a:rPr lang="en-IE" sz="1600" u="none" strike="noStrike">
                          <a:effectLst/>
                        </a:rPr>
                        <a:t>25</a:t>
                      </a:r>
                      <a:endParaRPr lang="en-IE" sz="1600" b="0" i="0" u="none" strike="noStrike">
                        <a:solidFill>
                          <a:srgbClr val="000000"/>
                        </a:solidFill>
                        <a:effectLst/>
                        <a:latin typeface="Calibri"/>
                      </a:endParaRPr>
                    </a:p>
                  </a:txBody>
                  <a:tcPr marL="9525" marR="9525" marT="9525" marB="0" anchor="b"/>
                </a:tc>
                <a:tc>
                  <a:txBody>
                    <a:bodyPr/>
                    <a:lstStyle/>
                    <a:p>
                      <a:pPr algn="ctr" fontAlgn="b"/>
                      <a:r>
                        <a:rPr lang="en-IE" sz="1600" u="none" strike="noStrike">
                          <a:effectLst/>
                        </a:rPr>
                        <a:t>3.47</a:t>
                      </a:r>
                      <a:endParaRPr lang="en-IE" sz="1600" b="0" i="0" u="none" strike="noStrike">
                        <a:solidFill>
                          <a:srgbClr val="000000"/>
                        </a:solidFill>
                        <a:effectLst/>
                        <a:latin typeface="Calibri"/>
                      </a:endParaRPr>
                    </a:p>
                  </a:txBody>
                  <a:tcPr marL="9525" marR="9525" marT="9525" marB="0" anchor="b"/>
                </a:tc>
              </a:tr>
              <a:tr h="340106">
                <a:tc>
                  <a:txBody>
                    <a:bodyPr/>
                    <a:lstStyle/>
                    <a:p>
                      <a:pPr algn="ctr" fontAlgn="b"/>
                      <a:r>
                        <a:rPr lang="en-IE" sz="1600" u="none" strike="noStrike">
                          <a:effectLst/>
                        </a:rPr>
                        <a:t>2020</a:t>
                      </a:r>
                      <a:endParaRPr lang="en-IE" sz="1600" b="0" i="0" u="none" strike="noStrike">
                        <a:solidFill>
                          <a:srgbClr val="000000"/>
                        </a:solidFill>
                        <a:effectLst/>
                        <a:latin typeface="Calibri"/>
                      </a:endParaRPr>
                    </a:p>
                  </a:txBody>
                  <a:tcPr marL="9525" marR="9525" marT="9525" marB="0" anchor="b"/>
                </a:tc>
                <a:tc>
                  <a:txBody>
                    <a:bodyPr/>
                    <a:lstStyle/>
                    <a:p>
                      <a:pPr algn="ctr" fontAlgn="b"/>
                      <a:r>
                        <a:rPr lang="en-IE" sz="1600" u="none" strike="noStrike">
                          <a:effectLst/>
                        </a:rPr>
                        <a:t>7.6</a:t>
                      </a:r>
                      <a:endParaRPr lang="en-IE" sz="1600" b="0" i="0" u="none" strike="noStrike">
                        <a:solidFill>
                          <a:srgbClr val="000000"/>
                        </a:solidFill>
                        <a:effectLst/>
                        <a:latin typeface="Calibri"/>
                      </a:endParaRPr>
                    </a:p>
                  </a:txBody>
                  <a:tcPr marL="9525" marR="9525" marT="9525" marB="0" anchor="b"/>
                </a:tc>
                <a:tc>
                  <a:txBody>
                    <a:bodyPr/>
                    <a:lstStyle/>
                    <a:p>
                      <a:pPr algn="ctr" fontAlgn="b"/>
                      <a:r>
                        <a:rPr lang="en-IE" sz="1600" u="none" strike="noStrike">
                          <a:effectLst/>
                        </a:rPr>
                        <a:t>50</a:t>
                      </a:r>
                      <a:endParaRPr lang="en-IE" sz="1600" b="0" i="0" u="none" strike="noStrike">
                        <a:solidFill>
                          <a:srgbClr val="000000"/>
                        </a:solidFill>
                        <a:effectLst/>
                        <a:latin typeface="Calibri"/>
                      </a:endParaRPr>
                    </a:p>
                  </a:txBody>
                  <a:tcPr marL="9525" marR="9525" marT="9525" marB="0" anchor="b"/>
                </a:tc>
                <a:tc>
                  <a:txBody>
                    <a:bodyPr/>
                    <a:lstStyle/>
                    <a:p>
                      <a:pPr algn="ctr" fontAlgn="b"/>
                      <a:r>
                        <a:rPr lang="en-IE" sz="1600" u="none" strike="noStrike" dirty="0">
                          <a:effectLst/>
                        </a:rPr>
                        <a:t>6.58</a:t>
                      </a:r>
                      <a:endParaRPr lang="en-IE" sz="1600" b="0" i="0" u="none" strike="noStrike" dirty="0">
                        <a:solidFill>
                          <a:srgbClr val="000000"/>
                        </a:solidFill>
                        <a:effectLst/>
                        <a:latin typeface="Calibri"/>
                      </a:endParaRPr>
                    </a:p>
                  </a:txBody>
                  <a:tcPr marL="9525" marR="9525" marT="9525" marB="0" anchor="b"/>
                </a:tc>
              </a:tr>
            </a:tbl>
          </a:graphicData>
        </a:graphic>
      </p:graphicFrame>
    </p:spTree>
    <p:extLst>
      <p:ext uri="{BB962C8B-B14F-4D97-AF65-F5344CB8AC3E}">
        <p14:creationId xmlns:p14="http://schemas.microsoft.com/office/powerpoint/2010/main" val="13417997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Growth of big data</a:t>
            </a:r>
            <a:endParaRPr lang="en-IE" dirty="0"/>
          </a:p>
        </p:txBody>
      </p:sp>
      <p:sp>
        <p:nvSpPr>
          <p:cNvPr id="3" name="Content Placeholder 2"/>
          <p:cNvSpPr>
            <a:spLocks noGrp="1"/>
          </p:cNvSpPr>
          <p:nvPr>
            <p:ph idx="1"/>
          </p:nvPr>
        </p:nvSpPr>
        <p:spPr/>
        <p:txBody>
          <a:bodyPr/>
          <a:lstStyle/>
          <a:p>
            <a:r>
              <a:rPr lang="en-IE" dirty="0" smtClean="0"/>
              <a:t>US consulting firm McKinsey global data growth is growing by as much 40% a year</a:t>
            </a:r>
          </a:p>
          <a:p>
            <a:r>
              <a:rPr lang="en-IE" dirty="0" smtClean="0"/>
              <a:t>IDC estimates &lt; 0.5% of all data created is analysed</a:t>
            </a:r>
          </a:p>
          <a:p>
            <a:r>
              <a:rPr lang="en-IE" dirty="0"/>
              <a:t>Evidence shows companies that can most effectively use analytics to inform decisions about business processes outperform those that cannot.</a:t>
            </a:r>
          </a:p>
          <a:p>
            <a:endParaRPr lang="en-IE" dirty="0"/>
          </a:p>
        </p:txBody>
      </p:sp>
    </p:spTree>
    <p:extLst>
      <p:ext uri="{BB962C8B-B14F-4D97-AF65-F5344CB8AC3E}">
        <p14:creationId xmlns:p14="http://schemas.microsoft.com/office/powerpoint/2010/main" val="7222811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Quote</a:t>
            </a:r>
            <a:endParaRPr lang="en-IE" dirty="0"/>
          </a:p>
        </p:txBody>
      </p:sp>
      <p:sp>
        <p:nvSpPr>
          <p:cNvPr id="3" name="Content Placeholder 2"/>
          <p:cNvSpPr>
            <a:spLocks noGrp="1"/>
          </p:cNvSpPr>
          <p:nvPr>
            <p:ph idx="1"/>
          </p:nvPr>
        </p:nvSpPr>
        <p:spPr/>
        <p:txBody>
          <a:bodyPr/>
          <a:lstStyle/>
          <a:p>
            <a:r>
              <a:rPr lang="en-IE" i="1" dirty="0"/>
              <a:t>“I keep saying that the sexy job in the next 10 years will be statisticians,” said Hal Varian, chief economist at Google. “And I’m not kidding.”</a:t>
            </a:r>
            <a:endParaRPr lang="en-IE" dirty="0"/>
          </a:p>
          <a:p>
            <a:r>
              <a:rPr lang="en-IE" dirty="0" smtClean="0"/>
              <a:t>2009 – interview with the New York Times</a:t>
            </a:r>
            <a:endParaRPr lang="en-IE" dirty="0"/>
          </a:p>
        </p:txBody>
      </p:sp>
    </p:spTree>
    <p:extLst>
      <p:ext uri="{BB962C8B-B14F-4D97-AF65-F5344CB8AC3E}">
        <p14:creationId xmlns:p14="http://schemas.microsoft.com/office/powerpoint/2010/main" val="7820563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Retail example</a:t>
            </a:r>
            <a:endParaRPr lang="en-IE" dirty="0"/>
          </a:p>
        </p:txBody>
      </p:sp>
      <p:sp>
        <p:nvSpPr>
          <p:cNvPr id="3" name="Content Placeholder 2"/>
          <p:cNvSpPr>
            <a:spLocks noGrp="1"/>
          </p:cNvSpPr>
          <p:nvPr>
            <p:ph idx="1"/>
          </p:nvPr>
        </p:nvSpPr>
        <p:spPr/>
        <p:txBody>
          <a:bodyPr/>
          <a:lstStyle/>
          <a:p>
            <a:r>
              <a:rPr lang="en-IE" dirty="0" smtClean="0"/>
              <a:t>Client of PwC used big data to make changes to online sales channel</a:t>
            </a:r>
          </a:p>
          <a:p>
            <a:r>
              <a:rPr lang="en-IE" dirty="0" smtClean="0"/>
              <a:t>Tens of millions using their website each year</a:t>
            </a:r>
          </a:p>
          <a:p>
            <a:r>
              <a:rPr lang="en-IE" dirty="0" smtClean="0"/>
              <a:t>PwC up to 30 times visiting without buying</a:t>
            </a:r>
          </a:p>
          <a:p>
            <a:r>
              <a:rPr lang="en-IE" dirty="0" smtClean="0"/>
              <a:t>Pwc – when did they leave site</a:t>
            </a:r>
          </a:p>
          <a:p>
            <a:r>
              <a:rPr lang="en-IE" dirty="0" smtClean="0"/>
              <a:t>Reduce number of stages in the purchasing process from 25 to 10</a:t>
            </a:r>
            <a:endParaRPr lang="en-IE" dirty="0"/>
          </a:p>
        </p:txBody>
      </p:sp>
    </p:spTree>
    <p:extLst>
      <p:ext uri="{BB962C8B-B14F-4D97-AF65-F5344CB8AC3E}">
        <p14:creationId xmlns:p14="http://schemas.microsoft.com/office/powerpoint/2010/main" val="20831830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Company culture</a:t>
            </a:r>
            <a:endParaRPr lang="en-IE" dirty="0"/>
          </a:p>
        </p:txBody>
      </p:sp>
      <p:sp>
        <p:nvSpPr>
          <p:cNvPr id="3" name="Content Placeholder 2"/>
          <p:cNvSpPr>
            <a:spLocks noGrp="1"/>
          </p:cNvSpPr>
          <p:nvPr>
            <p:ph idx="1"/>
          </p:nvPr>
        </p:nvSpPr>
        <p:spPr/>
        <p:txBody>
          <a:bodyPr/>
          <a:lstStyle/>
          <a:p>
            <a:r>
              <a:rPr lang="en-IE" dirty="0"/>
              <a:t>“Companies need to have an analytics culture. It needs to be embedded in the organisation. The analytics team needs to be integrated into the rest of the business and not locked in a basement </a:t>
            </a:r>
            <a:r>
              <a:rPr lang="en-IE" dirty="0" smtClean="0"/>
              <a:t>somewhere”</a:t>
            </a:r>
            <a:endParaRPr lang="en-IE" dirty="0"/>
          </a:p>
          <a:p>
            <a:endParaRPr lang="en-IE" dirty="0"/>
          </a:p>
        </p:txBody>
      </p:sp>
    </p:spTree>
    <p:extLst>
      <p:ext uri="{BB962C8B-B14F-4D97-AF65-F5344CB8AC3E}">
        <p14:creationId xmlns:p14="http://schemas.microsoft.com/office/powerpoint/2010/main" val="21501936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More examples</a:t>
            </a:r>
            <a:endParaRPr lang="en-IE" dirty="0"/>
          </a:p>
        </p:txBody>
      </p:sp>
      <p:sp>
        <p:nvSpPr>
          <p:cNvPr id="3" name="Content Placeholder 2"/>
          <p:cNvSpPr>
            <a:spLocks noGrp="1"/>
          </p:cNvSpPr>
          <p:nvPr>
            <p:ph idx="1"/>
          </p:nvPr>
        </p:nvSpPr>
        <p:spPr/>
        <p:txBody>
          <a:bodyPr/>
          <a:lstStyle/>
          <a:p>
            <a:r>
              <a:rPr lang="en-IE" dirty="0" smtClean="0"/>
              <a:t>Capture customer behaviour</a:t>
            </a:r>
          </a:p>
          <a:p>
            <a:r>
              <a:rPr lang="en-IE" dirty="0" smtClean="0"/>
              <a:t>Create more targeted offers</a:t>
            </a:r>
          </a:p>
          <a:p>
            <a:r>
              <a:rPr lang="en-IE" dirty="0" smtClean="0"/>
              <a:t>Churning – swapping mobile providers</a:t>
            </a:r>
          </a:p>
          <a:p>
            <a:r>
              <a:rPr lang="en-IE" dirty="0" smtClean="0"/>
              <a:t>Can you spot who is going to leave –churn</a:t>
            </a:r>
          </a:p>
          <a:p>
            <a:r>
              <a:rPr lang="en-IE" dirty="0" smtClean="0"/>
              <a:t>Give them a special offer</a:t>
            </a:r>
          </a:p>
          <a:p>
            <a:endParaRPr lang="en-IE" dirty="0"/>
          </a:p>
          <a:p>
            <a:endParaRPr lang="en-IE" dirty="0"/>
          </a:p>
        </p:txBody>
      </p:sp>
    </p:spTree>
    <p:extLst>
      <p:ext uri="{BB962C8B-B14F-4D97-AF65-F5344CB8AC3E}">
        <p14:creationId xmlns:p14="http://schemas.microsoft.com/office/powerpoint/2010/main" val="3767810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Overview of problem solving</a:t>
            </a:r>
            <a:endParaRPr lang="en-IE" dirty="0"/>
          </a:p>
        </p:txBody>
      </p:sp>
      <p:sp>
        <p:nvSpPr>
          <p:cNvPr id="3" name="Content Placeholder 2"/>
          <p:cNvSpPr>
            <a:spLocks noGrp="1"/>
          </p:cNvSpPr>
          <p:nvPr>
            <p:ph idx="1"/>
          </p:nvPr>
        </p:nvSpPr>
        <p:spPr/>
        <p:txBody>
          <a:bodyPr>
            <a:normAutofit lnSpcReduction="10000"/>
          </a:bodyPr>
          <a:lstStyle/>
          <a:p>
            <a:r>
              <a:rPr lang="en-IE" dirty="0" smtClean="0"/>
              <a:t>What is the question?</a:t>
            </a:r>
          </a:p>
          <a:p>
            <a:r>
              <a:rPr lang="en-IE" dirty="0" smtClean="0"/>
              <a:t>What have other people done?</a:t>
            </a:r>
          </a:p>
          <a:p>
            <a:r>
              <a:rPr lang="en-IE" dirty="0" smtClean="0"/>
              <a:t>Who do we collect data from?</a:t>
            </a:r>
          </a:p>
          <a:p>
            <a:r>
              <a:rPr lang="en-IE" dirty="0" smtClean="0"/>
              <a:t>What questions do we ask?</a:t>
            </a:r>
          </a:p>
          <a:p>
            <a:r>
              <a:rPr lang="en-IE" dirty="0" smtClean="0"/>
              <a:t>What measurements do we take?</a:t>
            </a:r>
          </a:p>
          <a:p>
            <a:r>
              <a:rPr lang="en-IE" dirty="0" smtClean="0"/>
              <a:t>What do we with the data?</a:t>
            </a:r>
          </a:p>
          <a:p>
            <a:r>
              <a:rPr lang="en-IE" dirty="0" smtClean="0"/>
              <a:t>How do we present it?</a:t>
            </a:r>
          </a:p>
          <a:p>
            <a:r>
              <a:rPr lang="en-IE" dirty="0" smtClean="0"/>
              <a:t>Where do we tell the story?</a:t>
            </a:r>
            <a:endParaRPr lang="en-IE"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Type of data</a:t>
            </a:r>
            <a:endParaRPr lang="en-IE" dirty="0"/>
          </a:p>
        </p:txBody>
      </p:sp>
      <p:sp>
        <p:nvSpPr>
          <p:cNvPr id="3" name="Content Placeholder 2"/>
          <p:cNvSpPr>
            <a:spLocks noGrp="1"/>
          </p:cNvSpPr>
          <p:nvPr>
            <p:ph idx="1"/>
          </p:nvPr>
        </p:nvSpPr>
        <p:spPr/>
        <p:txBody>
          <a:bodyPr>
            <a:normAutofit/>
          </a:bodyPr>
          <a:lstStyle/>
          <a:p>
            <a:r>
              <a:rPr lang="en-IE" dirty="0" smtClean="0"/>
              <a:t>There are 3 major types of data</a:t>
            </a:r>
          </a:p>
          <a:p>
            <a:endParaRPr lang="en-IE" dirty="0" smtClean="0"/>
          </a:p>
          <a:p>
            <a:endParaRPr lang="en-IE" dirty="0" smtClean="0"/>
          </a:p>
          <a:p>
            <a:r>
              <a:rPr lang="en-IE" dirty="0" smtClean="0"/>
              <a:t>Age of person in years, annual salary, gender, hair colour, height in </a:t>
            </a:r>
            <a:r>
              <a:rPr lang="en-IE" dirty="0" err="1" smtClean="0"/>
              <a:t>cms</a:t>
            </a:r>
            <a:r>
              <a:rPr lang="en-IE" dirty="0" smtClean="0"/>
              <a:t>., marital status, day of the week, size of eggs</a:t>
            </a:r>
          </a:p>
          <a:p>
            <a:endParaRPr lang="en-IE"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Categorical Data</a:t>
            </a:r>
            <a:endParaRPr lang="en-IE" dirty="0"/>
          </a:p>
        </p:txBody>
      </p:sp>
      <p:sp>
        <p:nvSpPr>
          <p:cNvPr id="3" name="Content Placeholder 2"/>
          <p:cNvSpPr>
            <a:spLocks noGrp="1"/>
          </p:cNvSpPr>
          <p:nvPr>
            <p:ph idx="1"/>
          </p:nvPr>
        </p:nvSpPr>
        <p:spPr/>
        <p:txBody>
          <a:bodyPr/>
          <a:lstStyle/>
          <a:p>
            <a:pPr lvl="1"/>
            <a:r>
              <a:rPr lang="en-IE" dirty="0" smtClean="0"/>
              <a:t>We can only say if something is the same or different</a:t>
            </a:r>
          </a:p>
          <a:p>
            <a:pPr lvl="1"/>
            <a:r>
              <a:rPr lang="en-IE" dirty="0" smtClean="0"/>
              <a:t>There is no order or quantity involved</a:t>
            </a:r>
          </a:p>
          <a:p>
            <a:pPr lvl="1"/>
            <a:r>
              <a:rPr lang="en-IE" dirty="0" smtClean="0"/>
              <a:t>Gender, day of the week </a:t>
            </a:r>
          </a:p>
          <a:p>
            <a:pPr lvl="1"/>
            <a:r>
              <a:rPr lang="en-IE" dirty="0" smtClean="0"/>
              <a:t>No underlying scale at all</a:t>
            </a:r>
            <a:endParaRPr lang="en-IE"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Ordinal data</a:t>
            </a:r>
            <a:endParaRPr lang="en-IE" dirty="0"/>
          </a:p>
        </p:txBody>
      </p:sp>
      <p:sp>
        <p:nvSpPr>
          <p:cNvPr id="3" name="Content Placeholder 2"/>
          <p:cNvSpPr>
            <a:spLocks noGrp="1"/>
          </p:cNvSpPr>
          <p:nvPr>
            <p:ph idx="1"/>
          </p:nvPr>
        </p:nvSpPr>
        <p:spPr/>
        <p:txBody>
          <a:bodyPr/>
          <a:lstStyle/>
          <a:p>
            <a:r>
              <a:rPr lang="en-IE" dirty="0" smtClean="0"/>
              <a:t>Like categorical data but there is underlying order</a:t>
            </a:r>
          </a:p>
          <a:p>
            <a:r>
              <a:rPr lang="en-IE" dirty="0" smtClean="0"/>
              <a:t>Small,   medium,  large</a:t>
            </a:r>
          </a:p>
          <a:p>
            <a:r>
              <a:rPr lang="en-IE" dirty="0" smtClean="0"/>
              <a:t>We can say a little more about things</a:t>
            </a:r>
          </a:p>
          <a:p>
            <a:r>
              <a:rPr lang="en-IE" dirty="0" smtClean="0"/>
              <a:t>Cannot interpret differences</a:t>
            </a:r>
            <a:endParaRPr lang="en-IE"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Aim of Course</a:t>
            </a:r>
            <a:endParaRPr lang="en-IE" dirty="0"/>
          </a:p>
        </p:txBody>
      </p:sp>
      <p:sp>
        <p:nvSpPr>
          <p:cNvPr id="3" name="Content Placeholder 2"/>
          <p:cNvSpPr>
            <a:spLocks noGrp="1"/>
          </p:cNvSpPr>
          <p:nvPr>
            <p:ph idx="1"/>
          </p:nvPr>
        </p:nvSpPr>
        <p:spPr/>
        <p:txBody>
          <a:bodyPr/>
          <a:lstStyle/>
          <a:p>
            <a:r>
              <a:rPr lang="en-IE" dirty="0" smtClean="0"/>
              <a:t>Introduce students to the basic concepts of statistics</a:t>
            </a:r>
          </a:p>
          <a:p>
            <a:r>
              <a:rPr lang="en-IE" dirty="0" smtClean="0"/>
              <a:t>To introduce students to the statistical package Minitab for the purpose of analysing data</a:t>
            </a:r>
          </a:p>
          <a:p>
            <a:r>
              <a:rPr lang="en-IE" dirty="0" smtClean="0"/>
              <a:t>Concepts will be covered in lectures </a:t>
            </a:r>
          </a:p>
          <a:p>
            <a:r>
              <a:rPr lang="en-IE" dirty="0" smtClean="0"/>
              <a:t>Labs will be used to practice the concepts.</a:t>
            </a:r>
            <a:endParaRPr lang="en-IE"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Quantitative Data</a:t>
            </a:r>
            <a:endParaRPr lang="en-IE" dirty="0"/>
          </a:p>
        </p:txBody>
      </p:sp>
      <p:sp>
        <p:nvSpPr>
          <p:cNvPr id="3" name="Content Placeholder 2"/>
          <p:cNvSpPr>
            <a:spLocks noGrp="1"/>
          </p:cNvSpPr>
          <p:nvPr>
            <p:ph idx="1"/>
          </p:nvPr>
        </p:nvSpPr>
        <p:spPr/>
        <p:txBody>
          <a:bodyPr/>
          <a:lstStyle/>
          <a:p>
            <a:pPr lvl="1"/>
            <a:r>
              <a:rPr lang="en-IE" dirty="0" smtClean="0"/>
              <a:t>Underlying scale </a:t>
            </a:r>
          </a:p>
          <a:p>
            <a:pPr lvl="1"/>
            <a:r>
              <a:rPr lang="en-IE" dirty="0" smtClean="0"/>
              <a:t>Quantity involved</a:t>
            </a:r>
          </a:p>
          <a:p>
            <a:pPr lvl="1"/>
            <a:r>
              <a:rPr lang="en-IE" dirty="0" smtClean="0"/>
              <a:t>Age of person in years</a:t>
            </a:r>
          </a:p>
          <a:p>
            <a:pPr lvl="1"/>
            <a:r>
              <a:rPr lang="en-IE" dirty="0" smtClean="0"/>
              <a:t>Height </a:t>
            </a:r>
          </a:p>
          <a:p>
            <a:pPr lvl="1"/>
            <a:r>
              <a:rPr lang="en-IE" dirty="0" smtClean="0"/>
              <a:t>Salary</a:t>
            </a:r>
          </a:p>
          <a:p>
            <a:pPr lvl="1"/>
            <a:endParaRPr lang="en-IE"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Type of data - quiz</a:t>
            </a:r>
            <a:endParaRPr lang="en-IE" dirty="0"/>
          </a:p>
        </p:txBody>
      </p:sp>
      <p:sp>
        <p:nvSpPr>
          <p:cNvPr id="3" name="Content Placeholder 2"/>
          <p:cNvSpPr>
            <a:spLocks noGrp="1"/>
          </p:cNvSpPr>
          <p:nvPr>
            <p:ph idx="1"/>
          </p:nvPr>
        </p:nvSpPr>
        <p:spPr/>
        <p:txBody>
          <a:bodyPr/>
          <a:lstStyle/>
          <a:p>
            <a:r>
              <a:rPr lang="en-IE" dirty="0" smtClean="0"/>
              <a:t>College course</a:t>
            </a:r>
          </a:p>
          <a:p>
            <a:r>
              <a:rPr lang="en-IE" dirty="0" smtClean="0"/>
              <a:t>CAO points</a:t>
            </a:r>
          </a:p>
          <a:p>
            <a:r>
              <a:rPr lang="en-IE" dirty="0" smtClean="0"/>
              <a:t>Hair colour</a:t>
            </a:r>
          </a:p>
          <a:p>
            <a:r>
              <a:rPr lang="en-IE" dirty="0" smtClean="0"/>
              <a:t>Student ID</a:t>
            </a:r>
          </a:p>
          <a:p>
            <a:pPr>
              <a:tabLst>
                <a:tab pos="2868613" algn="l"/>
                <a:tab pos="4035425" algn="l"/>
                <a:tab pos="5830888" algn="l"/>
                <a:tab pos="7088188" algn="l"/>
              </a:tabLst>
            </a:pPr>
            <a:r>
              <a:rPr lang="en-IE" dirty="0" smtClean="0"/>
              <a:t>Strongly Agree   …               Strongly Disagree	</a:t>
            </a:r>
          </a:p>
          <a:p>
            <a:endParaRPr lang="en-IE"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Why is this important?</a:t>
            </a:r>
            <a:endParaRPr lang="en-IE" dirty="0"/>
          </a:p>
        </p:txBody>
      </p:sp>
      <p:sp>
        <p:nvSpPr>
          <p:cNvPr id="3" name="Content Placeholder 2"/>
          <p:cNvSpPr>
            <a:spLocks noGrp="1"/>
          </p:cNvSpPr>
          <p:nvPr>
            <p:ph idx="1"/>
          </p:nvPr>
        </p:nvSpPr>
        <p:spPr/>
        <p:txBody>
          <a:bodyPr/>
          <a:lstStyle/>
          <a:p>
            <a:r>
              <a:rPr lang="en-IE" dirty="0" smtClean="0"/>
              <a:t>What we can do with the data depends on the type of data.</a:t>
            </a:r>
          </a:p>
          <a:p>
            <a:r>
              <a:rPr lang="en-IE" dirty="0" smtClean="0"/>
              <a:t>What can kind of graphs we can draw</a:t>
            </a:r>
          </a:p>
          <a:p>
            <a:r>
              <a:rPr lang="en-IE" dirty="0" smtClean="0"/>
              <a:t>What kind of statistics we can calculate</a:t>
            </a:r>
          </a:p>
          <a:p>
            <a:r>
              <a:rPr lang="en-IE" dirty="0" smtClean="0"/>
              <a:t>Type of the data depends on the coding</a:t>
            </a:r>
          </a:p>
          <a:p>
            <a:r>
              <a:rPr lang="en-IE" dirty="0" smtClean="0"/>
              <a:t>Age can be coded in years or in categories</a:t>
            </a:r>
          </a:p>
          <a:p>
            <a:r>
              <a:rPr lang="en-IE" dirty="0" smtClean="0"/>
              <a:t>&lt; 18, 18-25, 26-44, 45-60, 60+</a:t>
            </a:r>
            <a:endParaRPr lang="en-IE"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mtClean="0"/>
              <a:t>Software</a:t>
            </a:r>
            <a:endParaRPr lang="en-IE"/>
          </a:p>
        </p:txBody>
      </p:sp>
      <p:sp>
        <p:nvSpPr>
          <p:cNvPr id="3" name="Content Placeholder 2"/>
          <p:cNvSpPr>
            <a:spLocks noGrp="1"/>
          </p:cNvSpPr>
          <p:nvPr>
            <p:ph idx="1"/>
          </p:nvPr>
        </p:nvSpPr>
        <p:spPr/>
        <p:txBody>
          <a:bodyPr/>
          <a:lstStyle/>
          <a:p>
            <a:r>
              <a:rPr lang="en-IE" dirty="0" smtClean="0"/>
              <a:t>We are going to use Minitab</a:t>
            </a:r>
          </a:p>
          <a:p>
            <a:r>
              <a:rPr lang="en-IE" dirty="0" smtClean="0"/>
              <a:t>Work in pairs </a:t>
            </a:r>
          </a:p>
          <a:p>
            <a:r>
              <a:rPr lang="en-IE" dirty="0" smtClean="0"/>
              <a:t>Encourage to explore package yourselves</a:t>
            </a:r>
          </a:p>
          <a:p>
            <a:r>
              <a:rPr lang="en-IE" dirty="0" smtClean="0"/>
              <a:t>We will only use a small section of the package</a:t>
            </a:r>
          </a:p>
          <a:p>
            <a:r>
              <a:rPr lang="en-IE" dirty="0" smtClean="0"/>
              <a:t>Lots of packages out there</a:t>
            </a:r>
          </a:p>
          <a:p>
            <a:r>
              <a:rPr lang="en-IE" dirty="0" smtClean="0"/>
              <a:t>Labs every week to practice and apply theory learned in class.</a:t>
            </a:r>
            <a:endParaRPr lang="en-IE"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Blackboard</a:t>
            </a:r>
            <a:endParaRPr lang="en-IE" dirty="0"/>
          </a:p>
        </p:txBody>
      </p:sp>
      <p:sp>
        <p:nvSpPr>
          <p:cNvPr id="3" name="Content Placeholder 2"/>
          <p:cNvSpPr>
            <a:spLocks noGrp="1"/>
          </p:cNvSpPr>
          <p:nvPr>
            <p:ph idx="1"/>
          </p:nvPr>
        </p:nvSpPr>
        <p:spPr/>
        <p:txBody>
          <a:bodyPr/>
          <a:lstStyle/>
          <a:p>
            <a:r>
              <a:rPr lang="en-IE" dirty="0" smtClean="0"/>
              <a:t>I am going to put my notes on Blackboard</a:t>
            </a:r>
            <a:endParaRPr lang="en-IE" dirty="0"/>
          </a:p>
        </p:txBody>
      </p:sp>
    </p:spTree>
    <p:extLst>
      <p:ext uri="{BB962C8B-B14F-4D97-AF65-F5344CB8AC3E}">
        <p14:creationId xmlns:p14="http://schemas.microsoft.com/office/powerpoint/2010/main" val="1617428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Rules</a:t>
            </a:r>
            <a:endParaRPr lang="en-IE" dirty="0"/>
          </a:p>
        </p:txBody>
      </p:sp>
      <p:sp>
        <p:nvSpPr>
          <p:cNvPr id="3" name="Content Placeholder 2"/>
          <p:cNvSpPr>
            <a:spLocks noGrp="1"/>
          </p:cNvSpPr>
          <p:nvPr>
            <p:ph idx="1"/>
          </p:nvPr>
        </p:nvSpPr>
        <p:spPr/>
        <p:txBody>
          <a:bodyPr/>
          <a:lstStyle/>
          <a:p>
            <a:r>
              <a:rPr lang="en-IE" dirty="0" smtClean="0"/>
              <a:t>2 classes each week and 1 lab</a:t>
            </a:r>
          </a:p>
          <a:p>
            <a:r>
              <a:rPr lang="en-IE" dirty="0" smtClean="0"/>
              <a:t>All are compulsory</a:t>
            </a:r>
          </a:p>
          <a:p>
            <a:r>
              <a:rPr lang="en-IE" dirty="0" smtClean="0"/>
              <a:t>If you attend less than 80% of either there will be extra work</a:t>
            </a:r>
          </a:p>
          <a:p>
            <a:r>
              <a:rPr lang="en-IE" dirty="0" smtClean="0"/>
              <a:t>Arrive on time</a:t>
            </a:r>
          </a:p>
          <a:p>
            <a:r>
              <a:rPr lang="en-IE" dirty="0" smtClean="0"/>
              <a:t>Overheads will be available online 24 hours before class in folder ST1002 and Blackboard</a:t>
            </a:r>
          </a:p>
          <a:p>
            <a:r>
              <a:rPr lang="en-IE" dirty="0" smtClean="0"/>
              <a:t>No talking in class</a:t>
            </a:r>
            <a:endParaRPr lang="en-IE"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Lab times</a:t>
            </a:r>
            <a:endParaRPr lang="en-IE" dirty="0"/>
          </a:p>
        </p:txBody>
      </p:sp>
      <p:sp>
        <p:nvSpPr>
          <p:cNvPr id="3" name="Content Placeholder 2"/>
          <p:cNvSpPr>
            <a:spLocks noGrp="1"/>
          </p:cNvSpPr>
          <p:nvPr>
            <p:ph idx="1"/>
          </p:nvPr>
        </p:nvSpPr>
        <p:spPr>
          <a:xfrm>
            <a:off x="611560" y="1556792"/>
            <a:ext cx="8229600" cy="4525963"/>
          </a:xfrm>
        </p:spPr>
        <p:txBody>
          <a:bodyPr/>
          <a:lstStyle/>
          <a:p>
            <a:r>
              <a:rPr lang="en-IE" dirty="0" smtClean="0"/>
              <a:t>Computer Science and Business 3-4 Thursday ICT1</a:t>
            </a:r>
          </a:p>
          <a:p>
            <a:r>
              <a:rPr lang="en-IE" dirty="0" smtClean="0"/>
              <a:t>MSISS 4-5 Thursday ICT1</a:t>
            </a:r>
            <a:endParaRPr lang="en-IE"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Assessment</a:t>
            </a:r>
            <a:endParaRPr lang="en-IE" dirty="0"/>
          </a:p>
        </p:txBody>
      </p:sp>
      <p:sp>
        <p:nvSpPr>
          <p:cNvPr id="3" name="Content Placeholder 2"/>
          <p:cNvSpPr>
            <a:spLocks noGrp="1"/>
          </p:cNvSpPr>
          <p:nvPr>
            <p:ph idx="1"/>
          </p:nvPr>
        </p:nvSpPr>
        <p:spPr/>
        <p:txBody>
          <a:bodyPr/>
          <a:lstStyle/>
          <a:p>
            <a:r>
              <a:rPr lang="en-IE" dirty="0" smtClean="0"/>
              <a:t>1-2 assessments and labs  during term accounting for 20% of the total mark for the course.</a:t>
            </a:r>
          </a:p>
          <a:p>
            <a:r>
              <a:rPr lang="en-IE" dirty="0" smtClean="0"/>
              <a:t>Exam in May accounting for the rest of marks</a:t>
            </a:r>
          </a:p>
          <a:p>
            <a:endParaRPr lang="en-IE"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Books</a:t>
            </a:r>
            <a:endParaRPr lang="en-IE" dirty="0"/>
          </a:p>
        </p:txBody>
      </p:sp>
      <p:sp>
        <p:nvSpPr>
          <p:cNvPr id="3" name="Content Placeholder 2"/>
          <p:cNvSpPr>
            <a:spLocks noGrp="1"/>
          </p:cNvSpPr>
          <p:nvPr>
            <p:ph idx="1"/>
          </p:nvPr>
        </p:nvSpPr>
        <p:spPr/>
        <p:txBody>
          <a:bodyPr>
            <a:normAutofit fontScale="92500" lnSpcReduction="10000"/>
          </a:bodyPr>
          <a:lstStyle/>
          <a:p>
            <a:r>
              <a:rPr lang="en-IE" dirty="0"/>
              <a:t>Stuart, M</a:t>
            </a:r>
            <a:r>
              <a:rPr lang="en-IE" u="sng" dirty="0"/>
              <a:t>. An Introduction to Statistical Analysis for Business and Industry A problem Solving approach</a:t>
            </a:r>
            <a:r>
              <a:rPr lang="en-IE" dirty="0"/>
              <a:t>.  London: </a:t>
            </a:r>
            <a:r>
              <a:rPr lang="en-IE" dirty="0" err="1"/>
              <a:t>Hodder</a:t>
            </a:r>
            <a:r>
              <a:rPr lang="en-IE" dirty="0"/>
              <a:t> Arnold, 2003</a:t>
            </a:r>
          </a:p>
          <a:p>
            <a:r>
              <a:rPr lang="en-IE" dirty="0"/>
              <a:t>Moore, D.S, McCabe G.P &amp; Craig, B.A. </a:t>
            </a:r>
            <a:r>
              <a:rPr lang="en-IE" u="sng" dirty="0"/>
              <a:t>An Introduction to the practice of Statistics 6</a:t>
            </a:r>
            <a:r>
              <a:rPr lang="en-IE" u="sng" baseline="30000" dirty="0"/>
              <a:t>th</a:t>
            </a:r>
            <a:r>
              <a:rPr lang="en-IE" u="sng" dirty="0"/>
              <a:t> ed.</a:t>
            </a:r>
            <a:r>
              <a:rPr lang="en-IE" dirty="0"/>
              <a:t>  New York: W. H. Freeman, </a:t>
            </a:r>
            <a:r>
              <a:rPr lang="en-IE" dirty="0" smtClean="0"/>
              <a:t>2009</a:t>
            </a:r>
          </a:p>
          <a:p>
            <a:r>
              <a:rPr lang="en-IE" dirty="0" smtClean="0"/>
              <a:t>Huff, D.  </a:t>
            </a:r>
            <a:r>
              <a:rPr lang="en-IE" u="sng" dirty="0" smtClean="0"/>
              <a:t>How to Lie with Statistics W.W. Norton 1993</a:t>
            </a:r>
          </a:p>
          <a:p>
            <a:r>
              <a:rPr lang="en-IE" dirty="0" smtClean="0"/>
              <a:t>Silver, Nate </a:t>
            </a:r>
            <a:r>
              <a:rPr lang="en-IE" u="sng" dirty="0" smtClean="0"/>
              <a:t>The Signal and the Noise, Penguin </a:t>
            </a:r>
            <a:r>
              <a:rPr lang="en-IE" dirty="0" smtClean="0"/>
              <a:t>2012</a:t>
            </a:r>
            <a:endParaRPr lang="en-IE"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Data</a:t>
            </a:r>
            <a:endParaRPr lang="en-US" dirty="0"/>
          </a:p>
        </p:txBody>
      </p:sp>
      <p:sp>
        <p:nvSpPr>
          <p:cNvPr id="3" name="Content Placeholder 2"/>
          <p:cNvSpPr>
            <a:spLocks noGrp="1"/>
          </p:cNvSpPr>
          <p:nvPr>
            <p:ph idx="1"/>
          </p:nvPr>
        </p:nvSpPr>
        <p:spPr/>
        <p:txBody>
          <a:bodyPr/>
          <a:lstStyle/>
          <a:p>
            <a:r>
              <a:rPr lang="en-US" dirty="0" smtClean="0"/>
              <a:t>“We live in a data-rich world … most of us stand on the shore of a vast sea of available data, suited up with the latest diving gear and equipped with the slickest tools and gadgets, but with hardly a clue what to do”</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Analytics</a:t>
            </a:r>
            <a:endParaRPr lang="en-US" dirty="0"/>
          </a:p>
        </p:txBody>
      </p:sp>
      <p:sp>
        <p:nvSpPr>
          <p:cNvPr id="3" name="Content Placeholder 2"/>
          <p:cNvSpPr>
            <a:spLocks noGrp="1"/>
          </p:cNvSpPr>
          <p:nvPr>
            <p:ph idx="1"/>
          </p:nvPr>
        </p:nvSpPr>
        <p:spPr/>
        <p:txBody>
          <a:bodyPr/>
          <a:lstStyle/>
          <a:p>
            <a:r>
              <a:rPr lang="en-US" dirty="0" smtClean="0"/>
              <a:t>We need to know how to make sense of these data</a:t>
            </a:r>
          </a:p>
          <a:p>
            <a:r>
              <a:rPr lang="en-US" dirty="0" smtClean="0"/>
              <a:t>Sports – </a:t>
            </a:r>
            <a:r>
              <a:rPr lang="en-US" dirty="0" err="1" smtClean="0"/>
              <a:t>Moneyball</a:t>
            </a:r>
            <a:endParaRPr lang="en-US" dirty="0" smtClean="0"/>
          </a:p>
          <a:p>
            <a:r>
              <a:rPr lang="en-US" dirty="0" smtClean="0"/>
              <a:t>Netflix </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1529</TotalTime>
  <Words>1156</Words>
  <Application>Microsoft Office PowerPoint</Application>
  <PresentationFormat>On-screen Show (4:3)</PresentationFormat>
  <Paragraphs>199</Paragraphs>
  <Slides>34</Slides>
  <Notes>18</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Statistical Analysis</vt:lpstr>
      <vt:lpstr>Welcome</vt:lpstr>
      <vt:lpstr>Aim of Course</vt:lpstr>
      <vt:lpstr>Rules</vt:lpstr>
      <vt:lpstr>Lab times</vt:lpstr>
      <vt:lpstr>Assessment</vt:lpstr>
      <vt:lpstr>Books</vt:lpstr>
      <vt:lpstr> Data</vt:lpstr>
      <vt:lpstr>Data Analytics</vt:lpstr>
      <vt:lpstr>Big data</vt:lpstr>
      <vt:lpstr>Three characteristics of Big Data</vt:lpstr>
      <vt:lpstr>Volume</vt:lpstr>
      <vt:lpstr>Velocity</vt:lpstr>
      <vt:lpstr>Variety</vt:lpstr>
      <vt:lpstr>Every Minute</vt:lpstr>
      <vt:lpstr>More examples</vt:lpstr>
      <vt:lpstr>Sizes</vt:lpstr>
      <vt:lpstr>Some ideas of size</vt:lpstr>
      <vt:lpstr>And more</vt:lpstr>
      <vt:lpstr>And some other astounding facts</vt:lpstr>
      <vt:lpstr>Growth of big data</vt:lpstr>
      <vt:lpstr>Quote</vt:lpstr>
      <vt:lpstr>Retail example</vt:lpstr>
      <vt:lpstr>Company culture</vt:lpstr>
      <vt:lpstr>More examples</vt:lpstr>
      <vt:lpstr>Overview of problem solving</vt:lpstr>
      <vt:lpstr>Type of data</vt:lpstr>
      <vt:lpstr>Categorical Data</vt:lpstr>
      <vt:lpstr>Ordinal data</vt:lpstr>
      <vt:lpstr>Quantitative Data</vt:lpstr>
      <vt:lpstr>Type of data - quiz</vt:lpstr>
      <vt:lpstr>Why is this important?</vt:lpstr>
      <vt:lpstr>Software</vt:lpstr>
      <vt:lpstr>Blackboard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Statistics</dc:title>
  <dc:creator>username</dc:creator>
  <cp:lastModifiedBy>moregan</cp:lastModifiedBy>
  <cp:revision>37</cp:revision>
  <cp:lastPrinted>2015-09-24T15:11:31Z</cp:lastPrinted>
  <dcterms:created xsi:type="dcterms:W3CDTF">2015-09-18T08:54:00Z</dcterms:created>
  <dcterms:modified xsi:type="dcterms:W3CDTF">2015-09-24T15:11:36Z</dcterms:modified>
</cp:coreProperties>
</file>