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82" r:id="rId5"/>
    <p:sldId id="268" r:id="rId6"/>
    <p:sldId id="260" r:id="rId7"/>
    <p:sldId id="261" r:id="rId8"/>
    <p:sldId id="288" r:id="rId9"/>
    <p:sldId id="267" r:id="rId10"/>
    <p:sldId id="284" r:id="rId11"/>
    <p:sldId id="289" r:id="rId12"/>
    <p:sldId id="290" r:id="rId13"/>
    <p:sldId id="269" r:id="rId14"/>
    <p:sldId id="270" r:id="rId15"/>
    <p:sldId id="266" r:id="rId16"/>
    <p:sldId id="274" r:id="rId17"/>
    <p:sldId id="285" r:id="rId18"/>
    <p:sldId id="276" r:id="rId19"/>
    <p:sldId id="279" r:id="rId20"/>
    <p:sldId id="280" r:id="rId21"/>
    <p:sldId id="281" r:id="rId22"/>
    <p:sldId id="275" r:id="rId23"/>
    <p:sldId id="286" r:id="rId24"/>
    <p:sldId id="287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96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AA056-9F25-44BC-9382-4BA87D1879FB}" type="datetimeFigureOut">
              <a:rPr lang="en-IE" smtClean="0"/>
              <a:t>17/11/2015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628C1-4553-4903-864E-A8183379F8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3765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80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5612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4129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5465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290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6803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9636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6258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7793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5341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863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5836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2242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4321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349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7860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139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2580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238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136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4747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628C1-4553-4903-864E-A8183379F895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337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D119-2F5E-4CA4-ADB5-51C633B1562F}" type="datetimeFigureOut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1D29-94E5-4381-87D9-F361C2A755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094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D119-2F5E-4CA4-ADB5-51C633B1562F}" type="datetimeFigureOut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1D29-94E5-4381-87D9-F361C2A755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354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D119-2F5E-4CA4-ADB5-51C633B1562F}" type="datetimeFigureOut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1D29-94E5-4381-87D9-F361C2A755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484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D119-2F5E-4CA4-ADB5-51C633B1562F}" type="datetimeFigureOut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1D29-94E5-4381-87D9-F361C2A755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874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D119-2F5E-4CA4-ADB5-51C633B1562F}" type="datetimeFigureOut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1D29-94E5-4381-87D9-F361C2A755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330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D119-2F5E-4CA4-ADB5-51C633B1562F}" type="datetimeFigureOut">
              <a:rPr lang="en-IE" smtClean="0"/>
              <a:t>17/11/2015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1D29-94E5-4381-87D9-F361C2A755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778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D119-2F5E-4CA4-ADB5-51C633B1562F}" type="datetimeFigureOut">
              <a:rPr lang="en-IE" smtClean="0"/>
              <a:t>17/11/2015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1D29-94E5-4381-87D9-F361C2A755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27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D119-2F5E-4CA4-ADB5-51C633B1562F}" type="datetimeFigureOut">
              <a:rPr lang="en-IE" smtClean="0"/>
              <a:t>17/11/2015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1D29-94E5-4381-87D9-F361C2A755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220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D119-2F5E-4CA4-ADB5-51C633B1562F}" type="datetimeFigureOut">
              <a:rPr lang="en-IE" smtClean="0"/>
              <a:t>17/11/2015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1D29-94E5-4381-87D9-F361C2A755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429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D119-2F5E-4CA4-ADB5-51C633B1562F}" type="datetimeFigureOut">
              <a:rPr lang="en-IE" smtClean="0"/>
              <a:t>17/11/2015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1D29-94E5-4381-87D9-F361C2A755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021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D119-2F5E-4CA4-ADB5-51C633B1562F}" type="datetimeFigureOut">
              <a:rPr lang="en-IE" smtClean="0"/>
              <a:t>17/11/2015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1D29-94E5-4381-87D9-F361C2A755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666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7D119-2F5E-4CA4-ADB5-51C633B1562F}" type="datetimeFigureOut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81D29-94E5-4381-87D9-F361C2A755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98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Statistical Analysis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Two group comparisons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127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more ..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55576" y="1772816"/>
                <a:ext cx="7560840" cy="4932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E" sz="2400" dirty="0" smtClean="0"/>
                  <a:t>We can write </a:t>
                </a:r>
                <a:r>
                  <a:rPr lang="en-IE" sz="2400" dirty="0"/>
                  <a:t>the standard error </a:t>
                </a:r>
                <a:r>
                  <a:rPr lang="en-IE" sz="2400" dirty="0" smtClean="0"/>
                  <a:t>as</a:t>
                </a:r>
              </a:p>
              <a:p>
                <a:endParaRPr lang="en-IE" sz="2400" dirty="0" smtClean="0"/>
              </a:p>
              <a:p>
                <a14:m>
                  <m:oMath xmlns:m="http://schemas.openxmlformats.org/officeDocument/2006/math">
                    <m:r>
                      <a:rPr lang="en-IE" sz="2400" i="1">
                        <a:latin typeface="Cambria Math"/>
                      </a:rPr>
                      <m:t>𝑆𝐸</m:t>
                    </m:r>
                    <m:d>
                      <m:dPr>
                        <m:ctrlPr>
                          <a:rPr lang="en-IE" sz="24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sz="2400" i="1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sz="2400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E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E" sz="2400" i="1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sz="2400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E" sz="24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E" sz="24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sz="2400" i="1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E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E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E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IE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E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E" sz="2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IE" sz="2400" i="1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E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E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E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IE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E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IE" sz="2400" dirty="0"/>
                  <a:t> </a:t>
                </a:r>
              </a:p>
              <a:p>
                <a:endParaRPr lang="en-IE" sz="2400" dirty="0" smtClean="0"/>
              </a:p>
              <a:p>
                <a:r>
                  <a:rPr lang="en-IE" sz="2400" dirty="0" smtClean="0"/>
                  <a:t>Assuming equal variances</a:t>
                </a:r>
              </a:p>
              <a:p>
                <a:endParaRPr lang="en-IE" sz="2400" dirty="0"/>
              </a:p>
              <a:p>
                <a14:m>
                  <m:oMath xmlns:m="http://schemas.openxmlformats.org/officeDocument/2006/math">
                    <m:r>
                      <a:rPr lang="en-IE" sz="2400" i="1">
                        <a:latin typeface="Cambria Math"/>
                      </a:rPr>
                      <m:t>𝑆𝐸</m:t>
                    </m:r>
                    <m:d>
                      <m:dPr>
                        <m:ctrlPr>
                          <a:rPr lang="en-IE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sz="2400" i="1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sz="2400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E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E" sz="2400" i="1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sz="2400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E" sz="2400" i="1">
                        <a:latin typeface="Cambria Math"/>
                      </a:rPr>
                      <m:t>=</m:t>
                    </m:r>
                    <m:r>
                      <a:rPr lang="en-IE" sz="2400" i="1">
                        <a:latin typeface="Cambria Math"/>
                      </a:rPr>
                      <m:t>𝑠</m:t>
                    </m:r>
                    <m:r>
                      <a:rPr lang="en-IE" sz="2400" i="1">
                        <a:latin typeface="Cambria Math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IE" sz="24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E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E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E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E" sz="2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IE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E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E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E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IE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IE" sz="2400" dirty="0"/>
                  <a:t>	where s is the pooled standard deviation</a:t>
                </a:r>
              </a:p>
              <a:p>
                <a:r>
                  <a:rPr lang="en-IE" sz="2400" dirty="0"/>
                  <a:t> </a:t>
                </a:r>
              </a:p>
              <a:p>
                <a:r>
                  <a:rPr lang="en-IE" sz="2400" dirty="0"/>
                  <a:t>s</a:t>
                </a:r>
                <a:r>
                  <a:rPr lang="en-IE" sz="2400" baseline="30000" dirty="0"/>
                  <a:t>2</a:t>
                </a:r>
                <a:r>
                  <a:rPr lang="en-IE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E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E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IE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E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E" sz="2400" b="0" i="1" smtClean="0">
                            <a:latin typeface="Cambria Math"/>
                          </a:rPr>
                          <m:t>−1)</m:t>
                        </m:r>
                        <m:r>
                          <a:rPr lang="en-IE" sz="2400" i="1">
                            <a:latin typeface="Cambria Math"/>
                          </a:rPr>
                          <m:t>∗</m:t>
                        </m:r>
                        <m:sSubSup>
                          <m:sSubSupPr>
                            <m:ctrlPr>
                              <a:rPr lang="en-IE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E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IE" sz="2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IE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IE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E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E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IE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E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E" sz="2400" b="0" i="1" smtClean="0">
                            <a:latin typeface="Cambria Math"/>
                          </a:rPr>
                          <m:t>−1)</m:t>
                        </m:r>
                        <m:r>
                          <a:rPr lang="en-IE" sz="2400" i="1">
                            <a:latin typeface="Cambria Math"/>
                          </a:rPr>
                          <m:t>∗</m:t>
                        </m:r>
                        <m:sSubSup>
                          <m:sSubSupPr>
                            <m:ctrlPr>
                              <a:rPr lang="en-IE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E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IE" sz="240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IE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IE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E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E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E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E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E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E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E" sz="2400" i="1">
                            <a:latin typeface="Cambria Math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IE" sz="2400" dirty="0"/>
                  <a:t>	</a:t>
                </a:r>
                <a:r>
                  <a:rPr lang="en-IE" sz="2400" dirty="0" smtClean="0"/>
                  <a:t>  and s=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E" sz="240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E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E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IE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E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72816"/>
                <a:ext cx="7560840" cy="4932312"/>
              </a:xfrm>
              <a:prstGeom prst="rect">
                <a:avLst/>
              </a:prstGeom>
              <a:blipFill rotWithShape="1">
                <a:blip r:embed="rId3"/>
                <a:stretch>
                  <a:fillRect l="-1290" t="-98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10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more again..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23528" y="1556792"/>
                <a:ext cx="6840760" cy="4955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latin typeface="Cambria Math"/>
                        </a:rPr>
                        <m:t>𝑆𝐸</m:t>
                      </m:r>
                      <m:d>
                        <m:dPr>
                          <m:ctrlPr>
                            <a:rPr lang="en-IE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i="1">
                                  <a:latin typeface="Cambria Math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IE" i="1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IE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IE" i="1">
                                  <a:latin typeface="Cambria Math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IE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E" i="1">
                                  <a:latin typeface="Cambria Math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IE" i="1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IE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IE" i="1">
                                  <a:latin typeface="Cambria Math"/>
                                </a:rPr>
                                <m:t>𝑢𝑠𝑢𝑎𝑙</m:t>
                              </m:r>
                            </m:sub>
                          </m:sSub>
                        </m:e>
                      </m:d>
                      <m:r>
                        <a:rPr lang="en-IE" i="1">
                          <a:latin typeface="Cambria Math"/>
                        </a:rPr>
                        <m:t>=</m:t>
                      </m:r>
                      <m:r>
                        <a:rPr lang="en-IE" i="1">
                          <a:latin typeface="Cambria Math"/>
                        </a:rPr>
                        <m:t>𝑠</m:t>
                      </m:r>
                      <m:r>
                        <a:rPr lang="en-IE" i="1">
                          <a:latin typeface="Cambria Math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IE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E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E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/>
                                    </a:rPr>
                                    <m:t>𝑛𝑒𝑤</m:t>
                                  </m:r>
                                </m:sub>
                              </m:sSub>
                            </m:den>
                          </m:f>
                          <m:r>
                            <a:rPr lang="en-IE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IE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E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/>
                                    </a:rPr>
                                    <m:t>𝑢𝑠𝑢𝑎𝑙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IE" dirty="0" smtClean="0"/>
              </a:p>
              <a:p>
                <a:endParaRPr lang="en-IE" dirty="0"/>
              </a:p>
              <a:p>
                <a:r>
                  <a:rPr lang="en-IE" sz="2400" dirty="0">
                    <a:solidFill>
                      <a:prstClr val="black"/>
                    </a:solidFill>
                  </a:rPr>
                  <a:t>s</a:t>
                </a:r>
                <a:r>
                  <a:rPr lang="en-IE" sz="2400" baseline="30000" dirty="0">
                    <a:solidFill>
                      <a:prstClr val="black"/>
                    </a:solidFill>
                  </a:rPr>
                  <a:t>2</a:t>
                </a:r>
                <a:r>
                  <a:rPr lang="en-IE" sz="2400" dirty="0">
                    <a:solidFill>
                      <a:prstClr val="black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E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E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IE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E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𝑛𝑒𝑤</m:t>
                            </m:r>
                          </m:sub>
                        </m:sSub>
                        <m:r>
                          <a:rPr lang="en-IE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−1)</m:t>
                        </m:r>
                        <m:r>
                          <a:rPr lang="en-IE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∗</m:t>
                        </m:r>
                        <m:sSubSup>
                          <m:sSubSupPr>
                            <m:ctrlPr>
                              <a:rPr lang="en-IE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E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IE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𝑛𝑒𝑤</m:t>
                            </m:r>
                          </m:sub>
                          <m:sup>
                            <m:r>
                              <a:rPr lang="en-IE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IE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E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E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IE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E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𝑢𝑠𝑢𝑎𝑙</m:t>
                            </m:r>
                          </m:sub>
                        </m:sSub>
                        <m:r>
                          <a:rPr lang="en-IE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−1)</m:t>
                        </m:r>
                        <m:r>
                          <a:rPr lang="en-IE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∗</m:t>
                        </m:r>
                        <m:sSubSup>
                          <m:sSubSupPr>
                            <m:ctrlPr>
                              <a:rPr lang="en-IE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E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IE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𝑢𝑠𝑢𝑎𝑙</m:t>
                            </m:r>
                          </m:sub>
                          <m:sup>
                            <m:r>
                              <a:rPr lang="en-IE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IE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E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E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𝑛𝑒𝑤</m:t>
                            </m:r>
                          </m:sub>
                        </m:sSub>
                        <m:r>
                          <a:rPr lang="en-IE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E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E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E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𝑢𝑠𝑢𝑎𝑙</m:t>
                            </m:r>
                          </m:sub>
                        </m:sSub>
                        <m:r>
                          <a:rPr lang="en-IE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−2</m:t>
                        </m:r>
                      </m:den>
                    </m:f>
                  </m:oMath>
                </a14:m>
                <a:endParaRPr lang="en-IE" dirty="0" smtClean="0"/>
              </a:p>
              <a:p>
                <a:endParaRPr lang="en-IE" dirty="0" smtClean="0"/>
              </a:p>
              <a:p>
                <a:endParaRPr lang="en-IE" dirty="0"/>
              </a:p>
              <a:p>
                <a:r>
                  <a:rPr lang="en-IE" dirty="0"/>
                  <a:t>s</a:t>
                </a:r>
                <a:r>
                  <a:rPr lang="en-IE" baseline="30000" dirty="0"/>
                  <a:t>2</a:t>
                </a:r>
                <a:r>
                  <a:rPr lang="en-IE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sz="20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E" sz="2000" i="0">
                            <a:latin typeface="Cambria Math"/>
                          </a:rPr>
                          <m:t>(100-1)∗</m:t>
                        </m:r>
                        <m:sSup>
                          <m:sSupPr>
                            <m:ctrlPr>
                              <a:rPr lang="en-IE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IE" sz="2000" i="0">
                                <a:latin typeface="Cambria Math"/>
                              </a:rPr>
                              <m:t>5.76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IE" sz="2000" i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IE" sz="2000" i="0">
                            <a:latin typeface="Cambria Math"/>
                          </a:rPr>
                          <m:t>+(100-1)∗</m:t>
                        </m:r>
                        <m:sSup>
                          <m:sSupPr>
                            <m:ctrlPr>
                              <a:rPr lang="en-IE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IE" sz="2000" i="0">
                                <a:latin typeface="Cambria Math"/>
                              </a:rPr>
                              <m:t>4.78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IE" sz="2000" i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IE" sz="2000" i="0">
                            <a:latin typeface="Cambria Math"/>
                          </a:rPr>
                          <m:t>100+100-2</m:t>
                        </m:r>
                      </m:den>
                    </m:f>
                  </m:oMath>
                </a14:m>
                <a:r>
                  <a:rPr lang="en-IE" sz="2000" baseline="30000" dirty="0"/>
                  <a:t>=</a:t>
                </a:r>
                <a:r>
                  <a:rPr lang="en-IE" sz="2000" baseline="30000" dirty="0" smtClean="0"/>
                  <a:t>   </a:t>
                </a:r>
                <a:r>
                  <a:rPr lang="en-IE" sz="2000" dirty="0" smtClean="0"/>
                  <a:t>28.01</a:t>
                </a:r>
              </a:p>
              <a:p>
                <a:endParaRPr lang="en-IE" sz="2000" baseline="30000" dirty="0" smtClean="0"/>
              </a:p>
              <a:p>
                <a:endParaRPr lang="en-IE" sz="2000" baseline="30000" dirty="0"/>
              </a:p>
              <a:p>
                <a:r>
                  <a:rPr lang="en-IE" sz="2000" dirty="0" smtClean="0"/>
                  <a:t>s</a:t>
                </a:r>
                <a:r>
                  <a:rPr lang="en-IE" sz="2000" dirty="0"/>
                  <a:t>= </a:t>
                </a:r>
                <a:r>
                  <a:rPr lang="en-IE" sz="2000" dirty="0" smtClean="0"/>
                  <a:t>5.29</a:t>
                </a:r>
              </a:p>
              <a:p>
                <a:endParaRPr lang="en-IE" sz="2000" baseline="30000" dirty="0"/>
              </a:p>
              <a:p>
                <a:endParaRPr lang="en-IE" sz="2000" baseline="30000" dirty="0" smtClean="0"/>
              </a:p>
              <a:p>
                <a14:m>
                  <m:oMath xmlns:m="http://schemas.openxmlformats.org/officeDocument/2006/math">
                    <m:r>
                      <a:rPr lang="en-IE" sz="2000" i="1">
                        <a:latin typeface="Cambria Math"/>
                      </a:rPr>
                      <m:t>𝑆𝐸</m:t>
                    </m:r>
                    <m:d>
                      <m:dPr>
                        <m:ctrlPr>
                          <a:rPr lang="en-IE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sz="2000" i="1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sz="2000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sz="2000" i="1">
                                <a:latin typeface="Cambria Math"/>
                              </a:rPr>
                              <m:t>𝑛𝑒𝑤</m:t>
                            </m:r>
                          </m:sub>
                        </m:sSub>
                        <m:r>
                          <a:rPr lang="en-IE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E" sz="2000" i="1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sz="2000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sz="2000" i="1">
                                <a:latin typeface="Cambria Math"/>
                              </a:rPr>
                              <m:t>𝑢𝑠𝑢𝑎𝑙</m:t>
                            </m:r>
                          </m:sub>
                        </m:sSub>
                      </m:e>
                    </m:d>
                    <m:r>
                      <a:rPr lang="en-IE" sz="2000" i="1">
                        <a:latin typeface="Cambria Math"/>
                      </a:rPr>
                      <m:t>=</m:t>
                    </m:r>
                    <m:r>
                      <a:rPr lang="en-IE" sz="2000" i="1">
                        <a:latin typeface="Cambria Math"/>
                      </a:rPr>
                      <m:t>5.29∗</m:t>
                    </m:r>
                    <m:rad>
                      <m:radPr>
                        <m:degHide m:val="on"/>
                        <m:ctrlPr>
                          <a:rPr lang="en-IE" sz="20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E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IE" sz="2000" i="1">
                                <a:latin typeface="Cambria Math"/>
                              </a:rPr>
                              <m:t>100</m:t>
                            </m:r>
                          </m:den>
                        </m:f>
                        <m:r>
                          <a:rPr lang="en-IE" sz="20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IE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E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IE" sz="2000" i="1">
                                <a:latin typeface="Cambria Math"/>
                              </a:rPr>
                              <m:t>100</m:t>
                            </m:r>
                          </m:den>
                        </m:f>
                      </m:e>
                    </m:rad>
                  </m:oMath>
                </a14:m>
                <a:r>
                  <a:rPr lang="en-IE" sz="2000" dirty="0"/>
                  <a:t>=</a:t>
                </a:r>
                <a:r>
                  <a:rPr lang="en-IE" sz="2000" dirty="0"/>
                  <a:t>0.75</a:t>
                </a:r>
              </a:p>
              <a:p>
                <a:endParaRPr lang="en-IE" sz="2000" baseline="30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56792"/>
                <a:ext cx="6840760" cy="4955011"/>
              </a:xfrm>
              <a:prstGeom prst="rect">
                <a:avLst/>
              </a:prstGeom>
              <a:blipFill rotWithShape="1">
                <a:blip r:embed="rId2"/>
                <a:stretch>
                  <a:fillRect l="-133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82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95% CI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CI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i="1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E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E" i="1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E" i="1">
                            <a:latin typeface="Cambria Math"/>
                          </a:rPr>
                          <m:t>)</m:t>
                        </m:r>
                        <m:r>
                          <a:rPr lang="en-IE" i="1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IE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IE" i="1">
                            <a:latin typeface="Cambria Math"/>
                            <a:ea typeface="Cambria Math"/>
                          </a:rPr>
                          <m:t>∗</m:t>
                        </m:r>
                        <m:r>
                          <a:rPr lang="en-IE" i="1">
                            <a:latin typeface="Cambria Math"/>
                            <a:ea typeface="Cambria Math"/>
                          </a:rPr>
                          <m:t>𝑆𝐸</m:t>
                        </m:r>
                        <m:r>
                          <a:rPr lang="en-IE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IE" i="1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E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E" i="1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E" dirty="0" smtClean="0"/>
              </a:p>
              <a:p>
                <a:endParaRPr lang="en-IE" dirty="0"/>
              </a:p>
              <a:p>
                <a:r>
                  <a:rPr lang="en-IE" dirty="0" smtClean="0"/>
                  <a:t>= (106.9-104.99)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IE" dirty="0" smtClean="0"/>
                  <a:t> 1.97*0.75</a:t>
                </a:r>
              </a:p>
              <a:p>
                <a:endParaRPr lang="en-IE" dirty="0"/>
              </a:p>
              <a:p>
                <a:r>
                  <a:rPr lang="en-IE" dirty="0" smtClean="0"/>
                  <a:t>= 2.01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IE" dirty="0" smtClean="0"/>
                  <a:t>1.48</a:t>
                </a:r>
              </a:p>
              <a:p>
                <a:pPr marL="0" indent="0">
                  <a:buNone/>
                </a:pPr>
                <a:endParaRPr lang="en-IE" dirty="0" smtClean="0"/>
              </a:p>
              <a:p>
                <a:r>
                  <a:rPr lang="en-IE" dirty="0" smtClean="0"/>
                  <a:t>=(0.53 to 3.49)   - So what !!!!</a:t>
                </a:r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26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State hypotheses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Is the population (long term mean bounce height) from the usual process the same as the population (long term mean bounce height) from the new process ?</a:t>
                </a:r>
              </a:p>
              <a:p>
                <a:r>
                  <a:rPr lang="en-IE" dirty="0" smtClean="0"/>
                  <a:t>H</a:t>
                </a:r>
                <a:r>
                  <a:rPr lang="en-IE" baseline="-25000" dirty="0" smtClean="0"/>
                  <a:t>0</a:t>
                </a:r>
                <a:r>
                  <a:rPr lang="en-IE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IE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/>
                            <a:ea typeface="Cambria Math"/>
                          </a:rPr>
                          <m:t>usual</m:t>
                        </m:r>
                      </m:sub>
                    </m:sSub>
                  </m:oMath>
                </a14:m>
                <a:r>
                  <a:rPr lang="en-IE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IE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/>
                            <a:ea typeface="Cambria Math"/>
                          </a:rPr>
                          <m:t>new</m:t>
                        </m:r>
                        <m:r>
                          <a:rPr lang="en-IE" b="0" i="0" smtClean="0">
                            <a:latin typeface="Cambria Math"/>
                            <a:ea typeface="Cambria Math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/>
                            <a:ea typeface="Cambria Math"/>
                          </a:rPr>
                          <m:t>or</m:t>
                        </m:r>
                        <m:r>
                          <a:rPr lang="en-IE" b="0" i="0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IE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IE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/>
                            <a:ea typeface="Cambria Math"/>
                          </a:rPr>
                          <m:t>new</m:t>
                        </m:r>
                        <m:r>
                          <a:rPr lang="en-IE" b="0" i="0" smtClean="0">
                            <a:latin typeface="Cambria Math"/>
                            <a:ea typeface="Cambria Math"/>
                          </a:rPr>
                          <m:t> − </m:t>
                        </m:r>
                      </m:sub>
                    </m:sSub>
                    <m:sSub>
                      <m:sSubPr>
                        <m:ctrlPr>
                          <a:rPr lang="en-IE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IE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/>
                            <a:ea typeface="Cambria Math"/>
                          </a:rPr>
                          <m:t>usual</m:t>
                        </m:r>
                      </m:sub>
                    </m:sSub>
                  </m:oMath>
                </a14:m>
                <a:r>
                  <a:rPr lang="en-IE" dirty="0" smtClean="0"/>
                  <a:t>=0</a:t>
                </a:r>
              </a:p>
              <a:p>
                <a:r>
                  <a:rPr lang="en-IE" dirty="0" smtClean="0"/>
                  <a:t>H</a:t>
                </a:r>
                <a:r>
                  <a:rPr lang="en-IE" baseline="-25000" dirty="0" smtClean="0"/>
                  <a:t>1</a:t>
                </a:r>
                <a:r>
                  <a:rPr lang="en-IE" dirty="0" smtClean="0"/>
                  <a:t>:</a:t>
                </a:r>
                <a:r>
                  <a:rPr lang="en-IE" dirty="0" smtClean="0"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IE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/>
                            <a:ea typeface="Cambria Math"/>
                          </a:rPr>
                          <m:t>usual</m:t>
                        </m:r>
                      </m:sub>
                    </m:sSub>
                    <m:r>
                      <a:rPr lang="en-IE" i="1" dirty="0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IE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IE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/>
                            <a:ea typeface="Cambria Math"/>
                          </a:rPr>
                          <m:t>new</m:t>
                        </m:r>
                        <m:r>
                          <a:rPr lang="en-IE" b="0" i="0" smtClean="0">
                            <a:latin typeface="Cambria Math"/>
                            <a:ea typeface="Cambria Math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/>
                            <a:ea typeface="Cambria Math"/>
                          </a:rPr>
                          <m:t>or</m:t>
                        </m:r>
                        <m:r>
                          <a:rPr lang="en-IE" b="0" i="0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IE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IE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/>
                            <a:ea typeface="Cambria Math"/>
                          </a:rPr>
                          <m:t>new</m:t>
                        </m:r>
                        <m:r>
                          <a:rPr lang="en-IE" b="0" i="0" smtClean="0">
                            <a:latin typeface="Cambria Math"/>
                            <a:ea typeface="Cambria Math"/>
                          </a:rPr>
                          <m:t> − </m:t>
                        </m:r>
                      </m:sub>
                    </m:sSub>
                    <m:sSub>
                      <m:sSubPr>
                        <m:ctrlPr>
                          <a:rPr lang="en-IE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IE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/>
                            <a:ea typeface="Cambria Math"/>
                          </a:rPr>
                          <m:t>usual</m:t>
                        </m:r>
                      </m:sub>
                    </m:sSub>
                    <m:r>
                      <a:rPr lang="en-IE" i="1" dirty="0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IE" dirty="0" smtClean="0"/>
                  <a:t>0</a:t>
                </a:r>
              </a:p>
              <a:p>
                <a:r>
                  <a:rPr lang="en-IE" dirty="0" smtClean="0"/>
                  <a:t>Collect data and use it to answer the question 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r="-125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44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more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IE" dirty="0" smtClean="0"/>
                  <a:t>Assume Null hypothesis is true and calculate</a:t>
                </a:r>
              </a:p>
              <a:p>
                <a:pPr marL="0" indent="0">
                  <a:buNone/>
                </a:pPr>
                <a:r>
                  <a:rPr lang="en-IE" dirty="0" smtClean="0"/>
                  <a:t>Test statistic = t=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E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E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IE" b="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IE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IE" b="0" i="1" smtClean="0">
                                    <a:latin typeface="Cambria Math"/>
                                  </a:rPr>
                                  <m:t>𝑛𝑒𝑤</m:t>
                                </m:r>
                              </m:sub>
                            </m:sSub>
                            <m:r>
                              <a:rPr lang="en-IE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E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IE" b="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IE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IE" b="0" i="1" smtClean="0">
                                    <a:latin typeface="Cambria Math"/>
                                  </a:rPr>
                                  <m:t>𝑢𝑠𝑢𝑎𝑙</m:t>
                                </m:r>
                              </m:sub>
                            </m:sSub>
                          </m:e>
                        </m:d>
                        <m:r>
                          <a:rPr lang="en-IE" b="0" i="1" smtClean="0">
                            <a:latin typeface="Cambria Math"/>
                          </a:rPr>
                          <m:t>−</m:t>
                        </m:r>
                        <m:r>
                          <a:rPr lang="en-IE" b="0" i="1" smtClean="0">
                            <a:latin typeface="Cambria Math"/>
                          </a:rPr>
                          <m:t>h𝑦𝑝𝑜𝑡h𝑖𝑠𝑒𝑑</m:t>
                        </m:r>
                        <m:r>
                          <a:rPr lang="en-IE" b="0" i="1" smtClean="0">
                            <a:latin typeface="Cambria Math"/>
                          </a:rPr>
                          <m:t> </m:t>
                        </m:r>
                        <m:r>
                          <a:rPr lang="en-IE" b="0" i="1" smtClean="0">
                            <a:latin typeface="Cambria Math"/>
                          </a:rPr>
                          <m:t>𝑣𝑎𝑙𝑢𝑒</m:t>
                        </m:r>
                        <m:r>
                          <a:rPr lang="en-IE" b="0" i="1" smtClean="0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𝑆𝐸</m:t>
                        </m:r>
                        <m:r>
                          <a:rPr lang="en-IE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IE" b="0" i="1" smtClean="0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b="0" i="1" smtClean="0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b="0" i="1" smtClean="0">
                                <a:latin typeface="Cambria Math"/>
                              </a:rPr>
                              <m:t>𝑛𝑒𝑤</m:t>
                            </m:r>
                          </m:sub>
                        </m:sSub>
                        <m:r>
                          <a:rPr lang="en-IE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E" b="0" i="1" smtClean="0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b="0" i="1" smtClean="0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b="0" i="1" smtClean="0">
                                <a:latin typeface="Cambria Math"/>
                              </a:rPr>
                              <m:t>𝑢𝑠𝑢𝑎𝑙</m:t>
                            </m:r>
                          </m:sub>
                        </m:sSub>
                        <m:r>
                          <a:rPr lang="en-IE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IE" dirty="0" smtClean="0"/>
              </a:p>
              <a:p>
                <a:pPr marL="0" indent="0">
                  <a:buNone/>
                </a:pPr>
                <a:endParaRPr lang="en-IE" dirty="0" smtClean="0"/>
              </a:p>
              <a:p>
                <a:r>
                  <a:rPr lang="en-IE" dirty="0" err="1" smtClean="0"/>
                  <a:t>df</a:t>
                </a:r>
                <a:r>
                  <a:rPr lang="en-IE" dirty="0" smtClean="0"/>
                  <a:t> = n</a:t>
                </a:r>
                <a:r>
                  <a:rPr lang="en-IE" baseline="-25000" dirty="0" smtClean="0"/>
                  <a:t>new</a:t>
                </a:r>
                <a:r>
                  <a:rPr lang="en-IE" dirty="0" smtClean="0"/>
                  <a:t>+n</a:t>
                </a:r>
                <a:r>
                  <a:rPr lang="en-IE" baseline="-25000" dirty="0" smtClean="0"/>
                  <a:t>usual</a:t>
                </a:r>
                <a:r>
                  <a:rPr lang="en-IE" dirty="0" smtClean="0"/>
                  <a:t>-2 where </a:t>
                </a:r>
                <a:r>
                  <a:rPr lang="en-IE" dirty="0" err="1" smtClean="0"/>
                  <a:t>df</a:t>
                </a:r>
                <a:r>
                  <a:rPr lang="en-IE" dirty="0" smtClean="0"/>
                  <a:t>= degrees of freedom</a:t>
                </a:r>
              </a:p>
              <a:p>
                <a:pPr marL="0" indent="0">
                  <a:buNone/>
                </a:pPr>
                <a:endParaRPr lang="en-IE" dirty="0" smtClean="0"/>
              </a:p>
              <a:p>
                <a:r>
                  <a:rPr lang="en-IE" dirty="0" smtClean="0"/>
                  <a:t>And calculate the probability of getting our result or more extreme </a:t>
                </a:r>
              </a:p>
              <a:p>
                <a:r>
                  <a:rPr lang="en-IE" dirty="0" smtClean="0"/>
                  <a:t>Use the tables to do that. Package will also print it out.</a:t>
                </a:r>
              </a:p>
              <a:p>
                <a:pPr marL="0" indent="0">
                  <a:buNone/>
                </a:pPr>
                <a:r>
                  <a:rPr lang="en-IE" dirty="0" smtClean="0"/>
                  <a:t>  </a:t>
                </a:r>
              </a:p>
              <a:p>
                <a:r>
                  <a:rPr lang="en-IE" dirty="0" smtClean="0"/>
                  <a:t>Or choose a significance level and look up tables for critical value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85" t="-2426" r="-51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73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….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E" dirty="0" smtClean="0"/>
                  <a:t>Test statistic = t=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E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E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IE" b="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IE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IE" b="0" i="1" smtClean="0">
                                    <a:latin typeface="Cambria Math"/>
                                  </a:rPr>
                                  <m:t>𝑛𝑒𝑤</m:t>
                                </m:r>
                              </m:sub>
                            </m:sSub>
                            <m:r>
                              <a:rPr lang="en-IE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E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IE" b="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IE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IE" b="0" i="1" smtClean="0">
                                    <a:latin typeface="Cambria Math"/>
                                  </a:rPr>
                                  <m:t>𝑛𝑜𝑟𝑚𝑎𝑙</m:t>
                                </m:r>
                              </m:sub>
                            </m:sSub>
                          </m:e>
                        </m:d>
                        <m:r>
                          <a:rPr lang="en-IE" b="0" i="1" smtClean="0">
                            <a:latin typeface="Cambria Math"/>
                          </a:rPr>
                          <m:t>−0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𝑆𝐸</m:t>
                        </m:r>
                        <m:r>
                          <a:rPr lang="en-IE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IE" b="0" i="1" smtClean="0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b="0" i="1" smtClean="0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b="0" i="1" smtClean="0">
                                <a:latin typeface="Cambria Math"/>
                              </a:rPr>
                              <m:t>𝑛𝑒𝑤</m:t>
                            </m:r>
                          </m:sub>
                        </m:sSub>
                        <m:r>
                          <a:rPr lang="en-IE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E" b="0" i="1" smtClean="0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b="0" i="1" smtClean="0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b="0" i="1" smtClean="0">
                                <a:latin typeface="Cambria Math"/>
                              </a:rPr>
                              <m:t>𝑛𝑜𝑟𝑚𝑎𝑙</m:t>
                            </m:r>
                          </m:sub>
                        </m:sSub>
                        <m:r>
                          <a:rPr lang="en-IE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IE" dirty="0" smtClean="0"/>
              </a:p>
              <a:p>
                <a:r>
                  <a:rPr lang="en-IE" dirty="0" smtClean="0"/>
                  <a:t>We will assume equal variances in the </a:t>
                </a:r>
                <a:r>
                  <a:rPr lang="en-IE" dirty="0" smtClean="0"/>
                  <a:t>populations</a:t>
                </a:r>
              </a:p>
              <a:p>
                <a:r>
                  <a:rPr lang="en-IE" dirty="0" smtClean="0"/>
                  <a:t>We have already calculated the denominator</a:t>
                </a:r>
                <a:endParaRPr lang="en-IE" dirty="0"/>
              </a:p>
              <a:p>
                <a:endParaRPr lang="en-IE" baseline="30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32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E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E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IE" i="1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IE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IE" i="1">
                                    <a:latin typeface="Cambria Math"/>
                                  </a:rPr>
                                  <m:t>𝑛𝑒𝑤</m:t>
                                </m:r>
                              </m:sub>
                            </m:sSub>
                            <m:r>
                              <a:rPr lang="en-IE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E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IE" i="1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IE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IE" i="1">
                                    <a:latin typeface="Cambria Math"/>
                                  </a:rPr>
                                  <m:t>𝑛𝑜𝑟𝑚𝑎𝑙</m:t>
                                </m:r>
                              </m:sub>
                            </m:sSub>
                          </m:e>
                        </m:d>
                        <m:r>
                          <a:rPr lang="en-IE" i="1">
                            <a:latin typeface="Cambria Math"/>
                          </a:rPr>
                          <m:t>−0</m:t>
                        </m:r>
                      </m:num>
                      <m:den>
                        <m:r>
                          <a:rPr lang="en-IE" i="1">
                            <a:latin typeface="Cambria Math"/>
                          </a:rPr>
                          <m:t>𝑆𝐸</m:t>
                        </m:r>
                        <m:r>
                          <a:rPr lang="en-IE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IE" i="1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i="1">
                                <a:latin typeface="Cambria Math"/>
                              </a:rPr>
                              <m:t>𝑛𝑒𝑤</m:t>
                            </m:r>
                          </m:sub>
                        </m:sSub>
                        <m:r>
                          <a:rPr lang="en-IE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E" i="1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i="1">
                                <a:latin typeface="Cambria Math"/>
                              </a:rPr>
                              <m:t>𝑛𝑜𝑟𝑚𝑎𝑙</m:t>
                            </m:r>
                          </m:sub>
                        </m:sSub>
                        <m:r>
                          <a:rPr lang="en-IE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IE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dirty="0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E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E" b="0" i="1" dirty="0" smtClean="0">
                                <a:latin typeface="Cambria Math"/>
                              </a:rPr>
                              <m:t>106.9−104.89</m:t>
                            </m:r>
                          </m:e>
                        </m:d>
                        <m:r>
                          <a:rPr lang="en-IE" b="0" i="1" dirty="0" smtClean="0">
                            <a:latin typeface="Cambria Math"/>
                          </a:rPr>
                          <m:t>−0</m:t>
                        </m:r>
                      </m:num>
                      <m:den>
                        <m:r>
                          <a:rPr lang="en-IE" b="0" i="1" dirty="0" smtClean="0">
                            <a:latin typeface="Cambria Math"/>
                          </a:rPr>
                          <m:t>0.75</m:t>
                        </m:r>
                      </m:den>
                    </m:f>
                  </m:oMath>
                </a14:m>
                <a:r>
                  <a:rPr lang="en-IE" dirty="0" smtClean="0"/>
                  <a:t>=2.68</a:t>
                </a:r>
              </a:p>
              <a:p>
                <a:endParaRPr lang="en-IE" dirty="0"/>
              </a:p>
              <a:p>
                <a:r>
                  <a:rPr lang="en-IE" dirty="0" smtClean="0"/>
                  <a:t>So what?</a:t>
                </a:r>
              </a:p>
              <a:p>
                <a:r>
                  <a:rPr lang="en-IE" dirty="0" smtClean="0"/>
                  <a:t>Set </a:t>
                </a:r>
                <a:r>
                  <a:rPr lang="en-IE" dirty="0" smtClean="0">
                    <a:sym typeface="Symbol"/>
                  </a:rPr>
                  <a:t>=0.05,  </a:t>
                </a:r>
                <a:r>
                  <a:rPr lang="en-IE" dirty="0" err="1" smtClean="0">
                    <a:sym typeface="Symbol"/>
                  </a:rPr>
                  <a:t>df</a:t>
                </a:r>
                <a:r>
                  <a:rPr lang="en-IE" dirty="0" smtClean="0">
                    <a:sym typeface="Symbol"/>
                  </a:rPr>
                  <a:t>= 100+100-2=198</a:t>
                </a:r>
              </a:p>
              <a:p>
                <a:r>
                  <a:rPr lang="en-IE" dirty="0" smtClean="0">
                    <a:sym typeface="Symbol"/>
                  </a:rPr>
                  <a:t>Critical t =1.97</a:t>
                </a:r>
              </a:p>
              <a:p>
                <a:r>
                  <a:rPr lang="en-IE" dirty="0" smtClean="0">
                    <a:sym typeface="Symbol"/>
                  </a:rPr>
                  <a:t>Values -1.97&lt;=t&lt;=1.97 no evidence against H</a:t>
                </a:r>
                <a:r>
                  <a:rPr lang="en-IE" baseline="-25000" dirty="0" smtClean="0">
                    <a:sym typeface="Symbol"/>
                  </a:rPr>
                  <a:t>0</a:t>
                </a:r>
                <a:endParaRPr lang="en-IE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en-IE" dirty="0" smtClean="0"/>
                  <a:t>Values outside this range evidence against H</a:t>
                </a:r>
                <a:r>
                  <a:rPr lang="en-IE" baseline="-25000" dirty="0" smtClean="0"/>
                  <a:t>0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b="-175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774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As 2.68 is outside the interval we have sufficient evidence against the H0</a:t>
            </a:r>
          </a:p>
          <a:p>
            <a:r>
              <a:rPr lang="en-IE" dirty="0" smtClean="0"/>
              <a:t>And conclude that the two long term averages are different</a:t>
            </a:r>
            <a:r>
              <a:rPr lang="en-IE" dirty="0" smtClean="0"/>
              <a:t>.</a:t>
            </a:r>
          </a:p>
          <a:p>
            <a:r>
              <a:rPr lang="en-IE" dirty="0" smtClean="0"/>
              <a:t>Our confidence interval tells how big a difference</a:t>
            </a:r>
            <a:endParaRPr lang="en-IE" dirty="0" smtClean="0"/>
          </a:p>
          <a:p>
            <a:r>
              <a:rPr lang="en-IE" dirty="0" smtClean="0"/>
              <a:t>Let </a:t>
            </a:r>
            <a:r>
              <a:rPr lang="en-IE" dirty="0" smtClean="0"/>
              <a:t>us look at Minitab output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4302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Minitab output</a:t>
            </a:r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20712" y="1268760"/>
            <a:ext cx="829570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E" b="1" dirty="0" smtClean="0"/>
          </a:p>
          <a:p>
            <a:endParaRPr lang="en-IE" b="1" dirty="0"/>
          </a:p>
          <a:p>
            <a:r>
              <a:rPr lang="en-IE" dirty="0"/>
              <a:t>Two-sample T for C3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sz="2000" dirty="0" smtClean="0"/>
              <a:t>Difference </a:t>
            </a:r>
            <a:r>
              <a:rPr lang="de-DE" sz="2000" dirty="0"/>
              <a:t>= mu (New) - mu (Normal)</a:t>
            </a:r>
          </a:p>
          <a:p>
            <a:r>
              <a:rPr lang="en-IE" sz="2000" dirty="0"/>
              <a:t>Estimate for difference:  2.016</a:t>
            </a:r>
          </a:p>
          <a:p>
            <a:r>
              <a:rPr lang="it-IT" sz="2000" dirty="0"/>
              <a:t>95% CI for difference:  (0.540, 3.492</a:t>
            </a:r>
            <a:r>
              <a:rPr lang="it-IT" sz="2000" dirty="0" smtClean="0"/>
              <a:t>)</a:t>
            </a:r>
          </a:p>
          <a:p>
            <a:endParaRPr lang="it-IT" sz="2000" dirty="0"/>
          </a:p>
          <a:p>
            <a:r>
              <a:rPr lang="en-IE" sz="2000" dirty="0"/>
              <a:t>T-Test of difference = 0 (</a:t>
            </a:r>
            <a:r>
              <a:rPr lang="en-IE" sz="2000" dirty="0" err="1"/>
              <a:t>vs</a:t>
            </a:r>
            <a:r>
              <a:rPr lang="en-IE" sz="2000" dirty="0"/>
              <a:t> not =): T-Value = 2.69  </a:t>
            </a:r>
            <a:r>
              <a:rPr lang="en-IE" sz="2000" dirty="0">
                <a:solidFill>
                  <a:srgbClr val="FF0000"/>
                </a:solidFill>
              </a:rPr>
              <a:t>P-Value = 0.008</a:t>
            </a:r>
            <a:r>
              <a:rPr lang="en-IE" sz="2000" dirty="0"/>
              <a:t>  DF = </a:t>
            </a:r>
            <a:r>
              <a:rPr lang="en-IE" sz="2000" dirty="0" smtClean="0"/>
              <a:t>198</a:t>
            </a:r>
          </a:p>
          <a:p>
            <a:endParaRPr lang="en-IE" sz="2000" dirty="0"/>
          </a:p>
          <a:p>
            <a:r>
              <a:rPr lang="en-IE" sz="2000" dirty="0"/>
              <a:t>Both use Pooled </a:t>
            </a:r>
            <a:r>
              <a:rPr lang="en-IE" sz="2000" dirty="0" err="1"/>
              <a:t>StDev</a:t>
            </a:r>
            <a:r>
              <a:rPr lang="en-IE" sz="2000" dirty="0"/>
              <a:t> = </a:t>
            </a:r>
            <a:r>
              <a:rPr lang="en-IE" sz="2000" dirty="0" smtClean="0"/>
              <a:t>5.2926</a:t>
            </a:r>
            <a:endParaRPr lang="en-IE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60788"/>
              </p:ext>
            </p:extLst>
          </p:nvPr>
        </p:nvGraphicFramePr>
        <p:xfrm>
          <a:off x="2483768" y="1822326"/>
          <a:ext cx="4533900" cy="1263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700"/>
                <a:gridCol w="609600"/>
                <a:gridCol w="952500"/>
                <a:gridCol w="876300"/>
                <a:gridCol w="1193800"/>
              </a:tblGrid>
              <a:tr h="5391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2200" u="none" strike="noStrike">
                          <a:effectLst/>
                        </a:rPr>
                        <a:t>C4</a:t>
                      </a:r>
                      <a:endParaRPr lang="en-IE" sz="2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200" u="none" strike="noStrike" dirty="0">
                          <a:effectLst/>
                        </a:rPr>
                        <a:t>N</a:t>
                      </a:r>
                      <a:endParaRPr lang="en-IE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200" u="none" strike="noStrike">
                          <a:effectLst/>
                        </a:rPr>
                        <a:t>Mean</a:t>
                      </a:r>
                      <a:endParaRPr lang="en-IE" sz="2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200" u="none" strike="noStrike">
                          <a:effectLst/>
                        </a:rPr>
                        <a:t>StDev</a:t>
                      </a:r>
                      <a:endParaRPr lang="en-IE" sz="2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200" u="none" strike="noStrike">
                          <a:effectLst/>
                        </a:rPr>
                        <a:t>SE Mean</a:t>
                      </a:r>
                      <a:endParaRPr lang="en-IE" sz="2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2200" u="none" strike="noStrike">
                          <a:effectLst/>
                        </a:rPr>
                        <a:t>New</a:t>
                      </a:r>
                      <a:endParaRPr lang="en-IE" sz="2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200" u="none" strike="noStrike">
                          <a:effectLst/>
                        </a:rPr>
                        <a:t>100</a:t>
                      </a:r>
                      <a:endParaRPr lang="en-IE" sz="2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200" u="none" strike="noStrike">
                          <a:effectLst/>
                        </a:rPr>
                        <a:t>106.9</a:t>
                      </a:r>
                      <a:endParaRPr lang="en-IE" sz="2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200" u="none" strike="noStrike">
                          <a:effectLst/>
                        </a:rPr>
                        <a:t>5.76</a:t>
                      </a:r>
                      <a:endParaRPr lang="en-IE" sz="2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200" u="none" strike="noStrike">
                          <a:effectLst/>
                        </a:rPr>
                        <a:t>0.58</a:t>
                      </a:r>
                      <a:endParaRPr lang="en-IE" sz="2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2200" u="none" strike="noStrike">
                          <a:effectLst/>
                        </a:rPr>
                        <a:t>Normal</a:t>
                      </a:r>
                      <a:endParaRPr lang="en-IE" sz="2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200" u="none" strike="noStrike">
                          <a:effectLst/>
                        </a:rPr>
                        <a:t>100</a:t>
                      </a:r>
                      <a:endParaRPr lang="en-IE" sz="2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200" u="none" strike="noStrike">
                          <a:effectLst/>
                        </a:rPr>
                        <a:t>104.89</a:t>
                      </a:r>
                      <a:endParaRPr lang="en-IE" sz="2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200" u="none" strike="noStrike">
                          <a:effectLst/>
                        </a:rPr>
                        <a:t>4.78</a:t>
                      </a:r>
                      <a:endParaRPr lang="en-IE" sz="2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200" u="none" strike="noStrike" dirty="0">
                          <a:effectLst/>
                        </a:rPr>
                        <a:t>0.48</a:t>
                      </a:r>
                      <a:endParaRPr lang="en-IE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986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p=0.008 which is p&lt; .05</a:t>
            </a:r>
          </a:p>
          <a:p>
            <a:r>
              <a:rPr lang="en-IE" dirty="0" smtClean="0"/>
              <a:t>Evidence against H</a:t>
            </a:r>
            <a:r>
              <a:rPr lang="en-IE" baseline="-25000" dirty="0" smtClean="0"/>
              <a:t>0</a:t>
            </a:r>
          </a:p>
          <a:p>
            <a:r>
              <a:rPr lang="en-IE" dirty="0" smtClean="0"/>
              <a:t>We have evidence of a difference between the two long term averages processes </a:t>
            </a:r>
          </a:p>
          <a:p>
            <a:r>
              <a:rPr lang="en-IE" dirty="0" smtClean="0"/>
              <a:t>95% CI= </a:t>
            </a:r>
            <a:r>
              <a:rPr lang="it-IT" dirty="0"/>
              <a:t> (0.540, 3.492)</a:t>
            </a:r>
          </a:p>
          <a:p>
            <a:r>
              <a:rPr lang="en-IE" dirty="0" smtClean="0"/>
              <a:t>Long term mean for the bounce hgt. for the new process is between 0.54 and 3.492 </a:t>
            </a:r>
            <a:r>
              <a:rPr lang="en-IE" dirty="0" err="1" smtClean="0"/>
              <a:t>cms</a:t>
            </a:r>
            <a:r>
              <a:rPr lang="en-IE" dirty="0" smtClean="0"/>
              <a:t> greater than the old process.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3769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Tennis ball bounce.  </a:t>
            </a:r>
          </a:p>
          <a:p>
            <a:r>
              <a:rPr lang="en-IE" dirty="0" smtClean="0"/>
              <a:t>Developed a new method to improve the tennis bounce – changing pressure inside ball</a:t>
            </a:r>
          </a:p>
          <a:p>
            <a:r>
              <a:rPr lang="en-IE" dirty="0" smtClean="0"/>
              <a:t>A sample of 100 balls under usual process</a:t>
            </a:r>
          </a:p>
          <a:p>
            <a:r>
              <a:rPr lang="en-IE" dirty="0" smtClean="0"/>
              <a:t>A sample of 100 balls under this new process</a:t>
            </a:r>
          </a:p>
          <a:p>
            <a:r>
              <a:rPr lang="en-IE" dirty="0" smtClean="0"/>
              <a:t>Want to see if there is a difference between the average bounce heights for the processes.</a:t>
            </a:r>
          </a:p>
        </p:txBody>
      </p:sp>
    </p:spTree>
    <p:extLst>
      <p:ext uri="{BB962C8B-B14F-4D97-AF65-F5344CB8AC3E}">
        <p14:creationId xmlns:p14="http://schemas.microsoft.com/office/powerpoint/2010/main" val="40691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0 is not included in this interval.</a:t>
            </a:r>
          </a:p>
          <a:p>
            <a:r>
              <a:rPr lang="en-IE" dirty="0" smtClean="0"/>
              <a:t>Got to ask – is this an important difference </a:t>
            </a:r>
          </a:p>
          <a:p>
            <a:r>
              <a:rPr lang="en-IE" dirty="0" smtClean="0"/>
              <a:t>Need background knowledge to answer that question.</a:t>
            </a:r>
          </a:p>
          <a:p>
            <a:r>
              <a:rPr lang="en-IE" dirty="0" smtClean="0"/>
              <a:t>What does it mean if 95% CI includes 0?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36600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Unequal variances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We assumed that the population variances were equal in the two groups.  </a:t>
                </a:r>
              </a:p>
              <a:p>
                <a:r>
                  <a:rPr lang="en-IE" dirty="0" smtClean="0"/>
                  <a:t>We could test this – not going there in this course</a:t>
                </a:r>
              </a:p>
              <a:p>
                <a:r>
                  <a:rPr lang="en-IE" dirty="0" smtClean="0"/>
                  <a:t>Suppose we decided that they were unequal</a:t>
                </a:r>
                <a:r>
                  <a:rPr lang="en-IE" dirty="0"/>
                  <a:t>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/>
                      </a:rPr>
                      <m:t>𝑆𝐸</m:t>
                    </m:r>
                    <m:d>
                      <m:dPr>
                        <m:ctrlPr>
                          <a:rPr lang="en-I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i="1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E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E" i="1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E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E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i="1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E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E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IE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E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IE" i="1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E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E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IE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IE" dirty="0"/>
                  <a:t> </a:t>
                </a:r>
                <a:endParaRPr lang="en-IE" dirty="0" smtClean="0"/>
              </a:p>
              <a:p>
                <a:r>
                  <a:rPr lang="en-IE" dirty="0" err="1" smtClean="0"/>
                  <a:t>Dfs</a:t>
                </a:r>
                <a:r>
                  <a:rPr lang="en-IE" dirty="0" smtClean="0"/>
                  <a:t> and CI’s are calculated slightly differently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504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Minitab output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b="1" dirty="0"/>
              <a:t>Two-Sample T-Test and CI: C3, C4 </a:t>
            </a:r>
          </a:p>
          <a:p>
            <a:pPr marL="0" indent="0">
              <a:buNone/>
            </a:pPr>
            <a:endParaRPr lang="en-IE" b="1" dirty="0"/>
          </a:p>
          <a:p>
            <a:pPr marL="0" indent="0">
              <a:buNone/>
            </a:pPr>
            <a:r>
              <a:rPr lang="en-IE" dirty="0"/>
              <a:t>Two-sample T for C3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C4        N    Mean  </a:t>
            </a:r>
            <a:r>
              <a:rPr lang="en-IE" dirty="0" err="1"/>
              <a:t>StDev</a:t>
            </a:r>
            <a:r>
              <a:rPr lang="en-IE" dirty="0"/>
              <a:t>  SE Mean</a:t>
            </a:r>
          </a:p>
          <a:p>
            <a:pPr marL="0" indent="0">
              <a:buNone/>
            </a:pPr>
            <a:r>
              <a:rPr lang="en-IE" dirty="0"/>
              <a:t>New     100  106.90   5.76     0.58</a:t>
            </a:r>
          </a:p>
          <a:p>
            <a:pPr marL="0" indent="0">
              <a:buNone/>
            </a:pPr>
            <a:r>
              <a:rPr lang="en-IE" dirty="0"/>
              <a:t>Normal  100  104.89   4.78     0.48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de-DE" dirty="0"/>
              <a:t>Difference = mu (New) - mu (Normal)</a:t>
            </a:r>
          </a:p>
          <a:p>
            <a:pPr marL="0" indent="0">
              <a:buNone/>
            </a:pPr>
            <a:r>
              <a:rPr lang="en-IE" dirty="0"/>
              <a:t>Estimate for difference:  2.016</a:t>
            </a:r>
          </a:p>
          <a:p>
            <a:pPr marL="0" indent="0">
              <a:buNone/>
            </a:pPr>
            <a:r>
              <a:rPr lang="it-IT" dirty="0"/>
              <a:t>95% CI for difference:  (0.539, 3.492)</a:t>
            </a:r>
          </a:p>
          <a:p>
            <a:pPr marL="0" indent="0">
              <a:buNone/>
            </a:pPr>
            <a:r>
              <a:rPr lang="en-IE" dirty="0"/>
              <a:t>T-Test of difference = 0 (</a:t>
            </a:r>
            <a:r>
              <a:rPr lang="en-IE" dirty="0" err="1"/>
              <a:t>vs</a:t>
            </a:r>
            <a:r>
              <a:rPr lang="en-IE" dirty="0"/>
              <a:t> not =): T-Value = 2.69  P-Value = 0.008  DF = 191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95373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Another situation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>
          <a:xfrm>
            <a:off x="3743908" y="1196752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4031940" y="2996952"/>
            <a:ext cx="792088" cy="679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/>
          </a:p>
        </p:txBody>
      </p:sp>
      <p:sp>
        <p:nvSpPr>
          <p:cNvPr id="12" name="TextBox 11"/>
          <p:cNvSpPr txBox="1"/>
          <p:nvPr/>
        </p:nvSpPr>
        <p:spPr>
          <a:xfrm>
            <a:off x="1403648" y="1628800"/>
            <a:ext cx="1343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/>
              <a:t>Population</a:t>
            </a:r>
            <a:endParaRPr lang="en-IE" sz="2000" b="1" dirty="0"/>
          </a:p>
        </p:txBody>
      </p:sp>
      <p:cxnSp>
        <p:nvCxnSpPr>
          <p:cNvPr id="14" name="Straight Arrow Connector 13"/>
          <p:cNvCxnSpPr>
            <a:stCxn id="4" idx="4"/>
          </p:cNvCxnSpPr>
          <p:nvPr/>
        </p:nvCxnSpPr>
        <p:spPr>
          <a:xfrm>
            <a:off x="4427984" y="256490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92080" y="2852936"/>
            <a:ext cx="2625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/>
              <a:t>Simple random sample</a:t>
            </a:r>
            <a:endParaRPr lang="en-IE" sz="2000" b="1" dirty="0"/>
          </a:p>
        </p:txBody>
      </p:sp>
      <p:sp>
        <p:nvSpPr>
          <p:cNvPr id="16" name="Oval 15"/>
          <p:cNvSpPr/>
          <p:nvPr/>
        </p:nvSpPr>
        <p:spPr>
          <a:xfrm>
            <a:off x="2551783" y="4366913"/>
            <a:ext cx="39604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/>
          </a:p>
        </p:txBody>
      </p:sp>
      <p:sp>
        <p:nvSpPr>
          <p:cNvPr id="17" name="Oval 16"/>
          <p:cNvSpPr/>
          <p:nvPr/>
        </p:nvSpPr>
        <p:spPr>
          <a:xfrm>
            <a:off x="6459258" y="4293096"/>
            <a:ext cx="39604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749805" y="3602565"/>
            <a:ext cx="1462155" cy="690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1"/>
          </p:cNvCxnSpPr>
          <p:nvPr/>
        </p:nvCxnSpPr>
        <p:spPr>
          <a:xfrm>
            <a:off x="4824028" y="3573016"/>
            <a:ext cx="1693229" cy="793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71134" y="4870969"/>
            <a:ext cx="3495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/>
              <a:t>Randomly assign to each group</a:t>
            </a:r>
            <a:endParaRPr lang="en-IE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1539" y="4797152"/>
            <a:ext cx="106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/>
              <a:t>Group A</a:t>
            </a:r>
            <a:endParaRPr lang="en-IE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740352" y="5055635"/>
            <a:ext cx="1051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/>
              <a:t>Group B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184855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Other bits and pieces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More than 2 groups – use another technique </a:t>
            </a:r>
          </a:p>
          <a:p>
            <a:r>
              <a:rPr lang="en-IE" dirty="0" smtClean="0"/>
              <a:t>Very skewed outcome variable – what do we do?</a:t>
            </a:r>
          </a:p>
          <a:p>
            <a:pPr lvl="1"/>
            <a:r>
              <a:rPr lang="en-IE" dirty="0" smtClean="0"/>
              <a:t>Transform data – take logs</a:t>
            </a:r>
          </a:p>
          <a:p>
            <a:pPr lvl="1"/>
            <a:r>
              <a:rPr lang="en-IE" dirty="0" smtClean="0"/>
              <a:t>Use other techniques</a:t>
            </a:r>
          </a:p>
          <a:p>
            <a:r>
              <a:rPr lang="en-IE" dirty="0" smtClean="0"/>
              <a:t>Not going to worry about these matters in this course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11243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What is the story behind the data?</a:t>
            </a:r>
          </a:p>
          <a:p>
            <a:r>
              <a:rPr lang="en-IE" dirty="0" smtClean="0"/>
              <a:t>Simple random sampling within groups</a:t>
            </a:r>
          </a:p>
          <a:p>
            <a:r>
              <a:rPr lang="en-IE" dirty="0" smtClean="0"/>
              <a:t>Two independent groups</a:t>
            </a:r>
          </a:p>
          <a:p>
            <a:r>
              <a:rPr lang="en-IE" dirty="0" smtClean="0"/>
              <a:t>Quantitative outcome variable- not too skewed</a:t>
            </a:r>
          </a:p>
          <a:p>
            <a:r>
              <a:rPr lang="en-IE" dirty="0" smtClean="0"/>
              <a:t>Question in English</a:t>
            </a:r>
          </a:p>
          <a:p>
            <a:r>
              <a:rPr lang="en-IE" dirty="0" smtClean="0"/>
              <a:t>Graph + descriptive statistics</a:t>
            </a:r>
          </a:p>
          <a:p>
            <a:r>
              <a:rPr lang="en-IE" dirty="0" smtClean="0"/>
              <a:t>Hypotheses</a:t>
            </a:r>
          </a:p>
          <a:p>
            <a:r>
              <a:rPr lang="en-IE" dirty="0" smtClean="0"/>
              <a:t>Test statistic</a:t>
            </a:r>
          </a:p>
          <a:p>
            <a:r>
              <a:rPr lang="en-IE" dirty="0" smtClean="0"/>
              <a:t>If significant provide a CI</a:t>
            </a:r>
          </a:p>
          <a:p>
            <a:r>
              <a:rPr lang="en-IE" smtClean="0"/>
              <a:t>If not, </a:t>
            </a:r>
            <a:r>
              <a:rPr lang="en-IE" dirty="0" smtClean="0"/>
              <a:t>what is the question?</a:t>
            </a:r>
          </a:p>
        </p:txBody>
      </p:sp>
    </p:spTree>
    <p:extLst>
      <p:ext uri="{BB962C8B-B14F-4D97-AF65-F5344CB8AC3E}">
        <p14:creationId xmlns:p14="http://schemas.microsoft.com/office/powerpoint/2010/main" val="113965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Model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>
          <a:xfrm>
            <a:off x="683568" y="1412776"/>
            <a:ext cx="2520280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Oval 4"/>
          <p:cNvSpPr/>
          <p:nvPr/>
        </p:nvSpPr>
        <p:spPr>
          <a:xfrm>
            <a:off x="5868144" y="1401325"/>
            <a:ext cx="2520280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475656" y="3501008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Population 1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6660232" y="3685674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Population 2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465313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Sample 1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6939031" y="446892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Sample 2</a:t>
            </a:r>
            <a:endParaRPr lang="en-IE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04604" y="3870340"/>
            <a:ext cx="1" cy="7107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344714" y="4055006"/>
            <a:ext cx="117056" cy="5981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3685674"/>
            <a:ext cx="1848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Outcome variable</a:t>
            </a:r>
          </a:p>
          <a:p>
            <a:endParaRPr lang="en-IE" dirty="0"/>
          </a:p>
          <a:p>
            <a:r>
              <a:rPr lang="en-IE" dirty="0" smtClean="0"/>
              <a:t>Height of bounce</a:t>
            </a:r>
          </a:p>
          <a:p>
            <a:endParaRPr lang="en-IE" dirty="0"/>
          </a:p>
        </p:txBody>
      </p:sp>
      <p:sp>
        <p:nvSpPr>
          <p:cNvPr id="15" name="TextBox 14"/>
          <p:cNvSpPr txBox="1"/>
          <p:nvPr/>
        </p:nvSpPr>
        <p:spPr>
          <a:xfrm>
            <a:off x="1331640" y="5517232"/>
            <a:ext cx="563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Is there a difference between the two population means? </a:t>
            </a:r>
          </a:p>
          <a:p>
            <a:endParaRPr lang="en-IE" dirty="0"/>
          </a:p>
          <a:p>
            <a:r>
              <a:rPr lang="en-IE" dirty="0" smtClean="0"/>
              <a:t>Answer this by looking at sample results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450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other comments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Two different samples</a:t>
            </a:r>
          </a:p>
          <a:p>
            <a:r>
              <a:rPr lang="en-IE" dirty="0" smtClean="0"/>
              <a:t>Independent samples within each group</a:t>
            </a:r>
          </a:p>
          <a:p>
            <a:r>
              <a:rPr lang="en-IE" dirty="0" smtClean="0"/>
              <a:t>Quantitative outcome variable</a:t>
            </a:r>
          </a:p>
          <a:p>
            <a:r>
              <a:rPr lang="en-IE" dirty="0" smtClean="0"/>
              <a:t>Do not have to have same numbers in each sample group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691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</a:t>
            </a:r>
            <a:endParaRPr lang="en-I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306" y="1412776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061055"/>
              </p:ext>
            </p:extLst>
          </p:nvPr>
        </p:nvGraphicFramePr>
        <p:xfrm>
          <a:off x="2483768" y="5733256"/>
          <a:ext cx="4470400" cy="767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734"/>
                <a:gridCol w="1027970"/>
                <a:gridCol w="942306"/>
                <a:gridCol w="1421390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Process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Mean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SD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N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 smtClean="0">
                          <a:effectLst/>
                        </a:rPr>
                        <a:t>New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106.9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5.76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100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 smtClean="0">
                          <a:effectLst/>
                        </a:rPr>
                        <a:t>Usual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104.89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4.78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100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6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theory – never </a:t>
            </a:r>
            <a:r>
              <a:rPr lang="en-IE" dirty="0" err="1" smtClean="0"/>
              <a:t>never</a:t>
            </a:r>
            <a:r>
              <a:rPr lang="en-IE" dirty="0" smtClean="0"/>
              <a:t> land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Suppose we took a sample from each population</a:t>
            </a:r>
          </a:p>
          <a:p>
            <a:r>
              <a:rPr lang="en-IE" dirty="0" smtClean="0"/>
              <a:t>Calculated the means and the difference in the means</a:t>
            </a:r>
          </a:p>
          <a:p>
            <a:r>
              <a:rPr lang="en-IE" dirty="0" smtClean="0"/>
              <a:t>What happens if we do this again and again and look at the difference in the means?</a:t>
            </a:r>
          </a:p>
          <a:p>
            <a:r>
              <a:rPr lang="en-IE" dirty="0" smtClean="0"/>
              <a:t>Sampling distribution of the difference in the means.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234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Results of 10 samples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544" y="1628800"/>
            <a:ext cx="8229600" cy="45259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dirty="0" smtClean="0"/>
              <a:t>3.58</a:t>
            </a:r>
          </a:p>
          <a:p>
            <a:pPr marL="0" indent="0">
              <a:buNone/>
            </a:pPr>
            <a:r>
              <a:rPr lang="en-IE" dirty="0" smtClean="0"/>
              <a:t>2.88</a:t>
            </a:r>
          </a:p>
          <a:p>
            <a:pPr marL="0" indent="0">
              <a:buNone/>
            </a:pPr>
            <a:r>
              <a:rPr lang="en-IE" dirty="0" smtClean="0"/>
              <a:t>4.19</a:t>
            </a:r>
          </a:p>
          <a:p>
            <a:pPr marL="0" indent="0">
              <a:buNone/>
            </a:pPr>
            <a:r>
              <a:rPr lang="en-IE" dirty="0" smtClean="0"/>
              <a:t>3.95</a:t>
            </a:r>
          </a:p>
          <a:p>
            <a:pPr marL="0" indent="0">
              <a:buNone/>
            </a:pPr>
            <a:r>
              <a:rPr lang="en-IE" dirty="0" smtClean="0"/>
              <a:t>2.60</a:t>
            </a:r>
          </a:p>
          <a:p>
            <a:pPr marL="0" indent="0">
              <a:buNone/>
            </a:pPr>
            <a:r>
              <a:rPr lang="en-IE" dirty="0" smtClean="0"/>
              <a:t>3.03</a:t>
            </a:r>
          </a:p>
          <a:p>
            <a:pPr marL="0" indent="0">
              <a:buNone/>
            </a:pPr>
            <a:r>
              <a:rPr lang="en-IE" dirty="0" smtClean="0"/>
              <a:t>4.39</a:t>
            </a:r>
          </a:p>
          <a:p>
            <a:pPr marL="0" indent="0">
              <a:buNone/>
            </a:pPr>
            <a:r>
              <a:rPr lang="en-IE" dirty="0" smtClean="0"/>
              <a:t>2.84</a:t>
            </a:r>
          </a:p>
          <a:p>
            <a:pPr marL="0" indent="0">
              <a:buNone/>
            </a:pPr>
            <a:r>
              <a:rPr lang="en-IE" dirty="0" smtClean="0"/>
              <a:t>1.99</a:t>
            </a:r>
          </a:p>
          <a:p>
            <a:pPr marL="0" indent="0">
              <a:buNone/>
            </a:pPr>
            <a:r>
              <a:rPr lang="en-IE" dirty="0" smtClean="0"/>
              <a:t>2.77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5445224"/>
            <a:ext cx="3879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Mean = difference in population means</a:t>
            </a:r>
          </a:p>
          <a:p>
            <a:r>
              <a:rPr lang="en-IE" dirty="0" smtClean="0"/>
              <a:t>SD= SE(difference in the means)</a:t>
            </a:r>
            <a:endParaRPr lang="en-I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86753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6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Confidence interval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We could construct a CI for difference in population means</a:t>
                </a:r>
              </a:p>
              <a:p>
                <a:r>
                  <a:rPr lang="en-IE" dirty="0" smtClean="0"/>
                  <a:t>CI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i="1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E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E" i="1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E" b="0" i="1" smtClean="0">
                            <a:latin typeface="Cambria Math"/>
                          </a:rPr>
                          <m:t>)</m:t>
                        </m:r>
                        <m:r>
                          <a:rPr lang="en-IE" i="1" smtClean="0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IE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IE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  <m:r>
                          <a:rPr lang="en-IE" b="0" i="1" smtClean="0">
                            <a:latin typeface="Cambria Math"/>
                            <a:ea typeface="Cambria Math"/>
                          </a:rPr>
                          <m:t>𝑆𝐸</m:t>
                        </m:r>
                        <m:r>
                          <a:rPr lang="en-IE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IE" i="1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E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E" i="1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E" dirty="0" smtClean="0"/>
              </a:p>
              <a:p>
                <a:r>
                  <a:rPr lang="en-IE" dirty="0" err="1" smtClean="0"/>
                  <a:t>df</a:t>
                </a:r>
                <a:r>
                  <a:rPr lang="en-IE" dirty="0" smtClean="0"/>
                  <a:t> for 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I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IE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E" b="0" i="1" smtClean="0">
                        <a:latin typeface="Cambria Math"/>
                      </a:rPr>
                      <m:t>−2</m:t>
                    </m:r>
                  </m:oMath>
                </a14:m>
                <a:endParaRPr lang="en-IE" dirty="0" smtClean="0"/>
              </a:p>
              <a:p>
                <a:r>
                  <a:rPr lang="en-IE" dirty="0" smtClean="0"/>
                  <a:t>But the question is what is the SE(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IE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IE" i="1">
                                <a:latin typeface="Cambria Math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IE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E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IE" i="1">
                            <a:latin typeface="Cambria Math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IE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IE" i="1">
                                <a:latin typeface="Cambria Math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IE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E" dirty="0" smtClean="0"/>
                  <a:t>)?</a:t>
                </a:r>
              </a:p>
              <a:p>
                <a:r>
                  <a:rPr lang="en-IE" dirty="0" smtClean="0"/>
                  <a:t>We could use theory or bootstrapping here</a:t>
                </a:r>
              </a:p>
              <a:p>
                <a:r>
                  <a:rPr lang="en-IE" dirty="0" smtClean="0"/>
                  <a:t>We are going to start with theory</a:t>
                </a:r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4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 (difference in means)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3528" y="1412776"/>
                <a:ext cx="8280920" cy="5043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E" sz="2400" b="0" i="1" smtClean="0">
                        <a:latin typeface="Cambria Math"/>
                      </a:rPr>
                      <m:t>𝑆𝐸</m:t>
                    </m:r>
                    <m:d>
                      <m:dPr>
                        <m:ctrlPr>
                          <a:rPr lang="en-IE" sz="24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sz="2400" i="1" smtClean="0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sz="2400" i="1" smtClean="0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E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E" sz="2400" i="1" smtClean="0">
                                <a:latin typeface="Cambria Math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IE" sz="2400" i="1" smtClean="0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IE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E" sz="24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E" sz="240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sz="2400" i="1" smtClean="0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E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IE" sz="2400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IE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E" sz="24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IE" sz="2400" i="1" smtClean="0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E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IE" sz="2400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IE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E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IE" sz="2400" dirty="0" smtClean="0"/>
                  <a:t> where  </a:t>
                </a:r>
              </a:p>
              <a:p>
                <a:endParaRPr lang="en-IE" sz="2400" i="1" dirty="0">
                  <a:latin typeface="Cambria Math"/>
                </a:endParaRPr>
              </a:p>
              <a:p>
                <a:pPr>
                  <a:tabLst>
                    <a:tab pos="1793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E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IE" sz="2400" b="0" i="0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IE" sz="2400" b="0" i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IE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400" b="0" i="0" smtClean="0">
                          <a:latin typeface="Cambria Math"/>
                        </a:rPr>
                        <m:t>and</m:t>
                      </m:r>
                      <m:sSubSup>
                        <m:sSubSupPr>
                          <m:ctrlPr>
                            <a:rPr lang="en-IE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IE" sz="2400" b="0" i="0" smtClean="0">
                              <a:latin typeface="Cambria Math"/>
                            </a:rPr>
                            <m:t> </m:t>
                          </m:r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IE" sz="2400" b="0" i="0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IE" sz="2400" b="0" i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IE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400" b="0" i="0" smtClean="0">
                          <a:latin typeface="Cambria Math"/>
                        </a:rPr>
                        <m:t>are</m:t>
                      </m:r>
                      <m:r>
                        <a:rPr lang="en-IE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400" b="0" i="0" smtClean="0">
                          <a:latin typeface="Cambria Math"/>
                        </a:rPr>
                        <m:t>the</m:t>
                      </m:r>
                      <m:r>
                        <a:rPr lang="en-IE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400" b="0" i="0" smtClean="0">
                          <a:latin typeface="Cambria Math"/>
                        </a:rPr>
                        <m:t>population</m:t>
                      </m:r>
                      <m:r>
                        <a:rPr lang="en-IE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400" b="0" i="0" smtClean="0">
                          <a:latin typeface="Cambria Math"/>
                        </a:rPr>
                        <m:t>variances</m:t>
                      </m:r>
                      <m:r>
                        <a:rPr lang="en-IE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400" b="0" i="0" smtClean="0">
                          <a:latin typeface="Cambria Math"/>
                        </a:rPr>
                        <m:t>in</m:t>
                      </m:r>
                      <m:r>
                        <a:rPr lang="en-IE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400" b="0" i="0" smtClean="0">
                          <a:latin typeface="Cambria Math"/>
                        </a:rPr>
                        <m:t>group</m:t>
                      </m:r>
                      <m:r>
                        <a:rPr lang="en-IE" sz="2400" b="0" i="0" smtClean="0">
                          <a:latin typeface="Cambria Math"/>
                        </a:rPr>
                        <m:t>  1 </m:t>
                      </m:r>
                      <m:r>
                        <m:rPr>
                          <m:sty m:val="p"/>
                        </m:rPr>
                        <a:rPr lang="en-IE" sz="2400" b="0" i="0" smtClean="0">
                          <a:latin typeface="Cambria Math"/>
                        </a:rPr>
                        <m:t>and</m:t>
                      </m:r>
                      <m:r>
                        <a:rPr lang="en-IE" sz="2400" b="0" i="0" smtClean="0">
                          <a:latin typeface="Cambria Math"/>
                        </a:rPr>
                        <m:t> 2 </m:t>
                      </m:r>
                      <m:r>
                        <m:rPr>
                          <m:sty m:val="p"/>
                        </m:rPr>
                        <a:rPr lang="en-IE" sz="2400" b="0" i="0" smtClean="0">
                          <a:latin typeface="Cambria Math"/>
                        </a:rPr>
                        <m:t>resp</m:t>
                      </m:r>
                      <m:r>
                        <a:rPr lang="en-IE" sz="2400" b="0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IE" sz="2400" dirty="0" smtClean="0"/>
              </a:p>
              <a:p>
                <a:endParaRPr lang="en-IE" sz="2400" dirty="0"/>
              </a:p>
              <a:p>
                <a:r>
                  <a:rPr lang="en-IE" sz="2400" dirty="0" smtClean="0"/>
                  <a:t>n</a:t>
                </a:r>
                <a:r>
                  <a:rPr lang="en-IE" sz="2400" baseline="-25000" dirty="0" smtClean="0"/>
                  <a:t>1</a:t>
                </a:r>
                <a:r>
                  <a:rPr lang="en-IE" sz="2400" dirty="0" smtClean="0"/>
                  <a:t> and n</a:t>
                </a:r>
                <a:r>
                  <a:rPr lang="en-IE" sz="2400" baseline="-25000" dirty="0" smtClean="0"/>
                  <a:t>2	</a:t>
                </a:r>
                <a:r>
                  <a:rPr lang="en-IE" sz="2400" dirty="0" smtClean="0"/>
                  <a:t> are the sample sizes in each group</a:t>
                </a:r>
              </a:p>
              <a:p>
                <a:endParaRPr lang="en-IE" sz="2400" dirty="0"/>
              </a:p>
              <a:p>
                <a:r>
                  <a:rPr lang="en-IE" sz="2400" dirty="0" smtClean="0"/>
                  <a:t>We are going to assume that the population variability is the same in both groups 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E" sz="24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IE" sz="24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IE" sz="2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IE" sz="24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IE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E" sz="24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IE" sz="24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IE" sz="2400" b="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IE" sz="2400" dirty="0" smtClean="0">
                  <a:latin typeface="Symbol" pitchFamily="18" charset="2"/>
                </a:endParaRPr>
              </a:p>
              <a:p>
                <a:endParaRPr lang="en-IE" sz="2400" dirty="0" smtClean="0"/>
              </a:p>
              <a:p>
                <a:r>
                  <a:rPr lang="en-IE" sz="2400" dirty="0" smtClean="0"/>
                  <a:t>We estimate the population variances by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E" sz="2400" b="0" i="1" smtClean="0">
                            <a:latin typeface="Cambria Math"/>
                          </a:rPr>
                          <m:t> </m:t>
                        </m:r>
                        <m:r>
                          <a:rPr lang="en-IE" sz="2400" b="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E" sz="2400" b="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IE" sz="2400" b="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E" sz="2400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E" sz="2400" i="1">
                            <a:latin typeface="Cambria Math"/>
                          </a:rPr>
                          <m:t> </m:t>
                        </m:r>
                        <m:r>
                          <a:rPr lang="en-IE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E" sz="24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IE" sz="24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IE" sz="2400" dirty="0"/>
              </a:p>
              <a:p>
                <a:endParaRPr lang="en-IE" sz="2800" dirty="0"/>
              </a:p>
              <a:p>
                <a:endParaRPr lang="en-IE" sz="2800" dirty="0" smtClean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2776"/>
                <a:ext cx="8280920" cy="5043945"/>
              </a:xfrm>
              <a:prstGeom prst="rect">
                <a:avLst/>
              </a:prstGeom>
              <a:blipFill rotWithShape="1">
                <a:blip r:embed="rId3"/>
                <a:stretch>
                  <a:fillRect l="-110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95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1374</Words>
  <Application>Microsoft Office PowerPoint</Application>
  <PresentationFormat>On-screen Show (4:3)</PresentationFormat>
  <Paragraphs>241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Statistical Analysis</vt:lpstr>
      <vt:lpstr>Story</vt:lpstr>
      <vt:lpstr>Model</vt:lpstr>
      <vt:lpstr>Some other comments</vt:lpstr>
      <vt:lpstr>Graph</vt:lpstr>
      <vt:lpstr>Some theory – never never land</vt:lpstr>
      <vt:lpstr>Results of 10 samples</vt:lpstr>
      <vt:lpstr>Confidence interval</vt:lpstr>
      <vt:lpstr>SE (difference in means)</vt:lpstr>
      <vt:lpstr>And more ..</vt:lpstr>
      <vt:lpstr>And more again..</vt:lpstr>
      <vt:lpstr>95% CI</vt:lpstr>
      <vt:lpstr>State hypotheses</vt:lpstr>
      <vt:lpstr>And more</vt:lpstr>
      <vt:lpstr>And ….</vt:lpstr>
      <vt:lpstr>Test</vt:lpstr>
      <vt:lpstr>So …</vt:lpstr>
      <vt:lpstr>Minitab output</vt:lpstr>
      <vt:lpstr>Comments</vt:lpstr>
      <vt:lpstr>Comments</vt:lpstr>
      <vt:lpstr>Unequal variances</vt:lpstr>
      <vt:lpstr>Minitab output</vt:lpstr>
      <vt:lpstr>Another situation</vt:lpstr>
      <vt:lpstr>Other bits and pieces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username</dc:creator>
  <cp:lastModifiedBy>moregan</cp:lastModifiedBy>
  <cp:revision>27</cp:revision>
  <cp:lastPrinted>2011-10-11T10:04:35Z</cp:lastPrinted>
  <dcterms:created xsi:type="dcterms:W3CDTF">2011-10-10T11:45:41Z</dcterms:created>
  <dcterms:modified xsi:type="dcterms:W3CDTF">2015-11-17T15:39:51Z</dcterms:modified>
</cp:coreProperties>
</file>