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58" r:id="rId6"/>
    <p:sldId id="260" r:id="rId7"/>
    <p:sldId id="261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05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9B509-A3A8-4288-89B9-9DDD2E5F39E8}" type="datetimeFigureOut">
              <a:rPr lang="en-IE" smtClean="0"/>
              <a:t>30/11/2015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72B6-6D37-4603-8612-789D332A20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2103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9B509-A3A8-4288-89B9-9DDD2E5F39E8}" type="datetimeFigureOut">
              <a:rPr lang="en-IE" smtClean="0"/>
              <a:t>30/11/2015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72B6-6D37-4603-8612-789D332A20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005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9B509-A3A8-4288-89B9-9DDD2E5F39E8}" type="datetimeFigureOut">
              <a:rPr lang="en-IE" smtClean="0"/>
              <a:t>30/11/2015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72B6-6D37-4603-8612-789D332A20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52241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9B509-A3A8-4288-89B9-9DDD2E5F39E8}" type="datetimeFigureOut">
              <a:rPr lang="en-IE" smtClean="0"/>
              <a:t>30/11/2015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72B6-6D37-4603-8612-789D332A20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52472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9B509-A3A8-4288-89B9-9DDD2E5F39E8}" type="datetimeFigureOut">
              <a:rPr lang="en-IE" smtClean="0"/>
              <a:t>30/11/2015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72B6-6D37-4603-8612-789D332A20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4026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9B509-A3A8-4288-89B9-9DDD2E5F39E8}" type="datetimeFigureOut">
              <a:rPr lang="en-IE" smtClean="0"/>
              <a:t>30/11/2015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72B6-6D37-4603-8612-789D332A20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5133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9B509-A3A8-4288-89B9-9DDD2E5F39E8}" type="datetimeFigureOut">
              <a:rPr lang="en-IE" smtClean="0"/>
              <a:t>30/11/2015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72B6-6D37-4603-8612-789D332A20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08373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9B509-A3A8-4288-89B9-9DDD2E5F39E8}" type="datetimeFigureOut">
              <a:rPr lang="en-IE" smtClean="0"/>
              <a:t>30/11/2015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72B6-6D37-4603-8612-789D332A20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81717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9B509-A3A8-4288-89B9-9DDD2E5F39E8}" type="datetimeFigureOut">
              <a:rPr lang="en-IE" smtClean="0"/>
              <a:t>30/11/2015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72B6-6D37-4603-8612-789D332A20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36585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9B509-A3A8-4288-89B9-9DDD2E5F39E8}" type="datetimeFigureOut">
              <a:rPr lang="en-IE" smtClean="0"/>
              <a:t>30/11/2015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72B6-6D37-4603-8612-789D332A20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9114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9B509-A3A8-4288-89B9-9DDD2E5F39E8}" type="datetimeFigureOut">
              <a:rPr lang="en-IE" smtClean="0"/>
              <a:t>30/11/2015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72B6-6D37-4603-8612-789D332A20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68945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9B509-A3A8-4288-89B9-9DDD2E5F39E8}" type="datetimeFigureOut">
              <a:rPr lang="en-IE" smtClean="0"/>
              <a:t>30/11/2015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772B6-6D37-4603-8612-789D332A20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46285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Statistical Analysis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Comparing means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89714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Minitab output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E" dirty="0"/>
              <a:t>Two-sample T for Input-Output</a:t>
            </a:r>
          </a:p>
          <a:p>
            <a:r>
              <a:rPr lang="en-IE" dirty="0"/>
              <a:t> </a:t>
            </a:r>
          </a:p>
          <a:p>
            <a:r>
              <a:rPr lang="en-IE" dirty="0"/>
              <a:t>Processor   N  Mean  </a:t>
            </a:r>
            <a:r>
              <a:rPr lang="en-IE" dirty="0" err="1"/>
              <a:t>StDev</a:t>
            </a:r>
            <a:r>
              <a:rPr lang="en-IE" dirty="0"/>
              <a:t>  SE Mean</a:t>
            </a:r>
          </a:p>
          <a:p>
            <a:r>
              <a:rPr lang="en-IE" dirty="0"/>
              <a:t>Type A     30  7.86   1.34     0.25</a:t>
            </a:r>
          </a:p>
          <a:p>
            <a:r>
              <a:rPr lang="en-IE" dirty="0"/>
              <a:t>Type B     30  7.57   1.62     0.29</a:t>
            </a:r>
          </a:p>
          <a:p>
            <a:r>
              <a:rPr lang="en-IE" dirty="0"/>
              <a:t> </a:t>
            </a:r>
          </a:p>
          <a:p>
            <a:r>
              <a:rPr lang="en-IE" dirty="0"/>
              <a:t> </a:t>
            </a:r>
          </a:p>
          <a:p>
            <a:r>
              <a:rPr lang="en-IE" dirty="0"/>
              <a:t>Difference = mu (Type A) - mu (Type B)</a:t>
            </a:r>
          </a:p>
          <a:p>
            <a:r>
              <a:rPr lang="en-IE" dirty="0"/>
              <a:t>Estimate for difference:  0.287</a:t>
            </a:r>
          </a:p>
          <a:p>
            <a:r>
              <a:rPr lang="en-IE" dirty="0"/>
              <a:t>95% CI for difference:  (-0.481, 1.054)</a:t>
            </a:r>
          </a:p>
          <a:p>
            <a:r>
              <a:rPr lang="en-IE" dirty="0"/>
              <a:t>T-Test of difference = 0 (</a:t>
            </a:r>
            <a:r>
              <a:rPr lang="en-IE" dirty="0" err="1"/>
              <a:t>vs</a:t>
            </a:r>
            <a:r>
              <a:rPr lang="en-IE" dirty="0"/>
              <a:t> not =): T-Value = 0.75  P-Value = 0.458  DF = 58</a:t>
            </a:r>
          </a:p>
          <a:p>
            <a:r>
              <a:rPr lang="en-IE" dirty="0"/>
              <a:t>Both use Pooled </a:t>
            </a:r>
            <a:r>
              <a:rPr lang="en-IE" dirty="0" err="1"/>
              <a:t>StDev</a:t>
            </a:r>
            <a:r>
              <a:rPr lang="en-IE" dirty="0"/>
              <a:t> = 1.4857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862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Interpretation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b="1" dirty="0"/>
              <a:t>The p value 0.458 &gt; 0.05 </a:t>
            </a:r>
            <a:endParaRPr lang="en-IE" dirty="0"/>
          </a:p>
          <a:p>
            <a:r>
              <a:rPr lang="en-IE" b="1" dirty="0"/>
              <a:t> </a:t>
            </a:r>
            <a:endParaRPr lang="en-IE" dirty="0"/>
          </a:p>
          <a:p>
            <a:r>
              <a:rPr lang="en-IE" b="1" dirty="0"/>
              <a:t>Therefore there is not sufficient evidence to reject the null hypothesis. </a:t>
            </a:r>
            <a:endParaRPr lang="en-IE" b="1" dirty="0" smtClean="0"/>
          </a:p>
          <a:p>
            <a:endParaRPr lang="en-IE" b="1"/>
          </a:p>
          <a:p>
            <a:r>
              <a:rPr lang="en-IE" b="1" smtClean="0"/>
              <a:t> </a:t>
            </a:r>
            <a:r>
              <a:rPr lang="en-IE" b="1" dirty="0"/>
              <a:t>The confidence interval  (-.48 to 1.05) contains 0.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77507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00200"/>
            <a:ext cx="54864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805033"/>
              </p:ext>
            </p:extLst>
          </p:nvPr>
        </p:nvGraphicFramePr>
        <p:xfrm>
          <a:off x="1763688" y="5589240"/>
          <a:ext cx="5829300" cy="771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6400"/>
                <a:gridCol w="1066800"/>
                <a:gridCol w="876300"/>
                <a:gridCol w="990600"/>
                <a:gridCol w="1219200"/>
              </a:tblGrid>
              <a:tr h="25717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u="none" strike="noStrike">
                          <a:effectLst/>
                        </a:rPr>
                        <a:t>Variable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u="none" strike="noStrike">
                          <a:effectLst/>
                        </a:rPr>
                        <a:t>Processor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u="none" strike="noStrike">
                          <a:effectLst/>
                        </a:rPr>
                        <a:t>N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u="none" strike="noStrike">
                          <a:effectLst/>
                        </a:rPr>
                        <a:t>Mean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u="none" strike="noStrike">
                          <a:effectLst/>
                        </a:rPr>
                        <a:t>StDev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5717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u="none" strike="noStrike">
                          <a:effectLst/>
                        </a:rPr>
                        <a:t>Speed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u="none" strike="noStrike">
                          <a:effectLst/>
                        </a:rPr>
                        <a:t>Type A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u="none" strike="noStrike">
                          <a:effectLst/>
                        </a:rPr>
                        <a:t>30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u="none" strike="noStrike">
                          <a:effectLst/>
                        </a:rPr>
                        <a:t>20.43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u="none" strike="noStrike">
                          <a:effectLst/>
                        </a:rPr>
                        <a:t>4.053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5717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u="none" strike="noStrike">
                          <a:effectLst/>
                        </a:rPr>
                        <a:t> 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u="none" strike="noStrike">
                          <a:effectLst/>
                        </a:rPr>
                        <a:t>Type B 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u="none" strike="noStrike">
                          <a:effectLst/>
                        </a:rPr>
                        <a:t>30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u="none" strike="noStrike">
                          <a:effectLst/>
                        </a:rPr>
                        <a:t>23.2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u="none" strike="noStrike" dirty="0">
                          <a:effectLst/>
                        </a:rPr>
                        <a:t>5.57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4211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Pooled Standard deviation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E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IE" b="1" i="1">
                              <a:latin typeface="Cambria Math"/>
                            </a:rPr>
                            <m:t>𝒔</m:t>
                          </m:r>
                        </m:e>
                        <m:sup>
                          <m:r>
                            <a:rPr lang="en-IE" b="1" i="1"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IE" b="1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IE" b="1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E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E" b="1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IE" b="1" i="1">
                                  <a:latin typeface="Cambria Math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IE" b="1" i="1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IE" b="1" i="1">
                              <a:latin typeface="Cambria Math"/>
                            </a:rPr>
                            <m:t>−</m:t>
                          </m:r>
                          <m:r>
                            <a:rPr lang="en-IE" b="1" i="1">
                              <a:latin typeface="Cambria Math"/>
                            </a:rPr>
                            <m:t>𝟏</m:t>
                          </m:r>
                          <m:r>
                            <a:rPr lang="en-IE" b="1" i="1">
                              <a:latin typeface="Cambria Math"/>
                            </a:rPr>
                            <m:t>)∗</m:t>
                          </m:r>
                          <m:sSubSup>
                            <m:sSubSupPr>
                              <m:ctrlPr>
                                <a:rPr lang="en-IE" b="1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IE" b="1" i="1"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IE" b="1" i="1"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IE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IE" b="1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IE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E" b="1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IE" b="1" i="1">
                                  <a:latin typeface="Cambria Math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IE" b="1" i="1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IE" b="1" i="1">
                              <a:latin typeface="Cambria Math"/>
                            </a:rPr>
                            <m:t>−</m:t>
                          </m:r>
                          <m:r>
                            <a:rPr lang="en-IE" b="1" i="1">
                              <a:latin typeface="Cambria Math"/>
                            </a:rPr>
                            <m:t>𝟏</m:t>
                          </m:r>
                          <m:r>
                            <a:rPr lang="en-IE" b="1" i="1">
                              <a:latin typeface="Cambria Math"/>
                            </a:rPr>
                            <m:t>)∗</m:t>
                          </m:r>
                          <m:sSubSup>
                            <m:sSubSupPr>
                              <m:ctrlPr>
                                <a:rPr lang="en-IE" b="1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IE" b="1" i="1"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IE" b="1" i="1">
                                  <a:latin typeface="Cambria Math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IE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IE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E" b="1" i="1">
                                  <a:latin typeface="Cambria Math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IE" b="1" i="1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IE" b="1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IE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E" b="1" i="1">
                                  <a:latin typeface="Cambria Math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IE" b="1" i="1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IE" b="1" i="1">
                              <a:latin typeface="Cambria Math"/>
                            </a:rPr>
                            <m:t>−</m:t>
                          </m:r>
                          <m:r>
                            <a:rPr lang="en-IE" b="1" i="1"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IE" b="1" i="1">
                          <a:latin typeface="Cambria Math"/>
                        </a:rPr>
                        <m:t>  </m:t>
                      </m:r>
                    </m:oMath>
                  </m:oMathPara>
                </a14:m>
                <a:endParaRPr lang="en-IE" b="1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b="1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IE" b="1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b="1" i="1">
                          <a:latin typeface="Cambria Math"/>
                        </a:rPr>
                        <m:t>=   </m:t>
                      </m:r>
                      <m:f>
                        <m:fPr>
                          <m:ctrlPr>
                            <a:rPr lang="en-IE" b="1" i="1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IE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IE" b="1" i="1">
                                  <a:latin typeface="Cambria Math"/>
                                </a:rPr>
                                <m:t>𝟑𝟎</m:t>
                              </m:r>
                              <m:r>
                                <a:rPr lang="en-IE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IE" b="1" i="1"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  <m:r>
                            <a:rPr lang="en-IE" b="1" i="1">
                              <a:latin typeface="Cambria Math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IE" b="1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IE" b="1" i="1">
                                  <a:latin typeface="Cambria Math"/>
                                </a:rPr>
                                <m:t>𝟒</m:t>
                              </m:r>
                              <m:r>
                                <a:rPr lang="en-IE" b="1" i="1">
                                  <a:latin typeface="Cambria Math"/>
                                </a:rPr>
                                <m:t>.</m:t>
                              </m:r>
                              <m:r>
                                <a:rPr lang="en-IE" b="1" i="1">
                                  <a:latin typeface="Cambria Math"/>
                                </a:rPr>
                                <m:t>𝟎𝟓</m:t>
                              </m:r>
                            </m:e>
                            <m:sup>
                              <m:r>
                                <a:rPr lang="en-IE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IE" b="1" i="1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IE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IE" b="1" i="1">
                                  <a:latin typeface="Cambria Math"/>
                                </a:rPr>
                                <m:t>𝟑𝟎</m:t>
                              </m:r>
                              <m:r>
                                <a:rPr lang="en-IE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IE" b="1" i="1"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  <m:r>
                            <a:rPr lang="en-IE" b="1" i="1">
                              <a:latin typeface="Cambria Math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IE" b="1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IE" b="1" i="1">
                                  <a:latin typeface="Cambria Math"/>
                                </a:rPr>
                                <m:t>𝟓</m:t>
                              </m:r>
                              <m:r>
                                <a:rPr lang="en-IE" b="1" i="1">
                                  <a:latin typeface="Cambria Math"/>
                                </a:rPr>
                                <m:t>.</m:t>
                              </m:r>
                              <m:r>
                                <a:rPr lang="en-IE" b="1" i="1">
                                  <a:latin typeface="Cambria Math"/>
                                </a:rPr>
                                <m:t>𝟓𝟕</m:t>
                              </m:r>
                            </m:e>
                            <m:sup>
                              <m:r>
                                <a:rPr lang="en-IE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IE" b="1" i="1">
                              <a:latin typeface="Cambria Math"/>
                            </a:rPr>
                            <m:t>𝟑𝟎</m:t>
                          </m:r>
                          <m:r>
                            <a:rPr lang="en-IE" b="1" i="1">
                              <a:latin typeface="Cambria Math"/>
                            </a:rPr>
                            <m:t>+</m:t>
                          </m:r>
                          <m:r>
                            <a:rPr lang="en-IE" b="1" i="1">
                              <a:latin typeface="Cambria Math"/>
                            </a:rPr>
                            <m:t>𝟑𝟎</m:t>
                          </m:r>
                          <m:r>
                            <a:rPr lang="en-IE" b="1" i="1">
                              <a:latin typeface="Cambria Math"/>
                            </a:rPr>
                            <m:t>−</m:t>
                          </m:r>
                          <m:r>
                            <a:rPr lang="en-IE" b="1" i="1"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IE" b="1" i="1" dirty="0" smtClean="0"/>
              </a:p>
              <a:p>
                <a:pPr marL="0" indent="0">
                  <a:buNone/>
                </a:pPr>
                <a:endParaRPr lang="en-IE" b="1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b="1" i="1">
                          <a:latin typeface="Cambria Math"/>
                        </a:rPr>
                        <m:t>=</m:t>
                      </m:r>
                      <m:r>
                        <a:rPr lang="en-IE" b="1" i="1">
                          <a:latin typeface="Cambria Math"/>
                        </a:rPr>
                        <m:t>𝟐𝟑</m:t>
                      </m:r>
                      <m:r>
                        <a:rPr lang="en-IE" b="1" i="1">
                          <a:latin typeface="Cambria Math"/>
                        </a:rPr>
                        <m:t>.</m:t>
                      </m:r>
                      <m:r>
                        <a:rPr lang="en-IE" b="1" i="1">
                          <a:latin typeface="Cambria Math"/>
                        </a:rPr>
                        <m:t>𝟕𝟏</m:t>
                      </m:r>
                    </m:oMath>
                  </m:oMathPara>
                </a14:m>
                <a:endParaRPr lang="en-IE" dirty="0" smtClean="0"/>
              </a:p>
              <a:p>
                <a:pPr marL="0" indent="0">
                  <a:buNone/>
                </a:pPr>
                <a:r>
                  <a:rPr lang="en-IE" dirty="0" smtClean="0"/>
                  <a:t>s=4.87</a:t>
                </a:r>
                <a:endParaRPr lang="en-IE" dirty="0"/>
              </a:p>
              <a:p>
                <a:endParaRPr lang="en-I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b="-1482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8589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95% Confidence Interval</a:t>
            </a:r>
            <a:endParaRPr lang="en-I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IE" b="1" dirty="0" smtClean="0"/>
                  <a:t>(23.2-20.43)±t </a:t>
                </a:r>
                <a:r>
                  <a:rPr lang="en-IE" b="1" baseline="-25000" dirty="0" err="1" smtClean="0"/>
                  <a:t>crit</a:t>
                </a:r>
                <a:r>
                  <a:rPr lang="en-IE" b="1" dirty="0" smtClean="0"/>
                  <a:t>*SE(diff</a:t>
                </a:r>
                <a:r>
                  <a:rPr lang="en-IE" b="1" dirty="0" smtClean="0"/>
                  <a:t>. in means) </a:t>
                </a:r>
                <a:endParaRPr lang="en-IE" b="1" dirty="0" smtClean="0"/>
              </a:p>
              <a:p>
                <a:pPr marL="0" indent="0">
                  <a:buNone/>
                </a:pPr>
                <a:endParaRPr lang="en-IE" b="1" dirty="0" smtClean="0"/>
              </a:p>
              <a:p>
                <a:pPr marL="0" indent="0">
                  <a:buNone/>
                </a:pPr>
                <a:r>
                  <a:rPr lang="en-IE" b="1" dirty="0" smtClean="0"/>
                  <a:t>t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E" b="1" i="1" smtClean="0"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IE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IE" b="1" i="0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IE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E" b="1" i="1" smtClean="0"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IE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IE" b="1" i="0" smtClean="0">
                        <a:latin typeface="Cambria Math"/>
                      </a:rPr>
                      <m:t>−</m:t>
                    </m:r>
                    <m:r>
                      <a:rPr lang="en-IE" b="1" i="0" smtClean="0">
                        <a:latin typeface="Cambria Math"/>
                      </a:rPr>
                      <m:t>𝟐</m:t>
                    </m:r>
                    <m:r>
                      <a:rPr lang="en-IE" b="1" i="0" smtClean="0">
                        <a:latin typeface="Cambria Math"/>
                      </a:rPr>
                      <m:t> </m:t>
                    </m:r>
                    <m:r>
                      <a:rPr lang="en-IE" b="1" i="0" smtClean="0">
                        <a:latin typeface="Cambria Math"/>
                      </a:rPr>
                      <m:t>𝐝𝐟</m:t>
                    </m:r>
                    <m:r>
                      <a:rPr lang="en-IE" b="1" i="0" smtClean="0">
                        <a:latin typeface="Cambria Math"/>
                      </a:rPr>
                      <m:t>=</m:t>
                    </m:r>
                    <m:r>
                      <a:rPr lang="en-IE" b="1" i="0" smtClean="0">
                        <a:latin typeface="Cambria Math"/>
                      </a:rPr>
                      <m:t>𝟑𝟎</m:t>
                    </m:r>
                    <m:r>
                      <a:rPr lang="en-IE" b="1" i="0" smtClean="0">
                        <a:latin typeface="Cambria Math"/>
                      </a:rPr>
                      <m:t>−</m:t>
                    </m:r>
                    <m:r>
                      <a:rPr lang="en-IE" b="1" i="0" smtClean="0">
                        <a:latin typeface="Cambria Math"/>
                      </a:rPr>
                      <m:t>𝟑𝟎</m:t>
                    </m:r>
                    <m:r>
                      <a:rPr lang="en-IE" b="1" i="0" smtClean="0">
                        <a:latin typeface="Cambria Math"/>
                      </a:rPr>
                      <m:t>−</m:t>
                    </m:r>
                    <m:r>
                      <a:rPr lang="en-IE" b="1" i="0" smtClean="0">
                        <a:latin typeface="Cambria Math"/>
                      </a:rPr>
                      <m:t>𝟐</m:t>
                    </m:r>
                  </m:oMath>
                </a14:m>
                <a:r>
                  <a:rPr lang="en-IE" b="1" dirty="0" smtClean="0"/>
                  <a:t>=58</a:t>
                </a:r>
              </a:p>
              <a:p>
                <a:pPr marL="0" indent="0">
                  <a:buNone/>
                </a:pPr>
                <a:endParaRPr lang="en-IE" b="1" dirty="0" smtClean="0"/>
              </a:p>
              <a:p>
                <a:pPr marL="0" indent="0">
                  <a:buNone/>
                </a:pPr>
                <a:r>
                  <a:rPr lang="en-IE" b="1" dirty="0" err="1" smtClean="0"/>
                  <a:t>t</a:t>
                </a:r>
                <a:r>
                  <a:rPr lang="en-IE" b="1" baseline="-25000" dirty="0" err="1" smtClean="0"/>
                  <a:t>crit</a:t>
                </a:r>
                <a:r>
                  <a:rPr lang="en-IE" b="1" dirty="0" smtClean="0"/>
                  <a:t> =2 for 95% CI</a:t>
                </a:r>
                <a:endParaRPr lang="en-IE" b="1" dirty="0" smtClean="0"/>
              </a:p>
              <a:p>
                <a:pPr marL="0" indent="0">
                  <a:buNone/>
                </a:pPr>
                <a:r>
                  <a:rPr lang="en-IE" b="1" dirty="0" smtClean="0"/>
                  <a:t>SE(diff. in means)=</a:t>
                </a:r>
                <a14:m>
                  <m:oMath xmlns:m="http://schemas.openxmlformats.org/officeDocument/2006/math">
                    <m:r>
                      <a:rPr lang="en-IE" b="1" i="1">
                        <a:latin typeface="Cambria Math"/>
                      </a:rPr>
                      <m:t>𝟒</m:t>
                    </m:r>
                    <m:r>
                      <a:rPr lang="en-IE" b="1" i="1">
                        <a:latin typeface="Cambria Math"/>
                      </a:rPr>
                      <m:t>.</m:t>
                    </m:r>
                    <m:r>
                      <a:rPr lang="en-IE" b="1" i="1">
                        <a:latin typeface="Cambria Math"/>
                      </a:rPr>
                      <m:t>𝟖𝟕</m:t>
                    </m:r>
                    <m:r>
                      <a:rPr lang="en-IE" b="1" i="1">
                        <a:latin typeface="Cambria Math"/>
                      </a:rPr>
                      <m:t>∗</m:t>
                    </m:r>
                    <m:rad>
                      <m:radPr>
                        <m:degHide m:val="on"/>
                        <m:ctrlPr>
                          <a:rPr lang="en-IE" b="1" i="1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IE" b="1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IE" b="1" i="1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IE" b="1" i="1">
                                <a:latin typeface="Cambria Math"/>
                              </a:rPr>
                              <m:t>𝟑𝟎</m:t>
                            </m:r>
                          </m:den>
                        </m:f>
                        <m:r>
                          <a:rPr lang="en-IE" b="1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IE" b="1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IE" b="1" i="1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IE" b="1" i="1">
                                <a:latin typeface="Cambria Math"/>
                              </a:rPr>
                              <m:t>𝟑𝟎</m:t>
                            </m:r>
                          </m:den>
                        </m:f>
                      </m:e>
                    </m:rad>
                  </m:oMath>
                </a14:m>
                <a:r>
                  <a:rPr lang="en-IE" b="1" dirty="0" smtClean="0"/>
                  <a:t>=1.26</a:t>
                </a:r>
              </a:p>
              <a:p>
                <a:pPr marL="0" indent="0">
                  <a:buNone/>
                </a:pPr>
                <a:endParaRPr lang="en-IE" b="1" dirty="0"/>
              </a:p>
              <a:p>
                <a:pPr marL="0" indent="0">
                  <a:buNone/>
                </a:pPr>
                <a:r>
                  <a:rPr lang="en-IE" b="1" dirty="0" smtClean="0"/>
                  <a:t>=2.77±2.00*1.26 </a:t>
                </a:r>
                <a:r>
                  <a:rPr lang="en-IE" b="1" dirty="0"/>
                  <a:t>=  0.25 to 5.29</a:t>
                </a:r>
                <a:endParaRPr lang="en-IE" dirty="0"/>
              </a:p>
              <a:p>
                <a:pPr marL="0" indent="0">
                  <a:buNone/>
                </a:pPr>
                <a:endParaRPr lang="en-IE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3504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7638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1268760"/>
            <a:ext cx="7632848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E" b="1" dirty="0" smtClean="0"/>
          </a:p>
          <a:p>
            <a:endParaRPr lang="en-IE" b="1" dirty="0"/>
          </a:p>
          <a:p>
            <a:endParaRPr lang="en-IE" b="1" dirty="0" smtClean="0"/>
          </a:p>
          <a:p>
            <a:r>
              <a:rPr lang="en-IE" sz="2800" b="1" dirty="0" smtClean="0"/>
              <a:t>H</a:t>
            </a:r>
            <a:r>
              <a:rPr lang="en-IE" sz="2800" b="1" baseline="-25000" dirty="0" smtClean="0"/>
              <a:t>0</a:t>
            </a:r>
            <a:r>
              <a:rPr lang="en-IE" sz="2800" b="1" dirty="0"/>
              <a:t>:  There is no difference between the population(or long term) average speed of the two </a:t>
            </a:r>
            <a:r>
              <a:rPr lang="en-IE" sz="2800" b="1" dirty="0" smtClean="0"/>
              <a:t>processors</a:t>
            </a:r>
          </a:p>
          <a:p>
            <a:endParaRPr lang="en-IE" sz="2800" b="1" dirty="0"/>
          </a:p>
          <a:p>
            <a:r>
              <a:rPr lang="en-IE" sz="2800" b="1" dirty="0"/>
              <a:t>H</a:t>
            </a:r>
            <a:r>
              <a:rPr lang="en-IE" sz="2800" b="1" baseline="-25000" dirty="0"/>
              <a:t>a</a:t>
            </a:r>
            <a:r>
              <a:rPr lang="en-IE" sz="2800" b="1" baseline="30000" dirty="0"/>
              <a:t>:</a:t>
            </a:r>
            <a:r>
              <a:rPr lang="en-IE" sz="2800" b="1" dirty="0"/>
              <a:t>  There is a difference between the population (or long term) average speed of the two processors</a:t>
            </a:r>
            <a:endParaRPr lang="en-IE" sz="2800" dirty="0"/>
          </a:p>
          <a:p>
            <a:endParaRPr lang="en-IE" sz="2800" dirty="0"/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Hypotheses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49298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Test statistic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E" b="1" dirty="0" smtClean="0"/>
                  <a:t>                     t=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E" b="1" i="1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E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IE" b="1" i="1">
                                <a:latin typeface="Cambria Math"/>
                              </a:rPr>
                              <m:t>𝟐𝟑</m:t>
                            </m:r>
                            <m:r>
                              <a:rPr lang="en-IE" b="1" i="1">
                                <a:latin typeface="Cambria Math"/>
                              </a:rPr>
                              <m:t>.</m:t>
                            </m:r>
                            <m:r>
                              <a:rPr lang="en-IE" b="1" i="1">
                                <a:latin typeface="Cambria Math"/>
                              </a:rPr>
                              <m:t>𝟐</m:t>
                            </m:r>
                            <m:r>
                              <a:rPr lang="en-IE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IE" b="1" i="1">
                                <a:latin typeface="Cambria Math"/>
                              </a:rPr>
                              <m:t>𝟐𝟎</m:t>
                            </m:r>
                            <m:r>
                              <a:rPr lang="en-IE" b="1" i="1">
                                <a:latin typeface="Cambria Math"/>
                              </a:rPr>
                              <m:t>.</m:t>
                            </m:r>
                            <m:r>
                              <a:rPr lang="en-IE" b="1" i="1">
                                <a:latin typeface="Cambria Math"/>
                              </a:rPr>
                              <m:t>𝟒𝟑</m:t>
                            </m:r>
                          </m:e>
                        </m:d>
                        <m:r>
                          <a:rPr lang="en-IE" b="1" i="1">
                            <a:latin typeface="Cambria Math"/>
                          </a:rPr>
                          <m:t>−</m:t>
                        </m:r>
                        <m:r>
                          <a:rPr lang="en-IE" b="1" i="1">
                            <a:latin typeface="Cambria Math"/>
                          </a:rPr>
                          <m:t>𝟎</m:t>
                        </m:r>
                      </m:num>
                      <m:den>
                        <m:r>
                          <a:rPr lang="en-IE" b="1" i="1">
                            <a:latin typeface="Cambria Math"/>
                          </a:rPr>
                          <m:t>𝟒</m:t>
                        </m:r>
                        <m:r>
                          <a:rPr lang="en-IE" b="1" i="1">
                            <a:latin typeface="Cambria Math"/>
                          </a:rPr>
                          <m:t>.</m:t>
                        </m:r>
                        <m:r>
                          <a:rPr lang="en-IE" b="1" i="1">
                            <a:latin typeface="Cambria Math"/>
                          </a:rPr>
                          <m:t>𝟖𝟕</m:t>
                        </m:r>
                        <m:r>
                          <a:rPr lang="en-IE" b="1" i="1">
                            <a:latin typeface="Cambria Math"/>
                          </a:rPr>
                          <m:t>∗</m:t>
                        </m:r>
                        <m:rad>
                          <m:radPr>
                            <m:degHide m:val="on"/>
                            <m:ctrlPr>
                              <a:rPr lang="en-IE" b="1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IE" b="1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IE" b="1" i="1"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IE" b="1" i="1">
                                    <a:latin typeface="Cambria Math"/>
                                  </a:rPr>
                                  <m:t>𝟑𝟎</m:t>
                                </m:r>
                              </m:den>
                            </m:f>
                            <m:r>
                              <a:rPr lang="en-IE" b="1" i="1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IE" b="1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IE" b="1" i="1"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IE" b="1" i="1">
                                    <a:latin typeface="Cambria Math"/>
                                  </a:rPr>
                                  <m:t>𝟑𝟎</m:t>
                                </m:r>
                              </m:den>
                            </m:f>
                          </m:e>
                        </m:rad>
                      </m:den>
                    </m:f>
                    <m:r>
                      <a:rPr lang="en-IE" b="1" i="1">
                        <a:latin typeface="Cambria Math"/>
                      </a:rPr>
                      <m:t>=</m:t>
                    </m:r>
                    <m:r>
                      <a:rPr lang="en-IE" b="1" i="1">
                        <a:latin typeface="Cambria Math"/>
                      </a:rPr>
                      <m:t>𝟐</m:t>
                    </m:r>
                    <m:r>
                      <a:rPr lang="en-IE" b="1" i="1">
                        <a:latin typeface="Cambria Math"/>
                      </a:rPr>
                      <m:t>.</m:t>
                    </m:r>
                    <m:r>
                      <a:rPr lang="en-IE" b="1" i="1">
                        <a:latin typeface="Cambria Math"/>
                      </a:rPr>
                      <m:t>𝟐𝟎</m:t>
                    </m:r>
                    <m:r>
                      <a:rPr lang="en-IE" b="1" i="1">
                        <a:latin typeface="Cambria Math"/>
                      </a:rPr>
                      <m:t>,</m:t>
                    </m:r>
                  </m:oMath>
                </a14:m>
                <a:endParaRPr lang="en-IE" b="1" i="1" dirty="0" smtClean="0"/>
              </a:p>
              <a:p>
                <a:pPr marL="0" indent="0">
                  <a:buNone/>
                </a:pPr>
                <a:endParaRPr lang="en-IE" b="1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b="1" i="1">
                          <a:latin typeface="Cambria Math"/>
                        </a:rPr>
                        <m:t>𝒅𝒇</m:t>
                      </m:r>
                      <m:r>
                        <a:rPr lang="en-IE" b="1" i="1">
                          <a:latin typeface="Cambria Math"/>
                        </a:rPr>
                        <m:t>=</m:t>
                      </m:r>
                      <m:r>
                        <a:rPr lang="en-IE" b="1" i="1">
                          <a:latin typeface="Cambria Math"/>
                        </a:rPr>
                        <m:t>𝟑𝟎</m:t>
                      </m:r>
                      <m:r>
                        <a:rPr lang="en-IE" b="1" i="1">
                          <a:latin typeface="Cambria Math"/>
                        </a:rPr>
                        <m:t>+</m:t>
                      </m:r>
                      <m:r>
                        <a:rPr lang="en-IE" b="1" i="1">
                          <a:latin typeface="Cambria Math"/>
                        </a:rPr>
                        <m:t>𝟑𝟎</m:t>
                      </m:r>
                      <m:r>
                        <a:rPr lang="en-IE" b="1" i="1">
                          <a:latin typeface="Cambria Math"/>
                        </a:rPr>
                        <m:t>−</m:t>
                      </m:r>
                      <m:r>
                        <a:rPr lang="en-IE" b="1" i="1">
                          <a:latin typeface="Cambria Math"/>
                        </a:rPr>
                        <m:t>𝟐</m:t>
                      </m:r>
                      <m:r>
                        <a:rPr lang="en-IE" b="1" i="1">
                          <a:latin typeface="Cambria Math"/>
                        </a:rPr>
                        <m:t>=</m:t>
                      </m:r>
                      <m:r>
                        <a:rPr lang="en-IE" b="1" i="1">
                          <a:latin typeface="Cambria Math"/>
                        </a:rPr>
                        <m:t>𝟓𝟖</m:t>
                      </m:r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3670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Interpretation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b="1" dirty="0"/>
              <a:t>Critical t=2.00</a:t>
            </a:r>
            <a:endParaRPr lang="en-IE" dirty="0"/>
          </a:p>
          <a:p>
            <a:r>
              <a:rPr lang="en-IE" b="1" dirty="0"/>
              <a:t>As 2.20 </a:t>
            </a:r>
            <a:r>
              <a:rPr lang="en-IE" b="1" dirty="0" smtClean="0"/>
              <a:t>is outside the range [-2,2], we </a:t>
            </a:r>
            <a:r>
              <a:rPr lang="en-IE" b="1" dirty="0"/>
              <a:t>have enough evidence to reject  the null hypothesis and conclude that there is a difference between the two population average processor speeds.</a:t>
            </a:r>
            <a:endParaRPr lang="en-IE" dirty="0"/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70858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Test statistic </a:t>
            </a:r>
            <a:r>
              <a:rPr lang="en-IE" dirty="0" err="1" smtClean="0"/>
              <a:t>vs</a:t>
            </a:r>
            <a:r>
              <a:rPr lang="en-IE" dirty="0" smtClean="0"/>
              <a:t> CI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b="1" dirty="0"/>
              <a:t>The confidence interval does not include zero  as you would have expected since we rejected the null hypothesis. </a:t>
            </a: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12474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Input-Output</a:t>
            </a:r>
            <a:endParaRPr lang="en-IE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7851070"/>
              </p:ext>
            </p:extLst>
          </p:nvPr>
        </p:nvGraphicFramePr>
        <p:xfrm>
          <a:off x="1547664" y="2060848"/>
          <a:ext cx="54864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Graph" r:id="rId3" imgW="5486400" imgH="3657600" progId="MtbGraph.Document.16">
                  <p:embed/>
                </p:oleObj>
              </mc:Choice>
              <mc:Fallback>
                <p:oleObj name="Graph" r:id="rId3" imgW="5486400" imgH="3657600" progId="MtbGraph.Document.16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2060848"/>
                        <a:ext cx="5486400" cy="365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3958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329</Words>
  <Application>Microsoft Office PowerPoint</Application>
  <PresentationFormat>On-screen Show (4:3)</PresentationFormat>
  <Paragraphs>72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Graph</vt:lpstr>
      <vt:lpstr>Statistical Analysis</vt:lpstr>
      <vt:lpstr>PowerPoint Presentation</vt:lpstr>
      <vt:lpstr>Pooled Standard deviation</vt:lpstr>
      <vt:lpstr>95% Confidence Interval</vt:lpstr>
      <vt:lpstr>Hypotheses</vt:lpstr>
      <vt:lpstr>Test statistic</vt:lpstr>
      <vt:lpstr>Interpretation</vt:lpstr>
      <vt:lpstr>Test statistic vs CI</vt:lpstr>
      <vt:lpstr>Input-Output</vt:lpstr>
      <vt:lpstr>Minitab output</vt:lpstr>
      <vt:lpstr>Interpretation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Analysis</dc:title>
  <dc:creator>username</dc:creator>
  <cp:lastModifiedBy>moregan</cp:lastModifiedBy>
  <cp:revision>6</cp:revision>
  <dcterms:created xsi:type="dcterms:W3CDTF">2012-11-23T14:29:46Z</dcterms:created>
  <dcterms:modified xsi:type="dcterms:W3CDTF">2015-11-30T11:00:42Z</dcterms:modified>
</cp:coreProperties>
</file>