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0" r:id="rId3"/>
    <p:sldId id="288" r:id="rId4"/>
    <p:sldId id="289" r:id="rId5"/>
    <p:sldId id="290" r:id="rId6"/>
    <p:sldId id="281" r:id="rId7"/>
    <p:sldId id="282" r:id="rId8"/>
    <p:sldId id="283" r:id="rId9"/>
    <p:sldId id="291" r:id="rId10"/>
    <p:sldId id="292" r:id="rId11"/>
    <p:sldId id="293" r:id="rId12"/>
    <p:sldId id="286" r:id="rId13"/>
    <p:sldId id="294" r:id="rId14"/>
    <p:sldId id="295" r:id="rId15"/>
    <p:sldId id="266" r:id="rId16"/>
    <p:sldId id="260" r:id="rId17"/>
    <p:sldId id="296" r:id="rId18"/>
    <p:sldId id="267" r:id="rId19"/>
    <p:sldId id="298" r:id="rId20"/>
    <p:sldId id="299" r:id="rId21"/>
    <p:sldId id="300" r:id="rId22"/>
    <p:sldId id="302" r:id="rId23"/>
    <p:sldId id="301" r:id="rId24"/>
    <p:sldId id="297" r:id="rId25"/>
    <p:sldId id="30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CDE46-1F88-47F7-83E5-AD264D99EEDB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71E74-3687-4B70-BB84-1E3EBA5F37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740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2E152-E3F9-4D1C-B0AC-41279810544B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0AED1-0B88-4516-9D6B-A541C0DF73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443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5886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7105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5836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10066"/>
            <a:r>
              <a:rPr lang="en-GB" dirty="0" smtClean="0"/>
              <a:t>Data Mining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10066"/>
            <a:fld id="{CCBB66AC-C8C2-4C80-9668-54BB8E891805}" type="datetime1">
              <a:rPr lang="en-GB" smtClean="0"/>
              <a:pPr defTabSz="910066"/>
              <a:t>30/11/2015</a:t>
            </a:fld>
            <a:endParaRPr lang="en-GB" dirty="0" smtClean="0"/>
          </a:p>
        </p:txBody>
      </p:sp>
      <p:sp>
        <p:nvSpPr>
          <p:cNvPr id="163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0066"/>
            <a:fld id="{8413D1DA-615A-4730-8DB3-AAA2C84CFEDD}" type="slidenum">
              <a:rPr lang="en-GB" smtClean="0"/>
              <a:pPr defTabSz="910066"/>
              <a:t>12</a:t>
            </a:fld>
            <a:endParaRPr lang="en-GB" dirty="0" smtClean="0"/>
          </a:p>
        </p:txBody>
      </p:sp>
      <p:sp>
        <p:nvSpPr>
          <p:cNvPr id="163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7752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402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5159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4747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7959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1465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874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10066"/>
            <a:r>
              <a:rPr lang="en-GB" dirty="0" smtClean="0"/>
              <a:t>Data Mining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10066"/>
            <a:fld id="{AF319886-07BB-4850-AAEC-A31D7149262E}" type="datetime1">
              <a:rPr lang="en-GB" smtClean="0"/>
              <a:pPr defTabSz="910066"/>
              <a:t>30/11/2015</a:t>
            </a:fld>
            <a:endParaRPr lang="en-GB" dirty="0" smtClean="0"/>
          </a:p>
        </p:txBody>
      </p:sp>
      <p:sp>
        <p:nvSpPr>
          <p:cNvPr id="157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0066"/>
            <a:fld id="{34FDAC8B-5F6A-4423-8C7D-F56404DFBB58}" type="slidenum">
              <a:rPr lang="en-GB" smtClean="0"/>
              <a:pPr defTabSz="910066"/>
              <a:t>2</a:t>
            </a:fld>
            <a:endParaRPr lang="en-GB" dirty="0" smtClean="0"/>
          </a:p>
        </p:txBody>
      </p:sp>
      <p:sp>
        <p:nvSpPr>
          <p:cNvPr id="157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1147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8556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6854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9188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8334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7001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751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350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44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10066"/>
            <a:r>
              <a:rPr lang="en-GB" dirty="0" smtClean="0"/>
              <a:t>Data Mining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10066"/>
            <a:fld id="{51DFD10B-340E-4C2B-9BC6-F702063AB915}" type="datetime1">
              <a:rPr lang="en-GB" smtClean="0"/>
              <a:pPr defTabSz="910066"/>
              <a:t>30/11/2015</a:t>
            </a:fld>
            <a:endParaRPr lang="en-GB" dirty="0" smtClean="0"/>
          </a:p>
        </p:txBody>
      </p:sp>
      <p:sp>
        <p:nvSpPr>
          <p:cNvPr id="158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0066"/>
            <a:fld id="{504C453C-333B-4F06-98BF-39A5492FFB2E}" type="slidenum">
              <a:rPr lang="en-GB" smtClean="0"/>
              <a:pPr defTabSz="910066"/>
              <a:t>6</a:t>
            </a:fld>
            <a:endParaRPr lang="en-GB" dirty="0" smtClean="0"/>
          </a:p>
        </p:txBody>
      </p:sp>
      <p:sp>
        <p:nvSpPr>
          <p:cNvPr id="158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10066"/>
            <a:r>
              <a:rPr lang="en-GB" dirty="0" smtClean="0"/>
              <a:t>Data Mining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10066"/>
            <a:fld id="{1690787B-71CE-4AFC-8BA9-1A1D2EF49285}" type="datetime1">
              <a:rPr lang="en-GB" smtClean="0"/>
              <a:pPr defTabSz="910066"/>
              <a:t>30/11/2015</a:t>
            </a:fld>
            <a:endParaRPr lang="en-GB" dirty="0" smtClean="0"/>
          </a:p>
        </p:txBody>
      </p:sp>
      <p:sp>
        <p:nvSpPr>
          <p:cNvPr id="159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0066"/>
            <a:fld id="{18EB081C-9743-4E20-8E50-5022BD5E1277}" type="slidenum">
              <a:rPr lang="en-GB" smtClean="0"/>
              <a:pPr defTabSz="910066"/>
              <a:t>7</a:t>
            </a:fld>
            <a:endParaRPr lang="en-GB" dirty="0" smtClean="0"/>
          </a:p>
        </p:txBody>
      </p:sp>
      <p:sp>
        <p:nvSpPr>
          <p:cNvPr id="159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10066"/>
            <a:r>
              <a:rPr lang="en-GB" dirty="0" smtClean="0"/>
              <a:t>Data Mining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10066"/>
            <a:fld id="{F39D7E89-F808-46EE-909A-02ABB480AE52}" type="datetime1">
              <a:rPr lang="en-GB" smtClean="0"/>
              <a:pPr defTabSz="910066"/>
              <a:t>30/11/2015</a:t>
            </a:fld>
            <a:endParaRPr lang="en-GB" dirty="0" smtClean="0"/>
          </a:p>
        </p:txBody>
      </p:sp>
      <p:sp>
        <p:nvSpPr>
          <p:cNvPr id="160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0066"/>
            <a:fld id="{FDBBDA01-9695-477B-A210-56B3444E8334}" type="slidenum">
              <a:rPr lang="en-GB" smtClean="0"/>
              <a:pPr defTabSz="910066"/>
              <a:t>8</a:t>
            </a:fld>
            <a:endParaRPr lang="en-GB" dirty="0" smtClean="0"/>
          </a:p>
        </p:txBody>
      </p:sp>
      <p:sp>
        <p:nvSpPr>
          <p:cNvPr id="160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10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6B99-3A41-4F19-A361-29BEAAAA996E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D44C-016F-4565-8DA6-B211533A7F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829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6B99-3A41-4F19-A361-29BEAAAA996E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D44C-016F-4565-8DA6-B211533A7F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593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6B99-3A41-4F19-A361-29BEAAAA996E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D44C-016F-4565-8DA6-B211533A7F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08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6B99-3A41-4F19-A361-29BEAAAA996E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D44C-016F-4565-8DA6-B211533A7F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389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6B99-3A41-4F19-A361-29BEAAAA996E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D44C-016F-4565-8DA6-B211533A7F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574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6B99-3A41-4F19-A361-29BEAAAA996E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D44C-016F-4565-8DA6-B211533A7F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763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6B99-3A41-4F19-A361-29BEAAAA996E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D44C-016F-4565-8DA6-B211533A7F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704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6B99-3A41-4F19-A361-29BEAAAA996E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D44C-016F-4565-8DA6-B211533A7F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221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6B99-3A41-4F19-A361-29BEAAAA996E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D44C-016F-4565-8DA6-B211533A7F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675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6B99-3A41-4F19-A361-29BEAAAA996E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D44C-016F-4565-8DA6-B211533A7F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064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6B99-3A41-4F19-A361-29BEAAAA996E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D44C-016F-4565-8DA6-B211533A7F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356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D6B99-3A41-4F19-A361-29BEAAAA996E}" type="datetimeFigureOut">
              <a:rPr lang="en-IE" smtClean="0"/>
              <a:t>30/11/2015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AD44C-016F-4565-8DA6-B211533A7F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37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Statistical Analysis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Another type of problem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0940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do we compare them?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How do we compare them?</a:t>
            </a:r>
          </a:p>
          <a:p>
            <a:r>
              <a:rPr lang="en-IE" dirty="0" smtClean="0"/>
              <a:t>What do we consider a difference?</a:t>
            </a:r>
          </a:p>
          <a:p>
            <a:r>
              <a:rPr lang="en-IE" dirty="0" smtClean="0"/>
              <a:t>Statistical theory to help us do this</a:t>
            </a:r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This will be big if observed values differ from expected values </a:t>
            </a:r>
          </a:p>
          <a:p>
            <a:r>
              <a:rPr lang="en-IE" dirty="0" smtClean="0"/>
              <a:t>We then have to have a method of deciding how big is big?</a:t>
            </a:r>
          </a:p>
          <a:p>
            <a:pPr marL="0" indent="0">
              <a:buNone/>
            </a:pPr>
            <a:endParaRPr lang="en-IE" dirty="0" smtClean="0"/>
          </a:p>
          <a:p>
            <a:endParaRPr lang="en-IE" dirty="0"/>
          </a:p>
          <a:p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79712" y="3311939"/>
                <a:ext cx="3888432" cy="694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IE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E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IE" b="0" i="1" smtClean="0">
                                  <a:latin typeface="Cambria Math"/>
                                </a:rPr>
                                <m:t>𝑙𝑙</m:t>
                              </m:r>
                              <m:r>
                                <a:rPr lang="en-IE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E" b="0" i="1" smtClean="0">
                                  <a:latin typeface="Cambria Math"/>
                                </a:rPr>
                                <m:t>𝑐𝑒𝑙𝑙𝑠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IE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IE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IE" b="0" i="1" smtClean="0">
                                      <a:latin typeface="Cambria Math"/>
                                    </a:rPr>
                                    <m:t>𝑜𝑏𝑠𝑒𝑟𝑣𝑒𝑑</m:t>
                                  </m:r>
                                  <m:r>
                                    <a:rPr lang="en-IE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IE" b="0" i="1" smtClean="0">
                                      <a:latin typeface="Cambria Math"/>
                                    </a:rPr>
                                    <m:t>𝑒𝑥𝑝𝑒𝑐𝑡𝑒𝑑</m:t>
                                  </m:r>
                                  <m:r>
                                    <a:rPr lang="en-IE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E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IE" b="0" i="1" smtClean="0">
                              <a:latin typeface="Cambria Math"/>
                            </a:rPr>
                            <m:t>𝐸𝑥𝑝𝑒𝑐𝑡𝑒𝑑</m:t>
                          </m:r>
                        </m:den>
                      </m:f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311939"/>
                <a:ext cx="3888432" cy="6948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18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Chi-square test (</a:t>
            </a:r>
            <a:r>
              <a:rPr lang="en-IE" dirty="0" smtClean="0">
                <a:sym typeface="Symbol"/>
              </a:rPr>
              <a:t></a:t>
            </a:r>
            <a:r>
              <a:rPr lang="en-IE" baseline="30000" dirty="0" smtClean="0">
                <a:sym typeface="Symbol"/>
              </a:rPr>
              <a:t>2</a:t>
            </a:r>
            <a:r>
              <a:rPr lang="en-IE" dirty="0" smtClean="0">
                <a:sym typeface="Symbol"/>
              </a:rPr>
              <a:t>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Provides us with a method of deciding whether observed and expected values are different enough. </a:t>
            </a:r>
          </a:p>
          <a:p>
            <a:r>
              <a:rPr lang="en-IE" dirty="0" smtClean="0"/>
              <a:t>New table</a:t>
            </a:r>
          </a:p>
          <a:p>
            <a:r>
              <a:rPr lang="en-IE" dirty="0" smtClean="0"/>
              <a:t>Just another theoretical distribution</a:t>
            </a:r>
          </a:p>
          <a:p>
            <a:r>
              <a:rPr lang="en-IE" dirty="0" smtClean="0"/>
              <a:t>The last one for this course</a:t>
            </a:r>
          </a:p>
          <a:p>
            <a:pPr marL="0" indent="0">
              <a:buNone/>
            </a:pPr>
            <a:r>
              <a:rPr lang="en-IE" dirty="0" smtClean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0338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38899C5-0B3C-4564-A82C-24F0C4E51392}" type="datetime1">
              <a:rPr lang="en-GB" smtClean="0"/>
              <a:pPr/>
              <a:t>30/11/2015</a:t>
            </a:fld>
            <a:endParaRPr lang="en-GB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A3F744-7218-472D-81D4-B270B801F410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762000" y="0"/>
            <a:ext cx="77724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3600" b="0" u="sng" dirty="0" smtClean="0">
                <a:solidFill>
                  <a:schemeClr val="tx2"/>
                </a:solidFill>
              </a:rPr>
              <a:t>Calculations</a:t>
            </a:r>
            <a:endParaRPr lang="en-GB" sz="3600" b="0" u="sng" dirty="0">
              <a:solidFill>
                <a:schemeClr val="tx2"/>
              </a:solidFill>
            </a:endParaRP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624923"/>
              </p:ext>
            </p:extLst>
          </p:nvPr>
        </p:nvGraphicFramePr>
        <p:xfrm>
          <a:off x="792163" y="1466850"/>
          <a:ext cx="73660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4" imgW="4178160" imgH="419040" progId="Equation.DSMT4">
                  <p:embed/>
                </p:oleObj>
              </mc:Choice>
              <mc:Fallback>
                <p:oleObj name="Equation" r:id="rId4" imgW="4178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466850"/>
                        <a:ext cx="73660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198438" y="2725738"/>
            <a:ext cx="706956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latin typeface="Verdana" pitchFamily="34" charset="0"/>
              </a:rPr>
              <a:t>= </a:t>
            </a:r>
            <a:r>
              <a:rPr lang="en-IE" sz="2000" dirty="0" smtClean="0">
                <a:latin typeface="Verdana" pitchFamily="34" charset="0"/>
                <a:cs typeface="Times New Roman" pitchFamily="18" charset="0"/>
              </a:rPr>
              <a:t>0.455+0.455+0.056+0.056</a:t>
            </a:r>
            <a:endParaRPr lang="en-GB" sz="2000" dirty="0">
              <a:latin typeface="Verdana" pitchFamily="34" charset="0"/>
            </a:endParaRPr>
          </a:p>
          <a:p>
            <a:pPr eaLnBrk="0" hangingPunct="0"/>
            <a:endParaRPr lang="en-GB" sz="2000" dirty="0">
              <a:latin typeface="Verdana" pitchFamily="34" charset="0"/>
            </a:endParaRPr>
          </a:p>
          <a:p>
            <a:pPr eaLnBrk="0" hangingPunct="0"/>
            <a:r>
              <a:rPr lang="en-GB" sz="2000" dirty="0">
                <a:latin typeface="Verdana" pitchFamily="34" charset="0"/>
              </a:rPr>
              <a:t>= </a:t>
            </a:r>
            <a:r>
              <a:rPr lang="en-GB" sz="2000" dirty="0" smtClean="0">
                <a:latin typeface="Verdana" pitchFamily="34" charset="0"/>
              </a:rPr>
              <a:t>1.021</a:t>
            </a:r>
            <a:endParaRPr lang="en-GB" sz="2000" dirty="0">
              <a:latin typeface="Verdana" pitchFamily="34" charset="0"/>
            </a:endParaRPr>
          </a:p>
          <a:p>
            <a:pPr eaLnBrk="0" hangingPunct="0"/>
            <a:endParaRPr lang="en-GB" sz="2000" dirty="0">
              <a:latin typeface="Verdana" pitchFamily="34" charset="0"/>
            </a:endParaRPr>
          </a:p>
          <a:p>
            <a:pPr eaLnBrk="0" hangingPunct="0"/>
            <a:r>
              <a:rPr lang="en-US" sz="2000" dirty="0" err="1">
                <a:latin typeface="Verdana" pitchFamily="34" charset="0"/>
                <a:cs typeface="Times New Roman" pitchFamily="18" charset="0"/>
              </a:rPr>
              <a:t>df</a:t>
            </a:r>
            <a:r>
              <a:rPr lang="en-US" sz="2000" dirty="0">
                <a:latin typeface="Verdana" pitchFamily="34" charset="0"/>
                <a:cs typeface="Times New Roman" pitchFamily="18" charset="0"/>
              </a:rPr>
              <a:t> = (number of rows - 1) * (number of columns - 1)</a:t>
            </a:r>
          </a:p>
          <a:p>
            <a:pPr eaLnBrk="0" hangingPunct="0"/>
            <a:r>
              <a:rPr lang="en-US" sz="2000" dirty="0">
                <a:latin typeface="Verdana" pitchFamily="34" charset="0"/>
                <a:cs typeface="Times New Roman" pitchFamily="18" charset="0"/>
              </a:rPr>
              <a:t> </a:t>
            </a:r>
          </a:p>
          <a:p>
            <a:pPr eaLnBrk="0" hangingPunct="0"/>
            <a:r>
              <a:rPr lang="en-US" sz="2000" dirty="0">
                <a:latin typeface="Verdana" pitchFamily="34" charset="0"/>
                <a:cs typeface="Times New Roman" pitchFamily="18" charset="0"/>
              </a:rPr>
              <a:t>	= (2-1)*(2-1)   = 1</a:t>
            </a:r>
          </a:p>
          <a:p>
            <a:pPr eaLnBrk="0" hangingPunct="0"/>
            <a:endParaRPr lang="en-US" sz="200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sz="2000" dirty="0" smtClean="0">
                <a:latin typeface="Verdana" pitchFamily="34" charset="0"/>
                <a:cs typeface="Times New Roman" pitchFamily="18" charset="0"/>
              </a:rPr>
              <a:t>Is this difference big enough?</a:t>
            </a:r>
            <a:endParaRPr lang="en-US" sz="200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endParaRPr lang="en-GB" sz="2000" b="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new table of critical values</a:t>
            </a:r>
            <a:endParaRPr lang="en-I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519975"/>
              </p:ext>
            </p:extLst>
          </p:nvPr>
        </p:nvGraphicFramePr>
        <p:xfrm>
          <a:off x="2235200" y="1556793"/>
          <a:ext cx="4673600" cy="4290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4672"/>
                <a:gridCol w="1152128"/>
                <a:gridCol w="1168400"/>
                <a:gridCol w="1168400"/>
              </a:tblGrid>
              <a:tr h="739527"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Chi-Square table 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sym typeface="Symbol"/>
                        </a:rPr>
                        <a:t> - significance level 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df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0.05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0.025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0.001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3.84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5.02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10.83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5.99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7.38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13.82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3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7.81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9.35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16.27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4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9.49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11.14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18.47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11.07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12.83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20.52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6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12.59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14.45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22.46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7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14.07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16.01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24.32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8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15.51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17.53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26.12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9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16.92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19.02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27.88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10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18.31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20.48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29.59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19672" y="6196662"/>
            <a:ext cx="2793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>
                <a:solidFill>
                  <a:srgbClr val="000000"/>
                </a:solidFill>
                <a:latin typeface="Arial"/>
                <a:sym typeface="Symbol"/>
              </a:rPr>
              <a:t> = .05</a:t>
            </a:r>
            <a:endParaRPr lang="en-IE" dirty="0" smtClean="0"/>
          </a:p>
          <a:p>
            <a:r>
              <a:rPr lang="en-IE" dirty="0" err="1" smtClean="0"/>
              <a:t>df</a:t>
            </a:r>
            <a:r>
              <a:rPr lang="en-IE" dirty="0" smtClean="0"/>
              <a:t>= 1 :   critical value = 3.84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45954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 we do now?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Values &gt; 3.84 – evidence against H</a:t>
            </a:r>
            <a:r>
              <a:rPr lang="en-IE" baseline="-25000" dirty="0" smtClean="0"/>
              <a:t>0</a:t>
            </a:r>
          </a:p>
          <a:p>
            <a:r>
              <a:rPr lang="en-IE" dirty="0" smtClean="0"/>
              <a:t>Values &lt;= 3.84 – not enough evidence against H</a:t>
            </a:r>
            <a:r>
              <a:rPr lang="en-IE" baseline="-25000" dirty="0" smtClean="0"/>
              <a:t>0</a:t>
            </a:r>
          </a:p>
          <a:p>
            <a:endParaRPr lang="en-IE" baseline="-25000" dirty="0"/>
          </a:p>
          <a:p>
            <a:r>
              <a:rPr lang="en-IE" dirty="0" smtClean="0"/>
              <a:t>We got 1.021; no evidence against H</a:t>
            </a:r>
            <a:r>
              <a:rPr lang="en-IE" baseline="-25000" dirty="0" smtClean="0"/>
              <a:t>0</a:t>
            </a:r>
          </a:p>
          <a:p>
            <a:pPr marL="0" indent="0">
              <a:buNone/>
            </a:pPr>
            <a:endParaRPr lang="en-IE" baseline="-25000" dirty="0"/>
          </a:p>
          <a:p>
            <a:r>
              <a:rPr lang="en-IE" dirty="0" smtClean="0"/>
              <a:t>There was no evidence to suggest a change in market share.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1334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Confidence Interval for difference in proportions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95% CI for difference in population proportions</a:t>
            </a:r>
          </a:p>
          <a:p>
            <a:r>
              <a:rPr lang="en-IE" dirty="0" smtClean="0"/>
              <a:t>=(</a:t>
            </a:r>
            <a:r>
              <a:rPr lang="en-IE" dirty="0" err="1" smtClean="0"/>
              <a:t>p</a:t>
            </a:r>
            <a:r>
              <a:rPr lang="en-IE" baseline="-25000" dirty="0" err="1" smtClean="0"/>
              <a:t>Dec</a:t>
            </a:r>
            <a:r>
              <a:rPr lang="en-IE" dirty="0" err="1" smtClean="0"/>
              <a:t>-p</a:t>
            </a:r>
            <a:r>
              <a:rPr lang="en-IE" baseline="-25000" dirty="0" err="1"/>
              <a:t>J</a:t>
            </a:r>
            <a:r>
              <a:rPr lang="en-IE" baseline="-25000" dirty="0" err="1" smtClean="0"/>
              <a:t>une</a:t>
            </a:r>
            <a:r>
              <a:rPr lang="en-IE" dirty="0" smtClean="0"/>
              <a:t>)±t </a:t>
            </a:r>
            <a:r>
              <a:rPr lang="en-IE" baseline="-25000" dirty="0" err="1" smtClean="0"/>
              <a:t>crit</a:t>
            </a:r>
            <a:r>
              <a:rPr lang="en-IE" dirty="0" smtClean="0"/>
              <a:t>*SE(</a:t>
            </a:r>
            <a:r>
              <a:rPr lang="en-IE" dirty="0" err="1" smtClean="0"/>
              <a:t>p</a:t>
            </a:r>
            <a:r>
              <a:rPr lang="en-IE" baseline="-25000" dirty="0" err="1" smtClean="0"/>
              <a:t>Dec</a:t>
            </a:r>
            <a:r>
              <a:rPr lang="en-IE" dirty="0" err="1" smtClean="0"/>
              <a:t>-p</a:t>
            </a:r>
            <a:r>
              <a:rPr lang="en-IE" baseline="-25000" dirty="0" err="1" smtClean="0"/>
              <a:t>June</a:t>
            </a:r>
            <a:r>
              <a:rPr lang="en-IE" dirty="0" smtClean="0"/>
              <a:t>)</a:t>
            </a:r>
          </a:p>
          <a:p>
            <a:endParaRPr lang="en-IE" dirty="0" smtClean="0"/>
          </a:p>
          <a:p>
            <a:pPr marL="0" indent="0">
              <a:buNone/>
            </a:pPr>
            <a:r>
              <a:rPr lang="en-IE" dirty="0" err="1" smtClean="0"/>
              <a:t>t</a:t>
            </a:r>
            <a:r>
              <a:rPr lang="en-IE" baseline="-25000" dirty="0" err="1" smtClean="0"/>
              <a:t>crit</a:t>
            </a:r>
            <a:r>
              <a:rPr lang="en-IE" baseline="-25000" dirty="0" smtClean="0"/>
              <a:t> </a:t>
            </a:r>
            <a:r>
              <a:rPr lang="en-IE" dirty="0" smtClean="0"/>
              <a:t>t-tables with n</a:t>
            </a:r>
            <a:r>
              <a:rPr lang="en-IE" baseline="-25000" dirty="0" smtClean="0"/>
              <a:t>1</a:t>
            </a:r>
            <a:r>
              <a:rPr lang="en-IE" dirty="0" smtClean="0"/>
              <a:t>+n</a:t>
            </a:r>
            <a:r>
              <a:rPr lang="en-IE" baseline="-25000" dirty="0" smtClean="0"/>
              <a:t>2</a:t>
            </a:r>
            <a:r>
              <a:rPr lang="en-IE" dirty="0" smtClean="0"/>
              <a:t>-2 </a:t>
            </a:r>
            <a:r>
              <a:rPr lang="en-IE" dirty="0" err="1" smtClean="0"/>
              <a:t>df</a:t>
            </a:r>
            <a:r>
              <a:rPr lang="en-IE" dirty="0" smtClean="0"/>
              <a:t> = 500+500-2=998</a:t>
            </a:r>
          </a:p>
          <a:p>
            <a:pPr marL="0" indent="0">
              <a:buNone/>
            </a:pPr>
            <a:r>
              <a:rPr lang="en-IE" dirty="0" smtClean="0"/>
              <a:t>We can use 1.96 here </a:t>
            </a:r>
          </a:p>
          <a:p>
            <a:pPr marL="0" indent="0">
              <a:buNone/>
            </a:pPr>
            <a:r>
              <a:rPr lang="en-IE" dirty="0" smtClean="0"/>
              <a:t>We need to know now what the SE for the difference in proportions is</a:t>
            </a:r>
            <a:endParaRPr lang="en-IE" dirty="0"/>
          </a:p>
          <a:p>
            <a:pPr marL="0" indent="0">
              <a:buNone/>
            </a:pP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543102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 (difference in proportions)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3528" y="1412776"/>
                <a:ext cx="8280920" cy="5855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E" sz="2400" b="0" i="1" smtClean="0">
                        <a:latin typeface="Cambria Math"/>
                      </a:rPr>
                      <m:t>𝑆𝐸</m:t>
                    </m:r>
                    <m:d>
                      <m:dPr>
                        <m:ctrlPr>
                          <a:rPr lang="en-IE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E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E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IE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E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E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E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IE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E" sz="24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E" sz="24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E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E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E" sz="2400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E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E" sz="2400" b="0" i="1" smtClean="0">
                                <a:latin typeface="Cambria Math"/>
                              </a:rPr>
                              <m:t>∗(1−</m:t>
                            </m:r>
                            <m:sSub>
                              <m:sSubPr>
                                <m:ctrlPr>
                                  <a:rPr lang="en-IE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E" sz="2400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E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E" sz="24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E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E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E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IE" sz="24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IE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E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E" sz="2400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E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E" sz="2400" b="0" i="1" smtClean="0">
                                <a:latin typeface="Cambria Math"/>
                              </a:rPr>
                              <m:t>∗(1−</m:t>
                            </m:r>
                            <m:sSub>
                              <m:sSubPr>
                                <m:ctrlPr>
                                  <a:rPr lang="en-IE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E" sz="2400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E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E" sz="24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E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E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E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IE" sz="2400" dirty="0" smtClean="0"/>
                  <a:t> where  </a:t>
                </a:r>
              </a:p>
              <a:p>
                <a:endParaRPr lang="en-IE" sz="2400" dirty="0" smtClean="0"/>
              </a:p>
              <a:p>
                <a:pPr>
                  <a:tabLst>
                    <a:tab pos="179388" algn="l"/>
                  </a:tabLst>
                </a:pPr>
                <a:r>
                  <a:rPr lang="en-IE" sz="2400" dirty="0" smtClean="0"/>
                  <a:t>p</a:t>
                </a:r>
                <a:r>
                  <a:rPr lang="en-IE" sz="2400" baseline="-25000" dirty="0" smtClean="0"/>
                  <a:t>1</a:t>
                </a:r>
                <a:r>
                  <a:rPr lang="en-IE" sz="2400" dirty="0" smtClean="0"/>
                  <a:t> and  p</a:t>
                </a:r>
                <a:r>
                  <a:rPr lang="en-IE" sz="2400" baseline="-25000" dirty="0" smtClean="0"/>
                  <a:t>2</a:t>
                </a:r>
                <a:r>
                  <a:rPr lang="en-IE" sz="2400" baseline="-25000" dirty="0"/>
                  <a:t> </a:t>
                </a:r>
                <a:r>
                  <a:rPr lang="en-IE" sz="2400" dirty="0" smtClean="0"/>
                  <a:t>are the sample proportions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E" sz="2400" b="0" i="0" smtClean="0">
                        <a:latin typeface="Cambria Math"/>
                      </a:rPr>
                      <m:t>in</m:t>
                    </m:r>
                    <m:r>
                      <a:rPr lang="en-IE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E" sz="2400" b="0" i="0" smtClean="0">
                        <a:latin typeface="Cambria Math"/>
                      </a:rPr>
                      <m:t>group</m:t>
                    </m:r>
                    <m:r>
                      <a:rPr lang="en-IE" sz="2400" b="0" i="0" smtClean="0">
                        <a:latin typeface="Cambria Math"/>
                      </a:rPr>
                      <m:t>  1</m:t>
                    </m:r>
                    <m:d>
                      <m:dPr>
                        <m:ctrlPr>
                          <a:rPr lang="en-IE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E" sz="2400" b="0" i="0" smtClean="0">
                            <a:latin typeface="Cambria Math"/>
                          </a:rPr>
                          <m:t>Dec</m:t>
                        </m:r>
                      </m:e>
                    </m:d>
                    <m:r>
                      <a:rPr lang="en-IE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E" sz="2400" b="0" i="0" smtClean="0">
                        <a:latin typeface="Cambria Math"/>
                      </a:rPr>
                      <m:t>and</m:t>
                    </m:r>
                    <m:r>
                      <a:rPr lang="en-IE" sz="2400" b="0" i="0" smtClean="0">
                        <a:latin typeface="Cambria Math"/>
                      </a:rPr>
                      <m:t> 2(</m:t>
                    </m:r>
                    <m:r>
                      <m:rPr>
                        <m:sty m:val="p"/>
                      </m:rPr>
                      <a:rPr lang="en-IE" sz="2400" b="0" i="0" smtClean="0">
                        <a:latin typeface="Cambria Math"/>
                      </a:rPr>
                      <m:t>June</m:t>
                    </m:r>
                    <m:r>
                      <a:rPr lang="en-IE" sz="2400" b="0" i="0" smtClean="0">
                        <a:latin typeface="Cambria Math"/>
                      </a:rPr>
                      <m:t>.) </m:t>
                    </m:r>
                    <m:r>
                      <m:rPr>
                        <m:sty m:val="p"/>
                      </m:rPr>
                      <a:rPr lang="en-IE" sz="2400" b="0" i="0" smtClean="0">
                        <a:latin typeface="Cambria Math"/>
                      </a:rPr>
                      <m:t>resp</m:t>
                    </m:r>
                    <m:r>
                      <a:rPr lang="en-IE" sz="2400" b="0" i="0" smtClean="0">
                        <a:latin typeface="Cambria Math"/>
                      </a:rPr>
                      <m:t>.</m:t>
                    </m:r>
                  </m:oMath>
                </a14:m>
                <a:endParaRPr lang="en-IE" sz="2400" b="0" dirty="0" smtClean="0"/>
              </a:p>
              <a:p>
                <a:endParaRPr lang="en-IE" sz="2400" dirty="0" smtClean="0"/>
              </a:p>
              <a:p>
                <a:r>
                  <a:rPr lang="en-IE" sz="2400" dirty="0" smtClean="0"/>
                  <a:t>n</a:t>
                </a:r>
                <a:r>
                  <a:rPr lang="en-IE" sz="2400" baseline="-25000" dirty="0" smtClean="0"/>
                  <a:t>1</a:t>
                </a:r>
                <a:r>
                  <a:rPr lang="en-IE" sz="2400" dirty="0" smtClean="0"/>
                  <a:t> and n</a:t>
                </a:r>
                <a:r>
                  <a:rPr lang="en-IE" sz="2400" baseline="-25000" dirty="0" smtClean="0"/>
                  <a:t>2	</a:t>
                </a:r>
                <a:r>
                  <a:rPr lang="en-IE" sz="2400" dirty="0" smtClean="0"/>
                  <a:t> are the sample sizes in each group</a:t>
                </a:r>
              </a:p>
              <a:p>
                <a:endParaRPr lang="en-IE" sz="2400" dirty="0"/>
              </a:p>
              <a:p>
                <a:r>
                  <a:rPr lang="en-IE" sz="2400" dirty="0" smtClean="0"/>
                  <a:t>SE</a:t>
                </a:r>
                <a:r>
                  <a:rPr lang="en-IE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E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E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E" sz="24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IE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E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E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E" sz="24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IE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E" sz="24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E" sz="24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E" sz="24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E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E" sz="24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E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E" sz="2400" i="1">
                                <a:latin typeface="Cambria Math"/>
                              </a:rPr>
                              <m:t>∗(1−</m:t>
                            </m:r>
                            <m:sSub>
                              <m:sSubPr>
                                <m:ctrlPr>
                                  <a:rPr lang="en-IE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E" sz="24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E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E" sz="24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E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E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E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IE" sz="24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IE" sz="24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E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E" sz="24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E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E" sz="2400" i="1">
                                <a:latin typeface="Cambria Math"/>
                              </a:rPr>
                              <m:t>∗(1−</m:t>
                            </m:r>
                            <m:sSub>
                              <m:sSubPr>
                                <m:ctrlPr>
                                  <a:rPr lang="en-IE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E" sz="24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E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E" sz="24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E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E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E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IE" sz="2400" dirty="0" smtClean="0"/>
                  <a:t>=</a:t>
                </a:r>
                <a:r>
                  <a:rPr lang="en-IE" sz="2400" dirty="0"/>
                  <a:t> </a:t>
                </a:r>
                <a:endParaRPr lang="en-IE" sz="2400" dirty="0" smtClean="0"/>
              </a:p>
              <a:p>
                <a:endParaRPr lang="en-IE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E" sz="24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E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E" sz="2400" b="0" i="1" smtClean="0">
                                <a:latin typeface="Cambria Math"/>
                              </a:rPr>
                              <m:t>(0.12)</m:t>
                            </m:r>
                            <m:r>
                              <a:rPr lang="en-IE" sz="2400" i="1">
                                <a:latin typeface="Cambria Math"/>
                              </a:rPr>
                              <m:t>∗(1−</m:t>
                            </m:r>
                            <m:r>
                              <a:rPr lang="en-IE" sz="2400" b="0" i="1" smtClean="0">
                                <a:latin typeface="Cambria Math"/>
                              </a:rPr>
                              <m:t>0.12)</m:t>
                            </m:r>
                          </m:num>
                          <m:den>
                            <m:r>
                              <a:rPr lang="en-IE" sz="2400" b="0" i="1" smtClean="0">
                                <a:latin typeface="Cambria Math"/>
                              </a:rPr>
                              <m:t>500</m:t>
                            </m:r>
                          </m:den>
                        </m:f>
                        <m:r>
                          <a:rPr lang="en-IE" sz="24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IE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E" sz="2400" b="0" i="1" smtClean="0">
                                <a:latin typeface="Cambria Math"/>
                              </a:rPr>
                              <m:t>(0.10)</m:t>
                            </m:r>
                            <m:r>
                              <a:rPr lang="en-IE" sz="2400" i="1">
                                <a:latin typeface="Cambria Math"/>
                              </a:rPr>
                              <m:t>∗(1−</m:t>
                            </m:r>
                            <m:r>
                              <a:rPr lang="en-IE" sz="2400" b="0" i="1" smtClean="0">
                                <a:latin typeface="Cambria Math"/>
                              </a:rPr>
                              <m:t>0.10</m:t>
                            </m:r>
                            <m:r>
                              <a:rPr lang="en-IE" sz="24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IE" sz="2400" b="0" i="1" smtClean="0">
                                <a:latin typeface="Cambria Math"/>
                              </a:rPr>
                              <m:t>500</m:t>
                            </m:r>
                          </m:den>
                        </m:f>
                      </m:e>
                    </m:rad>
                  </m:oMath>
                </a14:m>
                <a:r>
                  <a:rPr lang="en-IE" sz="2400" dirty="0" smtClean="0"/>
                  <a:t>=0.02</a:t>
                </a:r>
              </a:p>
              <a:p>
                <a:endParaRPr lang="en-IE" dirty="0"/>
              </a:p>
              <a:p>
                <a:endParaRPr lang="en-IE" sz="2400" dirty="0"/>
              </a:p>
              <a:p>
                <a:endParaRPr lang="en-IE" dirty="0" smtClean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2776"/>
                <a:ext cx="8280920" cy="5855642"/>
              </a:xfrm>
              <a:prstGeom prst="rect">
                <a:avLst/>
              </a:prstGeom>
              <a:blipFill rotWithShape="1">
                <a:blip r:embed="rId3"/>
                <a:stretch>
                  <a:fillRect l="-110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959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CI</a:t>
            </a:r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971601" y="1700808"/>
            <a:ext cx="777686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/>
              <a:t>=(</a:t>
            </a:r>
            <a:r>
              <a:rPr lang="en-IE" sz="2400" dirty="0" err="1" smtClean="0"/>
              <a:t>p</a:t>
            </a:r>
            <a:r>
              <a:rPr lang="en-IE" sz="2400" baseline="-25000" dirty="0" err="1" smtClean="0"/>
              <a:t>Dec</a:t>
            </a:r>
            <a:r>
              <a:rPr lang="en-IE" sz="2400" dirty="0" err="1" smtClean="0"/>
              <a:t>-p</a:t>
            </a:r>
            <a:r>
              <a:rPr lang="en-IE" sz="2400" baseline="-25000" dirty="0" err="1" smtClean="0"/>
              <a:t>june</a:t>
            </a:r>
            <a:r>
              <a:rPr lang="en-IE" sz="2400" dirty="0"/>
              <a:t>)±</a:t>
            </a:r>
            <a:r>
              <a:rPr lang="en-IE" sz="2400" dirty="0" smtClean="0"/>
              <a:t>1.96*SE(</a:t>
            </a:r>
            <a:r>
              <a:rPr lang="en-IE" sz="2400" dirty="0" err="1" smtClean="0"/>
              <a:t>p</a:t>
            </a:r>
            <a:r>
              <a:rPr lang="en-IE" sz="2400" baseline="-25000" dirty="0" err="1" smtClean="0"/>
              <a:t>Dec</a:t>
            </a:r>
            <a:r>
              <a:rPr lang="en-IE" sz="2400" dirty="0" err="1" smtClean="0"/>
              <a:t>-p</a:t>
            </a:r>
            <a:r>
              <a:rPr lang="en-IE" sz="2400" baseline="-25000" dirty="0" err="1" smtClean="0"/>
              <a:t>june</a:t>
            </a:r>
            <a:r>
              <a:rPr lang="en-IE" sz="2400" dirty="0" smtClean="0"/>
              <a:t>) </a:t>
            </a:r>
          </a:p>
          <a:p>
            <a:endParaRPr lang="en-IE" sz="2400" dirty="0"/>
          </a:p>
          <a:p>
            <a:r>
              <a:rPr lang="en-IE" sz="2400" dirty="0" smtClean="0"/>
              <a:t>=  0.02±1.96*0.02 = 0.02</a:t>
            </a:r>
            <a:r>
              <a:rPr lang="en-IE" sz="2400" dirty="0"/>
              <a:t> </a:t>
            </a:r>
            <a:r>
              <a:rPr lang="en-IE" sz="2400" dirty="0" smtClean="0"/>
              <a:t>±0.04 = -0.02 to 0.06</a:t>
            </a:r>
          </a:p>
          <a:p>
            <a:endParaRPr lang="en-IE" dirty="0"/>
          </a:p>
          <a:p>
            <a:endParaRPr lang="en-IE" dirty="0" smtClean="0"/>
          </a:p>
          <a:p>
            <a:r>
              <a:rPr lang="en-IE" sz="2400" dirty="0" smtClean="0"/>
              <a:t>The negative end of his interval means that  market share in June &gt; market share in December.</a:t>
            </a:r>
          </a:p>
          <a:p>
            <a:endParaRPr lang="en-IE" sz="2400" dirty="0"/>
          </a:p>
          <a:p>
            <a:r>
              <a:rPr lang="en-IE" sz="2400" dirty="0" smtClean="0"/>
              <a:t>The positive end scale means that market share in December &gt; market share in June</a:t>
            </a:r>
          </a:p>
          <a:p>
            <a:endParaRPr lang="en-IE" sz="2400" dirty="0"/>
          </a:p>
          <a:p>
            <a:r>
              <a:rPr lang="en-IE" sz="2400" dirty="0" smtClean="0"/>
              <a:t>0 in interval – no evidence of difference between populations market shares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666076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added cautions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mtClean="0"/>
              <a:t>80</a:t>
            </a:r>
            <a:r>
              <a:rPr lang="en-IE" dirty="0" smtClean="0"/>
              <a:t>% of the expected values &gt; 5</a:t>
            </a:r>
          </a:p>
          <a:p>
            <a:r>
              <a:rPr lang="en-IE" dirty="0" smtClean="0"/>
              <a:t>All 4 expected values were greater than 5</a:t>
            </a:r>
          </a:p>
          <a:p>
            <a:r>
              <a:rPr lang="en-IE" dirty="0" smtClean="0"/>
              <a:t>Importance of confidence interval</a:t>
            </a:r>
          </a:p>
          <a:p>
            <a:r>
              <a:rPr lang="en-IE" dirty="0" smtClean="0"/>
              <a:t>Gives estimate of effect  </a:t>
            </a:r>
          </a:p>
          <a:p>
            <a:r>
              <a:rPr lang="en-IE" dirty="0" smtClean="0"/>
              <a:t>Minitab will print out p-value of the test and expected values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00934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Other Problem</a:t>
            </a:r>
            <a:endParaRPr lang="en-I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033795"/>
              </p:ext>
            </p:extLst>
          </p:nvPr>
        </p:nvGraphicFramePr>
        <p:xfrm>
          <a:off x="1043608" y="1988840"/>
          <a:ext cx="6438900" cy="1495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4124"/>
                <a:gridCol w="1360733"/>
                <a:gridCol w="1662061"/>
                <a:gridCol w="1512983"/>
                <a:gridCol w="608999"/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Response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Area type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Improved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Disimproved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No Change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Total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Urban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320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215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65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600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Rural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235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110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55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400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Total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555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325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120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1000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3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1FA3ADA-E39D-44FE-A671-11B069414E44}" type="datetime1">
              <a:rPr lang="en-GB" smtClean="0"/>
              <a:pPr/>
              <a:t>30/11/2015</a:t>
            </a:fld>
            <a:endParaRPr lang="en-GB" smtClean="0"/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C374F6-3597-4A14-A10D-4D38E47A44AD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87044" name="Rectangle 2"/>
          <p:cNvSpPr>
            <a:spLocks noChangeArrowheads="1"/>
          </p:cNvSpPr>
          <p:nvPr/>
        </p:nvSpPr>
        <p:spPr bwMode="auto">
          <a:xfrm>
            <a:off x="0" y="1057275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500"/>
              </a:spcBef>
              <a:spcAft>
                <a:spcPts val="500"/>
              </a:spcAft>
            </a:pPr>
            <a:endParaRPr lang="en-US" sz="32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3600" b="0" u="sng" dirty="0" smtClean="0">
                <a:solidFill>
                  <a:schemeClr val="tx2"/>
                </a:solidFill>
              </a:rPr>
              <a:t>Question</a:t>
            </a:r>
            <a:endParaRPr lang="en-GB" sz="3600" b="0" u="sng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16590"/>
              </p:ext>
            </p:extLst>
          </p:nvPr>
        </p:nvGraphicFramePr>
        <p:xfrm>
          <a:off x="2413000" y="1844825"/>
          <a:ext cx="4318000" cy="2184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4448"/>
                <a:gridCol w="1361074"/>
                <a:gridCol w="1662478"/>
              </a:tblGrid>
              <a:tr h="537395"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55473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Qmyra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June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December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53739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Yes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50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60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55473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No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450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440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000" y="5157192"/>
            <a:ext cx="3106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Has my market share changed?</a:t>
            </a:r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Another way of looking at it</a:t>
            </a:r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07068"/>
              </p:ext>
            </p:extLst>
          </p:nvPr>
        </p:nvGraphicFramePr>
        <p:xfrm>
          <a:off x="781050" y="2551113"/>
          <a:ext cx="7581900" cy="1495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0935"/>
                <a:gridCol w="1662308"/>
                <a:gridCol w="1513208"/>
                <a:gridCol w="1471967"/>
                <a:gridCol w="1573482"/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 smtClean="0">
                          <a:effectLst/>
                        </a:rPr>
                        <a:t>Rating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Area type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 smtClean="0">
                          <a:effectLst/>
                        </a:rPr>
                        <a:t>Improved - %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 err="1" smtClean="0">
                          <a:effectLst/>
                        </a:rPr>
                        <a:t>Disimproved</a:t>
                      </a:r>
                      <a:r>
                        <a:rPr lang="en-IE" sz="1800" u="none" strike="noStrike" dirty="0" smtClean="0">
                          <a:effectLst/>
                        </a:rPr>
                        <a:t> %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No </a:t>
                      </a:r>
                      <a:r>
                        <a:rPr lang="en-IE" sz="1800" u="none" strike="noStrike" dirty="0" smtClean="0">
                          <a:effectLst/>
                        </a:rPr>
                        <a:t>Change %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Total %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Urban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58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66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54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60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Rural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42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34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46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40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N's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555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325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120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1000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66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another</a:t>
            </a:r>
            <a:endParaRPr lang="en-I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77288"/>
              </p:ext>
            </p:extLst>
          </p:nvPr>
        </p:nvGraphicFramePr>
        <p:xfrm>
          <a:off x="781050" y="2681288"/>
          <a:ext cx="7581900" cy="1495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0935"/>
                <a:gridCol w="1662308"/>
                <a:gridCol w="1513208"/>
                <a:gridCol w="1471967"/>
                <a:gridCol w="1573482"/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 smtClean="0">
                          <a:effectLst/>
                        </a:rPr>
                        <a:t>Rating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Area type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Improved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Disimproved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No Change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Total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 smtClean="0">
                          <a:effectLst/>
                        </a:rPr>
                        <a:t>Urban %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53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36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11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600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 smtClean="0">
                          <a:effectLst/>
                        </a:rPr>
                        <a:t>Rural %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59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28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14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400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Total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56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33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12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 smtClean="0">
                          <a:effectLst/>
                        </a:rPr>
                        <a:t>1000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718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yet again …</a:t>
            </a:r>
            <a:endParaRPr lang="en-I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42052"/>
              </p:ext>
            </p:extLst>
          </p:nvPr>
        </p:nvGraphicFramePr>
        <p:xfrm>
          <a:off x="1460500" y="2533650"/>
          <a:ext cx="6223000" cy="1790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4549"/>
                <a:gridCol w="1515248"/>
                <a:gridCol w="1467599"/>
                <a:gridCol w="1575604"/>
              </a:tblGrid>
              <a:tr h="295275"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Area type 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</a:rPr>
                        <a:t>Rating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Urban %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Rural %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Total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</a:rPr>
                        <a:t>Improved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53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59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56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</a:rPr>
                        <a:t>Disimproved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36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28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33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</a:rPr>
                        <a:t>No Change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11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14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12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 smtClean="0">
                          <a:effectLst/>
                        </a:rPr>
                        <a:t>N’s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600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400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 smtClean="0">
                          <a:effectLst/>
                        </a:rPr>
                        <a:t>1000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318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Hypothesis formulation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/>
            <a:r>
              <a:rPr lang="en-IE" dirty="0" smtClean="0"/>
              <a:t>H</a:t>
            </a:r>
            <a:r>
              <a:rPr lang="en-IE" baseline="-25000" dirty="0" smtClean="0"/>
              <a:t>0:   </a:t>
            </a:r>
            <a:r>
              <a:rPr lang="en-IE" dirty="0" smtClean="0"/>
              <a:t>There is no relationship between type of area and response </a:t>
            </a:r>
            <a:r>
              <a:rPr lang="en-IE" u="sng" dirty="0" smtClean="0"/>
              <a:t>in population</a:t>
            </a:r>
          </a:p>
          <a:p>
            <a:pPr marL="358775" indent="-358775"/>
            <a:r>
              <a:rPr lang="en-IE" dirty="0" smtClean="0"/>
              <a:t>H</a:t>
            </a:r>
            <a:r>
              <a:rPr lang="en-IE" baseline="-25000" dirty="0" smtClean="0"/>
              <a:t>1:   </a:t>
            </a:r>
            <a:r>
              <a:rPr lang="en-IE" dirty="0" smtClean="0"/>
              <a:t>There is a </a:t>
            </a:r>
            <a:r>
              <a:rPr lang="en-IE" dirty="0"/>
              <a:t>relationship between type of area and </a:t>
            </a:r>
            <a:r>
              <a:rPr lang="en-IE" dirty="0" smtClean="0"/>
              <a:t>response </a:t>
            </a:r>
            <a:r>
              <a:rPr lang="en-IE" u="sng" dirty="0" smtClean="0"/>
              <a:t>in population</a:t>
            </a:r>
            <a:endParaRPr lang="en-IE" u="sng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57645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Minitab Results prettied up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Chi-</a:t>
            </a:r>
            <a:r>
              <a:rPr lang="en-IE" dirty="0" err="1" smtClean="0"/>
              <a:t>Sq</a:t>
            </a:r>
            <a:r>
              <a:rPr lang="en-IE" dirty="0" smtClean="0"/>
              <a:t>=0.508+2.051+0.681+0.761+3.077+1.021</a:t>
            </a:r>
          </a:p>
          <a:p>
            <a:pPr marL="0" indent="0">
              <a:buNone/>
            </a:pPr>
            <a:endParaRPr lang="en-IE" dirty="0"/>
          </a:p>
          <a:p>
            <a:r>
              <a:rPr lang="it-IT" dirty="0"/>
              <a:t>Chi-Sq = 8.098, DF = 2, P-Value = 0.017</a:t>
            </a:r>
          </a:p>
          <a:p>
            <a:endParaRPr lang="en-IE" dirty="0"/>
          </a:p>
          <a:p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50388"/>
              </p:ext>
            </p:extLst>
          </p:nvPr>
        </p:nvGraphicFramePr>
        <p:xfrm>
          <a:off x="971600" y="1556792"/>
          <a:ext cx="7226300" cy="25667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5609"/>
                <a:gridCol w="1599497"/>
                <a:gridCol w="1628060"/>
                <a:gridCol w="2043802"/>
                <a:gridCol w="609332"/>
              </a:tblGrid>
              <a:tr h="499869">
                <a:tc>
                  <a:txBody>
                    <a:bodyPr/>
                    <a:lstStyle/>
                    <a:p>
                      <a:pPr algn="l" fontAlgn="b"/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Improved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 err="1">
                          <a:effectLst/>
                        </a:rPr>
                        <a:t>Disimproved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No Change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</a:rPr>
                        <a:t>Total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 dirty="0">
                          <a:effectLst/>
                        </a:rPr>
                        <a:t>Urban </a:t>
                      </a:r>
                      <a:r>
                        <a:rPr lang="en-IE" sz="1800" u="none" strike="noStrike" dirty="0" smtClean="0">
                          <a:effectLst/>
                        </a:rPr>
                        <a:t>– Obs.  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 dirty="0">
                          <a:effectLst/>
                        </a:rPr>
                        <a:t>320</a:t>
                      </a:r>
                      <a:endParaRPr lang="en-IE" sz="18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 dirty="0">
                          <a:effectLst/>
                        </a:rPr>
                        <a:t>215</a:t>
                      </a:r>
                      <a:endParaRPr lang="en-IE" sz="18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</a:rPr>
                        <a:t>65</a:t>
                      </a:r>
                      <a:endParaRPr lang="en-IE" sz="18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</a:rPr>
                        <a:t>600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 dirty="0" smtClean="0">
                          <a:effectLst/>
                        </a:rPr>
                        <a:t>    Expected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</a:rPr>
                        <a:t>333</a:t>
                      </a:r>
                      <a:endParaRPr lang="en-IE" sz="1800" b="0" i="0" u="none" strike="noStrike">
                        <a:solidFill>
                          <a:srgbClr val="00B0F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 dirty="0">
                          <a:effectLst/>
                        </a:rPr>
                        <a:t>195</a:t>
                      </a:r>
                      <a:endParaRPr lang="en-IE" sz="1800" b="0" i="0" u="none" strike="noStrike" dirty="0">
                        <a:solidFill>
                          <a:srgbClr val="00B0F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</a:rPr>
                        <a:t>72</a:t>
                      </a:r>
                      <a:endParaRPr lang="en-IE" sz="1800" b="0" i="0" u="none" strike="noStrike">
                        <a:solidFill>
                          <a:srgbClr val="00B0F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 dirty="0" smtClean="0">
                          <a:effectLst/>
                        </a:rPr>
                        <a:t>    </a:t>
                      </a:r>
                      <a:r>
                        <a:rPr lang="en-IE" sz="1800" u="none" strike="noStrike" dirty="0" err="1" smtClean="0">
                          <a:effectLst/>
                        </a:rPr>
                        <a:t>Contribu</a:t>
                      </a:r>
                      <a:r>
                        <a:rPr lang="en-IE" sz="1800" u="none" strike="noStrike" dirty="0">
                          <a:effectLst/>
                        </a:rPr>
                        <a:t>. 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</a:rPr>
                        <a:t>0.508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 dirty="0">
                          <a:effectLst/>
                        </a:rPr>
                        <a:t>2.051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 dirty="0">
                          <a:effectLst/>
                        </a:rPr>
                        <a:t>0.681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 dirty="0" smtClean="0">
                          <a:effectLst/>
                        </a:rPr>
                        <a:t>Rural – </a:t>
                      </a:r>
                      <a:r>
                        <a:rPr lang="en-IE" sz="1800" u="none" strike="noStrike" dirty="0" err="1" smtClean="0">
                          <a:effectLst/>
                        </a:rPr>
                        <a:t>Obs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</a:rPr>
                        <a:t>235</a:t>
                      </a:r>
                      <a:endParaRPr lang="en-IE" sz="18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</a:rPr>
                        <a:t>110</a:t>
                      </a:r>
                      <a:endParaRPr lang="en-IE" sz="18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 dirty="0">
                          <a:effectLst/>
                        </a:rPr>
                        <a:t>55</a:t>
                      </a:r>
                      <a:endParaRPr lang="en-IE" sz="18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 dirty="0">
                          <a:effectLst/>
                        </a:rPr>
                        <a:t>400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 dirty="0" smtClean="0">
                          <a:effectLst/>
                        </a:rPr>
                        <a:t>   Expected 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</a:rPr>
                        <a:t>222</a:t>
                      </a:r>
                      <a:endParaRPr lang="en-IE" sz="1800" b="0" i="0" u="none" strike="noStrike">
                        <a:solidFill>
                          <a:srgbClr val="00B0F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</a:rPr>
                        <a:t>130</a:t>
                      </a:r>
                      <a:endParaRPr lang="en-IE" sz="1800" b="0" i="0" u="none" strike="noStrike">
                        <a:solidFill>
                          <a:srgbClr val="00B0F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 dirty="0">
                          <a:effectLst/>
                        </a:rPr>
                        <a:t>48</a:t>
                      </a:r>
                      <a:endParaRPr lang="en-IE" sz="1800" b="0" i="0" u="none" strike="noStrike" dirty="0">
                        <a:solidFill>
                          <a:srgbClr val="00B0F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 dirty="0" smtClean="0">
                          <a:effectLst/>
                        </a:rPr>
                        <a:t>   Contrib</a:t>
                      </a:r>
                      <a:r>
                        <a:rPr lang="en-IE" sz="1800" u="none" strike="noStrike" dirty="0">
                          <a:effectLst/>
                        </a:rPr>
                        <a:t>. 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</a:rPr>
                        <a:t>0.761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</a:rPr>
                        <a:t>3.077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 dirty="0">
                          <a:effectLst/>
                        </a:rPr>
                        <a:t>1.021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</a:rPr>
                        <a:t>Total 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</a:rPr>
                        <a:t>555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</a:rPr>
                        <a:t>325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 dirty="0">
                          <a:effectLst/>
                        </a:rPr>
                        <a:t>120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 dirty="0">
                          <a:effectLst/>
                        </a:rPr>
                        <a:t>1000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682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Points to note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df</a:t>
            </a:r>
            <a:r>
              <a:rPr lang="en-IE" dirty="0" smtClean="0"/>
              <a:t>= 2</a:t>
            </a:r>
          </a:p>
          <a:p>
            <a:r>
              <a:rPr lang="en-IE" dirty="0" smtClean="0"/>
              <a:t>(no. of rows -1 ) * (no. of cols -1)= 2*1=2</a:t>
            </a:r>
          </a:p>
          <a:p>
            <a:r>
              <a:rPr lang="en-IE" dirty="0" smtClean="0"/>
              <a:t>As p-value &lt; 0.05 we have sufficient evidence to reject H</a:t>
            </a:r>
            <a:r>
              <a:rPr lang="en-IE" baseline="-25000" dirty="0" smtClean="0"/>
              <a:t>0</a:t>
            </a:r>
          </a:p>
          <a:p>
            <a:r>
              <a:rPr lang="en-IE" dirty="0" smtClean="0"/>
              <a:t>There is a relationship between area type and rating.</a:t>
            </a:r>
          </a:p>
          <a:p>
            <a:r>
              <a:rPr lang="en-IE" dirty="0" smtClean="0"/>
              <a:t>We cannot say </a:t>
            </a:r>
            <a:r>
              <a:rPr lang="en-IE" smtClean="0"/>
              <a:t>much more here.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6601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yet another problem</a:t>
            </a:r>
            <a:endParaRPr lang="en-I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624187"/>
              </p:ext>
            </p:extLst>
          </p:nvPr>
        </p:nvGraphicFramePr>
        <p:xfrm>
          <a:off x="1547664" y="2060848"/>
          <a:ext cx="6264695" cy="2088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0639"/>
                <a:gridCol w="1462217"/>
                <a:gridCol w="1786018"/>
                <a:gridCol w="1625821"/>
              </a:tblGrid>
              <a:tr h="513771"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Response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53034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Area type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Improved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Disimproved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No Change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513771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Urban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320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215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65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53034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Rural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235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110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55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43608" y="5013176"/>
            <a:ext cx="546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Is there a relationship between area type and response?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0635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First problem 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84185"/>
              </p:ext>
            </p:extLst>
          </p:nvPr>
        </p:nvGraphicFramePr>
        <p:xfrm>
          <a:off x="1691680" y="1916832"/>
          <a:ext cx="6120680" cy="2088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671"/>
                <a:gridCol w="1428603"/>
                <a:gridCol w="1744960"/>
                <a:gridCol w="1588446"/>
              </a:tblGrid>
              <a:tr h="372041"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Qmyra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June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December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Total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72041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Yes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60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110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No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450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440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890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72041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Total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500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500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1000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04023">
                <a:tc>
                  <a:txBody>
                    <a:bodyPr/>
                    <a:lstStyle/>
                    <a:p>
                      <a:pPr algn="ctr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592" y="4725144"/>
            <a:ext cx="4291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Market share for June 50/500 = 10%</a:t>
            </a:r>
          </a:p>
          <a:p>
            <a:endParaRPr lang="en-IE" dirty="0"/>
          </a:p>
          <a:p>
            <a:r>
              <a:rPr lang="en-IE" dirty="0" smtClean="0"/>
              <a:t>Market share for December   = 60/500=12%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9584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 x 2 tables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500 people randomly selected in June</a:t>
            </a:r>
          </a:p>
          <a:p>
            <a:r>
              <a:rPr lang="en-IE" dirty="0" smtClean="0"/>
              <a:t>A different 500 people randomly selected in December</a:t>
            </a:r>
          </a:p>
          <a:p>
            <a:r>
              <a:rPr lang="en-IE" dirty="0" smtClean="0"/>
              <a:t>Look at this as a test of proportions</a:t>
            </a:r>
          </a:p>
          <a:p>
            <a:r>
              <a:rPr lang="en-IE" dirty="0" smtClean="0"/>
              <a:t>Frequency data</a:t>
            </a:r>
          </a:p>
          <a:p>
            <a:r>
              <a:rPr lang="en-IE" dirty="0" smtClean="0"/>
              <a:t>Works for all size tables</a:t>
            </a:r>
          </a:p>
          <a:p>
            <a:r>
              <a:rPr lang="en-IE" dirty="0" smtClean="0"/>
              <a:t>2 approaches – hypothesis testing and confidence interval for difference in proportions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6793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AA07258-A429-4E9E-B24D-2075D00441CD}" type="datetime1">
              <a:rPr lang="en-GB" smtClean="0"/>
              <a:pPr/>
              <a:t>30/11/2015</a:t>
            </a:fld>
            <a:endParaRPr lang="en-GB" smtClean="0"/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2F0A83-10D3-455A-9C00-85DD117905D1}" type="slidenum">
              <a:rPr lang="en-GB" smtClean="0"/>
              <a:pPr/>
              <a:t>6</a:t>
            </a:fld>
            <a:endParaRPr lang="en-GB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068" name="Rectangle 2"/>
              <p:cNvSpPr>
                <a:spLocks noChangeArrowheads="1"/>
              </p:cNvSpPr>
              <p:nvPr/>
            </p:nvSpPr>
            <p:spPr bwMode="auto">
              <a:xfrm>
                <a:off x="0" y="1057275"/>
                <a:ext cx="9144000" cy="563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sz="2800" dirty="0" smtClean="0">
                    <a:latin typeface="Verdana" pitchFamily="34" charset="0"/>
                    <a:cs typeface="Times New Roman" pitchFamily="18" charset="0"/>
                  </a:rPr>
                  <a:t>	</a:t>
                </a:r>
                <a:r>
                  <a:rPr lang="en-US" b="0" dirty="0">
                    <a:latin typeface="Verdana" pitchFamily="34" charset="0"/>
                    <a:cs typeface="Times New Roman" pitchFamily="18" charset="0"/>
                  </a:rPr>
                  <a:t>H</a:t>
                </a:r>
                <a:r>
                  <a:rPr lang="en-US" b="0" baseline="-25000" dirty="0">
                    <a:latin typeface="Verdana" pitchFamily="34" charset="0"/>
                    <a:cs typeface="Times New Roman" pitchFamily="18" charset="0"/>
                  </a:rPr>
                  <a:t>0</a:t>
                </a:r>
                <a:r>
                  <a:rPr lang="en-US" b="0" dirty="0">
                    <a:latin typeface="Verdana" pitchFamily="34" charset="0"/>
                    <a:cs typeface="Times New Roman" pitchFamily="18" charset="0"/>
                  </a:rPr>
                  <a:t>:   There is no association between </a:t>
                </a:r>
                <a:r>
                  <a:rPr lang="en-US" dirty="0" smtClean="0">
                    <a:latin typeface="Verdana" pitchFamily="34" charset="0"/>
                    <a:cs typeface="Times New Roman" pitchFamily="18" charset="0"/>
                  </a:rPr>
                  <a:t>the two variables </a:t>
                </a:r>
                <a:r>
                  <a:rPr lang="en-US" b="0" dirty="0" smtClean="0">
                    <a:latin typeface="Verdana" pitchFamily="34" charset="0"/>
                    <a:cs typeface="Times New Roman" pitchFamily="18" charset="0"/>
                  </a:rPr>
                  <a:t>(whether you listen to </a:t>
                </a:r>
                <a:r>
                  <a:rPr lang="en-US" b="0" dirty="0" err="1" smtClean="0">
                    <a:latin typeface="Verdana" pitchFamily="34" charset="0"/>
                    <a:cs typeface="Times New Roman" pitchFamily="18" charset="0"/>
                  </a:rPr>
                  <a:t>Qmyra</a:t>
                </a:r>
                <a:r>
                  <a:rPr lang="en-US" b="0" dirty="0" smtClean="0">
                    <a:latin typeface="Verdana" pitchFamily="34" charset="0"/>
                    <a:cs typeface="Times New Roman" pitchFamily="18" charset="0"/>
                  </a:rPr>
                  <a:t> ) </a:t>
                </a:r>
                <a:r>
                  <a:rPr lang="en-US" b="0" dirty="0">
                    <a:latin typeface="Verdana" pitchFamily="34" charset="0"/>
                    <a:cs typeface="Times New Roman" pitchFamily="18" charset="0"/>
                  </a:rPr>
                  <a:t>and </a:t>
                </a:r>
                <a:r>
                  <a:rPr lang="en-US" b="0" dirty="0" smtClean="0">
                    <a:latin typeface="Verdana" pitchFamily="34" charset="0"/>
                    <a:cs typeface="Times New Roman" pitchFamily="18" charset="0"/>
                  </a:rPr>
                  <a:t>time (June </a:t>
                </a:r>
                <a:r>
                  <a:rPr lang="en-US" b="0" dirty="0" err="1" smtClean="0">
                    <a:latin typeface="Verdana" pitchFamily="34" charset="0"/>
                    <a:cs typeface="Times New Roman" pitchFamily="18" charset="0"/>
                  </a:rPr>
                  <a:t>vs</a:t>
                </a:r>
                <a:r>
                  <a:rPr lang="en-US" b="0" dirty="0" smtClean="0">
                    <a:latin typeface="Verdana" pitchFamily="34" charset="0"/>
                    <a:cs typeface="Times New Roman" pitchFamily="18" charset="0"/>
                  </a:rPr>
                  <a:t> December) in the population</a:t>
                </a:r>
                <a:endParaRPr lang="en-US" b="0" dirty="0">
                  <a:latin typeface="Verdana" pitchFamily="34" charset="0"/>
                  <a:cs typeface="Times New Roman" pitchFamily="18" charset="0"/>
                </a:endParaRPr>
              </a:p>
              <a:p>
                <a:pPr marL="342900" indent="-342900">
                  <a:spcBef>
                    <a:spcPts val="500"/>
                  </a:spcBef>
                  <a:spcAft>
                    <a:spcPts val="500"/>
                  </a:spcAft>
                </a:pPr>
                <a:endParaRPr lang="en-US" b="0" dirty="0">
                  <a:latin typeface="Verdana" pitchFamily="34" charset="0"/>
                  <a:cs typeface="Times New Roman" pitchFamily="18" charset="0"/>
                </a:endParaRPr>
              </a:p>
              <a:p>
                <a:pPr marL="342900" indent="-3429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b="0" dirty="0">
                    <a:latin typeface="Verdana" pitchFamily="34" charset="0"/>
                    <a:cs typeface="Times New Roman" pitchFamily="18" charset="0"/>
                  </a:rPr>
                  <a:t>   Proportion of people </a:t>
                </a:r>
                <a:r>
                  <a:rPr lang="en-US" b="0" dirty="0" smtClean="0">
                    <a:latin typeface="Verdana" pitchFamily="34" charset="0"/>
                    <a:cs typeface="Times New Roman" pitchFamily="18" charset="0"/>
                  </a:rPr>
                  <a:t>in population who listen in June in population is the same as proportion who listen in December in population</a:t>
                </a:r>
              </a:p>
              <a:p>
                <a:pPr marL="342900" indent="-342900" algn="ctr">
                  <a:spcBef>
                    <a:spcPts val="50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dirty="0">
                            <a:latin typeface="Verdana" pitchFamily="34" charset="0"/>
                            <a:cs typeface="Times New Roman" pitchFamily="18" charset="0"/>
                          </a:rPr>
                          <m:t> </m:t>
                        </m:r>
                      </m:e>
                      <m:sub>
                        <m:r>
                          <a:rPr lang="en-IE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𝐽𝑢𝑛𝑒</m:t>
                        </m:r>
                      </m:sub>
                    </m:sSub>
                  </m:oMath>
                </a14:m>
                <a:r>
                  <a:rPr lang="en-US" b="0" dirty="0" smtClean="0">
                    <a:latin typeface="Verdana" pitchFamily="34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dirty="0">
                            <a:latin typeface="Verdana" pitchFamily="34" charset="0"/>
                            <a:cs typeface="Times New Roman" pitchFamily="18" charset="0"/>
                          </a:rPr>
                          <m:t> </m:t>
                        </m:r>
                      </m:e>
                      <m:sub>
                        <m:r>
                          <a:rPr lang="en-IE" b="0" i="1" dirty="0" smtClean="0">
                            <a:latin typeface="Cambria Math"/>
                            <a:cs typeface="Times New Roman" pitchFamily="18" charset="0"/>
                          </a:rPr>
                          <m:t>𝐷𝑒𝑐𝑒𝑚𝑏𝑒𝑟</m:t>
                        </m:r>
                      </m:sub>
                    </m:sSub>
                  </m:oMath>
                </a14:m>
                <a:endParaRPr lang="en-US" b="0" dirty="0">
                  <a:latin typeface="Verdana" pitchFamily="34" charset="0"/>
                  <a:cs typeface="Times New Roman" pitchFamily="18" charset="0"/>
                </a:endParaRPr>
              </a:p>
              <a:p>
                <a:pPr marL="342900" indent="-3429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b="0" dirty="0">
                    <a:latin typeface="Verdana" pitchFamily="34" charset="0"/>
                    <a:cs typeface="Times New Roman" pitchFamily="18" charset="0"/>
                  </a:rPr>
                  <a:t>	</a:t>
                </a:r>
                <a:r>
                  <a:rPr lang="en-US" b="0" dirty="0" smtClean="0">
                    <a:latin typeface="Verdana" pitchFamily="34" charset="0"/>
                    <a:cs typeface="Times New Roman" pitchFamily="18" charset="0"/>
                  </a:rPr>
                  <a:t>H</a:t>
                </a:r>
                <a:r>
                  <a:rPr lang="en-US" b="0" baseline="-25000" dirty="0" smtClean="0">
                    <a:latin typeface="Verdana" pitchFamily="34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latin typeface="Verdana" pitchFamily="34" charset="0"/>
                    <a:cs typeface="Times New Roman" pitchFamily="18" charset="0"/>
                  </a:rPr>
                  <a:t> </a:t>
                </a:r>
                <a:r>
                  <a:rPr lang="en-US" dirty="0">
                    <a:latin typeface="Verdana" pitchFamily="34" charset="0"/>
                    <a:cs typeface="Times New Roman" pitchFamily="18" charset="0"/>
                  </a:rPr>
                  <a:t>There is </a:t>
                </a:r>
                <a:r>
                  <a:rPr lang="en-US" dirty="0" smtClean="0">
                    <a:latin typeface="Verdana" pitchFamily="34" charset="0"/>
                    <a:cs typeface="Times New Roman" pitchFamily="18" charset="0"/>
                  </a:rPr>
                  <a:t>an association </a:t>
                </a:r>
                <a:r>
                  <a:rPr lang="en-US" dirty="0">
                    <a:latin typeface="Verdana" pitchFamily="34" charset="0"/>
                    <a:cs typeface="Times New Roman" pitchFamily="18" charset="0"/>
                  </a:rPr>
                  <a:t>between </a:t>
                </a:r>
                <a:r>
                  <a:rPr lang="en-US" dirty="0" smtClean="0">
                    <a:latin typeface="Verdana" pitchFamily="34" charset="0"/>
                    <a:cs typeface="Times New Roman" pitchFamily="18" charset="0"/>
                  </a:rPr>
                  <a:t>the </a:t>
                </a:r>
                <a:r>
                  <a:rPr lang="en-US" dirty="0">
                    <a:latin typeface="Verdana" pitchFamily="34" charset="0"/>
                    <a:cs typeface="Times New Roman" pitchFamily="18" charset="0"/>
                  </a:rPr>
                  <a:t>two variables (whether you </a:t>
                </a:r>
                <a:r>
                  <a:rPr lang="en-US" dirty="0" smtClean="0">
                    <a:latin typeface="Verdana" pitchFamily="34" charset="0"/>
                    <a:cs typeface="Times New Roman" pitchFamily="18" charset="0"/>
                  </a:rPr>
                  <a:t>listen </a:t>
                </a:r>
                <a:r>
                  <a:rPr lang="en-US" dirty="0">
                    <a:latin typeface="Verdana" pitchFamily="34" charset="0"/>
                    <a:cs typeface="Times New Roman" pitchFamily="18" charset="0"/>
                  </a:rPr>
                  <a:t>to </a:t>
                </a:r>
                <a:r>
                  <a:rPr lang="en-US" dirty="0" err="1">
                    <a:latin typeface="Verdana" pitchFamily="34" charset="0"/>
                    <a:cs typeface="Times New Roman" pitchFamily="18" charset="0"/>
                  </a:rPr>
                  <a:t>Qmyra</a:t>
                </a:r>
                <a:r>
                  <a:rPr lang="en-US" dirty="0">
                    <a:latin typeface="Verdana" pitchFamily="34" charset="0"/>
                    <a:cs typeface="Times New Roman" pitchFamily="18" charset="0"/>
                  </a:rPr>
                  <a:t> ) and time (June </a:t>
                </a:r>
                <a:r>
                  <a:rPr lang="en-US" dirty="0" err="1">
                    <a:latin typeface="Verdana" pitchFamily="34" charset="0"/>
                    <a:cs typeface="Times New Roman" pitchFamily="18" charset="0"/>
                  </a:rPr>
                  <a:t>vs</a:t>
                </a:r>
                <a:r>
                  <a:rPr lang="en-US" dirty="0">
                    <a:latin typeface="Verdana" pitchFamily="34" charset="0"/>
                    <a:cs typeface="Times New Roman" pitchFamily="18" charset="0"/>
                  </a:rPr>
                  <a:t> December) in the population</a:t>
                </a:r>
              </a:p>
              <a:p>
                <a:pPr marL="342900" indent="-342900">
                  <a:spcBef>
                    <a:spcPts val="500"/>
                  </a:spcBef>
                  <a:spcAft>
                    <a:spcPts val="500"/>
                  </a:spcAft>
                </a:pPr>
                <a:endParaRPr lang="en-US" dirty="0">
                  <a:latin typeface="Verdana" pitchFamily="34" charset="0"/>
                  <a:cs typeface="Times New Roman" pitchFamily="18" charset="0"/>
                </a:endParaRPr>
              </a:p>
              <a:p>
                <a:pPr marL="342900" indent="-3429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dirty="0">
                    <a:latin typeface="Verdana" pitchFamily="34" charset="0"/>
                    <a:cs typeface="Times New Roman" pitchFamily="18" charset="0"/>
                  </a:rPr>
                  <a:t>   Proportion of people who listen in June in population </a:t>
                </a:r>
                <a:r>
                  <a:rPr lang="en-US" dirty="0" smtClean="0">
                    <a:latin typeface="Verdana" pitchFamily="34" charset="0"/>
                    <a:cs typeface="Times New Roman" pitchFamily="18" charset="0"/>
                  </a:rPr>
                  <a:t>is not </a:t>
                </a:r>
                <a:r>
                  <a:rPr lang="en-US" dirty="0">
                    <a:latin typeface="Verdana" pitchFamily="34" charset="0"/>
                    <a:cs typeface="Times New Roman" pitchFamily="18" charset="0"/>
                  </a:rPr>
                  <a:t>the same as proportion who listen in </a:t>
                </a:r>
                <a:r>
                  <a:rPr lang="en-US" dirty="0" smtClean="0">
                    <a:latin typeface="Verdana" pitchFamily="34" charset="0"/>
                    <a:cs typeface="Times New Roman" pitchFamily="18" charset="0"/>
                  </a:rPr>
                  <a:t>December in population</a:t>
                </a:r>
                <a:endParaRPr lang="en-US" dirty="0">
                  <a:latin typeface="Verdana" pitchFamily="34" charset="0"/>
                  <a:cs typeface="Times New Roman" pitchFamily="18" charset="0"/>
                </a:endParaRPr>
              </a:p>
              <a:p>
                <a:pPr marL="342900" indent="-342900" algn="ctr">
                  <a:spcBef>
                    <a:spcPts val="50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dirty="0">
                            <a:latin typeface="Verdana" pitchFamily="34" charset="0"/>
                            <a:cs typeface="Times New Roman" pitchFamily="18" charset="0"/>
                          </a:rPr>
                          <m:t> </m:t>
                        </m:r>
                      </m:e>
                      <m:sub>
                        <m:r>
                          <a:rPr lang="en-IE" b="1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𝑱𝒖𝒏𝒆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dirty="0">
                            <a:latin typeface="Verdana" pitchFamily="34" charset="0"/>
                            <a:cs typeface="Times New Roman" pitchFamily="18" charset="0"/>
                          </a:rPr>
                          <m:t> </m:t>
                        </m:r>
                      </m:e>
                      <m:sub>
                        <m:r>
                          <a:rPr lang="en-IE" i="1" dirty="0">
                            <a:latin typeface="Cambria Math"/>
                            <a:cs typeface="Times New Roman" pitchFamily="18" charset="0"/>
                          </a:rPr>
                          <m:t>𝐷𝑒𝑐𝑒𝑚𝑏𝑒𝑟</m:t>
                        </m:r>
                      </m:sub>
                    </m:sSub>
                    <m:r>
                      <a:rPr lang="en-IE" i="1" dirty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latin typeface="Verdana" pitchFamily="34" charset="0"/>
                    <a:cs typeface="Times New Roman" pitchFamily="18" charset="0"/>
                  </a:rPr>
                  <a:t> </a:t>
                </a:r>
              </a:p>
              <a:p>
                <a:pPr marL="342900" indent="-342900">
                  <a:spcBef>
                    <a:spcPts val="500"/>
                  </a:spcBef>
                  <a:spcAft>
                    <a:spcPts val="500"/>
                  </a:spcAft>
                </a:pPr>
                <a:endParaRPr lang="en-US" b="0" dirty="0">
                  <a:latin typeface="Verdana" pitchFamily="34" charset="0"/>
                  <a:cs typeface="Times New Roman" pitchFamily="18" charset="0"/>
                </a:endParaRPr>
              </a:p>
              <a:p>
                <a:pPr marL="342900" indent="-342900">
                  <a:spcBef>
                    <a:spcPts val="500"/>
                  </a:spcBef>
                  <a:spcAft>
                    <a:spcPts val="500"/>
                  </a:spcAft>
                </a:pPr>
                <a:endParaRPr lang="en-GB" b="0" dirty="0"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88068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057275"/>
                <a:ext cx="9144000" cy="5638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069" name="Rectangle 3"/>
          <p:cNvSpPr>
            <a:spLocks noChangeArrowheads="1"/>
          </p:cNvSpPr>
          <p:nvPr/>
        </p:nvSpPr>
        <p:spPr bwMode="auto">
          <a:xfrm>
            <a:off x="762000" y="0"/>
            <a:ext cx="77724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3600" b="0" u="sng" dirty="0" smtClean="0">
                <a:solidFill>
                  <a:schemeClr val="tx2"/>
                </a:solidFill>
              </a:rPr>
              <a:t>Hypothesis test</a:t>
            </a:r>
            <a:endParaRPr lang="en-GB" sz="3600" b="0" u="sng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A79A244-81E1-4D31-9A6F-B5141F4E8585}" type="datetime1">
              <a:rPr lang="en-GB" smtClean="0"/>
              <a:pPr/>
              <a:t>30/11/2015</a:t>
            </a:fld>
            <a:endParaRPr lang="en-GB" smtClean="0"/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CDCE27-2B9A-4674-9B56-427DDD71B5B6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89092" name="Rectangle 2"/>
          <p:cNvSpPr>
            <a:spLocks noChangeArrowheads="1"/>
          </p:cNvSpPr>
          <p:nvPr/>
        </p:nvSpPr>
        <p:spPr bwMode="auto">
          <a:xfrm>
            <a:off x="762000" y="0"/>
            <a:ext cx="77724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3600" u="sng" dirty="0" smtClean="0">
                <a:solidFill>
                  <a:schemeClr val="tx2"/>
                </a:solidFill>
              </a:rPr>
              <a:t>First step</a:t>
            </a:r>
            <a:endParaRPr lang="en-GB" sz="3600" b="0" u="sng" dirty="0">
              <a:solidFill>
                <a:schemeClr val="tx2"/>
              </a:solidFill>
            </a:endParaRPr>
          </a:p>
        </p:txBody>
      </p:sp>
      <p:sp>
        <p:nvSpPr>
          <p:cNvPr id="89093" name="Text Box 3"/>
          <p:cNvSpPr txBox="1">
            <a:spLocks noChangeArrowheads="1"/>
          </p:cNvSpPr>
          <p:nvPr/>
        </p:nvSpPr>
        <p:spPr bwMode="auto">
          <a:xfrm>
            <a:off x="0" y="1082675"/>
            <a:ext cx="9144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0" dirty="0">
                <a:latin typeface="Verdana" pitchFamily="34" charset="0"/>
                <a:cs typeface="Times New Roman" pitchFamily="18" charset="0"/>
              </a:rPr>
              <a:t>What would we expect to get if the null hypothesis were true</a:t>
            </a:r>
            <a:r>
              <a:rPr lang="en-US" b="0" dirty="0" smtClean="0">
                <a:latin typeface="Verdana" pitchFamily="34" charset="0"/>
                <a:cs typeface="Times New Roman" pitchFamily="18" charset="0"/>
              </a:rPr>
              <a:t>?</a:t>
            </a:r>
          </a:p>
          <a:p>
            <a:pPr eaLnBrk="0" hangingPunct="0"/>
            <a:endParaRPr lang="en-US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endParaRPr lang="en-US" b="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b="0" dirty="0">
                <a:latin typeface="Verdana" pitchFamily="34" charset="0"/>
                <a:cs typeface="Times New Roman" pitchFamily="18" charset="0"/>
              </a:rPr>
              <a:t> </a:t>
            </a:r>
            <a:endParaRPr lang="en-US" b="0" dirty="0" smtClean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endParaRPr lang="en-US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endParaRPr lang="en-US" b="0" dirty="0" smtClean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endParaRPr lang="en-US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endParaRPr lang="en-US" b="0" dirty="0" smtClean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endParaRPr lang="en-US" b="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b="0" dirty="0">
                <a:latin typeface="Verdana" pitchFamily="34" charset="0"/>
                <a:cs typeface="Times New Roman" pitchFamily="18" charset="0"/>
              </a:rPr>
              <a:t>Overall </a:t>
            </a:r>
            <a:r>
              <a:rPr lang="en-US" b="0" dirty="0" smtClean="0">
                <a:latin typeface="Verdana" pitchFamily="34" charset="0"/>
                <a:cs typeface="Times New Roman" pitchFamily="18" charset="0"/>
              </a:rPr>
              <a:t>110/1000=11% people listened to </a:t>
            </a:r>
            <a:r>
              <a:rPr lang="en-US" b="0" dirty="0" err="1" smtClean="0">
                <a:latin typeface="Verdana" pitchFamily="34" charset="0"/>
                <a:cs typeface="Times New Roman" pitchFamily="18" charset="0"/>
              </a:rPr>
              <a:t>QMyra</a:t>
            </a:r>
            <a:endParaRPr lang="en-US" b="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b="0" dirty="0">
                <a:latin typeface="Verdana" pitchFamily="34" charset="0"/>
                <a:cs typeface="Times New Roman" pitchFamily="18" charset="0"/>
              </a:rPr>
              <a:t> </a:t>
            </a:r>
          </a:p>
          <a:p>
            <a:pPr eaLnBrk="0" hangingPunct="0"/>
            <a:r>
              <a:rPr lang="en-US" b="0" dirty="0" smtClean="0">
                <a:latin typeface="Verdana" pitchFamily="34" charset="0"/>
                <a:cs typeface="Times New Roman" pitchFamily="18" charset="0"/>
              </a:rPr>
              <a:t>If there was </a:t>
            </a:r>
            <a:r>
              <a:rPr lang="en-US" b="0" dirty="0">
                <a:latin typeface="Verdana" pitchFamily="34" charset="0"/>
                <a:cs typeface="Times New Roman" pitchFamily="18" charset="0"/>
              </a:rPr>
              <a:t>no difference between </a:t>
            </a:r>
            <a:r>
              <a:rPr lang="en-US" b="0" dirty="0" smtClean="0">
                <a:latin typeface="Verdana" pitchFamily="34" charset="0"/>
                <a:cs typeface="Times New Roman" pitchFamily="18" charset="0"/>
              </a:rPr>
              <a:t>June and December </a:t>
            </a:r>
            <a:r>
              <a:rPr lang="en-US" b="0" dirty="0">
                <a:latin typeface="Verdana" pitchFamily="34" charset="0"/>
                <a:cs typeface="Times New Roman" pitchFamily="18" charset="0"/>
              </a:rPr>
              <a:t>we would expect </a:t>
            </a:r>
            <a:r>
              <a:rPr lang="en-US" b="0" dirty="0" smtClean="0">
                <a:latin typeface="Verdana" pitchFamily="34" charset="0"/>
                <a:cs typeface="Times New Roman" pitchFamily="18" charset="0"/>
              </a:rPr>
              <a:t>11% to listen at each time</a:t>
            </a:r>
            <a:endParaRPr lang="en-US" b="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b="0" dirty="0">
                <a:latin typeface="Verdana" pitchFamily="34" charset="0"/>
                <a:cs typeface="Times New Roman" pitchFamily="18" charset="0"/>
              </a:rPr>
              <a:t> </a:t>
            </a:r>
          </a:p>
          <a:p>
            <a:pPr eaLnBrk="0" hangingPunct="0"/>
            <a:r>
              <a:rPr lang="en-US" b="0" dirty="0">
                <a:latin typeface="Verdana" pitchFamily="34" charset="0"/>
                <a:cs typeface="Times New Roman" pitchFamily="18" charset="0"/>
              </a:rPr>
              <a:t>In the </a:t>
            </a:r>
            <a:r>
              <a:rPr lang="en-US" b="0" dirty="0" smtClean="0">
                <a:latin typeface="Verdana" pitchFamily="34" charset="0"/>
                <a:cs typeface="Times New Roman" pitchFamily="18" charset="0"/>
              </a:rPr>
              <a:t>June group </a:t>
            </a:r>
            <a:r>
              <a:rPr lang="en-US" b="0" dirty="0">
                <a:latin typeface="Verdana" pitchFamily="34" charset="0"/>
                <a:cs typeface="Times New Roman" pitchFamily="18" charset="0"/>
              </a:rPr>
              <a:t>-  </a:t>
            </a:r>
            <a:r>
              <a:rPr lang="en-US" b="0" dirty="0" smtClean="0">
                <a:latin typeface="Verdana" pitchFamily="34" charset="0"/>
                <a:cs typeface="Times New Roman" pitchFamily="18" charset="0"/>
              </a:rPr>
              <a:t>11% of 500=  55</a:t>
            </a:r>
            <a:endParaRPr lang="en-US" b="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b="0" dirty="0">
                <a:latin typeface="Verdana" pitchFamily="34" charset="0"/>
                <a:cs typeface="Times New Roman" pitchFamily="18" charset="0"/>
              </a:rPr>
              <a:t> </a:t>
            </a:r>
          </a:p>
          <a:p>
            <a:pPr eaLnBrk="0" hangingPunct="0"/>
            <a:r>
              <a:rPr lang="en-US" b="0" dirty="0">
                <a:latin typeface="Verdana" pitchFamily="34" charset="0"/>
                <a:cs typeface="Times New Roman" pitchFamily="18" charset="0"/>
              </a:rPr>
              <a:t>In the </a:t>
            </a:r>
            <a:r>
              <a:rPr lang="en-US" b="0" dirty="0" smtClean="0">
                <a:latin typeface="Verdana" pitchFamily="34" charset="0"/>
                <a:cs typeface="Times New Roman" pitchFamily="18" charset="0"/>
              </a:rPr>
              <a:t>December group – 11% of 500= 55</a:t>
            </a:r>
            <a:endParaRPr lang="en-US" b="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endParaRPr lang="en-GB" b="0" dirty="0">
              <a:latin typeface="Verdana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557389"/>
              </p:ext>
            </p:extLst>
          </p:nvPr>
        </p:nvGraphicFramePr>
        <p:xfrm>
          <a:off x="1907704" y="1556792"/>
          <a:ext cx="5829300" cy="1657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3990"/>
                <a:gridCol w="1360593"/>
                <a:gridCol w="1661890"/>
                <a:gridCol w="1512827"/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Qmyra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June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December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Total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Yes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60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110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No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450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440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890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Total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500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500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1000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DCAFE83-C23B-4169-8F38-AE087B21E241}" type="datetime1">
              <a:rPr lang="en-GB" smtClean="0"/>
              <a:pPr/>
              <a:t>30/11/2015</a:t>
            </a:fld>
            <a:endParaRPr lang="en-GB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2AE2E1-7328-4101-A649-487A74FB924F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762000" y="0"/>
            <a:ext cx="77724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3600" b="0" u="sng" dirty="0" smtClean="0">
                <a:solidFill>
                  <a:schemeClr val="tx2"/>
                </a:solidFill>
              </a:rPr>
              <a:t>Expected Values</a:t>
            </a:r>
            <a:endParaRPr lang="en-GB" sz="3600" b="0" u="sng" dirty="0">
              <a:solidFill>
                <a:schemeClr val="tx2"/>
              </a:solidFill>
            </a:endParaRPr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0" y="1082675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sz="2800" b="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endParaRPr lang="en-US" sz="2800" b="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sz="2800" b="0" dirty="0" smtClean="0">
                <a:latin typeface="Verdana" pitchFamily="34" charset="0"/>
                <a:cs typeface="Times New Roman" pitchFamily="18" charset="0"/>
              </a:rPr>
              <a:t>Similarly, </a:t>
            </a:r>
            <a:r>
              <a:rPr lang="en-US" sz="2800" b="0" dirty="0">
                <a:latin typeface="Verdana" pitchFamily="34" charset="0"/>
                <a:cs typeface="Times New Roman" pitchFamily="18" charset="0"/>
              </a:rPr>
              <a:t>we can work out the expected values for the other two cells - those that did not </a:t>
            </a:r>
            <a:r>
              <a:rPr lang="en-US" sz="2800" b="0" dirty="0" smtClean="0">
                <a:latin typeface="Verdana" pitchFamily="34" charset="0"/>
                <a:cs typeface="Times New Roman" pitchFamily="18" charset="0"/>
              </a:rPr>
              <a:t>listen to </a:t>
            </a:r>
            <a:r>
              <a:rPr lang="en-US" sz="2800" b="0" dirty="0" err="1" smtClean="0">
                <a:latin typeface="Verdana" pitchFamily="34" charset="0"/>
                <a:cs typeface="Times New Roman" pitchFamily="18" charset="0"/>
              </a:rPr>
              <a:t>Qmyra</a:t>
            </a:r>
            <a:endParaRPr lang="en-US" sz="2800" b="0" dirty="0" smtClean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endParaRPr lang="en-US" sz="2800" b="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sz="2800" b="0" dirty="0">
                <a:latin typeface="Verdana" pitchFamily="34" charset="0"/>
                <a:cs typeface="Times New Roman" pitchFamily="18" charset="0"/>
              </a:rPr>
              <a:t> </a:t>
            </a:r>
          </a:p>
          <a:p>
            <a:pPr eaLnBrk="0" hangingPunct="0"/>
            <a:r>
              <a:rPr lang="en-US" sz="2800" b="0" dirty="0">
                <a:latin typeface="Verdana" pitchFamily="34" charset="0"/>
                <a:cs typeface="Times New Roman" pitchFamily="18" charset="0"/>
              </a:rPr>
              <a:t>Expected Values =</a:t>
            </a:r>
          </a:p>
          <a:p>
            <a:pPr eaLnBrk="0" hangingPunct="0"/>
            <a:endParaRPr lang="en-US" sz="2800" b="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endParaRPr lang="en-GB" sz="2800" b="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sz="2800" b="0" dirty="0">
                <a:latin typeface="Verdana" pitchFamily="34" charset="0"/>
                <a:cs typeface="Times New Roman" pitchFamily="18" charset="0"/>
              </a:rPr>
              <a:t> </a:t>
            </a:r>
          </a:p>
          <a:p>
            <a:pPr eaLnBrk="0" hangingPunct="0"/>
            <a:endParaRPr lang="en-GB" sz="2800" b="0" dirty="0">
              <a:latin typeface="Verdana" pitchFamily="34" charset="0"/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517910"/>
              </p:ext>
            </p:extLst>
          </p:nvPr>
        </p:nvGraphicFramePr>
        <p:xfrm>
          <a:off x="3779912" y="3933056"/>
          <a:ext cx="3225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3225600" imgH="787320" progId="Equation.DSMT4">
                  <p:embed/>
                </p:oleObj>
              </mc:Choice>
              <mc:Fallback>
                <p:oleObj name="Equation" r:id="rId4" imgW="32256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933056"/>
                        <a:ext cx="3225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Expected Values</a:t>
            </a:r>
            <a:endParaRPr lang="en-I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41729"/>
              </p:ext>
            </p:extLst>
          </p:nvPr>
        </p:nvGraphicFramePr>
        <p:xfrm>
          <a:off x="2123728" y="1628800"/>
          <a:ext cx="4608512" cy="2016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1538"/>
                <a:gridCol w="1452646"/>
                <a:gridCol w="1774328"/>
              </a:tblGrid>
              <a:tr h="196987"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59212"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Expected Values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Qmyra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June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December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59212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Yes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55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55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708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No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445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445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59212"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86025"/>
              </p:ext>
            </p:extLst>
          </p:nvPr>
        </p:nvGraphicFramePr>
        <p:xfrm>
          <a:off x="2339752" y="4653136"/>
          <a:ext cx="4318000" cy="1248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353"/>
                <a:gridCol w="1363077"/>
                <a:gridCol w="1658570"/>
              </a:tblGrid>
              <a:tr h="343272">
                <a:tc>
                  <a:txBody>
                    <a:bodyPr/>
                    <a:lstStyle/>
                    <a:p>
                      <a:pPr algn="ctr" fontAlgn="b"/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Observed Values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Qmyra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June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December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Yes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60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No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450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440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68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970</Words>
  <Application>Microsoft Office PowerPoint</Application>
  <PresentationFormat>On-screen Show (4:3)</PresentationFormat>
  <Paragraphs>432</Paragraphs>
  <Slides>25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Equation</vt:lpstr>
      <vt:lpstr>Statistical Analysis</vt:lpstr>
      <vt:lpstr>PowerPoint Presentation</vt:lpstr>
      <vt:lpstr>And yet another problem</vt:lpstr>
      <vt:lpstr>First problem </vt:lpstr>
      <vt:lpstr>2 x 2 tables</vt:lpstr>
      <vt:lpstr>PowerPoint Presentation</vt:lpstr>
      <vt:lpstr>PowerPoint Presentation</vt:lpstr>
      <vt:lpstr>PowerPoint Presentation</vt:lpstr>
      <vt:lpstr>Expected Values</vt:lpstr>
      <vt:lpstr>How do we compare them?</vt:lpstr>
      <vt:lpstr>Chi-square test (2)</vt:lpstr>
      <vt:lpstr>PowerPoint Presentation</vt:lpstr>
      <vt:lpstr>A new table of critical values</vt:lpstr>
      <vt:lpstr>What do we do now?</vt:lpstr>
      <vt:lpstr>Confidence Interval for difference in proportions</vt:lpstr>
      <vt:lpstr>SE (difference in proportions)</vt:lpstr>
      <vt:lpstr>CI</vt:lpstr>
      <vt:lpstr>Some added cautions</vt:lpstr>
      <vt:lpstr>Other Problem</vt:lpstr>
      <vt:lpstr>Another way of looking at it</vt:lpstr>
      <vt:lpstr>And another</vt:lpstr>
      <vt:lpstr>And yet again …</vt:lpstr>
      <vt:lpstr>Hypothesis formulation</vt:lpstr>
      <vt:lpstr>Minitab Results prettied up</vt:lpstr>
      <vt:lpstr>Points to note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</dc:title>
  <dc:creator>Myra</dc:creator>
  <cp:lastModifiedBy>moregan</cp:lastModifiedBy>
  <cp:revision>31</cp:revision>
  <cp:lastPrinted>2011-12-05T15:54:24Z</cp:lastPrinted>
  <dcterms:created xsi:type="dcterms:W3CDTF">2011-10-11T16:43:23Z</dcterms:created>
  <dcterms:modified xsi:type="dcterms:W3CDTF">2015-11-30T11:02:07Z</dcterms:modified>
</cp:coreProperties>
</file>