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54AC-F34E-4A4E-B04E-10CD1DA2CBC6}" type="datetimeFigureOut">
              <a:rPr lang="en-IE" smtClean="0"/>
              <a:t>07/12/2015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EF-954A-4F2D-9999-2810EDBF8C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384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54AC-F34E-4A4E-B04E-10CD1DA2CBC6}" type="datetimeFigureOut">
              <a:rPr lang="en-IE" smtClean="0"/>
              <a:t>07/12/2015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EF-954A-4F2D-9999-2810EDBF8C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89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54AC-F34E-4A4E-B04E-10CD1DA2CBC6}" type="datetimeFigureOut">
              <a:rPr lang="en-IE" smtClean="0"/>
              <a:t>07/12/2015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EF-954A-4F2D-9999-2810EDBF8C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899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54AC-F34E-4A4E-B04E-10CD1DA2CBC6}" type="datetimeFigureOut">
              <a:rPr lang="en-IE" smtClean="0"/>
              <a:t>07/12/2015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EF-954A-4F2D-9999-2810EDBF8C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934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54AC-F34E-4A4E-B04E-10CD1DA2CBC6}" type="datetimeFigureOut">
              <a:rPr lang="en-IE" smtClean="0"/>
              <a:t>07/12/2015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EF-954A-4F2D-9999-2810EDBF8C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65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54AC-F34E-4A4E-B04E-10CD1DA2CBC6}" type="datetimeFigureOut">
              <a:rPr lang="en-IE" smtClean="0"/>
              <a:t>07/12/2015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EF-954A-4F2D-9999-2810EDBF8C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055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54AC-F34E-4A4E-B04E-10CD1DA2CBC6}" type="datetimeFigureOut">
              <a:rPr lang="en-IE" smtClean="0"/>
              <a:t>07/12/2015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EF-954A-4F2D-9999-2810EDBF8C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052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54AC-F34E-4A4E-B04E-10CD1DA2CBC6}" type="datetimeFigureOut">
              <a:rPr lang="en-IE" smtClean="0"/>
              <a:t>07/12/2015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EF-954A-4F2D-9999-2810EDBF8C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13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54AC-F34E-4A4E-B04E-10CD1DA2CBC6}" type="datetimeFigureOut">
              <a:rPr lang="en-IE" smtClean="0"/>
              <a:t>07/12/2015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EF-954A-4F2D-9999-2810EDBF8C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789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54AC-F34E-4A4E-B04E-10CD1DA2CBC6}" type="datetimeFigureOut">
              <a:rPr lang="en-IE" smtClean="0"/>
              <a:t>07/12/2015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EF-954A-4F2D-9999-2810EDBF8C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59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54AC-F34E-4A4E-B04E-10CD1DA2CBC6}" type="datetimeFigureOut">
              <a:rPr lang="en-IE" smtClean="0"/>
              <a:t>07/12/2015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EF-954A-4F2D-9999-2810EDBF8C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774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54AC-F34E-4A4E-B04E-10CD1DA2CBC6}" type="datetimeFigureOut">
              <a:rPr lang="en-IE" smtClean="0"/>
              <a:t>07/12/2015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C11EF-954A-4F2D-9999-2810EDBF8C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135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Lab 8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Titanic dataset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9523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91312"/>
              </p:ext>
            </p:extLst>
          </p:nvPr>
        </p:nvGraphicFramePr>
        <p:xfrm>
          <a:off x="827583" y="692703"/>
          <a:ext cx="7416824" cy="547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7375"/>
                <a:gridCol w="1247375"/>
                <a:gridCol w="1247375"/>
                <a:gridCol w="1247375"/>
                <a:gridCol w="809108"/>
                <a:gridCol w="809108"/>
                <a:gridCol w="809108"/>
              </a:tblGrid>
              <a:tr h="260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Survived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Female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Male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All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No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126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1364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1490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26.81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78.8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67.7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318.2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1171.8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1490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Yes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344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367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711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73.19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21.2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32.3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151.8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559.2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711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All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470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1731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2201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100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100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100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470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1731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2201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E" sz="1300" u="none" strike="noStrike">
                          <a:effectLst/>
                        </a:rPr>
                        <a:t>Cell Contents:      Count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E" sz="1300" u="none" strike="noStrike">
                          <a:effectLst/>
                        </a:rPr>
                        <a:t>                    % of Column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E" sz="1300" u="none" strike="noStrike">
                          <a:effectLst/>
                        </a:rPr>
                        <a:t>                    Expected count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IE" sz="1300" u="none" strike="noStrike">
                          <a:effectLst/>
                        </a:rPr>
                        <a:t>Pearson Chi-Square = 456.874, DF = 1, P-Value = 0.000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26060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IE" sz="1300" u="none" strike="noStrike" dirty="0">
                          <a:effectLst/>
                        </a:rPr>
                        <a:t>Likelihood Ratio Chi-Square = 434.469, DF = 1, P-Value = 0.000</a:t>
                      </a:r>
                      <a:endParaRPr lang="en-IE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12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58496"/>
              </p:ext>
            </p:extLst>
          </p:nvPr>
        </p:nvGraphicFramePr>
        <p:xfrm>
          <a:off x="2460625" y="1166812"/>
          <a:ext cx="5351736" cy="4854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978"/>
                <a:gridCol w="998188"/>
                <a:gridCol w="1070348"/>
                <a:gridCol w="901978"/>
                <a:gridCol w="901978"/>
                <a:gridCol w="577266"/>
              </a:tblGrid>
              <a:tr h="213719"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Adult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Child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All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No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1438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52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1490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68.74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47.71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67.7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1416.2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73.8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1490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Yes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654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57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711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31.26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52.29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32.3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675.8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35.2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711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All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2092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109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2201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100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100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100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>
                  <a:txBody>
                    <a:bodyPr/>
                    <a:lstStyle/>
                    <a:p>
                      <a:pPr algn="ctr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2092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109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200" u="none" strike="noStrike">
                          <a:effectLst/>
                        </a:rPr>
                        <a:t>2201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E" sz="1200" u="none" strike="noStrike">
                          <a:effectLst/>
                        </a:rPr>
                        <a:t>Cell Contents:      Count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E" sz="1200" u="none" strike="noStrike">
                          <a:effectLst/>
                        </a:rPr>
                        <a:t>                    % of Column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E" sz="1200" u="none" strike="noStrike">
                          <a:effectLst/>
                        </a:rPr>
                        <a:t>                    Expected count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IE" sz="1200" u="none" strike="noStrike">
                          <a:effectLst/>
                        </a:rPr>
                        <a:t>Pearson Chi-Square = 20.956, DF = 1, P-Value = 0.000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  <a:tr h="21371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IE" sz="1200" u="none" strike="noStrike">
                          <a:effectLst/>
                        </a:rPr>
                        <a:t>Likelihood Ratio Chi-Square = 19.561, DF = 1, P-Value = 0.000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152657"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16" marR="7116" marT="711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57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87538" y="1069975"/>
          <a:ext cx="5369619" cy="4721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402"/>
                <a:gridCol w="823805"/>
                <a:gridCol w="883357"/>
                <a:gridCol w="744402"/>
                <a:gridCol w="744402"/>
                <a:gridCol w="476417"/>
                <a:gridCol w="476417"/>
                <a:gridCol w="476417"/>
              </a:tblGrid>
              <a:tr h="208432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1st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2nd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3rd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Crew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All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No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122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167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528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673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1490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37.54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58.6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74.79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76.05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67.7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220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192.9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477.9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599.1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1490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Yes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203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118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178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212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711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62.46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41.4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25.21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23.95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32.3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105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92.1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228.1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285.9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711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All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325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285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706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885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2201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100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100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100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100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100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325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285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706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885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u="none" strike="noStrike">
                          <a:effectLst/>
                        </a:rPr>
                        <a:t>2201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148880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E" sz="1300" u="none" strike="noStrike">
                          <a:effectLst/>
                        </a:rPr>
                        <a:t>Cell Contents:      Count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E" sz="1300" u="none" strike="noStrike">
                          <a:effectLst/>
                        </a:rPr>
                        <a:t>% of Column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E" sz="1300" u="none" strike="noStrike">
                          <a:effectLst/>
                        </a:rPr>
                        <a:t>Expected count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IE" sz="1300" u="none" strike="noStrike">
                          <a:effectLst/>
                        </a:rPr>
                        <a:t>Pearson Chi-Square = 190.401, DF = 3, P-Value = 0.000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  <a:tr h="20843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IE" sz="1300" u="none" strike="noStrike">
                          <a:effectLst/>
                        </a:rPr>
                        <a:t>Likelihood Ratio Chi-Square = 180.901, DF = 3, P-Value</a:t>
                      </a:r>
                      <a:endParaRPr lang="en-IE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4" marR="7444" marT="744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4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228</Words>
  <Application>Microsoft Office PowerPoint</Application>
  <PresentationFormat>On-screen Show (4:3)</PresentationFormat>
  <Paragraphs>137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Lab 8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</dc:title>
  <dc:creator>moregan</dc:creator>
  <cp:lastModifiedBy>moregan</cp:lastModifiedBy>
  <cp:revision>2</cp:revision>
  <dcterms:created xsi:type="dcterms:W3CDTF">2015-12-07T10:24:11Z</dcterms:created>
  <dcterms:modified xsi:type="dcterms:W3CDTF">2015-12-07T10:43:30Z</dcterms:modified>
</cp:coreProperties>
</file>