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5754-3CBA-4A25-A689-050F1929DDC0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7BF8-06F2-4239-889A-A0A7F676A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95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FE966-C5E5-4C8B-B475-A79381D14439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07445-74CC-40C1-AB11-7727903CAE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07445-74CC-40C1-AB11-7727903CAEAD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0665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569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07445-74CC-40C1-AB11-7727903CAEA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532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45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26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96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48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740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712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36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18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0AED1-0B88-4516-9D6B-A541C0DF73D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21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42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39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1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3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88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75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94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0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21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447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06C4-C085-4AFC-A633-6E67C7327F4E}" type="datetimeFigureOut">
              <a:rPr lang="en-IE" smtClean="0"/>
              <a:t>11/12/2013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567-11B4-4D29-B59D-0B87EC9335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8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Types of Errors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35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calculations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1.5</m:t>
                        </m:r>
                      </m:num>
                      <m:den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√</m:t>
                        </m: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den>
                    </m:f>
                  </m:oMath>
                </a14:m>
                <a:r>
                  <a:rPr lang="en-IE" dirty="0" smtClean="0"/>
                  <a:t>=.327</a:t>
                </a:r>
              </a:p>
              <a:p>
                <a:pPr marL="0" indent="0">
                  <a:buNone/>
                </a:pPr>
                <a:r>
                  <a:rPr lang="en-IE" dirty="0" smtClean="0"/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(10.68−11)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.327</m:t>
                        </m:r>
                      </m:den>
                    </m:f>
                    <m:r>
                      <a:rPr lang="en-IE" b="0" i="1" smtClean="0">
                        <a:latin typeface="Cambria Math"/>
                      </a:rPr>
                      <m:t>=−0.98</m:t>
                    </m:r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P(t&gt;-0.98)=P(t&lt;0.98)=0.83</a:t>
                </a:r>
              </a:p>
              <a:p>
                <a:pPr marL="0" indent="0">
                  <a:buNone/>
                </a:pPr>
                <a:r>
                  <a:rPr lang="en-IE" dirty="0" smtClean="0"/>
                  <a:t>Can use normal tables as an approximation</a:t>
                </a:r>
              </a:p>
              <a:p>
                <a:pPr marL="0" indent="0">
                  <a:buNone/>
                </a:pPr>
                <a:r>
                  <a:rPr lang="en-IE" dirty="0" smtClean="0"/>
                  <a:t>This means that we have a 83% chance of correctly rejecting the H</a:t>
                </a:r>
                <a:r>
                  <a:rPr lang="en-IE" baseline="-25000" dirty="0" smtClean="0"/>
                  <a:t>0 </a:t>
                </a:r>
                <a:r>
                  <a:rPr lang="en-IE" dirty="0" smtClean="0"/>
                  <a:t>when the long term value is 11. 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b="-13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7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Pretty picture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20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we increase this chance?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can change the value of SD </a:t>
            </a:r>
          </a:p>
          <a:p>
            <a:r>
              <a:rPr lang="en-IE" dirty="0" smtClean="0"/>
              <a:t>We can change the value of n</a:t>
            </a:r>
          </a:p>
          <a:p>
            <a:r>
              <a:rPr lang="en-IE" dirty="0" smtClean="0"/>
              <a:t>Then what happens</a:t>
            </a:r>
          </a:p>
          <a:p>
            <a:r>
              <a:rPr lang="en-IE" dirty="0" smtClean="0"/>
              <a:t>The key is to understand the concept of power</a:t>
            </a:r>
          </a:p>
          <a:p>
            <a:r>
              <a:rPr lang="en-IE" dirty="0" smtClean="0"/>
              <a:t>This can be applied in many situations</a:t>
            </a:r>
          </a:p>
          <a:p>
            <a:r>
              <a:rPr lang="en-IE" dirty="0" smtClean="0"/>
              <a:t>You have to calculate it for many values of the alternative hypothesis</a:t>
            </a:r>
          </a:p>
          <a:p>
            <a:r>
              <a:rPr lang="en-IE" dirty="0" smtClean="0"/>
              <a:t>What is an </a:t>
            </a:r>
            <a:r>
              <a:rPr lang="en-IE" smtClean="0"/>
              <a:t>important value?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19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mistakes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593612"/>
              </p:ext>
            </p:extLst>
          </p:nvPr>
        </p:nvGraphicFramePr>
        <p:xfrm>
          <a:off x="1907704" y="1844824"/>
          <a:ext cx="4957315" cy="217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024"/>
                <a:gridCol w="1872059"/>
                <a:gridCol w="2226232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2200" u="none" strike="noStrike" dirty="0">
                          <a:effectLst/>
                        </a:rPr>
                        <a:t>Null Hypothesis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200" u="none" strike="noStrike" dirty="0">
                          <a:effectLst/>
                        </a:rPr>
                        <a:t>TRUE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200" u="none" strike="noStrike" dirty="0">
                          <a:effectLst/>
                        </a:rPr>
                        <a:t>FALSE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IE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</a:t>
                      </a:r>
                      <a:r>
                        <a:rPr lang="en-IE" sz="2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not reject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200" u="none" strike="noStrike" dirty="0" smtClean="0">
                          <a:effectLst/>
                        </a:rPr>
                        <a:t>OK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200" u="none" strike="noStrike" dirty="0" smtClean="0">
                          <a:effectLst/>
                        </a:rPr>
                        <a:t>Mistake: </a:t>
                      </a:r>
                      <a:r>
                        <a:rPr lang="en-IE" sz="2200" u="none" strike="noStrike" dirty="0">
                          <a:effectLst/>
                        </a:rPr>
                        <a:t>Type </a:t>
                      </a:r>
                      <a:r>
                        <a:rPr lang="en-IE" sz="2200" u="none" strike="noStrike" dirty="0" smtClean="0">
                          <a:effectLst/>
                        </a:rPr>
                        <a:t>2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29208">
                <a:tc>
                  <a:txBody>
                    <a:bodyPr/>
                    <a:lstStyle/>
                    <a:p>
                      <a:pPr algn="l" fontAlgn="b"/>
                      <a:r>
                        <a:rPr lang="en-IE" sz="2200" u="none" strike="noStrike">
                          <a:effectLst/>
                        </a:rPr>
                        <a:t>Reject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2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IE" sz="2200" u="none" strike="noStrike" dirty="0" smtClean="0">
                          <a:effectLst/>
                        </a:rPr>
                        <a:t>Mistake:</a:t>
                      </a:r>
                      <a:r>
                        <a:rPr lang="en-IE" sz="2200" u="none" strike="noStrike" baseline="0" dirty="0" smtClean="0">
                          <a:effectLst/>
                        </a:rPr>
                        <a:t> </a:t>
                      </a:r>
                      <a:r>
                        <a:rPr lang="en-IE" sz="2200" u="none" strike="noStrike" dirty="0" smtClean="0">
                          <a:effectLst/>
                        </a:rPr>
                        <a:t>Type I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200" u="none" strike="noStrike" dirty="0">
                          <a:effectLst/>
                        </a:rPr>
                        <a:t>OK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149080"/>
            <a:ext cx="59656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Type I error is the significance level </a:t>
            </a:r>
            <a:r>
              <a:rPr lang="el-GR" dirty="0" smtClean="0"/>
              <a:t>α</a:t>
            </a:r>
            <a:r>
              <a:rPr lang="en-IE" dirty="0" smtClean="0"/>
              <a:t> which we set ourselves</a:t>
            </a:r>
          </a:p>
          <a:p>
            <a:endParaRPr lang="en-IE" dirty="0"/>
          </a:p>
          <a:p>
            <a:r>
              <a:rPr lang="en-IE" dirty="0" smtClean="0"/>
              <a:t>Probability of rejecting the null hypothesis when it is true</a:t>
            </a:r>
          </a:p>
          <a:p>
            <a:endParaRPr lang="en-IE" dirty="0"/>
          </a:p>
          <a:p>
            <a:r>
              <a:rPr lang="en-IE" dirty="0" smtClean="0"/>
              <a:t>Now we will examine the Type 2 error </a:t>
            </a:r>
          </a:p>
          <a:p>
            <a:endParaRPr lang="en-IE" dirty="0"/>
          </a:p>
          <a:p>
            <a:r>
              <a:rPr lang="en-IE" dirty="0" smtClean="0"/>
              <a:t>Probability of </a:t>
            </a:r>
            <a:r>
              <a:rPr lang="en-IE" smtClean="0"/>
              <a:t>not rejecting the </a:t>
            </a:r>
            <a:r>
              <a:rPr lang="en-IE" dirty="0" smtClean="0"/>
              <a:t>null hypothesis when it is false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7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 2 error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Probability of </a:t>
            </a:r>
            <a:r>
              <a:rPr lang="en-IE" dirty="0" smtClean="0"/>
              <a:t>not rejecting H</a:t>
            </a:r>
            <a:r>
              <a:rPr lang="en-IE" baseline="-25000" dirty="0" smtClean="0"/>
              <a:t>0</a:t>
            </a:r>
            <a:r>
              <a:rPr lang="en-IE" dirty="0" smtClean="0"/>
              <a:t> </a:t>
            </a:r>
            <a:r>
              <a:rPr lang="en-IE" dirty="0" smtClean="0"/>
              <a:t>when it is false</a:t>
            </a:r>
          </a:p>
          <a:p>
            <a:r>
              <a:rPr lang="en-IE" dirty="0" smtClean="0"/>
              <a:t>Look at the opposite </a:t>
            </a:r>
          </a:p>
          <a:p>
            <a:r>
              <a:rPr lang="en-IE" dirty="0" smtClean="0"/>
              <a:t>Probability of rejecting it when it is false</a:t>
            </a:r>
          </a:p>
          <a:p>
            <a:r>
              <a:rPr lang="en-IE" dirty="0" smtClean="0"/>
              <a:t>This is called power ( 1- Type 2 error)</a:t>
            </a:r>
          </a:p>
          <a:p>
            <a:r>
              <a:rPr lang="en-IE" dirty="0" smtClean="0"/>
              <a:t>You can calculate it for lots of different values of H</a:t>
            </a:r>
            <a:r>
              <a:rPr lang="en-IE" baseline="-25000" dirty="0" smtClean="0"/>
              <a:t>1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236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 2 error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A little more complicated</a:t>
                </a:r>
              </a:p>
              <a:p>
                <a:r>
                  <a:rPr lang="en-IE" dirty="0" smtClean="0"/>
                  <a:t>A simple example</a:t>
                </a:r>
              </a:p>
              <a:p>
                <a:r>
                  <a:rPr lang="en-IE" dirty="0" smtClean="0"/>
                  <a:t>A machine is set to produce widgets 10cm wide</a:t>
                </a:r>
              </a:p>
              <a:p>
                <a:r>
                  <a:rPr lang="en-IE" dirty="0" smtClean="0"/>
                  <a:t>Taken a sample of 21</a:t>
                </a:r>
              </a:p>
              <a:p>
                <a:r>
                  <a:rPr lang="en-IE" dirty="0" smtClean="0"/>
                  <a:t>Measured them; SD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1.5</m:t>
                    </m:r>
                  </m:oMath>
                </a14:m>
                <a:r>
                  <a:rPr lang="en-IE" dirty="0" smtClean="0"/>
                  <a:t>cm</a:t>
                </a:r>
              </a:p>
              <a:p>
                <a:r>
                  <a:rPr lang="en-IE" dirty="0" smtClean="0"/>
                  <a:t>Is the long term mean width of the widgets =10cm?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b="-33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2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</a:t>
            </a:r>
            <a:r>
              <a:rPr lang="en-IE" baseline="-25000" dirty="0" smtClean="0"/>
              <a:t>0</a:t>
            </a:r>
            <a:r>
              <a:rPr lang="en-IE" dirty="0" smtClean="0"/>
              <a:t>:  Long term mean =10 cm</a:t>
            </a:r>
          </a:p>
          <a:p>
            <a:r>
              <a:rPr lang="en-IE" dirty="0" smtClean="0"/>
              <a:t>H</a:t>
            </a:r>
            <a:r>
              <a:rPr lang="en-IE" baseline="-25000" dirty="0" smtClean="0"/>
              <a:t>1</a:t>
            </a:r>
            <a:r>
              <a:rPr lang="en-IE" dirty="0" smtClean="0"/>
              <a:t>:  Long term mean ≠ 10 cm</a:t>
            </a:r>
          </a:p>
          <a:p>
            <a:r>
              <a:rPr lang="en-IE" dirty="0" smtClean="0"/>
              <a:t>Set </a:t>
            </a:r>
            <a:r>
              <a:rPr lang="el-GR" dirty="0" smtClean="0"/>
              <a:t>α</a:t>
            </a:r>
            <a:r>
              <a:rPr lang="en-IE" dirty="0" smtClean="0"/>
              <a:t> = 0.05 – Type 1 error </a:t>
            </a:r>
          </a:p>
          <a:p>
            <a:r>
              <a:rPr lang="en-IE" dirty="0" smtClean="0"/>
              <a:t>Type 2 error – probability of accepting H</a:t>
            </a:r>
            <a:r>
              <a:rPr lang="en-IE" baseline="-25000" dirty="0" smtClean="0"/>
              <a:t>0</a:t>
            </a:r>
            <a:r>
              <a:rPr lang="en-IE" dirty="0" smtClean="0"/>
              <a:t>: when it is false</a:t>
            </a:r>
          </a:p>
          <a:p>
            <a:r>
              <a:rPr lang="en-IE" dirty="0" smtClean="0"/>
              <a:t>We have to look at particular values of the  long term when H</a:t>
            </a:r>
            <a:r>
              <a:rPr lang="en-IE" baseline="-25000" dirty="0" smtClean="0"/>
              <a:t>0</a:t>
            </a:r>
            <a:r>
              <a:rPr lang="en-IE" dirty="0"/>
              <a:t> </a:t>
            </a:r>
            <a:r>
              <a:rPr lang="en-IE" dirty="0" smtClean="0"/>
              <a:t>is false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481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We choose a value of 11 cm </a:t>
            </a:r>
          </a:p>
          <a:p>
            <a:r>
              <a:rPr lang="en-IE" dirty="0" smtClean="0"/>
              <a:t>Suppose the long term value was 11 cm what would you expect to happen when you took samples of size 21.  </a:t>
            </a:r>
          </a:p>
          <a:p>
            <a:r>
              <a:rPr lang="en-IE" dirty="0" smtClean="0"/>
              <a:t>We would still get different values for our sample means. </a:t>
            </a:r>
          </a:p>
          <a:p>
            <a:r>
              <a:rPr lang="en-IE" dirty="0"/>
              <a:t>Assume that the SD is </a:t>
            </a:r>
            <a:r>
              <a:rPr lang="en-IE" dirty="0" smtClean="0"/>
              <a:t>1.5cm </a:t>
            </a:r>
            <a:r>
              <a:rPr lang="en-IE" dirty="0"/>
              <a:t>for </a:t>
            </a:r>
            <a:r>
              <a:rPr lang="en-IE" dirty="0" smtClean="0"/>
              <a:t>this situation as well.  </a:t>
            </a:r>
            <a:endParaRPr lang="en-IE" dirty="0"/>
          </a:p>
          <a:p>
            <a:r>
              <a:rPr lang="en-IE" dirty="0" smtClean="0"/>
              <a:t>Look at the sampling distributions of the means under this value </a:t>
            </a:r>
            <a:endParaRPr lang="en-IE" dirty="0"/>
          </a:p>
          <a:p>
            <a:r>
              <a:rPr lang="en-IE" dirty="0" smtClean="0"/>
              <a:t>We look at the overlap of the sampling distributions under the H</a:t>
            </a:r>
            <a:r>
              <a:rPr lang="en-IE" baseline="-25000" dirty="0" smtClean="0"/>
              <a:t>0</a:t>
            </a:r>
            <a:r>
              <a:rPr lang="en-IE" dirty="0" smtClean="0"/>
              <a:t> and this particular H</a:t>
            </a:r>
            <a:r>
              <a:rPr lang="en-IE" baseline="-25000" dirty="0" smtClean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99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Critical values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Set </a:t>
                </a:r>
                <a:r>
                  <a:rPr lang="en-IE" dirty="0" smtClean="0">
                    <a:sym typeface="Symbol"/>
                  </a:rPr>
                  <a:t>=0.05</a:t>
                </a:r>
              </a:p>
              <a:p>
                <a:r>
                  <a:rPr lang="en-IE" dirty="0" smtClean="0"/>
                  <a:t>As n=21 have to use t-dist.</a:t>
                </a:r>
              </a:p>
              <a:p>
                <a:r>
                  <a:rPr lang="en-IE" dirty="0" err="1" smtClean="0"/>
                  <a:t>df</a:t>
                </a:r>
                <a:r>
                  <a:rPr lang="en-IE" dirty="0" smtClean="0"/>
                  <a:t>=n-1=20</a:t>
                </a:r>
              </a:p>
              <a:p>
                <a:r>
                  <a:rPr lang="en-IE" dirty="0" smtClean="0"/>
                  <a:t>Lower critical value = 10-2.09SE=10-2.09*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𝑠𝑑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E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21</m:t>
                            </m:r>
                          </m:e>
                        </m:rad>
                      </m:den>
                    </m:f>
                  </m:oMath>
                </a14:m>
                <a:endParaRPr lang="en-IE" dirty="0" smtClean="0"/>
              </a:p>
              <a:p>
                <a:r>
                  <a:rPr lang="en-IE" dirty="0"/>
                  <a:t> </a:t>
                </a:r>
                <a:r>
                  <a:rPr lang="en-IE" dirty="0" smtClean="0"/>
                  <a:t>                                   = 10-2.09</a:t>
                </a:r>
                <a:r>
                  <a:rPr lang="en-IE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E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E" i="1">
                                <a:latin typeface="Cambria Math"/>
                              </a:rPr>
                              <m:t>21</m:t>
                            </m:r>
                          </m:e>
                        </m:rad>
                      </m:den>
                    </m:f>
                  </m:oMath>
                </a14:m>
                <a:r>
                  <a:rPr lang="en-IE" dirty="0" smtClean="0"/>
                  <a:t>=9.32</a:t>
                </a:r>
              </a:p>
              <a:p>
                <a:r>
                  <a:rPr lang="en-IE" dirty="0" smtClean="0"/>
                  <a:t>Upper critical value=10+2.09</a:t>
                </a:r>
                <a:r>
                  <a:rPr lang="en-IE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i="1">
                            <a:latin typeface="Cambria Math"/>
                          </a:rPr>
                          <m:t>1</m:t>
                        </m:r>
                        <m:r>
                          <a:rPr lang="en-IE" b="0" i="1" smtClean="0">
                            <a:latin typeface="Cambria Math"/>
                          </a:rPr>
                          <m:t>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E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E" i="1">
                                <a:latin typeface="Cambria Math"/>
                              </a:rPr>
                              <m:t>21</m:t>
                            </m:r>
                          </m:e>
                        </m:rad>
                      </m:den>
                    </m:f>
                  </m:oMath>
                </a14:m>
                <a:r>
                  <a:rPr lang="en-IE" dirty="0" smtClean="0"/>
                  <a:t>=10.68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0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pretty picture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9" y="2276872"/>
            <a:ext cx="76676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0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Any sample values between 9.32 and 10.68 offer no evidence against H</a:t>
            </a:r>
            <a:r>
              <a:rPr lang="en-IE" baseline="-25000" dirty="0" smtClean="0"/>
              <a:t>0.  </a:t>
            </a:r>
          </a:p>
          <a:p>
            <a:r>
              <a:rPr lang="en-IE" dirty="0" smtClean="0"/>
              <a:t>We can see the two sampling distributions overlap </a:t>
            </a:r>
          </a:p>
          <a:p>
            <a:r>
              <a:rPr lang="en-IE" dirty="0" smtClean="0"/>
              <a:t>The big question is how much?</a:t>
            </a:r>
          </a:p>
          <a:p>
            <a:r>
              <a:rPr lang="en-IE" dirty="0" smtClean="0"/>
              <a:t>What proportion of the 11-curve lies to the right of 10.68</a:t>
            </a:r>
          </a:p>
          <a:p>
            <a:r>
              <a:rPr lang="en-IE" dirty="0" smtClean="0"/>
              <a:t>This is the power of the test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016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512</Words>
  <Application>Microsoft Office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Statistical Analysis</vt:lpstr>
      <vt:lpstr>Types of mistakes</vt:lpstr>
      <vt:lpstr>Type 2 error</vt:lpstr>
      <vt:lpstr>Type 2 error</vt:lpstr>
      <vt:lpstr>And more…</vt:lpstr>
      <vt:lpstr>And again …</vt:lpstr>
      <vt:lpstr>Critical values</vt:lpstr>
      <vt:lpstr>A pretty picture</vt:lpstr>
      <vt:lpstr>And more…</vt:lpstr>
      <vt:lpstr>Some calculations</vt:lpstr>
      <vt:lpstr>Pretty picture</vt:lpstr>
      <vt:lpstr>How do we increase this chance?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username</dc:creator>
  <cp:lastModifiedBy>moregan</cp:lastModifiedBy>
  <cp:revision>7</cp:revision>
  <cp:lastPrinted>2013-12-11T13:41:12Z</cp:lastPrinted>
  <dcterms:created xsi:type="dcterms:W3CDTF">2012-11-19T10:47:58Z</dcterms:created>
  <dcterms:modified xsi:type="dcterms:W3CDTF">2013-12-11T14:45:14Z</dcterms:modified>
</cp:coreProperties>
</file>