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90" r:id="rId2"/>
    <p:sldId id="297" r:id="rId3"/>
    <p:sldId id="286" r:id="rId4"/>
    <p:sldId id="289" r:id="rId5"/>
    <p:sldId id="306" r:id="rId6"/>
    <p:sldId id="288" r:id="rId7"/>
    <p:sldId id="293" r:id="rId8"/>
    <p:sldId id="296" r:id="rId9"/>
    <p:sldId id="323" r:id="rId10"/>
    <p:sldId id="261" r:id="rId11"/>
    <p:sldId id="331" r:id="rId12"/>
    <p:sldId id="292" r:id="rId13"/>
    <p:sldId id="284" r:id="rId14"/>
    <p:sldId id="307" r:id="rId15"/>
    <p:sldId id="279" r:id="rId16"/>
    <p:sldId id="309" r:id="rId17"/>
    <p:sldId id="326" r:id="rId18"/>
    <p:sldId id="308" r:id="rId19"/>
    <p:sldId id="310" r:id="rId20"/>
    <p:sldId id="311" r:id="rId21"/>
    <p:sldId id="321" r:id="rId22"/>
    <p:sldId id="316" r:id="rId23"/>
    <p:sldId id="330" r:id="rId24"/>
  </p:sldIdLst>
  <p:sldSz cx="9144000" cy="6858000" type="screen4x3"/>
  <p:notesSz cx="6797675" cy="9874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0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D638AA0-FE9C-4919-AB34-607E5F017AD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76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8713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91063"/>
            <a:ext cx="543560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1AC084B-DAD4-4077-9AF4-B7F2F25CD0C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65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F5AAD6E-010B-4BDC-A99D-8C823E8E950B}" type="slidenum">
              <a:rPr lang="en-GB" sz="1200" smtClean="0">
                <a:latin typeface="Arial" charset="0"/>
              </a:rPr>
              <a:pPr eaLnBrk="1" hangingPunct="1"/>
              <a:t>1</a:t>
            </a:fld>
            <a:endParaRPr lang="en-GB" sz="1200" smtClean="0">
              <a:latin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3200659-988A-4A6F-8CF1-D019DE96411A}" type="slidenum">
              <a:rPr lang="en-GB" sz="1200" smtClean="0">
                <a:latin typeface="Arial" charset="0"/>
              </a:rPr>
              <a:pPr eaLnBrk="1" hangingPunct="1"/>
              <a:t>12</a:t>
            </a:fld>
            <a:endParaRPr lang="en-GB" sz="1200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A321793-D8AF-4693-961E-89718832C7AB}" type="slidenum">
              <a:rPr lang="en-GB" sz="1200" smtClean="0">
                <a:latin typeface="Arial" charset="0"/>
              </a:rPr>
              <a:pPr eaLnBrk="1" hangingPunct="1"/>
              <a:t>13</a:t>
            </a:fld>
            <a:endParaRPr lang="en-GB" sz="1200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E" smtClean="0">
              <a:latin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AF11264-717A-4104-A476-C99894B6D90E}" type="slidenum">
              <a:rPr lang="en-GB" sz="1200" smtClean="0">
                <a:latin typeface="Arial" charset="0"/>
              </a:rPr>
              <a:pPr eaLnBrk="1" hangingPunct="1"/>
              <a:t>14</a:t>
            </a:fld>
            <a:endParaRPr lang="en-GB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1875B2E-9BA6-4E07-ADA1-5B3E7318CE9E}" type="slidenum">
              <a:rPr lang="en-GB" sz="1200" smtClean="0">
                <a:latin typeface="Arial" charset="0"/>
              </a:rPr>
              <a:pPr eaLnBrk="1" hangingPunct="1"/>
              <a:t>15</a:t>
            </a:fld>
            <a:endParaRPr lang="en-GB" sz="1200" smtClean="0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E" smtClean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D14DE5C-AA7A-4A52-B3EA-B980A758A9C9}" type="slidenum">
              <a:rPr lang="en-GB" sz="1200" smtClean="0">
                <a:latin typeface="Arial" charset="0"/>
              </a:rPr>
              <a:pPr eaLnBrk="1" hangingPunct="1"/>
              <a:t>16</a:t>
            </a:fld>
            <a:endParaRPr lang="en-GB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E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137D01-03FC-4DB8-A0C4-A477107123D6}" type="slidenum">
              <a:rPr lang="en-GB" sz="1200" smtClean="0">
                <a:latin typeface="Arial" charset="0"/>
              </a:rPr>
              <a:pPr eaLnBrk="1" hangingPunct="1"/>
              <a:t>18</a:t>
            </a:fld>
            <a:endParaRPr lang="en-GB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E" smtClean="0">
              <a:latin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55D1F23-AF8F-46BA-828A-5BDDDC9A55F8}" type="slidenum">
              <a:rPr lang="en-GB" sz="1200" smtClean="0">
                <a:latin typeface="Arial" charset="0"/>
              </a:rPr>
              <a:pPr eaLnBrk="1" hangingPunct="1"/>
              <a:t>19</a:t>
            </a:fld>
            <a:endParaRPr lang="en-GB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E" smtClean="0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0C194FF-F1C3-4C8E-AF7B-7C852E13112B}" type="slidenum">
              <a:rPr lang="en-GB" sz="1200" smtClean="0">
                <a:latin typeface="Arial" charset="0"/>
              </a:rPr>
              <a:pPr eaLnBrk="1" hangingPunct="1"/>
              <a:t>20</a:t>
            </a:fld>
            <a:endParaRPr lang="en-GB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AC084B-DAD4-4077-9AF4-B7F2F25CD0CA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518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E" smtClean="0">
              <a:latin typeface="Arial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59EF6C7-5253-4D26-B376-F974AB02A0BD}" type="slidenum">
              <a:rPr lang="en-GB" sz="1200" smtClean="0">
                <a:latin typeface="Arial" charset="0"/>
              </a:rPr>
              <a:pPr eaLnBrk="1" hangingPunct="1"/>
              <a:t>22</a:t>
            </a:fld>
            <a:endParaRPr lang="en-GB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E" smtClean="0">
              <a:latin typeface="Arial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42FBB4D-5D94-49E2-830B-878B596FA78D}" type="slidenum">
              <a:rPr lang="en-GB" sz="1200" smtClean="0">
                <a:latin typeface="Arial" charset="0"/>
              </a:rPr>
              <a:pPr eaLnBrk="1" hangingPunct="1"/>
              <a:t>2</a:t>
            </a:fld>
            <a:endParaRPr lang="en-GB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800" b="0"/>
              <a:t>Data Analytics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FB866DB-41C2-4BE1-BBA8-177B0AEF61E0}" type="datetime1">
              <a:rPr lang="en-GB" sz="1800" b="0"/>
              <a:pPr eaLnBrk="1" hangingPunct="1">
                <a:defRPr/>
              </a:pPr>
              <a:t>14/12/2015</a:t>
            </a:fld>
            <a:endParaRPr lang="en-GB" sz="1800" b="0"/>
          </a:p>
        </p:txBody>
      </p:sp>
      <p:sp>
        <p:nvSpPr>
          <p:cNvPr id="9933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54077" indent="-290029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60118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24165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88213" indent="-232024" defTabSz="923261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52260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3016307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80355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944402" indent="-232024" defTabSz="92326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21086D6-E044-46F7-8BA7-DD95DD2C14A3}" type="slidenum">
              <a:rPr lang="en-GB" sz="1800" b="0"/>
              <a:pPr eaLnBrk="1" hangingPunct="1">
                <a:defRPr/>
              </a:pPr>
              <a:t>23</a:t>
            </a:fld>
            <a:endParaRPr lang="en-GB" sz="1800" b="0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7CC0542-6D59-4BC5-BD2C-C34EFF72BEB2}" type="slidenum">
              <a:rPr lang="en-GB" sz="1200" smtClean="0">
                <a:latin typeface="Arial" charset="0"/>
              </a:rPr>
              <a:pPr eaLnBrk="1" hangingPunct="1"/>
              <a:t>3</a:t>
            </a:fld>
            <a:endParaRPr lang="en-GB" sz="1200" smtClean="0"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C5F5A2D-AA80-4B4C-82D1-9B62F4CFE95F}" type="slidenum">
              <a:rPr lang="en-GB" sz="1200" smtClean="0">
                <a:latin typeface="Arial" charset="0"/>
              </a:rPr>
              <a:pPr eaLnBrk="1" hangingPunct="1"/>
              <a:t>4</a:t>
            </a:fld>
            <a:endParaRPr lang="en-GB" sz="1200" smtClean="0">
              <a:latin typeface="Arial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E" smtClean="0">
              <a:latin typeface="Arial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B5ACDED-EDBD-4E7B-A59A-120EB0CC3AD4}" type="slidenum">
              <a:rPr lang="en-GB" sz="1200" smtClean="0">
                <a:latin typeface="Arial" charset="0"/>
              </a:rPr>
              <a:pPr eaLnBrk="1" hangingPunct="1"/>
              <a:t>5</a:t>
            </a:fld>
            <a:endParaRPr lang="en-GB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FE6C3B1-70A8-4B78-B34C-5A3BCA0AB8D0}" type="slidenum">
              <a:rPr lang="en-GB" sz="1200" smtClean="0">
                <a:latin typeface="Arial" charset="0"/>
              </a:rPr>
              <a:pPr eaLnBrk="1" hangingPunct="1"/>
              <a:t>6</a:t>
            </a:fld>
            <a:endParaRPr lang="en-GB" sz="1200" smtClean="0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C2DDED8-5DDA-4225-889B-380CE03A58A5}" type="slidenum">
              <a:rPr lang="en-GB" sz="1200" smtClean="0">
                <a:latin typeface="Arial" charset="0"/>
              </a:rPr>
              <a:pPr eaLnBrk="1" hangingPunct="1"/>
              <a:t>7</a:t>
            </a:fld>
            <a:endParaRPr lang="en-GB" sz="1200" smtClean="0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81D2E5A-FDB2-4CFB-9B4F-2F498ED71930}" type="slidenum">
              <a:rPr lang="en-GB" sz="1200" smtClean="0">
                <a:latin typeface="Arial" charset="0"/>
              </a:rPr>
              <a:pPr eaLnBrk="1" hangingPunct="1"/>
              <a:t>8</a:t>
            </a:fld>
            <a:endParaRPr lang="en-GB" sz="1200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E3DA1F6-A516-4A4B-8C29-49D83B82E0AE}" type="slidenum">
              <a:rPr lang="en-GB" sz="1200" smtClean="0">
                <a:latin typeface="Arial" charset="0"/>
              </a:rPr>
              <a:pPr eaLnBrk="1" hangingPunct="1"/>
              <a:t>10</a:t>
            </a:fld>
            <a:endParaRPr lang="en-GB" sz="1200" smtClean="0"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I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08CBE-92E4-4C44-8851-073CDC93B44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12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72516-7E86-4878-B3B3-940D6E635FA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56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A1B44-52AF-4BB5-B160-7738E720B31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872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10DFD-0906-4105-8BAA-799A91D7085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45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851DB-58EF-4FA4-9CAD-EB853C946D3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67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391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34D32-3B6B-432E-8D2B-8D3DA71B306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70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F0C76-0612-40F1-815A-33D6BEC495B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28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05188-72E1-43C1-B8C7-5B4841F1650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0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F3697-5ADC-458E-87CB-4392111DEBF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6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2202F-1772-4862-BB7D-4E5656E43F2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74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>
            <a:alpha val="7215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309330B7-E2AC-4B11-86B5-09A0BC26903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9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65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IE" smtClean="0">
                <a:latin typeface="Arial" charset="0"/>
              </a:rPr>
              <a:t>Statistical Analysis</a:t>
            </a:r>
            <a:endParaRPr lang="en-GB" smtClean="0">
              <a:latin typeface="Arial" charset="0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Arial" charset="0"/>
              </a:rPr>
              <a:t>Introduction to Model Building</a:t>
            </a:r>
            <a:endParaRPr lang="en-GB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41325" y="422275"/>
            <a:ext cx="8397875" cy="711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dirty="0">
                <a:latin typeface="Arial" charset="0"/>
              </a:rPr>
              <a:t>What does this output mean? </a:t>
            </a:r>
          </a:p>
          <a:p>
            <a:pPr eaLnBrk="1" hangingPunct="1"/>
            <a:endParaRPr lang="en-GB" dirty="0">
              <a:latin typeface="Arial" charset="0"/>
            </a:endParaRPr>
          </a:p>
          <a:p>
            <a:pPr eaLnBrk="1" hangingPunct="1"/>
            <a:r>
              <a:rPr lang="en-GB" dirty="0">
                <a:latin typeface="Arial" charset="0"/>
              </a:rPr>
              <a:t>Our Model:  </a:t>
            </a:r>
            <a:r>
              <a:rPr lang="en-US" dirty="0">
                <a:latin typeface="Palatino" pitchFamily="18" charset="0"/>
                <a:cs typeface="Arial" charset="0"/>
              </a:rPr>
              <a:t>Cost= </a:t>
            </a:r>
            <a:r>
              <a:rPr lang="en-US" dirty="0">
                <a:latin typeface="Symbol" pitchFamily="18" charset="2"/>
                <a:cs typeface="Arial" charset="0"/>
              </a:rPr>
              <a:t>a</a:t>
            </a:r>
            <a:r>
              <a:rPr lang="en-US" dirty="0">
                <a:latin typeface="Palatino" pitchFamily="18" charset="0"/>
                <a:cs typeface="Arial" charset="0"/>
              </a:rPr>
              <a:t> + </a:t>
            </a:r>
            <a:r>
              <a:rPr lang="en-US" dirty="0">
                <a:latin typeface="Symbol" pitchFamily="18" charset="2"/>
                <a:cs typeface="Arial" charset="0"/>
              </a:rPr>
              <a:t>b</a:t>
            </a:r>
            <a:r>
              <a:rPr lang="en-US" dirty="0">
                <a:latin typeface="Palatino" pitchFamily="18" charset="0"/>
                <a:cs typeface="Arial" charset="0"/>
              </a:rPr>
              <a:t> * Number of carats+ </a:t>
            </a:r>
            <a:r>
              <a:rPr lang="en-US" dirty="0" smtClean="0">
                <a:latin typeface="Palatino" pitchFamily="18" charset="0"/>
                <a:cs typeface="Arial" charset="0"/>
              </a:rPr>
              <a:t>Error </a:t>
            </a:r>
            <a:endParaRPr lang="en-GB" dirty="0">
              <a:latin typeface="Arial" charset="0"/>
            </a:endParaRPr>
          </a:p>
          <a:p>
            <a:pPr eaLnBrk="1" hangingPunct="1"/>
            <a:endParaRPr lang="en-GB" dirty="0">
              <a:latin typeface="Arial" charset="0"/>
            </a:endParaRPr>
          </a:p>
          <a:p>
            <a:pPr eaLnBrk="1" hangingPunct="1"/>
            <a:r>
              <a:rPr lang="en-GB" dirty="0">
                <a:latin typeface="Arial" charset="0"/>
              </a:rPr>
              <a:t>Cost=-260+3721*Number of </a:t>
            </a:r>
            <a:r>
              <a:rPr lang="en-GB" dirty="0" err="1">
                <a:latin typeface="Arial" charset="0"/>
              </a:rPr>
              <a:t>carats+Residual</a:t>
            </a:r>
            <a:endParaRPr lang="en-GB" dirty="0">
              <a:latin typeface="Arial" charset="0"/>
            </a:endParaRPr>
          </a:p>
          <a:p>
            <a:pPr eaLnBrk="1" hangingPunct="1"/>
            <a:endParaRPr lang="en-GB" dirty="0">
              <a:latin typeface="Arial" charset="0"/>
            </a:endParaRPr>
          </a:p>
          <a:p>
            <a:pPr eaLnBrk="1" hangingPunct="1"/>
            <a:r>
              <a:rPr lang="en-GB" dirty="0">
                <a:latin typeface="Arial" charset="0"/>
              </a:rPr>
              <a:t>Estimate of </a:t>
            </a:r>
            <a:r>
              <a:rPr lang="en-GB" dirty="0">
                <a:latin typeface="Symbol" pitchFamily="18" charset="2"/>
              </a:rPr>
              <a:t>a</a:t>
            </a:r>
            <a:r>
              <a:rPr lang="en-GB" dirty="0" smtClean="0">
                <a:latin typeface="Arial" charset="0"/>
              </a:rPr>
              <a:t>=  -</a:t>
            </a:r>
            <a:r>
              <a:rPr lang="en-GB" dirty="0">
                <a:latin typeface="Arial" charset="0"/>
              </a:rPr>
              <a:t>260 </a:t>
            </a:r>
            <a:r>
              <a:rPr lang="en-GB" dirty="0" smtClean="0">
                <a:latin typeface="Arial" charset="0"/>
              </a:rPr>
              <a:t>              Estimate </a:t>
            </a:r>
            <a:r>
              <a:rPr lang="en-GB" dirty="0">
                <a:latin typeface="Arial" charset="0"/>
              </a:rPr>
              <a:t>of </a:t>
            </a:r>
            <a:r>
              <a:rPr lang="en-US" dirty="0">
                <a:latin typeface="Symbol" pitchFamily="18" charset="2"/>
                <a:cs typeface="Arial" charset="0"/>
              </a:rPr>
              <a:t>b=3721</a:t>
            </a:r>
            <a:endParaRPr lang="en-GB" dirty="0">
              <a:latin typeface="Arial" charset="0"/>
            </a:endParaRPr>
          </a:p>
          <a:p>
            <a:pPr eaLnBrk="1" hangingPunct="1"/>
            <a:endParaRPr lang="en-GB" dirty="0">
              <a:latin typeface="Arial" charset="0"/>
            </a:endParaRPr>
          </a:p>
          <a:p>
            <a:pPr eaLnBrk="1" hangingPunct="1"/>
            <a:r>
              <a:rPr lang="en-GB" dirty="0">
                <a:latin typeface="Arial" charset="0"/>
              </a:rPr>
              <a:t>-260 = Cost of a diamond with 0 carats (rubbish)</a:t>
            </a:r>
          </a:p>
          <a:p>
            <a:pPr eaLnBrk="1" hangingPunct="1"/>
            <a:endParaRPr lang="en-GB" dirty="0">
              <a:latin typeface="Arial" charset="0"/>
            </a:endParaRPr>
          </a:p>
          <a:p>
            <a:pPr eaLnBrk="1" hangingPunct="1"/>
            <a:r>
              <a:rPr lang="en-GB" dirty="0">
                <a:latin typeface="Arial" charset="0"/>
              </a:rPr>
              <a:t>3721  - increase in Y per unit increase in X</a:t>
            </a:r>
          </a:p>
          <a:p>
            <a:pPr eaLnBrk="1" hangingPunct="1"/>
            <a:endParaRPr lang="en-GB" dirty="0">
              <a:latin typeface="Arial" charset="0"/>
            </a:endParaRPr>
          </a:p>
          <a:p>
            <a:pPr eaLnBrk="1" hangingPunct="1"/>
            <a:r>
              <a:rPr lang="en-GB" dirty="0">
                <a:latin typeface="Arial" charset="0"/>
              </a:rPr>
              <a:t>Increase number of carats  by 1 unit; 1 carat</a:t>
            </a:r>
          </a:p>
          <a:p>
            <a:pPr eaLnBrk="1" hangingPunct="1"/>
            <a:endParaRPr lang="en-GB" dirty="0">
              <a:latin typeface="Arial" charset="0"/>
            </a:endParaRPr>
          </a:p>
          <a:p>
            <a:pPr eaLnBrk="1" hangingPunct="1"/>
            <a:r>
              <a:rPr lang="en-GB" dirty="0">
                <a:latin typeface="Arial" charset="0"/>
              </a:rPr>
              <a:t>Cost increase by $ 3721</a:t>
            </a:r>
          </a:p>
          <a:p>
            <a:pPr eaLnBrk="1" hangingPunct="1"/>
            <a:endParaRPr lang="en-GB" b="1" dirty="0">
              <a:latin typeface="Arial" charset="0"/>
            </a:endParaRPr>
          </a:p>
          <a:p>
            <a:pPr eaLnBrk="1" hangingPunct="1"/>
            <a:endParaRPr lang="en-GB" b="1" dirty="0">
              <a:latin typeface="Arial" charset="0"/>
            </a:endParaRPr>
          </a:p>
          <a:p>
            <a:pPr eaLnBrk="1" hangingPunct="1"/>
            <a:endParaRPr lang="en-GB" b="1" dirty="0">
              <a:latin typeface="Arial" charset="0"/>
            </a:endParaRPr>
          </a:p>
          <a:p>
            <a:pPr eaLnBrk="1" hangingPunct="1"/>
            <a:endParaRPr lang="en-GB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11350" y="2166938"/>
          <a:ext cx="5321300" cy="2524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4166"/>
                <a:gridCol w="963174"/>
                <a:gridCol w="1096684"/>
                <a:gridCol w="826486"/>
                <a:gridCol w="1080790"/>
              </a:tblGrid>
              <a:tr h="2667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IE" sz="1600" u="none" strike="noStrike" dirty="0">
                          <a:effectLst/>
                        </a:rPr>
                        <a:t>Regression Analysis: Cost versus Carats </a:t>
                      </a:r>
                      <a:endParaRPr lang="en-I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 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 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u="none" strike="noStrike">
                          <a:effectLst/>
                        </a:rPr>
                        <a:t> </a:t>
                      </a:r>
                      <a:endParaRPr lang="en-IE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 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E" sz="1600" u="none" strike="noStrike">
                          <a:effectLst/>
                        </a:rPr>
                        <a:t>The regression equation is</a:t>
                      </a:r>
                      <a:endParaRPr lang="en-IE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 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E" sz="1600" u="none" strike="noStrike">
                          <a:effectLst/>
                        </a:rPr>
                        <a:t>Cost = - 260 + 3721 Carats</a:t>
                      </a:r>
                      <a:endParaRPr lang="en-IE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 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 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 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 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 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Predictor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Coef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SE Coef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T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P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Constant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-259.63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17.32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-14.99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&lt;0.001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Carats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3721.02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81.79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45.5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>
                          <a:effectLst/>
                        </a:rPr>
                        <a:t>&lt;0.001</a:t>
                      </a:r>
                      <a:endParaRPr lang="en-I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 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 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 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 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 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/>
              <a:t>Part of Regression output from Minitab</a:t>
            </a:r>
            <a:endParaRPr lang="en-IE" sz="3200" dirty="0"/>
          </a:p>
        </p:txBody>
      </p:sp>
      <p:sp>
        <p:nvSpPr>
          <p:cNvPr id="4" name="Rectangle 3"/>
          <p:cNvSpPr/>
          <p:nvPr/>
        </p:nvSpPr>
        <p:spPr>
          <a:xfrm>
            <a:off x="611560" y="5157192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 = 31.8405   R-Sq = 97.8</a:t>
            </a:r>
            <a:r>
              <a:rPr lang="pt-BR" dirty="0" smtClean="0"/>
              <a:t>%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701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Arial" charset="0"/>
              </a:rPr>
              <a:t>Predicted part + residual part</a:t>
            </a:r>
            <a:endParaRPr lang="en-GB" smtClean="0">
              <a:latin typeface="Arial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GB" sz="2400" b="1" dirty="0" smtClean="0"/>
              <a:t>Cost=-260+3721*Number of carats + Residual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GB" b="1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IE" sz="2400" dirty="0" smtClean="0"/>
              <a:t>Observed Cost= Predicted part + Residual Part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IE" sz="240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IE" sz="2400" dirty="0" smtClean="0"/>
              <a:t>1 case  Number of carats= 0.25  Cost = $675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IE" sz="240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IE" sz="2400" dirty="0" smtClean="0"/>
              <a:t>Predicted part = -260+3721*.25=$670.25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IE" sz="2400" dirty="0" smtClean="0"/>
              <a:t>Often called fitted value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IE" sz="2400" dirty="0" smtClean="0"/>
              <a:t>Residual part =Observed Cost– Predicted Cost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IE" sz="2400" dirty="0" smtClean="0"/>
              <a:t>                           $675-$670.25=$4.75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IE" sz="240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1484313"/>
            <a:ext cx="8763000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E">
              <a:latin typeface="Arial" charset="0"/>
            </a:endParaRPr>
          </a:p>
          <a:p>
            <a:r>
              <a:rPr lang="en-IE">
                <a:latin typeface="Arial" charset="0"/>
              </a:rPr>
              <a:t>Another sample of diamonds– another estimate of </a:t>
            </a:r>
            <a:r>
              <a:rPr lang="en-IE">
                <a:latin typeface="Symbol" pitchFamily="18" charset="2"/>
              </a:rPr>
              <a:t>a</a:t>
            </a:r>
            <a:r>
              <a:rPr lang="en-IE">
                <a:latin typeface="Arial" charset="0"/>
              </a:rPr>
              <a:t> and </a:t>
            </a:r>
            <a:r>
              <a:rPr lang="en-IE">
                <a:latin typeface="Symbol" pitchFamily="18" charset="2"/>
              </a:rPr>
              <a:t>b</a:t>
            </a:r>
            <a:endParaRPr lang="en-GB">
              <a:latin typeface="Symbol" pitchFamily="18" charset="2"/>
            </a:endParaRPr>
          </a:p>
          <a:p>
            <a:endParaRPr lang="en-GB">
              <a:latin typeface="Symbol" pitchFamily="18" charset="2"/>
            </a:endParaRPr>
          </a:p>
          <a:p>
            <a:r>
              <a:rPr lang="en-GB">
                <a:latin typeface="Arial" charset="0"/>
              </a:rPr>
              <a:t>SE(coeffficient)  measure of variability of the slope from sample to sample</a:t>
            </a:r>
          </a:p>
          <a:p>
            <a:endParaRPr lang="en-GB">
              <a:latin typeface="Arial" charset="0"/>
            </a:endParaRPr>
          </a:p>
          <a:p>
            <a:r>
              <a:rPr lang="en-GB">
                <a:latin typeface="Arial" charset="0"/>
              </a:rPr>
              <a:t>Rough 95% confidence interval for </a:t>
            </a:r>
            <a:r>
              <a:rPr lang="en-GB">
                <a:latin typeface="Symbol" pitchFamily="18" charset="2"/>
              </a:rPr>
              <a:t>b</a:t>
            </a:r>
            <a:r>
              <a:rPr lang="en-GB">
                <a:latin typeface="Arial" charset="0"/>
              </a:rPr>
              <a:t>= 3721</a:t>
            </a:r>
            <a:r>
              <a:rPr lang="en-GB">
                <a:latin typeface="Arial" charset="0"/>
                <a:sym typeface="Symbol" pitchFamily="18" charset="2"/>
              </a:rPr>
              <a:t></a:t>
            </a:r>
            <a:r>
              <a:rPr lang="en-GB">
                <a:latin typeface="Arial" charset="0"/>
              </a:rPr>
              <a:t>1.96*82 </a:t>
            </a:r>
          </a:p>
          <a:p>
            <a:endParaRPr lang="en-GB">
              <a:latin typeface="Arial" charset="0"/>
            </a:endParaRPr>
          </a:p>
          <a:p>
            <a:r>
              <a:rPr lang="en-GB">
                <a:latin typeface="Arial" charset="0"/>
              </a:rPr>
              <a:t>3560, 3882</a:t>
            </a:r>
          </a:p>
          <a:p>
            <a:endParaRPr lang="en-GB">
              <a:latin typeface="Arial" charset="0"/>
            </a:endParaRPr>
          </a:p>
          <a:p>
            <a:r>
              <a:rPr lang="en-GB">
                <a:latin typeface="Arial" charset="0"/>
              </a:rPr>
              <a:t>Every extra carat costs somewhere between $3560 and $3882 </a:t>
            </a:r>
          </a:p>
          <a:p>
            <a:endParaRPr lang="en-GB">
              <a:latin typeface="Arial" charset="0"/>
            </a:endParaRPr>
          </a:p>
          <a:p>
            <a:r>
              <a:rPr lang="en-GB">
                <a:latin typeface="Arial" charset="0"/>
              </a:rPr>
              <a:t>If we want to be more precise we should use t based on n-2 df.  </a:t>
            </a:r>
          </a:p>
          <a:p>
            <a:r>
              <a:rPr lang="en-GB">
                <a:latin typeface="Arial" charset="0"/>
              </a:rPr>
              <a:t>n=48 and t=2.01</a:t>
            </a:r>
          </a:p>
          <a:p>
            <a:endParaRPr lang="en-GB">
              <a:latin typeface="Arial" charset="0"/>
            </a:endParaRPr>
          </a:p>
        </p:txBody>
      </p:sp>
      <p:sp>
        <p:nvSpPr>
          <p:cNvPr id="14339" name="Text Box 5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532813" cy="1143000"/>
          </a:xfrm>
          <a:noFill/>
        </p:spPr>
        <p:txBody>
          <a:bodyPr/>
          <a:lstStyle/>
          <a:p>
            <a:pPr algn="l" eaLnBrk="1" hangingPunct="1"/>
            <a:r>
              <a:rPr lang="en-IE" sz="4000" smtClean="0">
                <a:latin typeface="Arial" charset="0"/>
              </a:rPr>
              <a:t>Consequences of using a sample of data</a:t>
            </a:r>
            <a:endParaRPr lang="en-GB" sz="40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>
                <a:latin typeface="Arial" charset="0"/>
              </a:rPr>
              <a:t>p-values on output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Arial" charset="0"/>
              </a:rPr>
              <a:t>What do the p-values mean?</a:t>
            </a:r>
          </a:p>
          <a:p>
            <a:pPr eaLnBrk="1" hangingPunct="1"/>
            <a:r>
              <a:rPr lang="en-GB" sz="2400" dirty="0" smtClean="0">
                <a:latin typeface="Arial" charset="0"/>
              </a:rPr>
              <a:t>p&lt;0.001 </a:t>
            </a:r>
            <a:r>
              <a:rPr lang="en-GB" sz="2400" dirty="0" smtClean="0">
                <a:latin typeface="Arial" charset="0"/>
              </a:rPr>
              <a:t>in Carats line in the Table of Coefficients</a:t>
            </a:r>
          </a:p>
          <a:p>
            <a:pPr eaLnBrk="1" hangingPunct="1"/>
            <a:r>
              <a:rPr lang="en-GB" sz="2400" dirty="0" smtClean="0">
                <a:latin typeface="Arial" charset="0"/>
              </a:rPr>
              <a:t>Implicitly tests the following null hypothesis</a:t>
            </a:r>
          </a:p>
          <a:p>
            <a:pPr eaLnBrk="1" hangingPunct="1"/>
            <a:r>
              <a:rPr lang="en-GB" sz="2400" dirty="0" smtClean="0">
                <a:latin typeface="Arial" charset="0"/>
              </a:rPr>
              <a:t>H</a:t>
            </a:r>
            <a:r>
              <a:rPr lang="en-GB" sz="2400" baseline="-25000" dirty="0" smtClean="0">
                <a:latin typeface="Arial" charset="0"/>
              </a:rPr>
              <a:t>0</a:t>
            </a:r>
            <a:r>
              <a:rPr lang="en-GB" sz="2400" dirty="0" smtClean="0">
                <a:latin typeface="Arial" charset="0"/>
              </a:rPr>
              <a:t>:  Population slope = 0</a:t>
            </a:r>
          </a:p>
          <a:p>
            <a:pPr eaLnBrk="1" hangingPunct="1"/>
            <a:r>
              <a:rPr lang="en-GB" sz="2400" dirty="0" smtClean="0">
                <a:latin typeface="Arial" charset="0"/>
              </a:rPr>
              <a:t>H</a:t>
            </a:r>
            <a:r>
              <a:rPr lang="en-GB" sz="2400" baseline="-25000" dirty="0" smtClean="0">
                <a:latin typeface="Arial" charset="0"/>
              </a:rPr>
              <a:t>1</a:t>
            </a:r>
            <a:r>
              <a:rPr lang="en-GB" sz="2400" dirty="0" smtClean="0">
                <a:latin typeface="Arial" charset="0"/>
              </a:rPr>
              <a:t>:  Population slope </a:t>
            </a:r>
            <a:r>
              <a:rPr lang="en-GB" sz="2400" dirty="0" smtClean="0">
                <a:latin typeface="Arial" charset="0"/>
                <a:sym typeface="Symbol" pitchFamily="18" charset="2"/>
              </a:rPr>
              <a:t>0</a:t>
            </a:r>
          </a:p>
          <a:p>
            <a:pPr eaLnBrk="1" hangingPunct="1"/>
            <a:endParaRPr lang="en-GB" sz="2400" dirty="0" smtClean="0">
              <a:latin typeface="Arial" charset="0"/>
              <a:sym typeface="Symbol" pitchFamily="18" charset="2"/>
            </a:endParaRPr>
          </a:p>
          <a:p>
            <a:endParaRPr lang="en-IE" sz="2400" dirty="0" smtClean="0">
              <a:latin typeface="Arial" charset="0"/>
            </a:endParaRPr>
          </a:p>
          <a:p>
            <a:r>
              <a:rPr lang="en-IE" sz="2400" dirty="0" smtClean="0">
                <a:latin typeface="Arial" charset="0"/>
              </a:rPr>
              <a:t>p&lt; .001 – sufficient evidence to reject H</a:t>
            </a:r>
            <a:r>
              <a:rPr lang="en-IE" sz="2400" baseline="-25000" dirty="0" smtClean="0">
                <a:latin typeface="Arial" charset="0"/>
              </a:rPr>
              <a:t>0</a:t>
            </a:r>
          </a:p>
          <a:p>
            <a:r>
              <a:rPr lang="en-IE" sz="2400" dirty="0" smtClean="0">
                <a:latin typeface="Arial" charset="0"/>
              </a:rPr>
              <a:t>We can use this to test any value for </a:t>
            </a:r>
            <a:r>
              <a:rPr lang="en-IE" sz="2400" dirty="0" smtClean="0">
                <a:latin typeface="Symbol" pitchFamily="18" charset="2"/>
              </a:rPr>
              <a:t>b</a:t>
            </a:r>
          </a:p>
        </p:txBody>
      </p:sp>
      <p:graphicFrame>
        <p:nvGraphicFramePr>
          <p:cNvPr id="15364" name="Object 3"/>
          <p:cNvGraphicFramePr>
            <a:graphicFrameLocks noChangeAspect="1"/>
          </p:cNvGraphicFramePr>
          <p:nvPr/>
        </p:nvGraphicFramePr>
        <p:xfrm>
          <a:off x="919163" y="4286250"/>
          <a:ext cx="4445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4" imgW="4445000" imgH="673100" progId="Equation.DSMT4">
                  <p:embed/>
                </p:oleObj>
              </mc:Choice>
              <mc:Fallback>
                <p:oleObj name="Equation" r:id="rId4" imgW="4445000" imgH="673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4286250"/>
                        <a:ext cx="4445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852738"/>
            <a:ext cx="58674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187450" y="1700213"/>
            <a:ext cx="4181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>
                <a:latin typeface="Arial" charset="0"/>
              </a:rPr>
              <a:t>Example of slope approx. = 0</a:t>
            </a:r>
          </a:p>
        </p:txBody>
      </p:sp>
      <p:sp>
        <p:nvSpPr>
          <p:cNvPr id="163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smtClean="0">
                <a:latin typeface="Arial" charset="0"/>
              </a:rPr>
              <a:t>What does a slope of 0 look like?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>
                <a:latin typeface="Arial" charset="0"/>
              </a:rPr>
              <a:t>p-values on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2400" dirty="0" smtClean="0"/>
              <a:t>p&lt;0.001 </a:t>
            </a:r>
            <a:r>
              <a:rPr lang="en-GB" sz="2400" dirty="0" smtClean="0"/>
              <a:t>in the </a:t>
            </a:r>
            <a:r>
              <a:rPr lang="en-GB" sz="2400" b="1" dirty="0" smtClean="0"/>
              <a:t>Constant</a:t>
            </a:r>
            <a:r>
              <a:rPr lang="en-GB" sz="2400" dirty="0" smtClean="0"/>
              <a:t> line</a:t>
            </a:r>
            <a:endParaRPr lang="en-GB" sz="2400" dirty="0"/>
          </a:p>
          <a:p>
            <a:pPr eaLnBrk="1" hangingPunct="1">
              <a:defRPr/>
            </a:pPr>
            <a:r>
              <a:rPr lang="en-GB" sz="2400" dirty="0"/>
              <a:t>Implicitly tests the following null </a:t>
            </a:r>
            <a:r>
              <a:rPr lang="en-GB" sz="2400" dirty="0" smtClean="0"/>
              <a:t>hypothesis</a:t>
            </a:r>
            <a:endParaRPr lang="en-GB" sz="2400" dirty="0"/>
          </a:p>
          <a:p>
            <a:pPr eaLnBrk="1" hangingPunct="1">
              <a:defRPr/>
            </a:pPr>
            <a:r>
              <a:rPr lang="en-GB" sz="2400" dirty="0"/>
              <a:t>H</a:t>
            </a:r>
            <a:r>
              <a:rPr lang="en-GB" sz="2400" baseline="-25000" dirty="0"/>
              <a:t>0</a:t>
            </a:r>
            <a:r>
              <a:rPr lang="en-GB" sz="2400" dirty="0"/>
              <a:t>:  Population </a:t>
            </a:r>
            <a:r>
              <a:rPr lang="en-GB" sz="2400" dirty="0" smtClean="0"/>
              <a:t>intercept= </a:t>
            </a:r>
            <a:r>
              <a:rPr lang="en-GB" sz="2400" dirty="0"/>
              <a:t>0</a:t>
            </a:r>
          </a:p>
          <a:p>
            <a:pPr eaLnBrk="1" hangingPunct="1">
              <a:defRPr/>
            </a:pPr>
            <a:r>
              <a:rPr lang="en-GB" sz="2400" dirty="0"/>
              <a:t>H</a:t>
            </a:r>
            <a:r>
              <a:rPr lang="en-GB" sz="2400" baseline="-25000" dirty="0"/>
              <a:t>1</a:t>
            </a:r>
            <a:r>
              <a:rPr lang="en-GB" sz="2400" dirty="0"/>
              <a:t>:  Population </a:t>
            </a:r>
            <a:r>
              <a:rPr lang="en-GB" sz="2400" dirty="0" smtClean="0"/>
              <a:t>intercept </a:t>
            </a:r>
            <a:r>
              <a:rPr lang="en-GB" sz="2400" dirty="0" smtClean="0">
                <a:sym typeface="Symbol" pitchFamily="18" charset="2"/>
              </a:rPr>
              <a:t>0</a:t>
            </a:r>
          </a:p>
          <a:p>
            <a:pPr eaLnBrk="1" hangingPunct="1">
              <a:defRPr/>
            </a:pPr>
            <a:endParaRPr lang="en-GB" sz="2400" dirty="0">
              <a:sym typeface="Symbol" pitchFamily="18" charset="2"/>
            </a:endParaRPr>
          </a:p>
          <a:p>
            <a:pPr marL="0" indent="0">
              <a:buFontTx/>
              <a:buNone/>
              <a:defRPr/>
            </a:pPr>
            <a:r>
              <a:rPr lang="en-IE" sz="2400" dirty="0" smtClean="0"/>
              <a:t>Makes absolutely no sense – we are only interested in diamonds in range of data (0.12 and 0.35 carats)</a:t>
            </a:r>
          </a:p>
          <a:p>
            <a:pPr marL="0" indent="0">
              <a:buFontTx/>
              <a:buNone/>
              <a:defRPr/>
            </a:pPr>
            <a:r>
              <a:rPr lang="en-IE" sz="2400" dirty="0" smtClean="0"/>
              <a:t>Funny things might happen outside this range.</a:t>
            </a:r>
            <a:endParaRPr lang="en-IE" sz="2400" dirty="0"/>
          </a:p>
          <a:p>
            <a:pPr marL="0" indent="0">
              <a:buFontTx/>
              <a:buNone/>
              <a:defRPr/>
            </a:pPr>
            <a:endParaRPr lang="en-I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dirty="0" smtClean="0"/>
              <a:t>What Multiple R-squared mean?</a:t>
            </a:r>
            <a:endParaRPr lang="en-IE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sz="2800" dirty="0" smtClean="0"/>
                  <a:t>Multiple R-squared = </a:t>
                </a:r>
                <a:r>
                  <a:rPr lang="en-IE" sz="2800" dirty="0" smtClean="0"/>
                  <a:t>97.8%</a:t>
                </a:r>
                <a:endParaRPr lang="en-IE" sz="2800" dirty="0" smtClean="0"/>
              </a:p>
              <a:p>
                <a:r>
                  <a:rPr lang="en-IE" sz="2800" dirty="0" smtClean="0"/>
                  <a:t>Measure </a:t>
                </a:r>
                <a:r>
                  <a:rPr lang="en-IE" sz="2800" dirty="0" smtClean="0"/>
                  <a:t>of the fit of the model to the </a:t>
                </a:r>
                <a:r>
                  <a:rPr lang="en-IE" sz="2800" dirty="0" smtClean="0"/>
                  <a:t>data</a:t>
                </a:r>
              </a:p>
              <a:p>
                <a:r>
                  <a:rPr lang="en-IE" sz="2800" dirty="0" smtClean="0"/>
                  <a:t>Proportion of variance of Cost accounted for by the model</a:t>
                </a:r>
                <a:endParaRPr lang="en-IE" sz="2800" dirty="0" smtClean="0"/>
              </a:p>
              <a:p>
                <a:r>
                  <a:rPr lang="en-IE" sz="2800" dirty="0" smtClean="0"/>
                  <a:t>How does it relate to the correlation coefficient r</a:t>
                </a:r>
              </a:p>
              <a:p>
                <a:r>
                  <a:rPr lang="en-IE" sz="2800" dirty="0" smtClean="0"/>
                  <a:t>r=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E" sz="28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IE" sz="2800" b="0" i="1" smtClean="0">
                            <a:latin typeface="Cambria Math"/>
                          </a:rPr>
                          <m:t>0.978</m:t>
                        </m:r>
                      </m:e>
                    </m:rad>
                    <m:r>
                      <a:rPr lang="en-IE" sz="2800" b="0" i="1" smtClean="0">
                        <a:latin typeface="Cambria Math"/>
                      </a:rPr>
                      <m:t>=0.989</m:t>
                    </m:r>
                  </m:oMath>
                </a14:m>
                <a:endParaRPr lang="en-IE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12" t="-148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844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</a:rPr>
              <a:t>What does s=31.84 measure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</a:rPr>
              <a:t>For each observation we calculate the residual</a:t>
            </a:r>
          </a:p>
          <a:p>
            <a:r>
              <a:rPr lang="en-IE" dirty="0" smtClean="0">
                <a:latin typeface="Arial" charset="0"/>
              </a:rPr>
              <a:t>s is the standard deviation of the residuals (teeny little difference)</a:t>
            </a:r>
          </a:p>
          <a:p>
            <a:r>
              <a:rPr lang="en-IE" dirty="0" smtClean="0">
                <a:latin typeface="Arial" charset="0"/>
              </a:rPr>
              <a:t>Called residual standard error on R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>
                <a:latin typeface="Arial" charset="0"/>
              </a:rPr>
              <a:t>Calculation of residuals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</a:rPr>
              <a:t>Calculate a residual for each case</a:t>
            </a:r>
          </a:p>
          <a:p>
            <a:r>
              <a:rPr lang="en-IE" dirty="0" err="1" smtClean="0">
                <a:latin typeface="Arial" charset="0"/>
              </a:rPr>
              <a:t>Resid</a:t>
            </a:r>
            <a:r>
              <a:rPr lang="en-IE" baseline="-25000" dirty="0" err="1" smtClean="0">
                <a:latin typeface="Arial" charset="0"/>
              </a:rPr>
              <a:t>i</a:t>
            </a:r>
            <a:r>
              <a:rPr lang="en-IE" dirty="0" smtClean="0">
                <a:latin typeface="Arial" charset="0"/>
              </a:rPr>
              <a:t>=</a:t>
            </a:r>
            <a:r>
              <a:rPr lang="en-IE" dirty="0" err="1" smtClean="0">
                <a:latin typeface="Arial" charset="0"/>
              </a:rPr>
              <a:t>Predicted</a:t>
            </a:r>
            <a:r>
              <a:rPr lang="en-IE" baseline="-25000" dirty="0" err="1" smtClean="0">
                <a:latin typeface="Arial" charset="0"/>
              </a:rPr>
              <a:t>i</a:t>
            </a:r>
            <a:r>
              <a:rPr lang="en-IE" dirty="0" err="1" smtClean="0">
                <a:latin typeface="Arial" charset="0"/>
              </a:rPr>
              <a:t>-Observed</a:t>
            </a:r>
            <a:r>
              <a:rPr lang="en-IE" baseline="-25000" dirty="0" err="1" smtClean="0">
                <a:latin typeface="Arial" charset="0"/>
              </a:rPr>
              <a:t>i</a:t>
            </a:r>
            <a:endParaRPr lang="en-IE" baseline="-25000" dirty="0" smtClean="0">
              <a:latin typeface="Arial" charset="0"/>
            </a:endParaRPr>
          </a:p>
          <a:p>
            <a:r>
              <a:rPr lang="en-IE" dirty="0" err="1" smtClean="0">
                <a:latin typeface="Arial" charset="0"/>
              </a:rPr>
              <a:t>Resid</a:t>
            </a:r>
            <a:r>
              <a:rPr lang="en-IE" baseline="-25000" dirty="0" err="1" smtClean="0">
                <a:latin typeface="Arial" charset="0"/>
              </a:rPr>
              <a:t>i</a:t>
            </a:r>
            <a:r>
              <a:rPr lang="en-IE" dirty="0" smtClean="0">
                <a:latin typeface="Arial" charset="0"/>
              </a:rPr>
              <a:t>=(-260+3721*</a:t>
            </a:r>
            <a:r>
              <a:rPr lang="en-IE" dirty="0" err="1" smtClean="0">
                <a:latin typeface="Arial" charset="0"/>
              </a:rPr>
              <a:t>Carat</a:t>
            </a:r>
            <a:r>
              <a:rPr lang="en-IE" baseline="-25000" dirty="0" err="1" smtClean="0">
                <a:latin typeface="Arial" charset="0"/>
              </a:rPr>
              <a:t>i</a:t>
            </a:r>
            <a:r>
              <a:rPr lang="en-IE" dirty="0" smtClean="0">
                <a:latin typeface="Arial" charset="0"/>
              </a:rPr>
              <a:t>)-</a:t>
            </a:r>
            <a:r>
              <a:rPr lang="en-IE" dirty="0" err="1" smtClean="0">
                <a:latin typeface="Arial" charset="0"/>
              </a:rPr>
              <a:t>Observed</a:t>
            </a:r>
            <a:r>
              <a:rPr lang="en-IE" baseline="-25000" dirty="0" err="1" smtClean="0">
                <a:latin typeface="Arial" charset="0"/>
              </a:rPr>
              <a:t>i</a:t>
            </a:r>
            <a:r>
              <a:rPr lang="en-IE" dirty="0" smtClean="0">
                <a:latin typeface="Arial" charset="0"/>
              </a:rPr>
              <a:t> </a:t>
            </a:r>
          </a:p>
          <a:p>
            <a:r>
              <a:rPr lang="en-IE" dirty="0" smtClean="0">
                <a:latin typeface="Arial" charset="0"/>
              </a:rPr>
              <a:t>Case 1 Cost = $355  Carat= 0.17</a:t>
            </a:r>
          </a:p>
          <a:p>
            <a:r>
              <a:rPr lang="en-IE" dirty="0" smtClean="0">
                <a:latin typeface="Arial" charset="0"/>
              </a:rPr>
              <a:t>Predicted=-260+3721*0.17=372.57</a:t>
            </a:r>
          </a:p>
          <a:p>
            <a:r>
              <a:rPr lang="en-IE" dirty="0" err="1" smtClean="0">
                <a:latin typeface="Arial" charset="0"/>
              </a:rPr>
              <a:t>Resid</a:t>
            </a:r>
            <a:r>
              <a:rPr lang="en-IE" dirty="0" smtClean="0">
                <a:latin typeface="Arial" charset="0"/>
              </a:rPr>
              <a:t>=372.57-355=17.57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Arial" charset="0"/>
              </a:rPr>
              <a:t>Scatterplot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628650"/>
            <a:ext cx="7094537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>
                <a:latin typeface="Arial" charset="0"/>
              </a:rPr>
              <a:t>Residuals</a:t>
            </a:r>
          </a:p>
        </p:txBody>
      </p:sp>
      <p:sp>
        <p:nvSpPr>
          <p:cNvPr id="2150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</a:rPr>
              <a:t>We calculate the 48 residuals</a:t>
            </a:r>
          </a:p>
          <a:p>
            <a:r>
              <a:rPr lang="en-IE" dirty="0" smtClean="0">
                <a:latin typeface="Arial" charset="0"/>
              </a:rPr>
              <a:t>Mean of them will be zero</a:t>
            </a:r>
          </a:p>
          <a:p>
            <a:r>
              <a:rPr lang="en-IE" dirty="0" smtClean="0">
                <a:latin typeface="Arial" charset="0"/>
              </a:rPr>
              <a:t>SD approximately equal to Residual standard error on computer output</a:t>
            </a:r>
          </a:p>
          <a:p>
            <a:r>
              <a:rPr lang="en-IE" dirty="0" smtClean="0">
                <a:latin typeface="Arial" charset="0"/>
              </a:rPr>
              <a:t>We need to carry out some checks on the residuals </a:t>
            </a:r>
          </a:p>
          <a:p>
            <a:r>
              <a:rPr lang="en-IE" dirty="0" smtClean="0">
                <a:latin typeface="Arial" charset="0"/>
              </a:rPr>
              <a:t>They should be normally distributed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Be careful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Be very careful in saying what happens outside the range of the data</a:t>
            </a:r>
          </a:p>
          <a:p>
            <a:r>
              <a:rPr lang="en-IE" dirty="0" smtClean="0"/>
              <a:t>We do not know what will happen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25612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>
                <a:latin typeface="Arial" charset="0"/>
              </a:rPr>
              <a:t>Summary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mtClean="0">
                <a:latin typeface="Arial" charset="0"/>
              </a:rPr>
              <a:t>Regression is a very powerful technique</a:t>
            </a:r>
          </a:p>
          <a:p>
            <a:r>
              <a:rPr lang="en-IE" smtClean="0">
                <a:latin typeface="Arial" charset="0"/>
              </a:rPr>
              <a:t>We have used a very simple model</a:t>
            </a:r>
          </a:p>
          <a:p>
            <a:r>
              <a:rPr lang="en-IE" smtClean="0">
                <a:latin typeface="Arial" charset="0"/>
              </a:rPr>
              <a:t>Plot data</a:t>
            </a:r>
          </a:p>
          <a:p>
            <a:r>
              <a:rPr lang="en-IE" smtClean="0">
                <a:latin typeface="Arial" charset="0"/>
              </a:rPr>
              <a:t>Run regression </a:t>
            </a:r>
          </a:p>
          <a:p>
            <a:r>
              <a:rPr lang="en-IE" smtClean="0">
                <a:latin typeface="Arial" charset="0"/>
              </a:rPr>
              <a:t>Check residual plots</a:t>
            </a:r>
          </a:p>
          <a:p>
            <a:endParaRPr lang="en-IE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C95F2FE-1DAA-40F4-9006-1934F80A9F37}" type="datetime1">
              <a:rPr lang="en-GB" sz="1400" b="0" smtClean="0"/>
              <a:pPr eaLnBrk="1" hangingPunct="1">
                <a:defRPr/>
              </a:pPr>
              <a:t>14/12/2015</a:t>
            </a:fld>
            <a:endParaRPr lang="en-GB" sz="1400" b="0" smtClean="0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EAD2DFA-9C5B-439D-90D0-E94B5A45C8FF}" type="slidenum">
              <a:rPr lang="en-GB" sz="1400" b="0" smtClean="0"/>
              <a:pPr eaLnBrk="1" hangingPunct="1">
                <a:defRPr/>
              </a:pPr>
              <a:t>23</a:t>
            </a:fld>
            <a:endParaRPr lang="en-GB" sz="1400" b="0" smtClean="0"/>
          </a:p>
        </p:txBody>
      </p:sp>
      <p:graphicFrame>
        <p:nvGraphicFramePr>
          <p:cNvPr id="6148" name="Object 2"/>
          <p:cNvGraphicFramePr>
            <a:graphicFrameLocks noChangeAspect="1"/>
          </p:cNvGraphicFramePr>
          <p:nvPr/>
        </p:nvGraphicFramePr>
        <p:xfrm>
          <a:off x="1447800" y="1358900"/>
          <a:ext cx="5715000" cy="481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SmartDraw" r:id="rId4" imgW="7133844" imgH="8831580" progId="SmartDraw.2">
                  <p:embed/>
                </p:oleObj>
              </mc:Choice>
              <mc:Fallback>
                <p:oleObj name="SmartDraw" r:id="rId4" imgW="7133844" imgH="883158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58900"/>
                        <a:ext cx="5715000" cy="481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822325" y="117475"/>
            <a:ext cx="262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Classification Tree</a:t>
            </a:r>
          </a:p>
        </p:txBody>
      </p:sp>
    </p:spTree>
    <p:extLst>
      <p:ext uri="{BB962C8B-B14F-4D97-AF65-F5344CB8AC3E}">
        <p14:creationId xmlns:p14="http://schemas.microsoft.com/office/powerpoint/2010/main" val="373097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Arial" charset="0"/>
              </a:rPr>
              <a:t>Models</a:t>
            </a:r>
            <a:endParaRPr lang="en-GB" smtClean="0">
              <a:latin typeface="Arial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sz="2800" smtClean="0">
                <a:latin typeface="Arial" charset="0"/>
              </a:rPr>
              <a:t>We often build models to predict something e.g. growth in the economy, whether somebody defaults on a loan, somebody has Multi-media phones.</a:t>
            </a:r>
          </a:p>
          <a:p>
            <a:pPr eaLnBrk="1" hangingPunct="1">
              <a:lnSpc>
                <a:spcPct val="90000"/>
              </a:lnSpc>
            </a:pPr>
            <a:r>
              <a:rPr lang="en-IE" sz="2800" smtClean="0">
                <a:latin typeface="Arial" charset="0"/>
              </a:rPr>
              <a:t>Predict the cost of a diamond in terms of the number of carats.</a:t>
            </a:r>
          </a:p>
          <a:p>
            <a:pPr eaLnBrk="1" hangingPunct="1">
              <a:lnSpc>
                <a:spcPct val="90000"/>
              </a:lnSpc>
            </a:pPr>
            <a:r>
              <a:rPr lang="en-IE" sz="2800" smtClean="0">
                <a:latin typeface="Arial" charset="0"/>
              </a:rPr>
              <a:t>Independent variable carat</a:t>
            </a:r>
          </a:p>
          <a:p>
            <a:pPr eaLnBrk="1" hangingPunct="1">
              <a:lnSpc>
                <a:spcPct val="90000"/>
              </a:lnSpc>
            </a:pPr>
            <a:r>
              <a:rPr lang="en-IE" sz="2800" smtClean="0">
                <a:latin typeface="Arial" charset="0"/>
              </a:rPr>
              <a:t>Outcome/dependent variable price</a:t>
            </a:r>
          </a:p>
          <a:p>
            <a:pPr eaLnBrk="1" hangingPunct="1">
              <a:lnSpc>
                <a:spcPct val="90000"/>
              </a:lnSpc>
            </a:pPr>
            <a:r>
              <a:rPr lang="en-IE" sz="2800" smtClean="0">
                <a:latin typeface="Arial" charset="0"/>
              </a:rPr>
              <a:t>A sample of diamonds</a:t>
            </a:r>
            <a:endParaRPr lang="en-GB" sz="28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38738"/>
            <a:ext cx="6480720" cy="4938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11188" y="333375"/>
            <a:ext cx="7772400" cy="1143000"/>
          </a:xfrm>
        </p:spPr>
        <p:txBody>
          <a:bodyPr/>
          <a:lstStyle/>
          <a:p>
            <a:r>
              <a:rPr lang="en-IE" smtClean="0">
                <a:latin typeface="Arial" charset="0"/>
              </a:rPr>
              <a:t>Model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>
                <a:latin typeface="Arial" charset="0"/>
                <a:cs typeface="Arial" charset="0"/>
              </a:rPr>
              <a:t>Model - straight line </a:t>
            </a:r>
          </a:p>
          <a:p>
            <a:pPr algn="just"/>
            <a:r>
              <a:rPr lang="en-US" sz="2400" dirty="0" smtClean="0">
                <a:latin typeface="Arial" charset="0"/>
                <a:cs typeface="Arial" charset="0"/>
              </a:rPr>
              <a:t>One dependent variable (outcome)– Cost</a:t>
            </a:r>
          </a:p>
          <a:p>
            <a:pPr algn="just"/>
            <a:r>
              <a:rPr lang="en-US" sz="2400" dirty="0" smtClean="0">
                <a:latin typeface="Arial" charset="0"/>
                <a:cs typeface="Arial" charset="0"/>
              </a:rPr>
              <a:t>One independent variable (input) – number of carats</a:t>
            </a:r>
          </a:p>
          <a:p>
            <a:pPr algn="just"/>
            <a:r>
              <a:rPr lang="en-US" sz="2400" dirty="0" smtClean="0">
                <a:latin typeface="Arial" charset="0"/>
                <a:cs typeface="Arial" charset="0"/>
              </a:rPr>
              <a:t>Cost= </a:t>
            </a:r>
            <a:r>
              <a:rPr lang="en-US" sz="2400" dirty="0" smtClean="0">
                <a:latin typeface="Symbol" pitchFamily="18" charset="2"/>
                <a:cs typeface="Arial" charset="0"/>
              </a:rPr>
              <a:t>a</a:t>
            </a:r>
            <a:r>
              <a:rPr lang="en-US" sz="2400" dirty="0" smtClean="0">
                <a:latin typeface="Arial" charset="0"/>
                <a:cs typeface="Arial" charset="0"/>
              </a:rPr>
              <a:t> + </a:t>
            </a:r>
            <a:r>
              <a:rPr lang="en-US" sz="2400" dirty="0" smtClean="0">
                <a:latin typeface="Symbol" pitchFamily="18" charset="2"/>
                <a:cs typeface="Arial" charset="0"/>
              </a:rPr>
              <a:t>b</a:t>
            </a:r>
            <a:r>
              <a:rPr lang="en-US" sz="2400" dirty="0" smtClean="0">
                <a:latin typeface="Arial" charset="0"/>
                <a:cs typeface="Arial" charset="0"/>
              </a:rPr>
              <a:t> * number of carats + residual </a:t>
            </a:r>
          </a:p>
          <a:p>
            <a:pPr algn="just"/>
            <a:r>
              <a:rPr lang="en-US" sz="2400" dirty="0" smtClean="0">
                <a:latin typeface="Arial" charset="0"/>
                <a:cs typeface="Arial" charset="0"/>
              </a:rPr>
              <a:t>where </a:t>
            </a:r>
            <a:r>
              <a:rPr lang="en-US" sz="2400" dirty="0" smtClean="0">
                <a:latin typeface="Symbol" pitchFamily="18" charset="2"/>
                <a:cs typeface="Arial" charset="0"/>
              </a:rPr>
              <a:t>a</a:t>
            </a:r>
            <a:r>
              <a:rPr lang="en-US" sz="2400" dirty="0" smtClean="0">
                <a:latin typeface="Arial" charset="0"/>
                <a:cs typeface="Arial" charset="0"/>
              </a:rPr>
              <a:t> is the intercept - where the line cuts the Y- axis. </a:t>
            </a:r>
          </a:p>
          <a:p>
            <a:pPr algn="just"/>
            <a:r>
              <a:rPr lang="en-US" sz="2400" dirty="0" smtClean="0">
                <a:latin typeface="Arial" charset="0"/>
                <a:cs typeface="Arial" charset="0"/>
              </a:rPr>
              <a:t> </a:t>
            </a:r>
            <a:r>
              <a:rPr lang="en-US" sz="2400" dirty="0" smtClean="0">
                <a:latin typeface="Symbol" pitchFamily="18" charset="2"/>
                <a:cs typeface="Arial" charset="0"/>
              </a:rPr>
              <a:t>b</a:t>
            </a:r>
            <a:r>
              <a:rPr lang="en-US" sz="2400" dirty="0" smtClean="0">
                <a:latin typeface="Arial" charset="0"/>
                <a:cs typeface="Arial" charset="0"/>
              </a:rPr>
              <a:t> is the slope of the line </a:t>
            </a:r>
          </a:p>
          <a:p>
            <a:r>
              <a:rPr lang="en-US" sz="2400" dirty="0" smtClean="0">
                <a:latin typeface="Arial" charset="0"/>
                <a:cs typeface="Arial" charset="0"/>
              </a:rPr>
              <a:t>The residual is the part that cannot be accounted for by the model.</a:t>
            </a:r>
          </a:p>
          <a:p>
            <a:endParaRPr lang="en-IE" sz="2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6"/>
          <p:cNvSpPr txBox="1">
            <a:spLocks noChangeArrowheads="1"/>
          </p:cNvSpPr>
          <p:nvPr/>
        </p:nvSpPr>
        <p:spPr bwMode="auto">
          <a:xfrm>
            <a:off x="950913" y="352425"/>
            <a:ext cx="32496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IE">
                <a:latin typeface="Arial" charset="0"/>
              </a:rPr>
              <a:t>Illustration of residuals</a:t>
            </a:r>
            <a:endParaRPr lang="en-GB">
              <a:latin typeface="Arial" charset="0"/>
            </a:endParaRP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985838"/>
            <a:ext cx="623887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Arial" charset="0"/>
              </a:rPr>
              <a:t>Questions I might ask</a:t>
            </a:r>
            <a:endParaRPr lang="en-GB" smtClean="0">
              <a:latin typeface="Arial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mtClean="0">
                <a:latin typeface="Arial" charset="0"/>
              </a:rPr>
              <a:t>How do I calculate values for </a:t>
            </a:r>
            <a:r>
              <a:rPr lang="en-US" smtClean="0">
                <a:latin typeface="Symbol" pitchFamily="18" charset="2"/>
              </a:rPr>
              <a:t>a</a:t>
            </a:r>
            <a:r>
              <a:rPr lang="en-US" smtClean="0">
                <a:latin typeface="Arial" charset="0"/>
              </a:rPr>
              <a:t> and </a:t>
            </a:r>
            <a:r>
              <a:rPr lang="en-US" smtClean="0">
                <a:latin typeface="Symbol" pitchFamily="18" charset="2"/>
              </a:rPr>
              <a:t>b</a:t>
            </a:r>
            <a:r>
              <a:rPr lang="en-US" smtClean="0">
                <a:latin typeface="Arial" charset="0"/>
              </a:rPr>
              <a:t> from my data sample?</a:t>
            </a:r>
          </a:p>
          <a:p>
            <a:pPr eaLnBrk="1" hangingPunct="1">
              <a:lnSpc>
                <a:spcPct val="90000"/>
              </a:lnSpc>
            </a:pPr>
            <a:r>
              <a:rPr lang="en-IE" smtClean="0">
                <a:latin typeface="Arial" charset="0"/>
              </a:rPr>
              <a:t>How good a model is it?</a:t>
            </a:r>
          </a:p>
          <a:p>
            <a:pPr eaLnBrk="1" hangingPunct="1">
              <a:lnSpc>
                <a:spcPct val="90000"/>
              </a:lnSpc>
            </a:pPr>
            <a:r>
              <a:rPr lang="en-IE" smtClean="0">
                <a:latin typeface="Arial" charset="0"/>
              </a:rPr>
              <a:t>How could we use the model?</a:t>
            </a:r>
          </a:p>
          <a:p>
            <a:pPr eaLnBrk="1" hangingPunct="1">
              <a:lnSpc>
                <a:spcPct val="90000"/>
              </a:lnSpc>
            </a:pPr>
            <a:r>
              <a:rPr lang="en-IE" smtClean="0">
                <a:latin typeface="Arial" charset="0"/>
              </a:rPr>
              <a:t>Recall that we only have a sample from a population.</a:t>
            </a:r>
          </a:p>
          <a:p>
            <a:pPr eaLnBrk="1" hangingPunct="1">
              <a:lnSpc>
                <a:spcPct val="90000"/>
              </a:lnSpc>
            </a:pPr>
            <a:r>
              <a:rPr lang="en-IE" smtClean="0">
                <a:latin typeface="Arial" charset="0"/>
              </a:rPr>
              <a:t>What are the implications of this?</a:t>
            </a:r>
            <a:endParaRPr lang="en-GB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latin typeface="Arial" charset="0"/>
              </a:rPr>
              <a:t>How do we draw the line?</a:t>
            </a:r>
            <a:endParaRPr lang="en-GB" smtClean="0">
              <a:latin typeface="Arial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sz="2800" smtClean="0">
                <a:latin typeface="Arial" charset="0"/>
              </a:rPr>
              <a:t>We can draw many lines.</a:t>
            </a:r>
          </a:p>
          <a:p>
            <a:pPr eaLnBrk="1" hangingPunct="1"/>
            <a:r>
              <a:rPr lang="en-IE" sz="2800" smtClean="0">
                <a:latin typeface="Arial" charset="0"/>
              </a:rPr>
              <a:t>We minimise the sum of the squared residuals</a:t>
            </a:r>
            <a:endParaRPr lang="en-GB" sz="2800" smtClean="0">
              <a:latin typeface="Arial" charset="0"/>
            </a:endParaRPr>
          </a:p>
          <a:p>
            <a:pPr eaLnBrk="1" hangingPunct="1"/>
            <a:r>
              <a:rPr lang="en-GB" sz="2800" smtClean="0">
                <a:latin typeface="Arial" charset="0"/>
              </a:rPr>
              <a:t>Using this criterion and some fancy calculus we derive estimates for the intercept </a:t>
            </a:r>
            <a:r>
              <a:rPr lang="en-GB" sz="2800" smtClean="0">
                <a:latin typeface="Symbol" pitchFamily="18" charset="2"/>
              </a:rPr>
              <a:t>a</a:t>
            </a:r>
            <a:r>
              <a:rPr lang="en-GB" sz="2800" smtClean="0">
                <a:latin typeface="Arial" charset="0"/>
              </a:rPr>
              <a:t> and the slope </a:t>
            </a:r>
            <a:r>
              <a:rPr lang="en-GB" sz="2800" smtClean="0">
                <a:latin typeface="Symbol" pitchFamily="18" charset="2"/>
              </a:rPr>
              <a:t>b</a:t>
            </a:r>
            <a:r>
              <a:rPr lang="en-GB" sz="2800" smtClean="0">
                <a:latin typeface="Arial" charset="0"/>
              </a:rPr>
              <a:t>.</a:t>
            </a:r>
          </a:p>
          <a:p>
            <a:pPr eaLnBrk="1" hangingPunct="1"/>
            <a:r>
              <a:rPr lang="en-GB" sz="2800" smtClean="0">
                <a:latin typeface="Arial" charset="0"/>
              </a:rPr>
              <a:t>Called Least Squares regression</a:t>
            </a:r>
          </a:p>
          <a:p>
            <a:pPr eaLnBrk="1" hangingPunct="1"/>
            <a:endParaRPr lang="en-GB" sz="28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Formulas 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IE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acc>
                    <m:r>
                      <a:rPr lang="en-IE" b="0" i="1" smtClean="0">
                        <a:latin typeface="Cambria Math"/>
                      </a:rPr>
                      <m:t>=</m:t>
                    </m:r>
                    <m:r>
                      <a:rPr lang="en-IE" b="0" i="1" smtClean="0">
                        <a:latin typeface="Cambria Math"/>
                      </a:rPr>
                      <m:t>𝑟</m:t>
                    </m:r>
                    <m:r>
                      <a:rPr lang="en-IE" b="0" i="1" smtClean="0">
                        <a:latin typeface="Cambria Math"/>
                      </a:rPr>
                      <m:t> ∗</m:t>
                    </m:r>
                    <m:f>
                      <m:fPr>
                        <m:ctrlPr>
                          <a:rPr lang="en-IE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IE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IE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acc>
                    <m:r>
                      <a:rPr lang="en-IE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IE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IE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IE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IE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i="1">
                            <a:latin typeface="Cambria Math"/>
                          </a:rPr>
                        </m:ctrlPr>
                      </m:accPr>
                      <m:e>
                        <m:r>
                          <a:rPr lang="en-IE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acc>
                    <m:r>
                      <a:rPr lang="en-IE" b="0" i="1" smtClean="0">
                        <a:latin typeface="Cambria Math"/>
                        <a:ea typeface="Cambria Math"/>
                      </a:rPr>
                      <m:t>∗</m:t>
                    </m:r>
                    <m:acc>
                      <m:accPr>
                        <m:chr m:val="̅"/>
                        <m:ctrlPr>
                          <a:rPr lang="en-IE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IE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IE" dirty="0" smtClean="0"/>
              </a:p>
              <a:p>
                <a:r>
                  <a:rPr lang="en-IE" dirty="0" smtClean="0"/>
                  <a:t>r= correlation between x and 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IE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E" dirty="0" smtClean="0"/>
                  <a:t>= </a:t>
                </a:r>
                <a:r>
                  <a:rPr lang="en-IE" dirty="0" err="1" smtClean="0"/>
                  <a:t>sd</a:t>
                </a:r>
                <a:r>
                  <a:rPr lang="en-IE" dirty="0" smtClean="0"/>
                  <a:t>(y)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IE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E" dirty="0"/>
                  <a:t>= </a:t>
                </a:r>
                <a:r>
                  <a:rPr lang="en-IE" dirty="0" smtClean="0"/>
                  <a:t>sd(x)</a:t>
                </a:r>
                <a:endParaRPr lang="en-IE" dirty="0"/>
              </a:p>
              <a:p>
                <a:r>
                  <a:rPr lang="en-IE" dirty="0" smtClean="0"/>
                  <a:t>Normal equations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0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7056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3449</TotalTime>
  <Words>845</Words>
  <Application>Microsoft Office PowerPoint</Application>
  <PresentationFormat>On-screen Show (4:3)</PresentationFormat>
  <Paragraphs>190</Paragraphs>
  <Slides>23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Default Design</vt:lpstr>
      <vt:lpstr>Equation</vt:lpstr>
      <vt:lpstr>SmartDraw</vt:lpstr>
      <vt:lpstr>Statistical Analysis</vt:lpstr>
      <vt:lpstr>Scatterplot</vt:lpstr>
      <vt:lpstr>Models</vt:lpstr>
      <vt:lpstr>PowerPoint Presentation</vt:lpstr>
      <vt:lpstr>Model</vt:lpstr>
      <vt:lpstr>PowerPoint Presentation</vt:lpstr>
      <vt:lpstr>Questions I might ask</vt:lpstr>
      <vt:lpstr>How do we draw the line?</vt:lpstr>
      <vt:lpstr>Formulas </vt:lpstr>
      <vt:lpstr>PowerPoint Presentation</vt:lpstr>
      <vt:lpstr>Part of Regression output from Minitab</vt:lpstr>
      <vt:lpstr>Predicted part + residual part</vt:lpstr>
      <vt:lpstr>Consequences of using a sample of data</vt:lpstr>
      <vt:lpstr>p-values on output</vt:lpstr>
      <vt:lpstr>What does a slope of 0 look like?</vt:lpstr>
      <vt:lpstr>p-values on output</vt:lpstr>
      <vt:lpstr>What Multiple R-squared mean?</vt:lpstr>
      <vt:lpstr>What does s=31.84 measure</vt:lpstr>
      <vt:lpstr>Calculation of residuals</vt:lpstr>
      <vt:lpstr>Residuals</vt:lpstr>
      <vt:lpstr>Be careful</vt:lpstr>
      <vt:lpstr>Summary</vt:lpstr>
      <vt:lpstr>PowerPoint Presentation</vt:lpstr>
    </vt:vector>
  </TitlesOfParts>
  <Company>Trinity College Dublin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</dc:title>
  <dc:creator>moregan</dc:creator>
  <cp:lastModifiedBy>moregan</cp:lastModifiedBy>
  <cp:revision>59</cp:revision>
  <cp:lastPrinted>2012-12-10T08:33:17Z</cp:lastPrinted>
  <dcterms:created xsi:type="dcterms:W3CDTF">2003-11-04T12:22:32Z</dcterms:created>
  <dcterms:modified xsi:type="dcterms:W3CDTF">2015-12-14T10:59:51Z</dcterms:modified>
</cp:coreProperties>
</file>