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293" r:id="rId3"/>
    <p:sldId id="321" r:id="rId4"/>
    <p:sldId id="257" r:id="rId5"/>
    <p:sldId id="277" r:id="rId6"/>
    <p:sldId id="258" r:id="rId7"/>
    <p:sldId id="294" r:id="rId8"/>
    <p:sldId id="295" r:id="rId9"/>
    <p:sldId id="259" r:id="rId10"/>
    <p:sldId id="260" r:id="rId11"/>
    <p:sldId id="298" r:id="rId12"/>
    <p:sldId id="296" r:id="rId13"/>
    <p:sldId id="297" r:id="rId14"/>
    <p:sldId id="300" r:id="rId15"/>
    <p:sldId id="261" r:id="rId16"/>
    <p:sldId id="313" r:id="rId17"/>
    <p:sldId id="282" r:id="rId18"/>
    <p:sldId id="317" r:id="rId19"/>
    <p:sldId id="302" r:id="rId20"/>
    <p:sldId id="303" r:id="rId21"/>
    <p:sldId id="304" r:id="rId22"/>
    <p:sldId id="305" r:id="rId23"/>
    <p:sldId id="306" r:id="rId24"/>
    <p:sldId id="314" r:id="rId25"/>
    <p:sldId id="307" r:id="rId26"/>
    <p:sldId id="308" r:id="rId27"/>
    <p:sldId id="309" r:id="rId28"/>
    <p:sldId id="315" r:id="rId29"/>
    <p:sldId id="310" r:id="rId30"/>
    <p:sldId id="311" r:id="rId31"/>
    <p:sldId id="320" r:id="rId32"/>
    <p:sldId id="319" r:id="rId33"/>
    <p:sldId id="262" r:id="rId34"/>
    <p:sldId id="273" r:id="rId35"/>
    <p:sldId id="274" r:id="rId36"/>
    <p:sldId id="275" r:id="rId37"/>
    <p:sldId id="276" r:id="rId38"/>
    <p:sldId id="286" r:id="rId39"/>
    <p:sldId id="287" r:id="rId40"/>
    <p:sldId id="288" r:id="rId41"/>
    <p:sldId id="289" r:id="rId42"/>
    <p:sldId id="268" r:id="rId43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59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7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37" tIns="49518" rIns="99037" bIns="49518" rtlCol="0"/>
          <a:lstStyle>
            <a:lvl1pPr algn="l">
              <a:defRPr sz="13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37" tIns="49518" rIns="99037" bIns="49518" rtlCol="0"/>
          <a:lstStyle>
            <a:lvl1pPr algn="r">
              <a:defRPr sz="1300"/>
            </a:lvl1pPr>
          </a:lstStyle>
          <a:p>
            <a:fld id="{6B8D97FB-1D51-47CB-91FF-532691F8A7FB}" type="datetimeFigureOut">
              <a:rPr lang="en-IE" smtClean="0"/>
              <a:t>07/10/2015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1731"/>
          </a:xfrm>
          <a:prstGeom prst="rect">
            <a:avLst/>
          </a:prstGeom>
        </p:spPr>
        <p:txBody>
          <a:bodyPr vert="horz" lIns="99037" tIns="49518" rIns="99037" bIns="49518" rtlCol="0" anchor="b"/>
          <a:lstStyle>
            <a:lvl1pPr algn="l">
              <a:defRPr sz="1300"/>
            </a:lvl1pPr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1731"/>
          </a:xfrm>
          <a:prstGeom prst="rect">
            <a:avLst/>
          </a:prstGeom>
        </p:spPr>
        <p:txBody>
          <a:bodyPr vert="horz" lIns="99037" tIns="49518" rIns="99037" bIns="49518" rtlCol="0" anchor="b"/>
          <a:lstStyle>
            <a:lvl1pPr algn="r">
              <a:defRPr sz="1300"/>
            </a:lvl1pPr>
          </a:lstStyle>
          <a:p>
            <a:fld id="{005D0FE8-EAE6-49EC-9899-8089725924E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12884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37" tIns="49518" rIns="99037" bIns="49518" rtlCol="0"/>
          <a:lstStyle>
            <a:lvl1pPr algn="l">
              <a:defRPr sz="13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37" tIns="49518" rIns="99037" bIns="49518" rtlCol="0"/>
          <a:lstStyle>
            <a:lvl1pPr algn="r">
              <a:defRPr sz="1300"/>
            </a:lvl1pPr>
          </a:lstStyle>
          <a:p>
            <a:fld id="{425DDF42-4C49-4965-963C-10E0FE754D0F}" type="datetimeFigureOut">
              <a:rPr lang="en-IE" smtClean="0"/>
              <a:pPr/>
              <a:t>07/10/2015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37" tIns="49518" rIns="99037" bIns="49518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37" tIns="49518" rIns="99037" bIns="495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1731"/>
          </a:xfrm>
          <a:prstGeom prst="rect">
            <a:avLst/>
          </a:prstGeom>
        </p:spPr>
        <p:txBody>
          <a:bodyPr vert="horz" lIns="99037" tIns="49518" rIns="99037" bIns="49518" rtlCol="0" anchor="b"/>
          <a:lstStyle>
            <a:lvl1pPr algn="l">
              <a:defRPr sz="13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1731"/>
          </a:xfrm>
          <a:prstGeom prst="rect">
            <a:avLst/>
          </a:prstGeom>
        </p:spPr>
        <p:txBody>
          <a:bodyPr vert="horz" lIns="99037" tIns="49518" rIns="99037" bIns="49518" rtlCol="0" anchor="b"/>
          <a:lstStyle>
            <a:lvl1pPr algn="r">
              <a:defRPr sz="1300"/>
            </a:lvl1pPr>
          </a:lstStyle>
          <a:p>
            <a:fld id="{91B59E72-B3DC-464B-AB2F-48B10FD8AD9C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63264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59E72-B3DC-464B-AB2F-48B10FD8AD9C}" type="slidenum">
              <a:rPr lang="en-IE" smtClean="0"/>
              <a:pPr/>
              <a:t>1</a:t>
            </a:fld>
            <a:endParaRPr lang="en-I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22425" y="682625"/>
            <a:ext cx="3854450" cy="2892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63898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22425" y="682625"/>
            <a:ext cx="3854450" cy="2892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63430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22425" y="682625"/>
            <a:ext cx="3854450" cy="2892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635960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22425" y="682625"/>
            <a:ext cx="3854450" cy="2892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064286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59E72-B3DC-464B-AB2F-48B10FD8AD9C}" type="slidenum">
              <a:rPr lang="en-IE" smtClean="0"/>
              <a:pPr/>
              <a:t>15</a:t>
            </a:fld>
            <a:endParaRPr lang="en-I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59E72-B3DC-464B-AB2F-48B10FD8AD9C}" type="slidenum">
              <a:rPr lang="en-IE" smtClean="0"/>
              <a:pPr/>
              <a:t>16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042221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59E72-B3DC-464B-AB2F-48B10FD8AD9C}" type="slidenum">
              <a:rPr lang="en-IE" smtClean="0"/>
              <a:pPr/>
              <a:t>17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369544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59E72-B3DC-464B-AB2F-48B10FD8AD9C}" type="slidenum">
              <a:rPr lang="en-IE" smtClean="0"/>
              <a:pPr/>
              <a:t>18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241492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22425" y="682625"/>
            <a:ext cx="3854450" cy="2892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099507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22425" y="682625"/>
            <a:ext cx="3854450" cy="2892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11291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22425" y="682625"/>
            <a:ext cx="3854450" cy="2892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463700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22425" y="682625"/>
            <a:ext cx="3854450" cy="2892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380946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6574" y="4697972"/>
            <a:ext cx="5206153" cy="4769045"/>
          </a:xfrm>
          <a:ln/>
        </p:spPr>
        <p:txBody>
          <a:bodyPr lIns="98010" tIns="48146" rIns="98010" bIns="48146"/>
          <a:lstStyle/>
          <a:p>
            <a:endParaRPr lang="en-IE"/>
          </a:p>
        </p:txBody>
      </p:sp>
      <p:sp>
        <p:nvSpPr>
          <p:cNvPr id="2734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774700"/>
            <a:ext cx="5097462" cy="3824288"/>
          </a:xfrm>
          <a:ln cap="flat"/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22425" y="682625"/>
            <a:ext cx="3854450" cy="2892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477361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22425" y="682625"/>
            <a:ext cx="3854450" cy="2892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977836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22425" y="682625"/>
            <a:ext cx="3854450" cy="2892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003825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6574" y="4697972"/>
            <a:ext cx="5206153" cy="4769045"/>
          </a:xfrm>
          <a:ln/>
        </p:spPr>
        <p:txBody>
          <a:bodyPr lIns="98010" tIns="48146" rIns="98010" bIns="48146"/>
          <a:lstStyle/>
          <a:p>
            <a:endParaRPr lang="en-IE"/>
          </a:p>
        </p:txBody>
      </p:sp>
      <p:sp>
        <p:nvSpPr>
          <p:cNvPr id="2785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774700"/>
            <a:ext cx="5097462" cy="3824288"/>
          </a:xfrm>
          <a:ln cap="flat"/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22425" y="682625"/>
            <a:ext cx="3854450" cy="2892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994035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22425" y="682625"/>
            <a:ext cx="3854450" cy="2892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184162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22425" y="682625"/>
            <a:ext cx="3854450" cy="2892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290904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22425" y="682625"/>
            <a:ext cx="3854450" cy="2892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03811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59E72-B3DC-464B-AB2F-48B10FD8AD9C}" type="slidenum">
              <a:rPr lang="en-IE" smtClean="0"/>
              <a:pPr/>
              <a:t>4</a:t>
            </a:fld>
            <a:endParaRPr lang="en-IE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22425" y="682625"/>
            <a:ext cx="3854450" cy="2892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365413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59E72-B3DC-464B-AB2F-48B10FD8AD9C}" type="slidenum">
              <a:rPr lang="en-IE" smtClean="0"/>
              <a:pPr/>
              <a:t>33</a:t>
            </a:fld>
            <a:endParaRPr lang="en-IE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59E72-B3DC-464B-AB2F-48B10FD8AD9C}" type="slidenum">
              <a:rPr lang="en-IE" smtClean="0"/>
              <a:pPr/>
              <a:t>34</a:t>
            </a:fld>
            <a:endParaRPr lang="en-IE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59E72-B3DC-464B-AB2F-48B10FD8AD9C}" type="slidenum">
              <a:rPr lang="en-IE" smtClean="0"/>
              <a:pPr/>
              <a:t>35</a:t>
            </a:fld>
            <a:endParaRPr lang="en-IE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59E72-B3DC-464B-AB2F-48B10FD8AD9C}" type="slidenum">
              <a:rPr lang="en-IE" smtClean="0"/>
              <a:pPr/>
              <a:t>36</a:t>
            </a:fld>
            <a:endParaRPr lang="en-IE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59E72-B3DC-464B-AB2F-48B10FD8AD9C}" type="slidenum">
              <a:rPr lang="en-IE" smtClean="0"/>
              <a:pPr/>
              <a:t>37</a:t>
            </a:fld>
            <a:endParaRPr lang="en-IE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59E72-B3DC-464B-AB2F-48B10FD8AD9C}" type="slidenum">
              <a:rPr lang="en-IE" smtClean="0"/>
              <a:pPr/>
              <a:t>38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036720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59E72-B3DC-464B-AB2F-48B10FD8AD9C}" type="slidenum">
              <a:rPr lang="en-IE" smtClean="0"/>
              <a:pPr/>
              <a:t>39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368190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59E72-B3DC-464B-AB2F-48B10FD8AD9C}" type="slidenum">
              <a:rPr lang="en-IE" smtClean="0"/>
              <a:pPr/>
              <a:t>40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8570728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59E72-B3DC-464B-AB2F-48B10FD8AD9C}" type="slidenum">
              <a:rPr lang="en-IE" smtClean="0"/>
              <a:pPr/>
              <a:t>41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30278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59E72-B3DC-464B-AB2F-48B10FD8AD9C}" type="slidenum">
              <a:rPr lang="en-IE" smtClean="0"/>
              <a:pPr/>
              <a:t>5</a:t>
            </a:fld>
            <a:endParaRPr lang="en-IE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59E72-B3DC-464B-AB2F-48B10FD8AD9C}" type="slidenum">
              <a:rPr lang="en-IE" smtClean="0"/>
              <a:pPr/>
              <a:t>42</a:t>
            </a:fld>
            <a:endParaRPr lang="en-I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59E72-B3DC-464B-AB2F-48B10FD8AD9C}" type="slidenum">
              <a:rPr lang="en-IE" smtClean="0"/>
              <a:pPr/>
              <a:t>6</a:t>
            </a:fld>
            <a:endParaRPr lang="en-I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6574" y="4697972"/>
            <a:ext cx="5206153" cy="4769045"/>
          </a:xfrm>
          <a:ln/>
        </p:spPr>
        <p:txBody>
          <a:bodyPr lIns="98011" tIns="48146" rIns="98011" bIns="48146"/>
          <a:lstStyle/>
          <a:p>
            <a:endParaRPr lang="en-IE"/>
          </a:p>
        </p:txBody>
      </p:sp>
      <p:sp>
        <p:nvSpPr>
          <p:cNvPr id="17408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774700"/>
            <a:ext cx="5097462" cy="3824288"/>
          </a:xfrm>
          <a:ln cap="flat"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ChangeArrowheads="1"/>
          </p:cNvSpPr>
          <p:nvPr/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9048" tIns="49524" rIns="99048" bIns="49524" anchor="ctr"/>
          <a:lstStyle/>
          <a:p>
            <a:endParaRPr lang="en-IE"/>
          </a:p>
        </p:txBody>
      </p:sp>
      <p:sp>
        <p:nvSpPr>
          <p:cNvPr id="1761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774700"/>
            <a:ext cx="5097462" cy="3824288"/>
          </a:xfrm>
          <a:ln cap="flat"/>
        </p:spPr>
      </p:sp>
      <p:sp>
        <p:nvSpPr>
          <p:cNvPr id="1761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46574" y="4697972"/>
            <a:ext cx="5206153" cy="4769045"/>
          </a:xfrm>
          <a:ln/>
        </p:spPr>
        <p:txBody>
          <a:bodyPr lIns="98010" tIns="48146" rIns="98010" bIns="48146"/>
          <a:lstStyle/>
          <a:p>
            <a:endParaRPr lang="en-I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59E72-B3DC-464B-AB2F-48B10FD8AD9C}" type="slidenum">
              <a:rPr lang="en-IE" smtClean="0"/>
              <a:pPr/>
              <a:t>9</a:t>
            </a:fld>
            <a:endParaRPr lang="en-I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59E72-B3DC-464B-AB2F-48B10FD8AD9C}" type="slidenum">
              <a:rPr lang="en-IE" smtClean="0"/>
              <a:pPr/>
              <a:t>10</a:t>
            </a:fld>
            <a:endParaRPr lang="en-I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5361-4EB3-4CE3-A733-77D27430B0D7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5361-4EB3-4CE3-A733-77D27430B0D7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5361-4EB3-4CE3-A733-77D27430B0D7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28600"/>
            <a:ext cx="7383462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868488"/>
            <a:ext cx="3962400" cy="4532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868488"/>
            <a:ext cx="3962400" cy="4532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52400" y="6534150"/>
            <a:ext cx="46482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858000" y="653415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Chap 6-</a:t>
            </a:r>
            <a:fld id="{8ABA5E74-7615-4967-8F9D-1A867EB82C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28600"/>
            <a:ext cx="7383462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68488"/>
            <a:ext cx="3962400" cy="4532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1868488"/>
            <a:ext cx="3962400" cy="4532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52400" y="6534150"/>
            <a:ext cx="46482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858000" y="653415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Chap 6-</a:t>
            </a:r>
            <a:fld id="{CAE61E46-2686-43A9-91D0-65E92457D72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5361-4EB3-4CE3-A733-77D27430B0D7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5361-4EB3-4CE3-A733-77D27430B0D7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5361-4EB3-4CE3-A733-77D27430B0D7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5361-4EB3-4CE3-A733-77D27430B0D7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5361-4EB3-4CE3-A733-77D27430B0D7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5361-4EB3-4CE3-A733-77D27430B0D7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5361-4EB3-4CE3-A733-77D27430B0D7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5361-4EB3-4CE3-A733-77D27430B0D7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B5361-4EB3-4CE3-A733-77D27430B0D7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5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8.emf"/><Relationship Id="rId4" Type="http://schemas.openxmlformats.org/officeDocument/2006/relationships/oleObject" Target="../embeddings/oleObject6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8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9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oleObject" Target="../embeddings/Microsoft_Excel_97-2003_Worksheet1.xls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Statistical Analysis- ST1002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The Normal Distribution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5361-4EB3-4CE3-A733-77D27430B0D7}" type="slidenum">
              <a:rPr lang="en-IE" smtClean="0"/>
              <a:pPr/>
              <a:t>1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 terms of weight....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Mean = 1.5 </a:t>
            </a:r>
            <a:r>
              <a:rPr lang="en-IE" dirty="0" err="1" smtClean="0"/>
              <a:t>kgs</a:t>
            </a:r>
            <a:r>
              <a:rPr lang="en-IE" dirty="0" smtClean="0"/>
              <a:t> and the SD = 0.44 </a:t>
            </a:r>
            <a:r>
              <a:rPr lang="en-IE" dirty="0" err="1" smtClean="0"/>
              <a:t>kgs</a:t>
            </a:r>
            <a:endParaRPr lang="en-IE" dirty="0" smtClean="0"/>
          </a:p>
          <a:p>
            <a:r>
              <a:rPr lang="en-IE" dirty="0" smtClean="0"/>
              <a:t>68% of fish weigh between 1.5 ± 0.44 </a:t>
            </a:r>
            <a:r>
              <a:rPr lang="en-IE" dirty="0" err="1" smtClean="0"/>
              <a:t>kgs</a:t>
            </a:r>
            <a:endParaRPr lang="en-IE" dirty="0" smtClean="0"/>
          </a:p>
          <a:p>
            <a:pPr>
              <a:buNone/>
            </a:pPr>
            <a:r>
              <a:rPr lang="en-IE" dirty="0" smtClean="0"/>
              <a:t>	      1.06 </a:t>
            </a:r>
            <a:r>
              <a:rPr lang="en-IE" dirty="0" err="1" smtClean="0"/>
              <a:t>kgs</a:t>
            </a:r>
            <a:r>
              <a:rPr lang="en-IE" dirty="0" smtClean="0"/>
              <a:t> to 1.94 </a:t>
            </a:r>
            <a:r>
              <a:rPr lang="en-IE" dirty="0" err="1" smtClean="0"/>
              <a:t>kgs</a:t>
            </a:r>
            <a:endParaRPr lang="en-IE" dirty="0"/>
          </a:p>
          <a:p>
            <a:r>
              <a:rPr lang="en-IE" dirty="0" smtClean="0"/>
              <a:t>2.5% of fish more than 1.5+1.96*0.44kgs=2.36 </a:t>
            </a:r>
            <a:r>
              <a:rPr lang="en-IE" dirty="0" err="1" smtClean="0"/>
              <a:t>kgs</a:t>
            </a:r>
            <a:endParaRPr lang="en-IE" dirty="0" smtClean="0"/>
          </a:p>
          <a:p>
            <a:r>
              <a:rPr lang="en-IE" dirty="0" smtClean="0"/>
              <a:t>Approx maximum size of fish = </a:t>
            </a:r>
          </a:p>
          <a:p>
            <a:pPr>
              <a:buNone/>
            </a:pPr>
            <a:r>
              <a:rPr lang="en-IE" dirty="0"/>
              <a:t> </a:t>
            </a:r>
            <a:r>
              <a:rPr lang="en-IE" dirty="0" smtClean="0"/>
              <a:t>    1.5 +3*0.44=2.82 </a:t>
            </a:r>
            <a:r>
              <a:rPr lang="en-IE" dirty="0" err="1" smtClean="0"/>
              <a:t>kgs</a:t>
            </a:r>
            <a:endParaRPr lang="en-IE" dirty="0" smtClean="0"/>
          </a:p>
          <a:p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5361-4EB3-4CE3-A733-77D27430B0D7}" type="slidenum">
              <a:rPr lang="en-IE" smtClean="0"/>
              <a:pPr/>
              <a:t>10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457200"/>
            <a:ext cx="7848600" cy="762000"/>
          </a:xfrm>
        </p:spPr>
        <p:txBody>
          <a:bodyPr>
            <a:normAutofit fontScale="90000"/>
          </a:bodyPr>
          <a:lstStyle/>
          <a:p>
            <a:pPr defTabSz="914400">
              <a:lnSpc>
                <a:spcPct val="80000"/>
              </a:lnSpc>
            </a:pPr>
            <a:r>
              <a:rPr lang="en-US" sz="3900"/>
              <a:t>The Standardized</a:t>
            </a:r>
            <a:br>
              <a:rPr lang="en-US" sz="3900"/>
            </a:br>
            <a:r>
              <a:rPr lang="en-US" sz="3900"/>
              <a:t> Normal Distribution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1868488"/>
            <a:ext cx="7162800" cy="1846262"/>
          </a:xfrm>
        </p:spPr>
        <p:txBody>
          <a:bodyPr/>
          <a:lstStyle/>
          <a:p>
            <a:pPr marL="571500" indent="-571500" defTabSz="914400"/>
            <a:r>
              <a:rPr lang="en-US" sz="2700"/>
              <a:t>Also known as the “Z” distribution</a:t>
            </a:r>
          </a:p>
          <a:p>
            <a:pPr marL="571500" indent="-571500" defTabSz="914400"/>
            <a:r>
              <a:rPr lang="en-US" sz="2700">
                <a:solidFill>
                  <a:schemeClr val="folHlink"/>
                </a:solidFill>
              </a:rPr>
              <a:t>Mean is 0</a:t>
            </a:r>
          </a:p>
          <a:p>
            <a:pPr marL="571500" indent="-571500" defTabSz="914400"/>
            <a:r>
              <a:rPr lang="en-US" sz="2700">
                <a:solidFill>
                  <a:schemeClr val="folHlink"/>
                </a:solidFill>
              </a:rPr>
              <a:t>Standard Deviation is 1</a:t>
            </a:r>
          </a:p>
        </p:txBody>
      </p:sp>
      <p:sp>
        <p:nvSpPr>
          <p:cNvPr id="214020" name="Freeform 4"/>
          <p:cNvSpPr>
            <a:spLocks/>
          </p:cNvSpPr>
          <p:nvPr/>
        </p:nvSpPr>
        <p:spPr bwMode="auto">
          <a:xfrm>
            <a:off x="4298950" y="3813175"/>
            <a:ext cx="1430338" cy="1144588"/>
          </a:xfrm>
          <a:custGeom>
            <a:avLst/>
            <a:gdLst/>
            <a:ahLst/>
            <a:cxnLst>
              <a:cxn ang="0">
                <a:pos x="900" y="720"/>
              </a:cxn>
              <a:cxn ang="0">
                <a:pos x="805" y="712"/>
              </a:cxn>
              <a:cxn ang="0">
                <a:pos x="758" y="704"/>
              </a:cxn>
              <a:cxn ang="0">
                <a:pos x="711" y="691"/>
              </a:cxn>
              <a:cxn ang="0">
                <a:pos x="663" y="675"/>
              </a:cxn>
              <a:cxn ang="0">
                <a:pos x="615" y="653"/>
              </a:cxn>
              <a:cxn ang="0">
                <a:pos x="568" y="623"/>
              </a:cxn>
              <a:cxn ang="0">
                <a:pos x="473" y="540"/>
              </a:cxn>
              <a:cxn ang="0">
                <a:pos x="378" y="422"/>
              </a:cxn>
              <a:cxn ang="0">
                <a:pos x="284" y="281"/>
              </a:cxn>
              <a:cxn ang="0">
                <a:pos x="236" y="209"/>
              </a:cxn>
              <a:cxn ang="0">
                <a:pos x="189" y="142"/>
              </a:cxn>
              <a:cxn ang="0">
                <a:pos x="142" y="83"/>
              </a:cxn>
              <a:cxn ang="0">
                <a:pos x="94" y="38"/>
              </a:cxn>
              <a:cxn ang="0">
                <a:pos x="47" y="9"/>
              </a:cxn>
              <a:cxn ang="0">
                <a:pos x="0" y="0"/>
              </a:cxn>
            </a:cxnLst>
            <a:rect l="0" t="0" r="r" b="b"/>
            <a:pathLst>
              <a:path w="901" h="721">
                <a:moveTo>
                  <a:pt x="900" y="720"/>
                </a:moveTo>
                <a:lnTo>
                  <a:pt x="805" y="712"/>
                </a:lnTo>
                <a:lnTo>
                  <a:pt x="758" y="704"/>
                </a:lnTo>
                <a:lnTo>
                  <a:pt x="711" y="691"/>
                </a:lnTo>
                <a:lnTo>
                  <a:pt x="663" y="675"/>
                </a:lnTo>
                <a:lnTo>
                  <a:pt x="615" y="653"/>
                </a:lnTo>
                <a:lnTo>
                  <a:pt x="568" y="623"/>
                </a:lnTo>
                <a:lnTo>
                  <a:pt x="473" y="540"/>
                </a:lnTo>
                <a:lnTo>
                  <a:pt x="378" y="422"/>
                </a:lnTo>
                <a:lnTo>
                  <a:pt x="284" y="281"/>
                </a:lnTo>
                <a:lnTo>
                  <a:pt x="236" y="209"/>
                </a:lnTo>
                <a:lnTo>
                  <a:pt x="189" y="142"/>
                </a:lnTo>
                <a:lnTo>
                  <a:pt x="142" y="83"/>
                </a:lnTo>
                <a:lnTo>
                  <a:pt x="94" y="38"/>
                </a:lnTo>
                <a:lnTo>
                  <a:pt x="47" y="9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214021" name="Freeform 5"/>
          <p:cNvSpPr>
            <a:spLocks/>
          </p:cNvSpPr>
          <p:nvPr/>
        </p:nvSpPr>
        <p:spPr bwMode="auto">
          <a:xfrm>
            <a:off x="2870200" y="3813175"/>
            <a:ext cx="1430338" cy="1144588"/>
          </a:xfrm>
          <a:custGeom>
            <a:avLst/>
            <a:gdLst/>
            <a:ahLst/>
            <a:cxnLst>
              <a:cxn ang="0">
                <a:pos x="0" y="720"/>
              </a:cxn>
              <a:cxn ang="0">
                <a:pos x="95" y="712"/>
              </a:cxn>
              <a:cxn ang="0">
                <a:pos x="142" y="704"/>
              </a:cxn>
              <a:cxn ang="0">
                <a:pos x="189" y="691"/>
              </a:cxn>
              <a:cxn ang="0">
                <a:pos x="237" y="675"/>
              </a:cxn>
              <a:cxn ang="0">
                <a:pos x="284" y="653"/>
              </a:cxn>
              <a:cxn ang="0">
                <a:pos x="331" y="623"/>
              </a:cxn>
              <a:cxn ang="0">
                <a:pos x="426" y="540"/>
              </a:cxn>
              <a:cxn ang="0">
                <a:pos x="521" y="422"/>
              </a:cxn>
              <a:cxn ang="0">
                <a:pos x="616" y="281"/>
              </a:cxn>
              <a:cxn ang="0">
                <a:pos x="663" y="209"/>
              </a:cxn>
              <a:cxn ang="0">
                <a:pos x="710" y="142"/>
              </a:cxn>
              <a:cxn ang="0">
                <a:pos x="757" y="83"/>
              </a:cxn>
              <a:cxn ang="0">
                <a:pos x="805" y="38"/>
              </a:cxn>
              <a:cxn ang="0">
                <a:pos x="852" y="9"/>
              </a:cxn>
              <a:cxn ang="0">
                <a:pos x="900" y="0"/>
              </a:cxn>
            </a:cxnLst>
            <a:rect l="0" t="0" r="r" b="b"/>
            <a:pathLst>
              <a:path w="901" h="721">
                <a:moveTo>
                  <a:pt x="0" y="720"/>
                </a:moveTo>
                <a:lnTo>
                  <a:pt x="95" y="712"/>
                </a:lnTo>
                <a:lnTo>
                  <a:pt x="142" y="704"/>
                </a:lnTo>
                <a:lnTo>
                  <a:pt x="189" y="691"/>
                </a:lnTo>
                <a:lnTo>
                  <a:pt x="237" y="675"/>
                </a:lnTo>
                <a:lnTo>
                  <a:pt x="284" y="653"/>
                </a:lnTo>
                <a:lnTo>
                  <a:pt x="331" y="623"/>
                </a:lnTo>
                <a:lnTo>
                  <a:pt x="426" y="540"/>
                </a:lnTo>
                <a:lnTo>
                  <a:pt x="521" y="422"/>
                </a:lnTo>
                <a:lnTo>
                  <a:pt x="616" y="281"/>
                </a:lnTo>
                <a:lnTo>
                  <a:pt x="663" y="209"/>
                </a:lnTo>
                <a:lnTo>
                  <a:pt x="710" y="142"/>
                </a:lnTo>
                <a:lnTo>
                  <a:pt x="757" y="83"/>
                </a:lnTo>
                <a:lnTo>
                  <a:pt x="805" y="38"/>
                </a:lnTo>
                <a:lnTo>
                  <a:pt x="852" y="9"/>
                </a:lnTo>
                <a:lnTo>
                  <a:pt x="900" y="0"/>
                </a:lnTo>
              </a:path>
            </a:pathLst>
          </a:custGeom>
          <a:noFill/>
          <a:ln w="50800" cap="rnd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214022" name="Line 6"/>
          <p:cNvSpPr>
            <a:spLocks noChangeShapeType="1"/>
          </p:cNvSpPr>
          <p:nvPr/>
        </p:nvSpPr>
        <p:spPr bwMode="auto">
          <a:xfrm>
            <a:off x="4314825" y="3852069"/>
            <a:ext cx="0" cy="10668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IE"/>
          </a:p>
        </p:txBody>
      </p:sp>
      <p:sp>
        <p:nvSpPr>
          <p:cNvPr id="214023" name="Freeform 7"/>
          <p:cNvSpPr>
            <a:spLocks/>
          </p:cNvSpPr>
          <p:nvPr/>
        </p:nvSpPr>
        <p:spPr bwMode="auto">
          <a:xfrm>
            <a:off x="2743200" y="3810000"/>
            <a:ext cx="3005138" cy="12144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64"/>
              </a:cxn>
              <a:cxn ang="0">
                <a:pos x="1892" y="764"/>
              </a:cxn>
            </a:cxnLst>
            <a:rect l="0" t="0" r="r" b="b"/>
            <a:pathLst>
              <a:path w="1893" h="765">
                <a:moveTo>
                  <a:pt x="0" y="0"/>
                </a:moveTo>
                <a:lnTo>
                  <a:pt x="0" y="764"/>
                </a:lnTo>
                <a:lnTo>
                  <a:pt x="1892" y="764"/>
                </a:lnTo>
              </a:path>
            </a:pathLst>
          </a:custGeom>
          <a:noFill/>
          <a:ln w="25400" cap="rnd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214024" name="Line 8"/>
          <p:cNvSpPr>
            <a:spLocks noChangeShapeType="1"/>
          </p:cNvSpPr>
          <p:nvPr/>
        </p:nvSpPr>
        <p:spPr bwMode="auto">
          <a:xfrm>
            <a:off x="2798763" y="3743325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14025" name="Line 9"/>
          <p:cNvSpPr>
            <a:spLocks noChangeShapeType="1"/>
          </p:cNvSpPr>
          <p:nvPr/>
        </p:nvSpPr>
        <p:spPr bwMode="auto">
          <a:xfrm>
            <a:off x="2798763" y="3865563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14026" name="Line 10"/>
          <p:cNvSpPr>
            <a:spLocks noChangeShapeType="1"/>
          </p:cNvSpPr>
          <p:nvPr/>
        </p:nvSpPr>
        <p:spPr bwMode="auto">
          <a:xfrm>
            <a:off x="2798763" y="3986213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14027" name="Line 11"/>
          <p:cNvSpPr>
            <a:spLocks noChangeShapeType="1"/>
          </p:cNvSpPr>
          <p:nvPr/>
        </p:nvSpPr>
        <p:spPr bwMode="auto">
          <a:xfrm>
            <a:off x="2798763" y="4108450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14028" name="Line 12"/>
          <p:cNvSpPr>
            <a:spLocks noChangeShapeType="1"/>
          </p:cNvSpPr>
          <p:nvPr/>
        </p:nvSpPr>
        <p:spPr bwMode="auto">
          <a:xfrm>
            <a:off x="2798763" y="4229100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14029" name="Line 13"/>
          <p:cNvSpPr>
            <a:spLocks noChangeShapeType="1"/>
          </p:cNvSpPr>
          <p:nvPr/>
        </p:nvSpPr>
        <p:spPr bwMode="auto">
          <a:xfrm>
            <a:off x="2798763" y="4351338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14030" name="Line 14"/>
          <p:cNvSpPr>
            <a:spLocks noChangeShapeType="1"/>
          </p:cNvSpPr>
          <p:nvPr/>
        </p:nvSpPr>
        <p:spPr bwMode="auto">
          <a:xfrm>
            <a:off x="2798763" y="4471988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14031" name="Line 15"/>
          <p:cNvSpPr>
            <a:spLocks noChangeShapeType="1"/>
          </p:cNvSpPr>
          <p:nvPr/>
        </p:nvSpPr>
        <p:spPr bwMode="auto">
          <a:xfrm>
            <a:off x="2798763" y="4594225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14032" name="Line 16"/>
          <p:cNvSpPr>
            <a:spLocks noChangeShapeType="1"/>
          </p:cNvSpPr>
          <p:nvPr/>
        </p:nvSpPr>
        <p:spPr bwMode="auto">
          <a:xfrm>
            <a:off x="2798763" y="4714875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14033" name="Line 17"/>
          <p:cNvSpPr>
            <a:spLocks noChangeShapeType="1"/>
          </p:cNvSpPr>
          <p:nvPr/>
        </p:nvSpPr>
        <p:spPr bwMode="auto">
          <a:xfrm>
            <a:off x="2798763" y="4835525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14034" name="Line 18"/>
          <p:cNvSpPr>
            <a:spLocks noChangeShapeType="1"/>
          </p:cNvSpPr>
          <p:nvPr/>
        </p:nvSpPr>
        <p:spPr bwMode="auto">
          <a:xfrm>
            <a:off x="5816600" y="4964113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14035" name="Line 19"/>
          <p:cNvSpPr>
            <a:spLocks noChangeShapeType="1"/>
          </p:cNvSpPr>
          <p:nvPr/>
        </p:nvSpPr>
        <p:spPr bwMode="auto">
          <a:xfrm>
            <a:off x="5516563" y="4964113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14036" name="Line 20"/>
          <p:cNvSpPr>
            <a:spLocks noChangeShapeType="1"/>
          </p:cNvSpPr>
          <p:nvPr/>
        </p:nvSpPr>
        <p:spPr bwMode="auto">
          <a:xfrm>
            <a:off x="5214938" y="4964113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14037" name="Line 21"/>
          <p:cNvSpPr>
            <a:spLocks noChangeShapeType="1"/>
          </p:cNvSpPr>
          <p:nvPr/>
        </p:nvSpPr>
        <p:spPr bwMode="auto">
          <a:xfrm>
            <a:off x="4914900" y="4964113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14038" name="Line 22"/>
          <p:cNvSpPr>
            <a:spLocks noChangeShapeType="1"/>
          </p:cNvSpPr>
          <p:nvPr/>
        </p:nvSpPr>
        <p:spPr bwMode="auto">
          <a:xfrm>
            <a:off x="4614863" y="4964113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14039" name="Line 23"/>
          <p:cNvSpPr>
            <a:spLocks noChangeShapeType="1"/>
          </p:cNvSpPr>
          <p:nvPr/>
        </p:nvSpPr>
        <p:spPr bwMode="auto">
          <a:xfrm>
            <a:off x="4314825" y="4964113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14040" name="Line 24"/>
          <p:cNvSpPr>
            <a:spLocks noChangeShapeType="1"/>
          </p:cNvSpPr>
          <p:nvPr/>
        </p:nvSpPr>
        <p:spPr bwMode="auto">
          <a:xfrm>
            <a:off x="4014788" y="4964113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14041" name="Line 25"/>
          <p:cNvSpPr>
            <a:spLocks noChangeShapeType="1"/>
          </p:cNvSpPr>
          <p:nvPr/>
        </p:nvSpPr>
        <p:spPr bwMode="auto">
          <a:xfrm>
            <a:off x="3714750" y="4964113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14042" name="Line 26"/>
          <p:cNvSpPr>
            <a:spLocks noChangeShapeType="1"/>
          </p:cNvSpPr>
          <p:nvPr/>
        </p:nvSpPr>
        <p:spPr bwMode="auto">
          <a:xfrm>
            <a:off x="3413125" y="4964113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14043" name="Line 27"/>
          <p:cNvSpPr>
            <a:spLocks noChangeShapeType="1"/>
          </p:cNvSpPr>
          <p:nvPr/>
        </p:nvSpPr>
        <p:spPr bwMode="auto">
          <a:xfrm>
            <a:off x="3113088" y="4964113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14044" name="Rectangle 28"/>
          <p:cNvSpPr>
            <a:spLocks noChangeArrowheads="1"/>
          </p:cNvSpPr>
          <p:nvPr/>
        </p:nvSpPr>
        <p:spPr bwMode="auto">
          <a:xfrm>
            <a:off x="2686050" y="4259263"/>
            <a:ext cx="92075" cy="184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14045" name="Rectangle 29"/>
          <p:cNvSpPr>
            <a:spLocks noChangeArrowheads="1"/>
          </p:cNvSpPr>
          <p:nvPr/>
        </p:nvSpPr>
        <p:spPr bwMode="auto">
          <a:xfrm>
            <a:off x="4222750" y="4933950"/>
            <a:ext cx="184150" cy="92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14046" name="Rectangle 30"/>
          <p:cNvSpPr>
            <a:spLocks noChangeArrowheads="1"/>
          </p:cNvSpPr>
          <p:nvPr/>
        </p:nvSpPr>
        <p:spPr bwMode="auto">
          <a:xfrm>
            <a:off x="5791200" y="4800600"/>
            <a:ext cx="3667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lang="en-US" b="1">
                <a:solidFill>
                  <a:srgbClr val="339933"/>
                </a:solidFill>
              </a:rPr>
              <a:t>Z</a:t>
            </a:r>
          </a:p>
        </p:txBody>
      </p:sp>
      <p:sp>
        <p:nvSpPr>
          <p:cNvPr id="214048" name="Rectangle 32"/>
          <p:cNvSpPr>
            <a:spLocks noChangeArrowheads="1"/>
          </p:cNvSpPr>
          <p:nvPr/>
        </p:nvSpPr>
        <p:spPr bwMode="auto">
          <a:xfrm>
            <a:off x="4114800" y="4953000"/>
            <a:ext cx="4794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 eaLnBrk="0" hangingPunct="0"/>
            <a:r>
              <a:rPr lang="en-US" b="1">
                <a:solidFill>
                  <a:srgbClr val="339933"/>
                </a:solidFill>
              </a:rPr>
              <a:t>0</a:t>
            </a:r>
          </a:p>
        </p:txBody>
      </p:sp>
      <p:sp>
        <p:nvSpPr>
          <p:cNvPr id="214049" name="Line 33"/>
          <p:cNvSpPr>
            <a:spLocks noChangeShapeType="1"/>
          </p:cNvSpPr>
          <p:nvPr/>
        </p:nvSpPr>
        <p:spPr bwMode="auto">
          <a:xfrm>
            <a:off x="4267200" y="4343400"/>
            <a:ext cx="5334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stealth" w="med" len="med"/>
            <a:tailEnd type="stealth" w="med" len="med"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14050" name="Rectangle 34"/>
          <p:cNvSpPr>
            <a:spLocks noChangeArrowheads="1"/>
          </p:cNvSpPr>
          <p:nvPr/>
        </p:nvSpPr>
        <p:spPr bwMode="auto">
          <a:xfrm>
            <a:off x="4419600" y="4267200"/>
            <a:ext cx="4794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 eaLnBrk="0" hangingPunct="0"/>
            <a:r>
              <a:rPr lang="en-US" b="1">
                <a:solidFill>
                  <a:srgbClr val="339933"/>
                </a:solidFill>
              </a:rPr>
              <a:t>1</a:t>
            </a:r>
          </a:p>
        </p:txBody>
      </p:sp>
      <p:sp>
        <p:nvSpPr>
          <p:cNvPr id="214051" name="Text Box 35"/>
          <p:cNvSpPr txBox="1">
            <a:spLocks noChangeArrowheads="1"/>
          </p:cNvSpPr>
          <p:nvPr/>
        </p:nvSpPr>
        <p:spPr bwMode="auto">
          <a:xfrm>
            <a:off x="838200" y="5486400"/>
            <a:ext cx="7239000" cy="8223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Values above the mean have </a:t>
            </a:r>
            <a:r>
              <a:rPr lang="en-US">
                <a:solidFill>
                  <a:schemeClr val="folHlink"/>
                </a:solidFill>
              </a:rPr>
              <a:t>positive</a:t>
            </a:r>
            <a:r>
              <a:rPr lang="en-US"/>
              <a:t> Z-values, values below the mean have </a:t>
            </a:r>
            <a:r>
              <a:rPr lang="en-US">
                <a:solidFill>
                  <a:schemeClr val="folHlink"/>
                </a:solidFill>
              </a:rPr>
              <a:t>negative</a:t>
            </a:r>
            <a:r>
              <a:rPr lang="en-US"/>
              <a:t> Z-values</a:t>
            </a:r>
          </a:p>
        </p:txBody>
      </p:sp>
      <p:cxnSp>
        <p:nvCxnSpPr>
          <p:cNvPr id="3" name="Straight Connector 2"/>
          <p:cNvCxnSpPr>
            <a:endCxn id="214046" idx="1"/>
          </p:cNvCxnSpPr>
          <p:nvPr/>
        </p:nvCxnSpPr>
        <p:spPr>
          <a:xfrm>
            <a:off x="2957513" y="5024438"/>
            <a:ext cx="2833687" cy="31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214022" idx="1"/>
          </p:cNvCxnSpPr>
          <p:nvPr/>
        </p:nvCxnSpPr>
        <p:spPr>
          <a:xfrm flipH="1">
            <a:off x="4314825" y="4918869"/>
            <a:ext cx="1" cy="1087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5361-4EB3-4CE3-A733-77D27430B0D7}" type="slidenum">
              <a:rPr lang="en-IE" smtClean="0"/>
              <a:pPr/>
              <a:t>11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304800"/>
            <a:ext cx="6781800" cy="838200"/>
          </a:xfrm>
        </p:spPr>
        <p:txBody>
          <a:bodyPr/>
          <a:lstStyle/>
          <a:p>
            <a:pPr defTabSz="914400"/>
            <a:r>
              <a:rPr lang="en-US" sz="3900"/>
              <a:t>The Standardized Normal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2203450"/>
            <a:ext cx="8077200" cy="3441700"/>
          </a:xfrm>
        </p:spPr>
        <p:txBody>
          <a:bodyPr>
            <a:normAutofit fontScale="92500" lnSpcReduction="10000"/>
          </a:bodyPr>
          <a:lstStyle/>
          <a:p>
            <a:pPr marL="571500" indent="-571500" defTabSz="914400">
              <a:lnSpc>
                <a:spcPct val="90000"/>
              </a:lnSpc>
            </a:pPr>
            <a:r>
              <a:rPr lang="en-US" dirty="0">
                <a:solidFill>
                  <a:schemeClr val="folHlink"/>
                </a:solidFill>
              </a:rPr>
              <a:t>Any</a:t>
            </a:r>
            <a:r>
              <a:rPr lang="en-US" dirty="0"/>
              <a:t> normal distribution (with any mean and standard deviation combination) can be transformed into the </a:t>
            </a:r>
            <a:r>
              <a:rPr lang="en-US" dirty="0">
                <a:solidFill>
                  <a:schemeClr val="folHlink"/>
                </a:solidFill>
              </a:rPr>
              <a:t>standardized normal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folHlink"/>
                </a:solidFill>
              </a:rPr>
              <a:t>distribution (Z</a:t>
            </a:r>
            <a:r>
              <a:rPr lang="en-US" dirty="0" smtClean="0">
                <a:solidFill>
                  <a:schemeClr val="folHlink"/>
                </a:solidFill>
              </a:rPr>
              <a:t>)</a:t>
            </a:r>
          </a:p>
          <a:p>
            <a:pPr marL="0" indent="0" defTabSz="914400">
              <a:lnSpc>
                <a:spcPct val="90000"/>
              </a:lnSpc>
              <a:buNone/>
            </a:pPr>
            <a:endParaRPr lang="en-US" dirty="0" smtClean="0">
              <a:solidFill>
                <a:schemeClr val="folHlink"/>
              </a:solidFill>
            </a:endParaRPr>
          </a:p>
          <a:p>
            <a:pPr marL="571500" indent="-571500" defTabSz="914400">
              <a:lnSpc>
                <a:spcPct val="90000"/>
              </a:lnSpc>
            </a:pPr>
            <a:r>
              <a:rPr lang="en-US" dirty="0" smtClean="0">
                <a:solidFill>
                  <a:schemeClr val="folHlink"/>
                </a:solidFill>
              </a:rPr>
              <a:t>Mean = 0 and SD = 1</a:t>
            </a:r>
            <a:endParaRPr lang="en-US" dirty="0">
              <a:solidFill>
                <a:schemeClr val="folHlink"/>
              </a:solidFill>
            </a:endParaRPr>
          </a:p>
          <a:p>
            <a:pPr marL="571500" indent="-571500" defTabSz="914400">
              <a:lnSpc>
                <a:spcPct val="90000"/>
              </a:lnSpc>
            </a:pPr>
            <a:endParaRPr lang="en-US" dirty="0">
              <a:solidFill>
                <a:schemeClr val="folHlink"/>
              </a:solidFill>
            </a:endParaRPr>
          </a:p>
          <a:p>
            <a:pPr marL="571500" indent="-571500" defTabSz="914400">
              <a:lnSpc>
                <a:spcPct val="90000"/>
              </a:lnSpc>
            </a:pPr>
            <a:r>
              <a:rPr lang="en-US" dirty="0"/>
              <a:t>Need to transform  X  units into  </a:t>
            </a:r>
            <a:r>
              <a:rPr lang="en-US" dirty="0">
                <a:solidFill>
                  <a:schemeClr val="folHlink"/>
                </a:solidFill>
              </a:rPr>
              <a:t>Z  </a:t>
            </a:r>
            <a:r>
              <a:rPr lang="en-US" dirty="0"/>
              <a:t>units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5361-4EB3-4CE3-A733-77D27430B0D7}" type="slidenum">
              <a:rPr lang="en-IE" smtClean="0"/>
              <a:pPr/>
              <a:t>12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228600"/>
            <a:ext cx="6781800" cy="1143000"/>
          </a:xfrm>
        </p:spPr>
        <p:txBody>
          <a:bodyPr/>
          <a:lstStyle/>
          <a:p>
            <a:pPr defTabSz="914400">
              <a:lnSpc>
                <a:spcPct val="80000"/>
              </a:lnSpc>
            </a:pPr>
            <a:r>
              <a:rPr lang="en-US" sz="3600"/>
              <a:t>Translation to the Standardized Normal Distribution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05000"/>
            <a:ext cx="8077200" cy="1600200"/>
          </a:xfrm>
        </p:spPr>
        <p:txBody>
          <a:bodyPr>
            <a:normAutofit fontScale="92500"/>
          </a:bodyPr>
          <a:lstStyle/>
          <a:p>
            <a:pPr marL="571500" indent="-571500" defTabSz="914400"/>
            <a:r>
              <a:rPr lang="en-US"/>
              <a:t>Translate from X to the standardized normal (the “Z” distribution) by </a:t>
            </a:r>
            <a:r>
              <a:rPr lang="en-US">
                <a:solidFill>
                  <a:schemeClr val="folHlink"/>
                </a:solidFill>
              </a:rPr>
              <a:t>subtracting the mean</a:t>
            </a:r>
            <a:r>
              <a:rPr lang="en-US"/>
              <a:t> of X and </a:t>
            </a:r>
            <a:r>
              <a:rPr lang="en-US">
                <a:solidFill>
                  <a:schemeClr val="folHlink"/>
                </a:solidFill>
              </a:rPr>
              <a:t>dividing by its standard deviation</a:t>
            </a:r>
            <a:r>
              <a:rPr lang="en-US"/>
              <a:t>:</a:t>
            </a:r>
          </a:p>
        </p:txBody>
      </p:sp>
      <p:graphicFrame>
        <p:nvGraphicFramePr>
          <p:cNvPr id="209924" name="Object 4"/>
          <p:cNvGraphicFramePr>
            <a:graphicFrameLocks noChangeAspect="1"/>
          </p:cNvGraphicFramePr>
          <p:nvPr/>
        </p:nvGraphicFramePr>
        <p:xfrm>
          <a:off x="3117850" y="3657600"/>
          <a:ext cx="2835275" cy="157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5" name="Equation" r:id="rId4" imgW="647640" imgH="393480" progId="Equation.3">
                  <p:embed/>
                </p:oleObj>
              </mc:Choice>
              <mc:Fallback>
                <p:oleObj name="Equation" r:id="rId4" imgW="6476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7850" y="3657600"/>
                        <a:ext cx="2835275" cy="1579563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925" name="Text Box 5"/>
          <p:cNvSpPr txBox="1">
            <a:spLocks noChangeArrowheads="1"/>
          </p:cNvSpPr>
          <p:nvPr/>
        </p:nvSpPr>
        <p:spPr bwMode="auto">
          <a:xfrm>
            <a:off x="609600" y="5562600"/>
            <a:ext cx="8305800" cy="955675"/>
          </a:xfrm>
          <a:prstGeom prst="rect">
            <a:avLst/>
          </a:prstGeom>
          <a:solidFill>
            <a:srgbClr val="C7DA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/>
              <a:t>The Z distribution always has mean = 0 and standard deviation = 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5361-4EB3-4CE3-A733-77D27430B0D7}" type="slidenum">
              <a:rPr lang="en-IE" smtClean="0"/>
              <a:pPr/>
              <a:t>13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47800" y="304800"/>
            <a:ext cx="6781800" cy="838200"/>
          </a:xfrm>
        </p:spPr>
        <p:txBody>
          <a:bodyPr/>
          <a:lstStyle/>
          <a:p>
            <a:pPr defTabSz="914400"/>
            <a:r>
              <a:rPr lang="en-US"/>
              <a:t>Example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752600"/>
            <a:ext cx="8077200" cy="4419600"/>
          </a:xfrm>
        </p:spPr>
        <p:txBody>
          <a:bodyPr>
            <a:normAutofit fontScale="92500" lnSpcReduction="10000"/>
          </a:bodyPr>
          <a:lstStyle/>
          <a:p>
            <a:pPr marL="571500" indent="-571500" defTabSz="914400"/>
            <a:r>
              <a:rPr lang="en-US"/>
              <a:t>If  X  is distributed normally with </a:t>
            </a:r>
            <a:r>
              <a:rPr lang="en-US">
                <a:solidFill>
                  <a:schemeClr val="folHlink"/>
                </a:solidFill>
              </a:rPr>
              <a:t>mean of 100</a:t>
            </a:r>
            <a:r>
              <a:rPr lang="en-US"/>
              <a:t> and </a:t>
            </a:r>
            <a:r>
              <a:rPr lang="en-US">
                <a:solidFill>
                  <a:schemeClr val="folHlink"/>
                </a:solidFill>
              </a:rPr>
              <a:t>standard deviation of 50</a:t>
            </a:r>
            <a:r>
              <a:rPr lang="en-US"/>
              <a:t>, the  Z  value for  </a:t>
            </a:r>
            <a:r>
              <a:rPr lang="en-US">
                <a:solidFill>
                  <a:schemeClr val="hlink"/>
                </a:solidFill>
              </a:rPr>
              <a:t>X = 200</a:t>
            </a:r>
            <a:r>
              <a:rPr lang="en-US">
                <a:solidFill>
                  <a:schemeClr val="folHlink"/>
                </a:solidFill>
              </a:rPr>
              <a:t>  </a:t>
            </a:r>
            <a:r>
              <a:rPr lang="en-US"/>
              <a:t>is</a:t>
            </a:r>
          </a:p>
          <a:p>
            <a:pPr marL="571500" indent="-571500" defTabSz="914400"/>
            <a:endParaRPr lang="en-US"/>
          </a:p>
          <a:p>
            <a:pPr marL="571500" indent="-571500" defTabSz="914400"/>
            <a:endParaRPr lang="en-US"/>
          </a:p>
          <a:p>
            <a:pPr marL="571500" indent="-571500" defTabSz="914400"/>
            <a:endParaRPr lang="en-US"/>
          </a:p>
          <a:p>
            <a:pPr marL="571500" indent="-571500" defTabSz="914400"/>
            <a:r>
              <a:rPr lang="en-US">
                <a:solidFill>
                  <a:srgbClr val="0066CC"/>
                </a:solidFill>
              </a:rPr>
              <a:t>This says that  X = 200  is two standard deviations (2 increments of 50 units) above the mean of 100.</a:t>
            </a:r>
          </a:p>
        </p:txBody>
      </p:sp>
      <p:graphicFrame>
        <p:nvGraphicFramePr>
          <p:cNvPr id="210948" name="Object 4"/>
          <p:cNvGraphicFramePr>
            <a:graphicFrameLocks noChangeAspect="1"/>
          </p:cNvGraphicFramePr>
          <p:nvPr/>
        </p:nvGraphicFramePr>
        <p:xfrm>
          <a:off x="1885950" y="3276600"/>
          <a:ext cx="55626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9" name="Equation" r:id="rId4" imgW="1854000" imgH="393480" progId="Equation.3">
                  <p:embed/>
                </p:oleObj>
              </mc:Choice>
              <mc:Fallback>
                <p:oleObj name="Equation" r:id="rId4" imgW="18540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950" y="3276600"/>
                        <a:ext cx="5562600" cy="1181100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5361-4EB3-4CE3-A733-77D27430B0D7}" type="slidenum">
              <a:rPr lang="en-IE" smtClean="0"/>
              <a:pPr/>
              <a:t>14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Table of figures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Only one table needed  Mean = 0, SD =1</a:t>
            </a:r>
          </a:p>
          <a:p>
            <a:r>
              <a:rPr lang="en-IE" dirty="0" smtClean="0"/>
              <a:t>But many formats of this table available</a:t>
            </a:r>
          </a:p>
          <a:p>
            <a:r>
              <a:rPr lang="en-IE" dirty="0" smtClean="0"/>
              <a:t>Proportion/probability/percentage of area (cases) which are less than x where x is given by column and row headings</a:t>
            </a:r>
          </a:p>
          <a:p>
            <a:r>
              <a:rPr lang="en-IE" dirty="0" smtClean="0"/>
              <a:t>0.72 </a:t>
            </a:r>
          </a:p>
          <a:p>
            <a:r>
              <a:rPr lang="en-IE" dirty="0" smtClean="0"/>
              <a:t>Look under 0.7 and 0.02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5361-4EB3-4CE3-A733-77D27430B0D7}" type="slidenum">
              <a:rPr lang="en-IE" smtClean="0"/>
              <a:pPr/>
              <a:t>15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Looking up table</a:t>
            </a:r>
            <a:endParaRPr lang="en-IE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3928368"/>
              </p:ext>
            </p:extLst>
          </p:nvPr>
        </p:nvGraphicFramePr>
        <p:xfrm>
          <a:off x="3225801" y="2148681"/>
          <a:ext cx="2692398" cy="3429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6738"/>
                <a:gridCol w="521415"/>
                <a:gridCol w="521415"/>
                <a:gridCol w="521415"/>
                <a:gridCol w="521415"/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endParaRPr lang="en-IE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0.0</a:t>
                      </a:r>
                      <a:endParaRPr lang="en-IE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0.01</a:t>
                      </a:r>
                      <a:endParaRPr lang="en-IE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0.02</a:t>
                      </a:r>
                      <a:endParaRPr lang="en-IE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0.03</a:t>
                      </a:r>
                      <a:endParaRPr lang="en-IE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81000"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0.0</a:t>
                      </a:r>
                      <a:endParaRPr lang="en-IE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0.50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0.50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0.51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0.51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81000"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0.1</a:t>
                      </a:r>
                      <a:endParaRPr lang="en-IE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0.54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0.54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0.55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0.55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81000"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0.2</a:t>
                      </a:r>
                      <a:endParaRPr lang="en-IE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0.58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0.58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0.59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0.59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81000"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0.3</a:t>
                      </a:r>
                      <a:endParaRPr lang="en-IE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0.62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0.62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0.63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0.63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81000"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0.4</a:t>
                      </a:r>
                      <a:endParaRPr lang="en-IE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0.66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0.66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0.66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0.67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81000"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0.5</a:t>
                      </a:r>
                      <a:endParaRPr lang="en-IE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0.69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0.69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0.70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0.70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81000"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0.6</a:t>
                      </a:r>
                      <a:endParaRPr lang="en-IE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0.73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0.73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0.73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0.74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81000"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0.7</a:t>
                      </a:r>
                      <a:endParaRPr lang="en-IE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0.76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>
                          <a:effectLst/>
                        </a:rPr>
                        <a:t>0.76</a:t>
                      </a:r>
                      <a:endParaRPr lang="en-IE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 dirty="0">
                          <a:effectLst/>
                        </a:rPr>
                        <a:t>0.76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u="none" strike="noStrike" dirty="0">
                          <a:effectLst/>
                        </a:rPr>
                        <a:t>0.77</a:t>
                      </a:r>
                      <a:endParaRPr lang="en-I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5361-4EB3-4CE3-A733-77D27430B0D7}" type="slidenum">
              <a:rPr lang="en-IE" smtClean="0"/>
              <a:pPr/>
              <a:t>16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2880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Graph</a:t>
            </a:r>
            <a:endParaRPr lang="en-IE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268760"/>
            <a:ext cx="4848225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5576" y="5805264"/>
            <a:ext cx="4846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76% of observations are  less then mean+0.72 SD 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5361-4EB3-4CE3-A733-77D27430B0D7}" type="slidenum">
              <a:rPr lang="en-IE" smtClean="0"/>
              <a:pPr/>
              <a:t>17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6531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More examples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0.58</a:t>
            </a:r>
          </a:p>
          <a:p>
            <a:r>
              <a:rPr lang="en-IE" dirty="0" smtClean="0"/>
              <a:t>2.8</a:t>
            </a:r>
          </a:p>
          <a:p>
            <a:r>
              <a:rPr lang="en-IE" dirty="0" smtClean="0"/>
              <a:t>5.0</a:t>
            </a:r>
          </a:p>
          <a:p>
            <a:r>
              <a:rPr lang="en-IE" dirty="0" smtClean="0"/>
              <a:t>1.8</a:t>
            </a:r>
          </a:p>
          <a:p>
            <a:r>
              <a:rPr lang="en-IE" dirty="0" smtClean="0"/>
              <a:t>2.3</a:t>
            </a:r>
          </a:p>
          <a:p>
            <a:r>
              <a:rPr lang="en-IE" dirty="0" smtClean="0"/>
              <a:t>1.73</a:t>
            </a:r>
          </a:p>
          <a:p>
            <a:endParaRPr lang="en-IE" dirty="0" smtClean="0"/>
          </a:p>
          <a:p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5361-4EB3-4CE3-A733-77D27430B0D7}" type="slidenum">
              <a:rPr lang="en-IE" smtClean="0"/>
              <a:pPr/>
              <a:t>18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1911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6781800" cy="1143000"/>
          </a:xfrm>
        </p:spPr>
        <p:txBody>
          <a:bodyPr>
            <a:normAutofit fontScale="90000"/>
          </a:bodyPr>
          <a:lstStyle/>
          <a:p>
            <a:pPr defTabSz="914400">
              <a:lnSpc>
                <a:spcPct val="85000"/>
              </a:lnSpc>
            </a:pPr>
            <a:r>
              <a:rPr lang="en-US" dirty="0"/>
              <a:t>General Procedure for Finding </a:t>
            </a:r>
            <a:r>
              <a:rPr lang="en-US" dirty="0" smtClean="0"/>
              <a:t>Probabilities/proportions </a:t>
            </a:r>
            <a:endParaRPr lang="en-US" dirty="0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990600" y="3048000"/>
            <a:ext cx="7162800" cy="3200400"/>
          </a:xfrm>
        </p:spPr>
        <p:txBody>
          <a:bodyPr>
            <a:normAutofit fontScale="92500"/>
          </a:bodyPr>
          <a:lstStyle/>
          <a:p>
            <a:pPr marL="0" indent="0" defTabSz="914400">
              <a:lnSpc>
                <a:spcPct val="95000"/>
              </a:lnSpc>
              <a:buSzPct val="80000"/>
            </a:pPr>
            <a:r>
              <a:rPr lang="en-US" sz="2400">
                <a:solidFill>
                  <a:srgbClr val="F8F8F8"/>
                </a:solidFill>
              </a:rPr>
              <a:t>  </a:t>
            </a:r>
            <a:r>
              <a:rPr lang="en-US"/>
              <a:t>Draw the normal curve for the problem in</a:t>
            </a:r>
          </a:p>
          <a:p>
            <a:pPr marL="0" indent="0" defTabSz="914400">
              <a:lnSpc>
                <a:spcPct val="95000"/>
              </a:lnSpc>
              <a:buFont typeface="Wingdings" pitchFamily="2" charset="2"/>
              <a:buNone/>
            </a:pPr>
            <a:r>
              <a:rPr lang="en-US"/>
              <a:t>              terms of X</a:t>
            </a:r>
          </a:p>
          <a:p>
            <a:pPr marL="0" indent="0" defTabSz="914400">
              <a:lnSpc>
                <a:spcPct val="95000"/>
              </a:lnSpc>
            </a:pPr>
            <a:endParaRPr lang="en-US"/>
          </a:p>
          <a:p>
            <a:pPr marL="0" indent="0" defTabSz="914400">
              <a:lnSpc>
                <a:spcPct val="55000"/>
              </a:lnSpc>
            </a:pPr>
            <a:r>
              <a:rPr lang="en-US"/>
              <a:t>  Translate X-values to Z-values</a:t>
            </a:r>
          </a:p>
          <a:p>
            <a:pPr marL="0" indent="0" defTabSz="914400">
              <a:lnSpc>
                <a:spcPct val="95000"/>
              </a:lnSpc>
            </a:pPr>
            <a:endParaRPr lang="en-US"/>
          </a:p>
          <a:p>
            <a:pPr marL="0" indent="0" defTabSz="914400">
              <a:lnSpc>
                <a:spcPct val="95000"/>
              </a:lnSpc>
            </a:pPr>
            <a:r>
              <a:rPr lang="en-US"/>
              <a:t>  Use the Standardized Normal Table</a:t>
            </a:r>
            <a:endParaRPr lang="en-US" sz="3200"/>
          </a:p>
        </p:txBody>
      </p:sp>
      <p:sp>
        <p:nvSpPr>
          <p:cNvPr id="191492" name="Text Box 4"/>
          <p:cNvSpPr txBox="1">
            <a:spLocks noChangeArrowheads="1"/>
          </p:cNvSpPr>
          <p:nvPr/>
        </p:nvSpPr>
        <p:spPr bwMode="auto">
          <a:xfrm>
            <a:off x="1066800" y="1828800"/>
            <a:ext cx="7010400" cy="946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en-US" sz="2800" dirty="0">
                <a:solidFill>
                  <a:schemeClr val="folHlink"/>
                </a:solidFill>
              </a:rPr>
              <a:t>To find  P(a </a:t>
            </a:r>
            <a:r>
              <a:rPr lang="en-US" sz="2800" dirty="0" smtClean="0">
                <a:solidFill>
                  <a:schemeClr val="folHlink"/>
                </a:solidFill>
              </a:rPr>
              <a:t>≤ </a:t>
            </a:r>
            <a:r>
              <a:rPr lang="en-US" sz="2800" dirty="0">
                <a:solidFill>
                  <a:schemeClr val="folHlink"/>
                </a:solidFill>
              </a:rPr>
              <a:t>X </a:t>
            </a:r>
            <a:r>
              <a:rPr lang="en-US" sz="2800" dirty="0" smtClean="0">
                <a:solidFill>
                  <a:schemeClr val="folHlink"/>
                </a:solidFill>
              </a:rPr>
              <a:t>≤ </a:t>
            </a:r>
            <a:r>
              <a:rPr lang="en-US" sz="2800" dirty="0">
                <a:solidFill>
                  <a:schemeClr val="folHlink"/>
                </a:solidFill>
              </a:rPr>
              <a:t>b)  when  X  is distributed normally: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Objectives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153400" cy="45720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sz="3200" b="1" dirty="0"/>
              <a:t>In this </a:t>
            </a:r>
            <a:r>
              <a:rPr lang="en-US" sz="3200" b="1" dirty="0" smtClean="0"/>
              <a:t>section, you will </a:t>
            </a:r>
            <a:r>
              <a:rPr lang="en-US" sz="3200" b="1" dirty="0"/>
              <a:t>learn:</a:t>
            </a:r>
            <a:r>
              <a:rPr lang="en-US" sz="3200" dirty="0"/>
              <a:t> </a:t>
            </a:r>
          </a:p>
          <a:p>
            <a:pPr>
              <a:spcBef>
                <a:spcPct val="30000"/>
              </a:spcBef>
            </a:pPr>
            <a:r>
              <a:rPr lang="en-US" dirty="0"/>
              <a:t>To compute probabilities from the normal distribution</a:t>
            </a:r>
          </a:p>
          <a:p>
            <a:pPr>
              <a:spcBef>
                <a:spcPct val="30000"/>
              </a:spcBef>
            </a:pPr>
            <a:r>
              <a:rPr lang="en-US" dirty="0"/>
              <a:t>To use the normal probability plot to determine whether a set of data is approximately normally distributed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5361-4EB3-4CE3-A733-77D27430B0D7}" type="slidenum">
              <a:rPr lang="en-IE" smtClean="0"/>
              <a:pPr/>
              <a:t>2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30" name="Freeform 18"/>
          <p:cNvSpPr>
            <a:spLocks/>
          </p:cNvSpPr>
          <p:nvPr/>
        </p:nvSpPr>
        <p:spPr bwMode="auto">
          <a:xfrm>
            <a:off x="5029200" y="3924300"/>
            <a:ext cx="385763" cy="1652588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0" y="1038"/>
              </a:cxn>
              <a:cxn ang="0">
                <a:pos x="243" y="1041"/>
              </a:cxn>
              <a:cxn ang="0">
                <a:pos x="237" y="201"/>
              </a:cxn>
              <a:cxn ang="0">
                <a:pos x="204" y="144"/>
              </a:cxn>
              <a:cxn ang="0">
                <a:pos x="174" y="102"/>
              </a:cxn>
              <a:cxn ang="0">
                <a:pos x="102" y="24"/>
              </a:cxn>
            </a:cxnLst>
            <a:rect l="0" t="0" r="r" b="b"/>
            <a:pathLst>
              <a:path w="243" h="1041">
                <a:moveTo>
                  <a:pt x="6" y="0"/>
                </a:moveTo>
                <a:lnTo>
                  <a:pt x="0" y="1038"/>
                </a:lnTo>
                <a:lnTo>
                  <a:pt x="243" y="1041"/>
                </a:lnTo>
                <a:lnTo>
                  <a:pt x="237" y="201"/>
                </a:lnTo>
                <a:lnTo>
                  <a:pt x="204" y="144"/>
                </a:lnTo>
                <a:lnTo>
                  <a:pt x="174" y="102"/>
                </a:lnTo>
                <a:lnTo>
                  <a:pt x="102" y="24"/>
                </a:lnTo>
              </a:path>
            </a:pathLst>
          </a:custGeom>
          <a:solidFill>
            <a:schemeClr val="hlink"/>
          </a:solidFill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IE"/>
          </a:p>
        </p:txBody>
      </p:sp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Normal Probabilities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8077200" cy="4532313"/>
          </a:xfrm>
        </p:spPr>
        <p:txBody>
          <a:bodyPr/>
          <a:lstStyle/>
          <a:p>
            <a:r>
              <a:rPr lang="en-US" sz="3200" dirty="0"/>
              <a:t>Suppose  X  is normal with mean 8.0 and standard deviation 5.0</a:t>
            </a:r>
          </a:p>
          <a:p>
            <a:r>
              <a:rPr lang="en-US" sz="3200" dirty="0">
                <a:solidFill>
                  <a:schemeClr val="folHlink"/>
                </a:solidFill>
              </a:rPr>
              <a:t>Find P(X </a:t>
            </a:r>
            <a:r>
              <a:rPr lang="en-US" sz="3200" dirty="0" smtClean="0">
                <a:solidFill>
                  <a:schemeClr val="folHlink"/>
                </a:solidFill>
              </a:rPr>
              <a:t>≤ </a:t>
            </a:r>
            <a:r>
              <a:rPr lang="en-US" sz="3200" dirty="0">
                <a:solidFill>
                  <a:schemeClr val="folHlink"/>
                </a:solidFill>
              </a:rPr>
              <a:t>8.6)</a:t>
            </a:r>
          </a:p>
        </p:txBody>
      </p:sp>
      <p:sp>
        <p:nvSpPr>
          <p:cNvPr id="192516" name="Freeform 4"/>
          <p:cNvSpPr>
            <a:spLocks/>
          </p:cNvSpPr>
          <p:nvPr/>
        </p:nvSpPr>
        <p:spPr bwMode="auto">
          <a:xfrm>
            <a:off x="3321050" y="3905250"/>
            <a:ext cx="1746250" cy="1673225"/>
          </a:xfrm>
          <a:custGeom>
            <a:avLst/>
            <a:gdLst/>
            <a:ahLst/>
            <a:cxnLst>
              <a:cxn ang="0">
                <a:pos x="1076" y="1044"/>
              </a:cxn>
              <a:cxn ang="0">
                <a:pos x="1100" y="0"/>
              </a:cxn>
              <a:cxn ang="0">
                <a:pos x="938" y="72"/>
              </a:cxn>
              <a:cxn ang="0">
                <a:pos x="845" y="201"/>
              </a:cxn>
              <a:cxn ang="0">
                <a:pos x="770" y="327"/>
              </a:cxn>
              <a:cxn ang="0">
                <a:pos x="698" y="471"/>
              </a:cxn>
              <a:cxn ang="0">
                <a:pos x="638" y="567"/>
              </a:cxn>
              <a:cxn ang="0">
                <a:pos x="563" y="681"/>
              </a:cxn>
              <a:cxn ang="0">
                <a:pos x="515" y="753"/>
              </a:cxn>
              <a:cxn ang="0">
                <a:pos x="425" y="837"/>
              </a:cxn>
              <a:cxn ang="0">
                <a:pos x="262" y="954"/>
              </a:cxn>
              <a:cxn ang="0">
                <a:pos x="0" y="998"/>
              </a:cxn>
              <a:cxn ang="0">
                <a:pos x="2" y="1054"/>
              </a:cxn>
              <a:cxn ang="0">
                <a:pos x="1076" y="1044"/>
              </a:cxn>
            </a:cxnLst>
            <a:rect l="0" t="0" r="r" b="b"/>
            <a:pathLst>
              <a:path w="1100" h="1054">
                <a:moveTo>
                  <a:pt x="1076" y="1044"/>
                </a:moveTo>
                <a:lnTo>
                  <a:pt x="1100" y="0"/>
                </a:lnTo>
                <a:lnTo>
                  <a:pt x="938" y="72"/>
                </a:lnTo>
                <a:lnTo>
                  <a:pt x="845" y="201"/>
                </a:lnTo>
                <a:lnTo>
                  <a:pt x="770" y="327"/>
                </a:lnTo>
                <a:lnTo>
                  <a:pt x="698" y="471"/>
                </a:lnTo>
                <a:lnTo>
                  <a:pt x="638" y="567"/>
                </a:lnTo>
                <a:lnTo>
                  <a:pt x="563" y="681"/>
                </a:lnTo>
                <a:lnTo>
                  <a:pt x="515" y="753"/>
                </a:lnTo>
                <a:lnTo>
                  <a:pt x="425" y="837"/>
                </a:lnTo>
                <a:lnTo>
                  <a:pt x="262" y="954"/>
                </a:lnTo>
                <a:lnTo>
                  <a:pt x="0" y="998"/>
                </a:lnTo>
                <a:lnTo>
                  <a:pt x="2" y="1054"/>
                </a:lnTo>
                <a:lnTo>
                  <a:pt x="1076" y="1044"/>
                </a:lnTo>
                <a:close/>
              </a:path>
            </a:pathLst>
          </a:cu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92520" name="Freeform 8"/>
          <p:cNvSpPr>
            <a:spLocks/>
          </p:cNvSpPr>
          <p:nvPr/>
        </p:nvSpPr>
        <p:spPr bwMode="auto">
          <a:xfrm>
            <a:off x="5029200" y="3932238"/>
            <a:ext cx="6350" cy="16303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" y="1027"/>
              </a:cxn>
            </a:cxnLst>
            <a:rect l="0" t="0" r="r" b="b"/>
            <a:pathLst>
              <a:path w="4" h="1027">
                <a:moveTo>
                  <a:pt x="0" y="0"/>
                </a:moveTo>
                <a:lnTo>
                  <a:pt x="4" y="1027"/>
                </a:lnTo>
              </a:path>
            </a:pathLst>
          </a:cu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192521" name="Freeform 9"/>
          <p:cNvSpPr>
            <a:spLocks/>
          </p:cNvSpPr>
          <p:nvPr/>
        </p:nvSpPr>
        <p:spPr bwMode="auto">
          <a:xfrm>
            <a:off x="5048250" y="3914775"/>
            <a:ext cx="1649413" cy="1574800"/>
          </a:xfrm>
          <a:custGeom>
            <a:avLst/>
            <a:gdLst/>
            <a:ahLst/>
            <a:cxnLst>
              <a:cxn ang="0">
                <a:pos x="1039" y="992"/>
              </a:cxn>
              <a:cxn ang="0">
                <a:pos x="931" y="982"/>
              </a:cxn>
              <a:cxn ang="0">
                <a:pos x="876" y="969"/>
              </a:cxn>
              <a:cxn ang="0">
                <a:pos x="823" y="954"/>
              </a:cxn>
              <a:cxn ang="0">
                <a:pos x="768" y="931"/>
              </a:cxn>
              <a:cxn ang="0">
                <a:pos x="713" y="899"/>
              </a:cxn>
              <a:cxn ang="0">
                <a:pos x="661" y="859"/>
              </a:cxn>
              <a:cxn ang="0">
                <a:pos x="551" y="745"/>
              </a:cxn>
              <a:cxn ang="0">
                <a:pos x="443" y="583"/>
              </a:cxn>
              <a:cxn ang="0">
                <a:pos x="335" y="388"/>
              </a:cxn>
              <a:cxn ang="0">
                <a:pos x="280" y="289"/>
              </a:cxn>
              <a:cxn ang="0">
                <a:pos x="225" y="198"/>
              </a:cxn>
              <a:cxn ang="0">
                <a:pos x="173" y="118"/>
              </a:cxn>
              <a:cxn ang="0">
                <a:pos x="118" y="55"/>
              </a:cxn>
              <a:cxn ang="0">
                <a:pos x="63" y="15"/>
              </a:cxn>
              <a:cxn ang="0">
                <a:pos x="38" y="8"/>
              </a:cxn>
              <a:cxn ang="0">
                <a:pos x="0" y="0"/>
              </a:cxn>
            </a:cxnLst>
            <a:rect l="0" t="0" r="r" b="b"/>
            <a:pathLst>
              <a:path w="1039" h="992">
                <a:moveTo>
                  <a:pt x="1039" y="992"/>
                </a:moveTo>
                <a:lnTo>
                  <a:pt x="931" y="982"/>
                </a:lnTo>
                <a:lnTo>
                  <a:pt x="876" y="969"/>
                </a:lnTo>
                <a:lnTo>
                  <a:pt x="823" y="954"/>
                </a:lnTo>
                <a:lnTo>
                  <a:pt x="768" y="931"/>
                </a:lnTo>
                <a:lnTo>
                  <a:pt x="713" y="899"/>
                </a:lnTo>
                <a:lnTo>
                  <a:pt x="661" y="859"/>
                </a:lnTo>
                <a:lnTo>
                  <a:pt x="551" y="745"/>
                </a:lnTo>
                <a:lnTo>
                  <a:pt x="443" y="583"/>
                </a:lnTo>
                <a:lnTo>
                  <a:pt x="335" y="388"/>
                </a:lnTo>
                <a:lnTo>
                  <a:pt x="280" y="289"/>
                </a:lnTo>
                <a:lnTo>
                  <a:pt x="225" y="198"/>
                </a:lnTo>
                <a:lnTo>
                  <a:pt x="173" y="118"/>
                </a:lnTo>
                <a:lnTo>
                  <a:pt x="118" y="55"/>
                </a:lnTo>
                <a:lnTo>
                  <a:pt x="63" y="15"/>
                </a:lnTo>
                <a:lnTo>
                  <a:pt x="38" y="8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92522" name="Freeform 10"/>
          <p:cNvSpPr>
            <a:spLocks/>
          </p:cNvSpPr>
          <p:nvPr/>
        </p:nvSpPr>
        <p:spPr bwMode="auto">
          <a:xfrm>
            <a:off x="3352800" y="3919538"/>
            <a:ext cx="1676400" cy="1570037"/>
          </a:xfrm>
          <a:custGeom>
            <a:avLst/>
            <a:gdLst/>
            <a:ahLst/>
            <a:cxnLst>
              <a:cxn ang="0">
                <a:pos x="0" y="989"/>
              </a:cxn>
              <a:cxn ang="0">
                <a:pos x="108" y="979"/>
              </a:cxn>
              <a:cxn ang="0">
                <a:pos x="163" y="966"/>
              </a:cxn>
              <a:cxn ang="0">
                <a:pos x="218" y="951"/>
              </a:cxn>
              <a:cxn ang="0">
                <a:pos x="271" y="928"/>
              </a:cxn>
              <a:cxn ang="0">
                <a:pos x="326" y="896"/>
              </a:cxn>
              <a:cxn ang="0">
                <a:pos x="381" y="856"/>
              </a:cxn>
              <a:cxn ang="0">
                <a:pos x="488" y="742"/>
              </a:cxn>
              <a:cxn ang="0">
                <a:pos x="596" y="580"/>
              </a:cxn>
              <a:cxn ang="0">
                <a:pos x="706" y="385"/>
              </a:cxn>
              <a:cxn ang="0">
                <a:pos x="759" y="286"/>
              </a:cxn>
              <a:cxn ang="0">
                <a:pos x="814" y="195"/>
              </a:cxn>
              <a:cxn ang="0">
                <a:pos x="868" y="115"/>
              </a:cxn>
              <a:cxn ang="0">
                <a:pos x="909" y="72"/>
              </a:cxn>
              <a:cxn ang="0">
                <a:pos x="969" y="18"/>
              </a:cxn>
              <a:cxn ang="0">
                <a:pos x="1056" y="0"/>
              </a:cxn>
            </a:cxnLst>
            <a:rect l="0" t="0" r="r" b="b"/>
            <a:pathLst>
              <a:path w="1056" h="989">
                <a:moveTo>
                  <a:pt x="0" y="989"/>
                </a:moveTo>
                <a:lnTo>
                  <a:pt x="108" y="979"/>
                </a:lnTo>
                <a:lnTo>
                  <a:pt x="163" y="966"/>
                </a:lnTo>
                <a:lnTo>
                  <a:pt x="218" y="951"/>
                </a:lnTo>
                <a:lnTo>
                  <a:pt x="271" y="928"/>
                </a:lnTo>
                <a:lnTo>
                  <a:pt x="326" y="896"/>
                </a:lnTo>
                <a:lnTo>
                  <a:pt x="381" y="856"/>
                </a:lnTo>
                <a:lnTo>
                  <a:pt x="488" y="742"/>
                </a:lnTo>
                <a:lnTo>
                  <a:pt x="596" y="580"/>
                </a:lnTo>
                <a:lnTo>
                  <a:pt x="706" y="385"/>
                </a:lnTo>
                <a:lnTo>
                  <a:pt x="759" y="286"/>
                </a:lnTo>
                <a:lnTo>
                  <a:pt x="814" y="195"/>
                </a:lnTo>
                <a:lnTo>
                  <a:pt x="868" y="115"/>
                </a:lnTo>
                <a:lnTo>
                  <a:pt x="909" y="72"/>
                </a:lnTo>
                <a:lnTo>
                  <a:pt x="969" y="18"/>
                </a:lnTo>
                <a:lnTo>
                  <a:pt x="1056" y="0"/>
                </a:lnTo>
              </a:path>
            </a:pathLst>
          </a:custGeom>
          <a:noFill/>
          <a:ln w="50800" cap="rnd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92523" name="Freeform 11"/>
          <p:cNvSpPr>
            <a:spLocks/>
          </p:cNvSpPr>
          <p:nvPr/>
        </p:nvSpPr>
        <p:spPr bwMode="auto">
          <a:xfrm>
            <a:off x="3376613" y="5575300"/>
            <a:ext cx="3395662" cy="63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2139" y="4"/>
              </a:cxn>
            </a:cxnLst>
            <a:rect l="0" t="0" r="r" b="b"/>
            <a:pathLst>
              <a:path w="2139" h="4">
                <a:moveTo>
                  <a:pt x="0" y="0"/>
                </a:moveTo>
                <a:lnTo>
                  <a:pt x="0" y="0"/>
                </a:lnTo>
                <a:lnTo>
                  <a:pt x="2139" y="4"/>
                </a:lnTo>
              </a:path>
            </a:pathLst>
          </a:custGeom>
          <a:noFill/>
          <a:ln w="508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92524" name="Rectangle 12"/>
          <p:cNvSpPr>
            <a:spLocks noChangeArrowheads="1"/>
          </p:cNvSpPr>
          <p:nvPr/>
        </p:nvSpPr>
        <p:spPr bwMode="auto">
          <a:xfrm>
            <a:off x="6705600" y="5562600"/>
            <a:ext cx="381000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lang="en-US" sz="1800" b="1"/>
              <a:t>X</a:t>
            </a:r>
          </a:p>
        </p:txBody>
      </p:sp>
      <p:sp>
        <p:nvSpPr>
          <p:cNvPr id="192525" name="Rectangle 13"/>
          <p:cNvSpPr>
            <a:spLocks noChangeArrowheads="1"/>
          </p:cNvSpPr>
          <p:nvPr/>
        </p:nvSpPr>
        <p:spPr bwMode="auto">
          <a:xfrm>
            <a:off x="6567488" y="3821113"/>
            <a:ext cx="184150" cy="92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192526" name="Rectangle 14"/>
          <p:cNvSpPr>
            <a:spLocks noChangeArrowheads="1"/>
          </p:cNvSpPr>
          <p:nvPr/>
        </p:nvSpPr>
        <p:spPr bwMode="auto">
          <a:xfrm>
            <a:off x="5181600" y="6172200"/>
            <a:ext cx="4984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lang="en-US" sz="1800" b="1">
                <a:solidFill>
                  <a:srgbClr val="339933"/>
                </a:solidFill>
              </a:rPr>
              <a:t>8.6</a:t>
            </a:r>
            <a:endParaRPr lang="en-US" b="1">
              <a:solidFill>
                <a:srgbClr val="339933"/>
              </a:solidFill>
            </a:endParaRPr>
          </a:p>
        </p:txBody>
      </p:sp>
      <p:sp>
        <p:nvSpPr>
          <p:cNvPr id="192527" name="Rectangle 15"/>
          <p:cNvSpPr>
            <a:spLocks noChangeArrowheads="1"/>
          </p:cNvSpPr>
          <p:nvPr/>
        </p:nvSpPr>
        <p:spPr bwMode="auto">
          <a:xfrm>
            <a:off x="4800600" y="5791200"/>
            <a:ext cx="4984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lang="en-US" sz="1800" b="1"/>
              <a:t>8.0</a:t>
            </a:r>
            <a:endParaRPr lang="en-US" b="1"/>
          </a:p>
        </p:txBody>
      </p:sp>
      <p:sp>
        <p:nvSpPr>
          <p:cNvPr id="192528" name="Line 16"/>
          <p:cNvSpPr>
            <a:spLocks noChangeShapeType="1"/>
          </p:cNvSpPr>
          <p:nvPr/>
        </p:nvSpPr>
        <p:spPr bwMode="auto">
          <a:xfrm flipV="1">
            <a:off x="5029200" y="5562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192529" name="Line 17"/>
          <p:cNvSpPr>
            <a:spLocks noChangeShapeType="1"/>
          </p:cNvSpPr>
          <p:nvPr/>
        </p:nvSpPr>
        <p:spPr bwMode="auto">
          <a:xfrm flipV="1">
            <a:off x="5410200" y="55626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5361-4EB3-4CE3-A733-77D27430B0D7}" type="slidenum">
              <a:rPr lang="en-IE" smtClean="0"/>
              <a:pPr/>
              <a:t>20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Freeform 2"/>
          <p:cNvSpPr>
            <a:spLocks/>
          </p:cNvSpPr>
          <p:nvPr/>
        </p:nvSpPr>
        <p:spPr bwMode="auto">
          <a:xfrm>
            <a:off x="4914900" y="3748088"/>
            <a:ext cx="1562100" cy="1657350"/>
          </a:xfrm>
          <a:custGeom>
            <a:avLst/>
            <a:gdLst/>
            <a:ahLst/>
            <a:cxnLst>
              <a:cxn ang="0">
                <a:pos x="984" y="1032"/>
              </a:cxn>
              <a:cxn ang="0">
                <a:pos x="981" y="0"/>
              </a:cxn>
              <a:cxn ang="0">
                <a:pos x="888" y="72"/>
              </a:cxn>
              <a:cxn ang="0">
                <a:pos x="792" y="168"/>
              </a:cxn>
              <a:cxn ang="0">
                <a:pos x="726" y="304"/>
              </a:cxn>
              <a:cxn ang="0">
                <a:pos x="638" y="452"/>
              </a:cxn>
              <a:cxn ang="0">
                <a:pos x="586" y="552"/>
              </a:cxn>
              <a:cxn ang="0">
                <a:pos x="522" y="657"/>
              </a:cxn>
              <a:cxn ang="0">
                <a:pos x="456" y="744"/>
              </a:cxn>
              <a:cxn ang="0">
                <a:pos x="360" y="852"/>
              </a:cxn>
              <a:cxn ang="0">
                <a:pos x="204" y="948"/>
              </a:cxn>
              <a:cxn ang="0">
                <a:pos x="0" y="984"/>
              </a:cxn>
              <a:cxn ang="0">
                <a:pos x="3" y="1044"/>
              </a:cxn>
              <a:cxn ang="0">
                <a:pos x="984" y="1032"/>
              </a:cxn>
            </a:cxnLst>
            <a:rect l="0" t="0" r="r" b="b"/>
            <a:pathLst>
              <a:path w="984" h="1044">
                <a:moveTo>
                  <a:pt x="984" y="1032"/>
                </a:moveTo>
                <a:lnTo>
                  <a:pt x="981" y="0"/>
                </a:lnTo>
                <a:lnTo>
                  <a:pt x="888" y="72"/>
                </a:lnTo>
                <a:lnTo>
                  <a:pt x="792" y="168"/>
                </a:lnTo>
                <a:lnTo>
                  <a:pt x="726" y="304"/>
                </a:lnTo>
                <a:lnTo>
                  <a:pt x="638" y="452"/>
                </a:lnTo>
                <a:lnTo>
                  <a:pt x="586" y="552"/>
                </a:lnTo>
                <a:lnTo>
                  <a:pt x="522" y="657"/>
                </a:lnTo>
                <a:lnTo>
                  <a:pt x="456" y="744"/>
                </a:lnTo>
                <a:lnTo>
                  <a:pt x="360" y="852"/>
                </a:lnTo>
                <a:lnTo>
                  <a:pt x="204" y="948"/>
                </a:lnTo>
                <a:lnTo>
                  <a:pt x="0" y="984"/>
                </a:lnTo>
                <a:lnTo>
                  <a:pt x="3" y="1044"/>
                </a:lnTo>
                <a:lnTo>
                  <a:pt x="984" y="1032"/>
                </a:lnTo>
                <a:close/>
              </a:path>
            </a:pathLst>
          </a:cu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93539" name="Freeform 3"/>
          <p:cNvSpPr>
            <a:spLocks/>
          </p:cNvSpPr>
          <p:nvPr/>
        </p:nvSpPr>
        <p:spPr bwMode="auto">
          <a:xfrm>
            <a:off x="647700" y="3767138"/>
            <a:ext cx="1562100" cy="1657350"/>
          </a:xfrm>
          <a:custGeom>
            <a:avLst/>
            <a:gdLst/>
            <a:ahLst/>
            <a:cxnLst>
              <a:cxn ang="0">
                <a:pos x="984" y="1032"/>
              </a:cxn>
              <a:cxn ang="0">
                <a:pos x="981" y="0"/>
              </a:cxn>
              <a:cxn ang="0">
                <a:pos x="888" y="72"/>
              </a:cxn>
              <a:cxn ang="0">
                <a:pos x="792" y="168"/>
              </a:cxn>
              <a:cxn ang="0">
                <a:pos x="726" y="304"/>
              </a:cxn>
              <a:cxn ang="0">
                <a:pos x="638" y="452"/>
              </a:cxn>
              <a:cxn ang="0">
                <a:pos x="586" y="552"/>
              </a:cxn>
              <a:cxn ang="0">
                <a:pos x="522" y="657"/>
              </a:cxn>
              <a:cxn ang="0">
                <a:pos x="456" y="744"/>
              </a:cxn>
              <a:cxn ang="0">
                <a:pos x="360" y="852"/>
              </a:cxn>
              <a:cxn ang="0">
                <a:pos x="204" y="948"/>
              </a:cxn>
              <a:cxn ang="0">
                <a:pos x="0" y="984"/>
              </a:cxn>
              <a:cxn ang="0">
                <a:pos x="3" y="1044"/>
              </a:cxn>
              <a:cxn ang="0">
                <a:pos x="984" y="1032"/>
              </a:cxn>
            </a:cxnLst>
            <a:rect l="0" t="0" r="r" b="b"/>
            <a:pathLst>
              <a:path w="984" h="1044">
                <a:moveTo>
                  <a:pt x="984" y="1032"/>
                </a:moveTo>
                <a:lnTo>
                  <a:pt x="981" y="0"/>
                </a:lnTo>
                <a:lnTo>
                  <a:pt x="888" y="72"/>
                </a:lnTo>
                <a:lnTo>
                  <a:pt x="792" y="168"/>
                </a:lnTo>
                <a:lnTo>
                  <a:pt x="726" y="304"/>
                </a:lnTo>
                <a:lnTo>
                  <a:pt x="638" y="452"/>
                </a:lnTo>
                <a:lnTo>
                  <a:pt x="586" y="552"/>
                </a:lnTo>
                <a:lnTo>
                  <a:pt x="522" y="657"/>
                </a:lnTo>
                <a:lnTo>
                  <a:pt x="456" y="744"/>
                </a:lnTo>
                <a:lnTo>
                  <a:pt x="360" y="852"/>
                </a:lnTo>
                <a:lnTo>
                  <a:pt x="204" y="948"/>
                </a:lnTo>
                <a:lnTo>
                  <a:pt x="0" y="984"/>
                </a:lnTo>
                <a:lnTo>
                  <a:pt x="3" y="1044"/>
                </a:lnTo>
                <a:lnTo>
                  <a:pt x="984" y="1032"/>
                </a:lnTo>
                <a:close/>
              </a:path>
            </a:pathLst>
          </a:cu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93540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524000"/>
            <a:ext cx="8077200" cy="1090613"/>
          </a:xfrm>
        </p:spPr>
        <p:txBody>
          <a:bodyPr/>
          <a:lstStyle/>
          <a:p>
            <a:pPr marL="571500" indent="-571500"/>
            <a:r>
              <a:rPr lang="en-US" sz="2700" dirty="0"/>
              <a:t>Suppose  X  is normal with mean 8.0 and standard deviation 5.0.  Find P(X </a:t>
            </a:r>
            <a:r>
              <a:rPr lang="en-US" sz="2800" dirty="0">
                <a:solidFill>
                  <a:schemeClr val="folHlink"/>
                </a:solidFill>
              </a:rPr>
              <a:t>≤</a:t>
            </a:r>
            <a:r>
              <a:rPr lang="en-US" sz="2700" dirty="0" smtClean="0"/>
              <a:t> </a:t>
            </a:r>
            <a:r>
              <a:rPr lang="en-US" sz="2700" dirty="0"/>
              <a:t>8.6)</a:t>
            </a:r>
          </a:p>
          <a:p>
            <a:pPr marL="571500" indent="-571500" defTabSz="914400">
              <a:lnSpc>
                <a:spcPct val="90000"/>
              </a:lnSpc>
            </a:pPr>
            <a:endParaRPr lang="en-US" sz="2700" dirty="0"/>
          </a:p>
        </p:txBody>
      </p:sp>
      <p:sp>
        <p:nvSpPr>
          <p:cNvPr id="193542" name="Freeform 6"/>
          <p:cNvSpPr>
            <a:spLocks/>
          </p:cNvSpPr>
          <p:nvPr/>
        </p:nvSpPr>
        <p:spPr bwMode="auto">
          <a:xfrm>
            <a:off x="6472238" y="5176838"/>
            <a:ext cx="320675" cy="242887"/>
          </a:xfrm>
          <a:custGeom>
            <a:avLst/>
            <a:gdLst/>
            <a:ahLst/>
            <a:cxnLst>
              <a:cxn ang="0">
                <a:pos x="12" y="141"/>
              </a:cxn>
              <a:cxn ang="0">
                <a:pos x="105" y="145"/>
              </a:cxn>
              <a:cxn ang="0">
                <a:pos x="162" y="144"/>
              </a:cxn>
              <a:cxn ang="0">
                <a:pos x="192" y="147"/>
              </a:cxn>
              <a:cxn ang="0">
                <a:pos x="201" y="132"/>
              </a:cxn>
              <a:cxn ang="0">
                <a:pos x="187" y="24"/>
              </a:cxn>
              <a:cxn ang="0">
                <a:pos x="150" y="0"/>
              </a:cxn>
              <a:cxn ang="0">
                <a:pos x="70" y="46"/>
              </a:cxn>
              <a:cxn ang="0">
                <a:pos x="51" y="52"/>
              </a:cxn>
              <a:cxn ang="0">
                <a:pos x="27" y="57"/>
              </a:cxn>
              <a:cxn ang="0">
                <a:pos x="7" y="73"/>
              </a:cxn>
              <a:cxn ang="0">
                <a:pos x="0" y="90"/>
              </a:cxn>
              <a:cxn ang="0">
                <a:pos x="1" y="133"/>
              </a:cxn>
              <a:cxn ang="0">
                <a:pos x="12" y="141"/>
              </a:cxn>
            </a:cxnLst>
            <a:rect l="0" t="0" r="r" b="b"/>
            <a:pathLst>
              <a:path w="202" h="153">
                <a:moveTo>
                  <a:pt x="12" y="141"/>
                </a:moveTo>
                <a:cubicBezTo>
                  <a:pt x="39" y="153"/>
                  <a:pt x="79" y="146"/>
                  <a:pt x="105" y="145"/>
                </a:cubicBezTo>
                <a:cubicBezTo>
                  <a:pt x="127" y="143"/>
                  <a:pt x="135" y="143"/>
                  <a:pt x="162" y="144"/>
                </a:cubicBezTo>
                <a:cubicBezTo>
                  <a:pt x="172" y="148"/>
                  <a:pt x="181" y="148"/>
                  <a:pt x="192" y="147"/>
                </a:cubicBezTo>
                <a:cubicBezTo>
                  <a:pt x="200" y="136"/>
                  <a:pt x="198" y="142"/>
                  <a:pt x="201" y="132"/>
                </a:cubicBezTo>
                <a:cubicBezTo>
                  <a:pt x="200" y="102"/>
                  <a:pt x="202" y="55"/>
                  <a:pt x="187" y="24"/>
                </a:cubicBezTo>
                <a:cubicBezTo>
                  <a:pt x="185" y="7"/>
                  <a:pt x="165" y="1"/>
                  <a:pt x="150" y="0"/>
                </a:cubicBezTo>
                <a:cubicBezTo>
                  <a:pt x="116" y="2"/>
                  <a:pt x="102" y="41"/>
                  <a:pt x="70" y="46"/>
                </a:cubicBezTo>
                <a:cubicBezTo>
                  <a:pt x="63" y="49"/>
                  <a:pt x="58" y="51"/>
                  <a:pt x="51" y="52"/>
                </a:cubicBezTo>
                <a:cubicBezTo>
                  <a:pt x="43" y="55"/>
                  <a:pt x="36" y="56"/>
                  <a:pt x="27" y="57"/>
                </a:cubicBezTo>
                <a:cubicBezTo>
                  <a:pt x="19" y="62"/>
                  <a:pt x="14" y="67"/>
                  <a:pt x="7" y="73"/>
                </a:cubicBezTo>
                <a:cubicBezTo>
                  <a:pt x="0" y="87"/>
                  <a:pt x="2" y="81"/>
                  <a:pt x="0" y="90"/>
                </a:cubicBezTo>
                <a:cubicBezTo>
                  <a:pt x="0" y="104"/>
                  <a:pt x="0" y="119"/>
                  <a:pt x="1" y="133"/>
                </a:cubicBezTo>
                <a:cubicBezTo>
                  <a:pt x="1" y="138"/>
                  <a:pt x="8" y="147"/>
                  <a:pt x="12" y="141"/>
                </a:cubicBezTo>
                <a:close/>
              </a:path>
            </a:pathLst>
          </a:cu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93543" name="Freeform 7"/>
          <p:cNvSpPr>
            <a:spLocks/>
          </p:cNvSpPr>
          <p:nvPr/>
        </p:nvSpPr>
        <p:spPr bwMode="auto">
          <a:xfrm>
            <a:off x="6432550" y="3760788"/>
            <a:ext cx="366713" cy="1625600"/>
          </a:xfrm>
          <a:custGeom>
            <a:avLst/>
            <a:gdLst/>
            <a:ahLst/>
            <a:cxnLst>
              <a:cxn ang="0">
                <a:pos x="25" y="984"/>
              </a:cxn>
              <a:cxn ang="0">
                <a:pos x="37" y="572"/>
              </a:cxn>
              <a:cxn ang="0">
                <a:pos x="33" y="340"/>
              </a:cxn>
              <a:cxn ang="0">
                <a:pos x="29" y="140"/>
              </a:cxn>
              <a:cxn ang="0">
                <a:pos x="41" y="4"/>
              </a:cxn>
              <a:cxn ang="0">
                <a:pos x="133" y="28"/>
              </a:cxn>
              <a:cxn ang="0">
                <a:pos x="153" y="44"/>
              </a:cxn>
              <a:cxn ang="0">
                <a:pos x="161" y="56"/>
              </a:cxn>
              <a:cxn ang="0">
                <a:pos x="173" y="64"/>
              </a:cxn>
              <a:cxn ang="0">
                <a:pos x="209" y="112"/>
              </a:cxn>
              <a:cxn ang="0">
                <a:pos x="221" y="136"/>
              </a:cxn>
              <a:cxn ang="0">
                <a:pos x="213" y="216"/>
              </a:cxn>
              <a:cxn ang="0">
                <a:pos x="225" y="376"/>
              </a:cxn>
              <a:cxn ang="0">
                <a:pos x="221" y="444"/>
              </a:cxn>
              <a:cxn ang="0">
                <a:pos x="213" y="468"/>
              </a:cxn>
              <a:cxn ang="0">
                <a:pos x="209" y="636"/>
              </a:cxn>
              <a:cxn ang="0">
                <a:pos x="221" y="596"/>
              </a:cxn>
              <a:cxn ang="0">
                <a:pos x="173" y="980"/>
              </a:cxn>
              <a:cxn ang="0">
                <a:pos x="25" y="984"/>
              </a:cxn>
            </a:cxnLst>
            <a:rect l="0" t="0" r="r" b="b"/>
            <a:pathLst>
              <a:path w="231" h="1024">
                <a:moveTo>
                  <a:pt x="25" y="984"/>
                </a:moveTo>
                <a:cubicBezTo>
                  <a:pt x="28" y="847"/>
                  <a:pt x="34" y="709"/>
                  <a:pt x="37" y="572"/>
                </a:cubicBezTo>
                <a:cubicBezTo>
                  <a:pt x="33" y="476"/>
                  <a:pt x="30" y="440"/>
                  <a:pt x="33" y="340"/>
                </a:cubicBezTo>
                <a:cubicBezTo>
                  <a:pt x="30" y="269"/>
                  <a:pt x="25" y="210"/>
                  <a:pt x="29" y="140"/>
                </a:cubicBezTo>
                <a:cubicBezTo>
                  <a:pt x="28" y="100"/>
                  <a:pt x="0" y="32"/>
                  <a:pt x="41" y="4"/>
                </a:cubicBezTo>
                <a:cubicBezTo>
                  <a:pt x="122" y="9"/>
                  <a:pt x="91" y="0"/>
                  <a:pt x="133" y="28"/>
                </a:cubicBezTo>
                <a:cubicBezTo>
                  <a:pt x="156" y="62"/>
                  <a:pt x="125" y="22"/>
                  <a:pt x="153" y="44"/>
                </a:cubicBezTo>
                <a:cubicBezTo>
                  <a:pt x="157" y="47"/>
                  <a:pt x="158" y="53"/>
                  <a:pt x="161" y="56"/>
                </a:cubicBezTo>
                <a:cubicBezTo>
                  <a:pt x="164" y="59"/>
                  <a:pt x="169" y="61"/>
                  <a:pt x="173" y="64"/>
                </a:cubicBezTo>
                <a:cubicBezTo>
                  <a:pt x="185" y="82"/>
                  <a:pt x="194" y="97"/>
                  <a:pt x="209" y="112"/>
                </a:cubicBezTo>
                <a:cubicBezTo>
                  <a:pt x="212" y="120"/>
                  <a:pt x="221" y="127"/>
                  <a:pt x="221" y="136"/>
                </a:cubicBezTo>
                <a:cubicBezTo>
                  <a:pt x="221" y="163"/>
                  <a:pt x="213" y="216"/>
                  <a:pt x="213" y="216"/>
                </a:cubicBezTo>
                <a:cubicBezTo>
                  <a:pt x="215" y="282"/>
                  <a:pt x="217" y="319"/>
                  <a:pt x="225" y="376"/>
                </a:cubicBezTo>
                <a:cubicBezTo>
                  <a:pt x="224" y="399"/>
                  <a:pt x="224" y="421"/>
                  <a:pt x="221" y="444"/>
                </a:cubicBezTo>
                <a:cubicBezTo>
                  <a:pt x="220" y="452"/>
                  <a:pt x="213" y="468"/>
                  <a:pt x="213" y="468"/>
                </a:cubicBezTo>
                <a:cubicBezTo>
                  <a:pt x="207" y="564"/>
                  <a:pt x="209" y="508"/>
                  <a:pt x="209" y="636"/>
                </a:cubicBezTo>
                <a:cubicBezTo>
                  <a:pt x="213" y="623"/>
                  <a:pt x="222" y="582"/>
                  <a:pt x="221" y="596"/>
                </a:cubicBezTo>
                <a:cubicBezTo>
                  <a:pt x="208" y="724"/>
                  <a:pt x="231" y="865"/>
                  <a:pt x="173" y="980"/>
                </a:cubicBezTo>
                <a:cubicBezTo>
                  <a:pt x="151" y="1024"/>
                  <a:pt x="74" y="983"/>
                  <a:pt x="25" y="984"/>
                </a:cubicBezTo>
                <a:close/>
              </a:path>
            </a:pathLst>
          </a:cu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93544" name="Line 8"/>
          <p:cNvSpPr>
            <a:spLocks noChangeShapeType="1"/>
          </p:cNvSpPr>
          <p:nvPr/>
        </p:nvSpPr>
        <p:spPr bwMode="auto">
          <a:xfrm>
            <a:off x="6783388" y="4021138"/>
            <a:ext cx="0" cy="13716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193545" name="Line 9"/>
          <p:cNvSpPr>
            <a:spLocks noChangeShapeType="1"/>
          </p:cNvSpPr>
          <p:nvPr/>
        </p:nvSpPr>
        <p:spPr bwMode="auto">
          <a:xfrm>
            <a:off x="6478588" y="3792538"/>
            <a:ext cx="0" cy="1600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193546" name="Freeform 10"/>
          <p:cNvSpPr>
            <a:spLocks/>
          </p:cNvSpPr>
          <p:nvPr/>
        </p:nvSpPr>
        <p:spPr bwMode="auto">
          <a:xfrm>
            <a:off x="6513513" y="3748088"/>
            <a:ext cx="1635125" cy="1573212"/>
          </a:xfrm>
          <a:custGeom>
            <a:avLst/>
            <a:gdLst/>
            <a:ahLst/>
            <a:cxnLst>
              <a:cxn ang="0">
                <a:pos x="1029" y="990"/>
              </a:cxn>
              <a:cxn ang="0">
                <a:pos x="921" y="980"/>
              </a:cxn>
              <a:cxn ang="0">
                <a:pos x="866" y="967"/>
              </a:cxn>
              <a:cxn ang="0">
                <a:pos x="813" y="952"/>
              </a:cxn>
              <a:cxn ang="0">
                <a:pos x="758" y="929"/>
              </a:cxn>
              <a:cxn ang="0">
                <a:pos x="703" y="897"/>
              </a:cxn>
              <a:cxn ang="0">
                <a:pos x="651" y="857"/>
              </a:cxn>
              <a:cxn ang="0">
                <a:pos x="541" y="743"/>
              </a:cxn>
              <a:cxn ang="0">
                <a:pos x="433" y="581"/>
              </a:cxn>
              <a:cxn ang="0">
                <a:pos x="325" y="386"/>
              </a:cxn>
              <a:cxn ang="0">
                <a:pos x="270" y="287"/>
              </a:cxn>
              <a:cxn ang="0">
                <a:pos x="215" y="196"/>
              </a:cxn>
              <a:cxn ang="0">
                <a:pos x="163" y="116"/>
              </a:cxn>
              <a:cxn ang="0">
                <a:pos x="108" y="53"/>
              </a:cxn>
              <a:cxn ang="0">
                <a:pos x="53" y="13"/>
              </a:cxn>
              <a:cxn ang="0">
                <a:pos x="0" y="0"/>
              </a:cxn>
            </a:cxnLst>
            <a:rect l="0" t="0" r="r" b="b"/>
            <a:pathLst>
              <a:path w="1030" h="991">
                <a:moveTo>
                  <a:pt x="1029" y="990"/>
                </a:moveTo>
                <a:lnTo>
                  <a:pt x="921" y="980"/>
                </a:lnTo>
                <a:lnTo>
                  <a:pt x="866" y="967"/>
                </a:lnTo>
                <a:lnTo>
                  <a:pt x="813" y="952"/>
                </a:lnTo>
                <a:lnTo>
                  <a:pt x="758" y="929"/>
                </a:lnTo>
                <a:lnTo>
                  <a:pt x="703" y="897"/>
                </a:lnTo>
                <a:lnTo>
                  <a:pt x="651" y="857"/>
                </a:lnTo>
                <a:lnTo>
                  <a:pt x="541" y="743"/>
                </a:lnTo>
                <a:lnTo>
                  <a:pt x="433" y="581"/>
                </a:lnTo>
                <a:lnTo>
                  <a:pt x="325" y="386"/>
                </a:lnTo>
                <a:lnTo>
                  <a:pt x="270" y="287"/>
                </a:lnTo>
                <a:lnTo>
                  <a:pt x="215" y="196"/>
                </a:lnTo>
                <a:lnTo>
                  <a:pt x="163" y="116"/>
                </a:lnTo>
                <a:lnTo>
                  <a:pt x="108" y="53"/>
                </a:lnTo>
                <a:lnTo>
                  <a:pt x="53" y="13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93547" name="Freeform 11"/>
          <p:cNvSpPr>
            <a:spLocks/>
          </p:cNvSpPr>
          <p:nvPr/>
        </p:nvSpPr>
        <p:spPr bwMode="auto">
          <a:xfrm>
            <a:off x="4876800" y="3748088"/>
            <a:ext cx="1638300" cy="1573212"/>
          </a:xfrm>
          <a:custGeom>
            <a:avLst/>
            <a:gdLst/>
            <a:ahLst/>
            <a:cxnLst>
              <a:cxn ang="0">
                <a:pos x="0" y="990"/>
              </a:cxn>
              <a:cxn ang="0">
                <a:pos x="108" y="980"/>
              </a:cxn>
              <a:cxn ang="0">
                <a:pos x="163" y="967"/>
              </a:cxn>
              <a:cxn ang="0">
                <a:pos x="218" y="952"/>
              </a:cxn>
              <a:cxn ang="0">
                <a:pos x="271" y="929"/>
              </a:cxn>
              <a:cxn ang="0">
                <a:pos x="326" y="897"/>
              </a:cxn>
              <a:cxn ang="0">
                <a:pos x="381" y="857"/>
              </a:cxn>
              <a:cxn ang="0">
                <a:pos x="488" y="743"/>
              </a:cxn>
              <a:cxn ang="0">
                <a:pos x="596" y="581"/>
              </a:cxn>
              <a:cxn ang="0">
                <a:pos x="706" y="386"/>
              </a:cxn>
              <a:cxn ang="0">
                <a:pos x="759" y="287"/>
              </a:cxn>
              <a:cxn ang="0">
                <a:pos x="814" y="196"/>
              </a:cxn>
              <a:cxn ang="0">
                <a:pos x="868" y="116"/>
              </a:cxn>
              <a:cxn ang="0">
                <a:pos x="921" y="53"/>
              </a:cxn>
              <a:cxn ang="0">
                <a:pos x="976" y="13"/>
              </a:cxn>
              <a:cxn ang="0">
                <a:pos x="1031" y="0"/>
              </a:cxn>
            </a:cxnLst>
            <a:rect l="0" t="0" r="r" b="b"/>
            <a:pathLst>
              <a:path w="1032" h="991">
                <a:moveTo>
                  <a:pt x="0" y="990"/>
                </a:moveTo>
                <a:lnTo>
                  <a:pt x="108" y="980"/>
                </a:lnTo>
                <a:lnTo>
                  <a:pt x="163" y="967"/>
                </a:lnTo>
                <a:lnTo>
                  <a:pt x="218" y="952"/>
                </a:lnTo>
                <a:lnTo>
                  <a:pt x="271" y="929"/>
                </a:lnTo>
                <a:lnTo>
                  <a:pt x="326" y="897"/>
                </a:lnTo>
                <a:lnTo>
                  <a:pt x="381" y="857"/>
                </a:lnTo>
                <a:lnTo>
                  <a:pt x="488" y="743"/>
                </a:lnTo>
                <a:lnTo>
                  <a:pt x="596" y="581"/>
                </a:lnTo>
                <a:lnTo>
                  <a:pt x="706" y="386"/>
                </a:lnTo>
                <a:lnTo>
                  <a:pt x="759" y="287"/>
                </a:lnTo>
                <a:lnTo>
                  <a:pt x="814" y="196"/>
                </a:lnTo>
                <a:lnTo>
                  <a:pt x="868" y="116"/>
                </a:lnTo>
                <a:lnTo>
                  <a:pt x="921" y="53"/>
                </a:lnTo>
                <a:lnTo>
                  <a:pt x="976" y="13"/>
                </a:lnTo>
                <a:lnTo>
                  <a:pt x="1031" y="0"/>
                </a:lnTo>
              </a:path>
            </a:pathLst>
          </a:custGeom>
          <a:noFill/>
          <a:ln w="50800" cap="rnd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93548" name="Freeform 12"/>
          <p:cNvSpPr>
            <a:spLocks/>
          </p:cNvSpPr>
          <p:nvPr/>
        </p:nvSpPr>
        <p:spPr bwMode="auto">
          <a:xfrm>
            <a:off x="4838700" y="5403850"/>
            <a:ext cx="3309938" cy="1588"/>
          </a:xfrm>
          <a:custGeom>
            <a:avLst/>
            <a:gdLst/>
            <a:ahLst/>
            <a:cxnLst>
              <a:cxn ang="0">
                <a:pos x="0" y="1"/>
              </a:cxn>
              <a:cxn ang="0">
                <a:pos x="25" y="0"/>
              </a:cxn>
              <a:cxn ang="0">
                <a:pos x="2085" y="0"/>
              </a:cxn>
            </a:cxnLst>
            <a:rect l="0" t="0" r="r" b="b"/>
            <a:pathLst>
              <a:path w="2085" h="1">
                <a:moveTo>
                  <a:pt x="0" y="1"/>
                </a:moveTo>
                <a:lnTo>
                  <a:pt x="25" y="0"/>
                </a:lnTo>
                <a:lnTo>
                  <a:pt x="2085" y="0"/>
                </a:lnTo>
              </a:path>
            </a:pathLst>
          </a:custGeom>
          <a:noFill/>
          <a:ln w="508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93549" name="Rectangle 13"/>
          <p:cNvSpPr>
            <a:spLocks noChangeArrowheads="1"/>
          </p:cNvSpPr>
          <p:nvPr/>
        </p:nvSpPr>
        <p:spPr bwMode="auto">
          <a:xfrm>
            <a:off x="2511425" y="4111625"/>
            <a:ext cx="92075" cy="184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193550" name="Rectangle 14"/>
          <p:cNvSpPr>
            <a:spLocks noChangeArrowheads="1"/>
          </p:cNvSpPr>
          <p:nvPr/>
        </p:nvSpPr>
        <p:spPr bwMode="auto">
          <a:xfrm>
            <a:off x="8153400" y="5348288"/>
            <a:ext cx="381000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lang="en-US" sz="1800" b="1">
                <a:solidFill>
                  <a:schemeClr val="folHlink"/>
                </a:solidFill>
              </a:rPr>
              <a:t>Z</a:t>
            </a:r>
          </a:p>
        </p:txBody>
      </p:sp>
      <p:sp>
        <p:nvSpPr>
          <p:cNvPr id="193551" name="Rectangle 15"/>
          <p:cNvSpPr>
            <a:spLocks noChangeArrowheads="1"/>
          </p:cNvSpPr>
          <p:nvPr/>
        </p:nvSpPr>
        <p:spPr bwMode="auto">
          <a:xfrm>
            <a:off x="6553200" y="5424488"/>
            <a:ext cx="6254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lang="en-US" sz="1800" b="1">
                <a:solidFill>
                  <a:schemeClr val="folHlink"/>
                </a:solidFill>
              </a:rPr>
              <a:t>0.12</a:t>
            </a:r>
            <a:endParaRPr lang="en-US" b="1">
              <a:solidFill>
                <a:schemeClr val="folHlink"/>
              </a:solidFill>
            </a:endParaRPr>
          </a:p>
        </p:txBody>
      </p:sp>
      <p:sp>
        <p:nvSpPr>
          <p:cNvPr id="193552" name="Rectangle 16"/>
          <p:cNvSpPr>
            <a:spLocks noChangeArrowheads="1"/>
          </p:cNvSpPr>
          <p:nvPr/>
        </p:nvSpPr>
        <p:spPr bwMode="auto">
          <a:xfrm>
            <a:off x="6248400" y="5424488"/>
            <a:ext cx="3714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lang="en-US" sz="1800" b="1">
                <a:solidFill>
                  <a:schemeClr val="folHlink"/>
                </a:solidFill>
              </a:rPr>
              <a:t> 0</a:t>
            </a:r>
            <a:endParaRPr lang="en-US" b="1">
              <a:solidFill>
                <a:schemeClr val="folHlink"/>
              </a:solidFill>
            </a:endParaRPr>
          </a:p>
        </p:txBody>
      </p:sp>
      <p:sp>
        <p:nvSpPr>
          <p:cNvPr id="193553" name="Freeform 17"/>
          <p:cNvSpPr>
            <a:spLocks/>
          </p:cNvSpPr>
          <p:nvPr/>
        </p:nvSpPr>
        <p:spPr bwMode="auto">
          <a:xfrm>
            <a:off x="2205038" y="5176838"/>
            <a:ext cx="320675" cy="242887"/>
          </a:xfrm>
          <a:custGeom>
            <a:avLst/>
            <a:gdLst/>
            <a:ahLst/>
            <a:cxnLst>
              <a:cxn ang="0">
                <a:pos x="12" y="141"/>
              </a:cxn>
              <a:cxn ang="0">
                <a:pos x="105" y="145"/>
              </a:cxn>
              <a:cxn ang="0">
                <a:pos x="162" y="144"/>
              </a:cxn>
              <a:cxn ang="0">
                <a:pos x="192" y="147"/>
              </a:cxn>
              <a:cxn ang="0">
                <a:pos x="201" y="132"/>
              </a:cxn>
              <a:cxn ang="0">
                <a:pos x="187" y="24"/>
              </a:cxn>
              <a:cxn ang="0">
                <a:pos x="150" y="0"/>
              </a:cxn>
              <a:cxn ang="0">
                <a:pos x="70" y="46"/>
              </a:cxn>
              <a:cxn ang="0">
                <a:pos x="51" y="52"/>
              </a:cxn>
              <a:cxn ang="0">
                <a:pos x="27" y="57"/>
              </a:cxn>
              <a:cxn ang="0">
                <a:pos x="7" y="73"/>
              </a:cxn>
              <a:cxn ang="0">
                <a:pos x="0" y="90"/>
              </a:cxn>
              <a:cxn ang="0">
                <a:pos x="1" y="133"/>
              </a:cxn>
              <a:cxn ang="0">
                <a:pos x="12" y="141"/>
              </a:cxn>
            </a:cxnLst>
            <a:rect l="0" t="0" r="r" b="b"/>
            <a:pathLst>
              <a:path w="202" h="153">
                <a:moveTo>
                  <a:pt x="12" y="141"/>
                </a:moveTo>
                <a:cubicBezTo>
                  <a:pt x="39" y="153"/>
                  <a:pt x="79" y="146"/>
                  <a:pt x="105" y="145"/>
                </a:cubicBezTo>
                <a:cubicBezTo>
                  <a:pt x="127" y="143"/>
                  <a:pt x="135" y="143"/>
                  <a:pt x="162" y="144"/>
                </a:cubicBezTo>
                <a:cubicBezTo>
                  <a:pt x="172" y="148"/>
                  <a:pt x="181" y="148"/>
                  <a:pt x="192" y="147"/>
                </a:cubicBezTo>
                <a:cubicBezTo>
                  <a:pt x="200" y="136"/>
                  <a:pt x="198" y="142"/>
                  <a:pt x="201" y="132"/>
                </a:cubicBezTo>
                <a:cubicBezTo>
                  <a:pt x="200" y="102"/>
                  <a:pt x="202" y="55"/>
                  <a:pt x="187" y="24"/>
                </a:cubicBezTo>
                <a:cubicBezTo>
                  <a:pt x="185" y="7"/>
                  <a:pt x="165" y="1"/>
                  <a:pt x="150" y="0"/>
                </a:cubicBezTo>
                <a:cubicBezTo>
                  <a:pt x="116" y="2"/>
                  <a:pt x="102" y="41"/>
                  <a:pt x="70" y="46"/>
                </a:cubicBezTo>
                <a:cubicBezTo>
                  <a:pt x="63" y="49"/>
                  <a:pt x="58" y="51"/>
                  <a:pt x="51" y="52"/>
                </a:cubicBezTo>
                <a:cubicBezTo>
                  <a:pt x="43" y="55"/>
                  <a:pt x="36" y="56"/>
                  <a:pt x="27" y="57"/>
                </a:cubicBezTo>
                <a:cubicBezTo>
                  <a:pt x="19" y="62"/>
                  <a:pt x="14" y="67"/>
                  <a:pt x="7" y="73"/>
                </a:cubicBezTo>
                <a:cubicBezTo>
                  <a:pt x="0" y="87"/>
                  <a:pt x="2" y="81"/>
                  <a:pt x="0" y="90"/>
                </a:cubicBezTo>
                <a:cubicBezTo>
                  <a:pt x="0" y="104"/>
                  <a:pt x="0" y="119"/>
                  <a:pt x="1" y="133"/>
                </a:cubicBezTo>
                <a:cubicBezTo>
                  <a:pt x="1" y="138"/>
                  <a:pt x="8" y="147"/>
                  <a:pt x="12" y="141"/>
                </a:cubicBezTo>
                <a:close/>
              </a:path>
            </a:pathLst>
          </a:cu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93554" name="Freeform 18"/>
          <p:cNvSpPr>
            <a:spLocks/>
          </p:cNvSpPr>
          <p:nvPr/>
        </p:nvSpPr>
        <p:spPr bwMode="auto">
          <a:xfrm>
            <a:off x="2165350" y="3760788"/>
            <a:ext cx="366713" cy="1625600"/>
          </a:xfrm>
          <a:custGeom>
            <a:avLst/>
            <a:gdLst/>
            <a:ahLst/>
            <a:cxnLst>
              <a:cxn ang="0">
                <a:pos x="25" y="984"/>
              </a:cxn>
              <a:cxn ang="0">
                <a:pos x="37" y="572"/>
              </a:cxn>
              <a:cxn ang="0">
                <a:pos x="33" y="340"/>
              </a:cxn>
              <a:cxn ang="0">
                <a:pos x="29" y="140"/>
              </a:cxn>
              <a:cxn ang="0">
                <a:pos x="41" y="4"/>
              </a:cxn>
              <a:cxn ang="0">
                <a:pos x="133" y="28"/>
              </a:cxn>
              <a:cxn ang="0">
                <a:pos x="153" y="44"/>
              </a:cxn>
              <a:cxn ang="0">
                <a:pos x="161" y="56"/>
              </a:cxn>
              <a:cxn ang="0">
                <a:pos x="173" y="64"/>
              </a:cxn>
              <a:cxn ang="0">
                <a:pos x="209" y="112"/>
              </a:cxn>
              <a:cxn ang="0">
                <a:pos x="221" y="136"/>
              </a:cxn>
              <a:cxn ang="0">
                <a:pos x="213" y="216"/>
              </a:cxn>
              <a:cxn ang="0">
                <a:pos x="225" y="376"/>
              </a:cxn>
              <a:cxn ang="0">
                <a:pos x="221" y="444"/>
              </a:cxn>
              <a:cxn ang="0">
                <a:pos x="213" y="468"/>
              </a:cxn>
              <a:cxn ang="0">
                <a:pos x="209" y="636"/>
              </a:cxn>
              <a:cxn ang="0">
                <a:pos x="221" y="596"/>
              </a:cxn>
              <a:cxn ang="0">
                <a:pos x="173" y="980"/>
              </a:cxn>
              <a:cxn ang="0">
                <a:pos x="25" y="984"/>
              </a:cxn>
            </a:cxnLst>
            <a:rect l="0" t="0" r="r" b="b"/>
            <a:pathLst>
              <a:path w="231" h="1024">
                <a:moveTo>
                  <a:pt x="25" y="984"/>
                </a:moveTo>
                <a:cubicBezTo>
                  <a:pt x="28" y="847"/>
                  <a:pt x="34" y="709"/>
                  <a:pt x="37" y="572"/>
                </a:cubicBezTo>
                <a:cubicBezTo>
                  <a:pt x="33" y="476"/>
                  <a:pt x="30" y="440"/>
                  <a:pt x="33" y="340"/>
                </a:cubicBezTo>
                <a:cubicBezTo>
                  <a:pt x="30" y="269"/>
                  <a:pt x="25" y="210"/>
                  <a:pt x="29" y="140"/>
                </a:cubicBezTo>
                <a:cubicBezTo>
                  <a:pt x="28" y="100"/>
                  <a:pt x="0" y="32"/>
                  <a:pt x="41" y="4"/>
                </a:cubicBezTo>
                <a:cubicBezTo>
                  <a:pt x="122" y="9"/>
                  <a:pt x="91" y="0"/>
                  <a:pt x="133" y="28"/>
                </a:cubicBezTo>
                <a:cubicBezTo>
                  <a:pt x="156" y="62"/>
                  <a:pt x="125" y="22"/>
                  <a:pt x="153" y="44"/>
                </a:cubicBezTo>
                <a:cubicBezTo>
                  <a:pt x="157" y="47"/>
                  <a:pt x="158" y="53"/>
                  <a:pt x="161" y="56"/>
                </a:cubicBezTo>
                <a:cubicBezTo>
                  <a:pt x="164" y="59"/>
                  <a:pt x="169" y="61"/>
                  <a:pt x="173" y="64"/>
                </a:cubicBezTo>
                <a:cubicBezTo>
                  <a:pt x="185" y="82"/>
                  <a:pt x="194" y="97"/>
                  <a:pt x="209" y="112"/>
                </a:cubicBezTo>
                <a:cubicBezTo>
                  <a:pt x="212" y="120"/>
                  <a:pt x="221" y="127"/>
                  <a:pt x="221" y="136"/>
                </a:cubicBezTo>
                <a:cubicBezTo>
                  <a:pt x="221" y="163"/>
                  <a:pt x="213" y="216"/>
                  <a:pt x="213" y="216"/>
                </a:cubicBezTo>
                <a:cubicBezTo>
                  <a:pt x="215" y="282"/>
                  <a:pt x="217" y="319"/>
                  <a:pt x="225" y="376"/>
                </a:cubicBezTo>
                <a:cubicBezTo>
                  <a:pt x="224" y="399"/>
                  <a:pt x="224" y="421"/>
                  <a:pt x="221" y="444"/>
                </a:cubicBezTo>
                <a:cubicBezTo>
                  <a:pt x="220" y="452"/>
                  <a:pt x="213" y="468"/>
                  <a:pt x="213" y="468"/>
                </a:cubicBezTo>
                <a:cubicBezTo>
                  <a:pt x="207" y="564"/>
                  <a:pt x="209" y="508"/>
                  <a:pt x="209" y="636"/>
                </a:cubicBezTo>
                <a:cubicBezTo>
                  <a:pt x="213" y="623"/>
                  <a:pt x="222" y="582"/>
                  <a:pt x="221" y="596"/>
                </a:cubicBezTo>
                <a:cubicBezTo>
                  <a:pt x="208" y="724"/>
                  <a:pt x="231" y="865"/>
                  <a:pt x="173" y="980"/>
                </a:cubicBezTo>
                <a:cubicBezTo>
                  <a:pt x="151" y="1024"/>
                  <a:pt x="74" y="983"/>
                  <a:pt x="25" y="984"/>
                </a:cubicBezTo>
                <a:close/>
              </a:path>
            </a:pathLst>
          </a:cu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93555" name="Line 19"/>
          <p:cNvSpPr>
            <a:spLocks noChangeShapeType="1"/>
          </p:cNvSpPr>
          <p:nvPr/>
        </p:nvSpPr>
        <p:spPr bwMode="auto">
          <a:xfrm>
            <a:off x="2516188" y="4021138"/>
            <a:ext cx="0" cy="13716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193556" name="Line 20"/>
          <p:cNvSpPr>
            <a:spLocks noChangeShapeType="1"/>
          </p:cNvSpPr>
          <p:nvPr/>
        </p:nvSpPr>
        <p:spPr bwMode="auto">
          <a:xfrm>
            <a:off x="2211388" y="3792538"/>
            <a:ext cx="0" cy="1600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193557" name="Freeform 21"/>
          <p:cNvSpPr>
            <a:spLocks/>
          </p:cNvSpPr>
          <p:nvPr/>
        </p:nvSpPr>
        <p:spPr bwMode="auto">
          <a:xfrm>
            <a:off x="2246313" y="3748088"/>
            <a:ext cx="1635125" cy="1573212"/>
          </a:xfrm>
          <a:custGeom>
            <a:avLst/>
            <a:gdLst/>
            <a:ahLst/>
            <a:cxnLst>
              <a:cxn ang="0">
                <a:pos x="1029" y="990"/>
              </a:cxn>
              <a:cxn ang="0">
                <a:pos x="921" y="980"/>
              </a:cxn>
              <a:cxn ang="0">
                <a:pos x="866" y="967"/>
              </a:cxn>
              <a:cxn ang="0">
                <a:pos x="813" y="952"/>
              </a:cxn>
              <a:cxn ang="0">
                <a:pos x="758" y="929"/>
              </a:cxn>
              <a:cxn ang="0">
                <a:pos x="703" y="897"/>
              </a:cxn>
              <a:cxn ang="0">
                <a:pos x="651" y="857"/>
              </a:cxn>
              <a:cxn ang="0">
                <a:pos x="541" y="743"/>
              </a:cxn>
              <a:cxn ang="0">
                <a:pos x="433" y="581"/>
              </a:cxn>
              <a:cxn ang="0">
                <a:pos x="325" y="386"/>
              </a:cxn>
              <a:cxn ang="0">
                <a:pos x="270" y="287"/>
              </a:cxn>
              <a:cxn ang="0">
                <a:pos x="215" y="196"/>
              </a:cxn>
              <a:cxn ang="0">
                <a:pos x="163" y="116"/>
              </a:cxn>
              <a:cxn ang="0">
                <a:pos x="108" y="53"/>
              </a:cxn>
              <a:cxn ang="0">
                <a:pos x="53" y="13"/>
              </a:cxn>
              <a:cxn ang="0">
                <a:pos x="0" y="0"/>
              </a:cxn>
            </a:cxnLst>
            <a:rect l="0" t="0" r="r" b="b"/>
            <a:pathLst>
              <a:path w="1030" h="991">
                <a:moveTo>
                  <a:pt x="1029" y="990"/>
                </a:moveTo>
                <a:lnTo>
                  <a:pt x="921" y="980"/>
                </a:lnTo>
                <a:lnTo>
                  <a:pt x="866" y="967"/>
                </a:lnTo>
                <a:lnTo>
                  <a:pt x="813" y="952"/>
                </a:lnTo>
                <a:lnTo>
                  <a:pt x="758" y="929"/>
                </a:lnTo>
                <a:lnTo>
                  <a:pt x="703" y="897"/>
                </a:lnTo>
                <a:lnTo>
                  <a:pt x="651" y="857"/>
                </a:lnTo>
                <a:lnTo>
                  <a:pt x="541" y="743"/>
                </a:lnTo>
                <a:lnTo>
                  <a:pt x="433" y="581"/>
                </a:lnTo>
                <a:lnTo>
                  <a:pt x="325" y="386"/>
                </a:lnTo>
                <a:lnTo>
                  <a:pt x="270" y="287"/>
                </a:lnTo>
                <a:lnTo>
                  <a:pt x="215" y="196"/>
                </a:lnTo>
                <a:lnTo>
                  <a:pt x="163" y="116"/>
                </a:lnTo>
                <a:lnTo>
                  <a:pt x="108" y="53"/>
                </a:lnTo>
                <a:lnTo>
                  <a:pt x="53" y="13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93558" name="Freeform 22"/>
          <p:cNvSpPr>
            <a:spLocks/>
          </p:cNvSpPr>
          <p:nvPr/>
        </p:nvSpPr>
        <p:spPr bwMode="auto">
          <a:xfrm>
            <a:off x="609600" y="3748088"/>
            <a:ext cx="1638300" cy="1573212"/>
          </a:xfrm>
          <a:custGeom>
            <a:avLst/>
            <a:gdLst/>
            <a:ahLst/>
            <a:cxnLst>
              <a:cxn ang="0">
                <a:pos x="0" y="990"/>
              </a:cxn>
              <a:cxn ang="0">
                <a:pos x="108" y="980"/>
              </a:cxn>
              <a:cxn ang="0">
                <a:pos x="163" y="967"/>
              </a:cxn>
              <a:cxn ang="0">
                <a:pos x="218" y="952"/>
              </a:cxn>
              <a:cxn ang="0">
                <a:pos x="271" y="929"/>
              </a:cxn>
              <a:cxn ang="0">
                <a:pos x="326" y="897"/>
              </a:cxn>
              <a:cxn ang="0">
                <a:pos x="381" y="857"/>
              </a:cxn>
              <a:cxn ang="0">
                <a:pos x="488" y="743"/>
              </a:cxn>
              <a:cxn ang="0">
                <a:pos x="596" y="581"/>
              </a:cxn>
              <a:cxn ang="0">
                <a:pos x="706" y="386"/>
              </a:cxn>
              <a:cxn ang="0">
                <a:pos x="759" y="287"/>
              </a:cxn>
              <a:cxn ang="0">
                <a:pos x="814" y="196"/>
              </a:cxn>
              <a:cxn ang="0">
                <a:pos x="868" y="116"/>
              </a:cxn>
              <a:cxn ang="0">
                <a:pos x="921" y="53"/>
              </a:cxn>
              <a:cxn ang="0">
                <a:pos x="976" y="13"/>
              </a:cxn>
              <a:cxn ang="0">
                <a:pos x="1031" y="0"/>
              </a:cxn>
            </a:cxnLst>
            <a:rect l="0" t="0" r="r" b="b"/>
            <a:pathLst>
              <a:path w="1032" h="991">
                <a:moveTo>
                  <a:pt x="0" y="990"/>
                </a:moveTo>
                <a:lnTo>
                  <a:pt x="108" y="980"/>
                </a:lnTo>
                <a:lnTo>
                  <a:pt x="163" y="967"/>
                </a:lnTo>
                <a:lnTo>
                  <a:pt x="218" y="952"/>
                </a:lnTo>
                <a:lnTo>
                  <a:pt x="271" y="929"/>
                </a:lnTo>
                <a:lnTo>
                  <a:pt x="326" y="897"/>
                </a:lnTo>
                <a:lnTo>
                  <a:pt x="381" y="857"/>
                </a:lnTo>
                <a:lnTo>
                  <a:pt x="488" y="743"/>
                </a:lnTo>
                <a:lnTo>
                  <a:pt x="596" y="581"/>
                </a:lnTo>
                <a:lnTo>
                  <a:pt x="706" y="386"/>
                </a:lnTo>
                <a:lnTo>
                  <a:pt x="759" y="287"/>
                </a:lnTo>
                <a:lnTo>
                  <a:pt x="814" y="196"/>
                </a:lnTo>
                <a:lnTo>
                  <a:pt x="868" y="116"/>
                </a:lnTo>
                <a:lnTo>
                  <a:pt x="921" y="53"/>
                </a:lnTo>
                <a:lnTo>
                  <a:pt x="976" y="13"/>
                </a:lnTo>
                <a:lnTo>
                  <a:pt x="1031" y="0"/>
                </a:lnTo>
              </a:path>
            </a:pathLst>
          </a:custGeom>
          <a:noFill/>
          <a:ln w="50800" cap="rnd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93559" name="Freeform 23"/>
          <p:cNvSpPr>
            <a:spLocks/>
          </p:cNvSpPr>
          <p:nvPr/>
        </p:nvSpPr>
        <p:spPr bwMode="auto">
          <a:xfrm>
            <a:off x="574675" y="5402263"/>
            <a:ext cx="3306763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" y="1"/>
              </a:cxn>
              <a:cxn ang="0">
                <a:pos x="2083" y="1"/>
              </a:cxn>
            </a:cxnLst>
            <a:rect l="0" t="0" r="r" b="b"/>
            <a:pathLst>
              <a:path w="2083" h="1">
                <a:moveTo>
                  <a:pt x="0" y="0"/>
                </a:moveTo>
                <a:lnTo>
                  <a:pt x="23" y="1"/>
                </a:lnTo>
                <a:lnTo>
                  <a:pt x="2083" y="1"/>
                </a:lnTo>
              </a:path>
            </a:pathLst>
          </a:custGeom>
          <a:noFill/>
          <a:ln w="508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193560" name="Rectangle 24"/>
          <p:cNvSpPr>
            <a:spLocks noChangeArrowheads="1"/>
          </p:cNvSpPr>
          <p:nvPr/>
        </p:nvSpPr>
        <p:spPr bwMode="auto">
          <a:xfrm>
            <a:off x="3810000" y="5348288"/>
            <a:ext cx="381000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lang="en-US" sz="1800" b="1"/>
              <a:t>X</a:t>
            </a:r>
          </a:p>
        </p:txBody>
      </p:sp>
      <p:sp>
        <p:nvSpPr>
          <p:cNvPr id="193561" name="Rectangle 25"/>
          <p:cNvSpPr>
            <a:spLocks noChangeArrowheads="1"/>
          </p:cNvSpPr>
          <p:nvPr/>
        </p:nvSpPr>
        <p:spPr bwMode="auto">
          <a:xfrm>
            <a:off x="2362200" y="5424488"/>
            <a:ext cx="4984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lang="en-US" sz="1800" b="1"/>
              <a:t>8.6</a:t>
            </a:r>
            <a:endParaRPr lang="en-US" b="1"/>
          </a:p>
        </p:txBody>
      </p:sp>
      <p:sp>
        <p:nvSpPr>
          <p:cNvPr id="193562" name="Rectangle 26"/>
          <p:cNvSpPr>
            <a:spLocks noChangeArrowheads="1"/>
          </p:cNvSpPr>
          <p:nvPr/>
        </p:nvSpPr>
        <p:spPr bwMode="auto">
          <a:xfrm>
            <a:off x="1981200" y="5424488"/>
            <a:ext cx="3714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lang="en-US" sz="1800" b="1"/>
              <a:t> 8</a:t>
            </a:r>
            <a:endParaRPr lang="en-US" b="1"/>
          </a:p>
        </p:txBody>
      </p:sp>
      <p:sp>
        <p:nvSpPr>
          <p:cNvPr id="193564" name="Text Box 28"/>
          <p:cNvSpPr txBox="1">
            <a:spLocks noChangeArrowheads="1"/>
          </p:cNvSpPr>
          <p:nvPr/>
        </p:nvSpPr>
        <p:spPr bwMode="auto">
          <a:xfrm>
            <a:off x="2743200" y="3748088"/>
            <a:ext cx="1219200" cy="507831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Arial" pitchFamily="34" charset="0"/>
              <a:buNone/>
            </a:pPr>
            <a:r>
              <a:rPr lang="el-GR" dirty="0">
                <a:sym typeface="Arial" pitchFamily="34" charset="0"/>
              </a:rPr>
              <a:t>μ</a:t>
            </a:r>
            <a:r>
              <a:rPr lang="en-US" dirty="0">
                <a:sym typeface="Arial" pitchFamily="34" charset="0"/>
              </a:rPr>
              <a:t> = 8</a:t>
            </a:r>
          </a:p>
          <a:p>
            <a:pPr>
              <a:lnSpc>
                <a:spcPct val="50000"/>
              </a:lnSpc>
              <a:buFont typeface="Arial" pitchFamily="34" charset="0"/>
              <a:buNone/>
            </a:pPr>
            <a:r>
              <a:rPr lang="en-US" dirty="0">
                <a:sym typeface="Arial" pitchFamily="34" charset="0"/>
              </a:rPr>
              <a:t> </a:t>
            </a:r>
            <a:r>
              <a:rPr lang="el-GR" dirty="0">
                <a:sym typeface="Arial" pitchFamily="34" charset="0"/>
              </a:rPr>
              <a:t>σ</a:t>
            </a:r>
            <a:r>
              <a:rPr lang="en-US" dirty="0">
                <a:sym typeface="Arial" pitchFamily="34" charset="0"/>
              </a:rPr>
              <a:t> </a:t>
            </a:r>
            <a:r>
              <a:rPr lang="en-US" dirty="0" smtClean="0">
                <a:sym typeface="Arial" pitchFamily="34" charset="0"/>
              </a:rPr>
              <a:t>= 5</a:t>
            </a:r>
            <a:endParaRPr lang="en-US" dirty="0">
              <a:sym typeface="Arial" pitchFamily="34" charset="0"/>
            </a:endParaRPr>
          </a:p>
        </p:txBody>
      </p:sp>
      <p:sp>
        <p:nvSpPr>
          <p:cNvPr id="193565" name="Text Box 29"/>
          <p:cNvSpPr txBox="1">
            <a:spLocks noChangeArrowheads="1"/>
          </p:cNvSpPr>
          <p:nvPr/>
        </p:nvSpPr>
        <p:spPr bwMode="auto">
          <a:xfrm>
            <a:off x="7010400" y="3748088"/>
            <a:ext cx="1219200" cy="8223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Arial" pitchFamily="34" charset="0"/>
              <a:buNone/>
            </a:pPr>
            <a:r>
              <a:rPr lang="el-GR">
                <a:solidFill>
                  <a:schemeClr val="folHlink"/>
                </a:solidFill>
                <a:sym typeface="Arial" pitchFamily="34" charset="0"/>
              </a:rPr>
              <a:t>μ</a:t>
            </a:r>
            <a:r>
              <a:rPr lang="en-US">
                <a:solidFill>
                  <a:schemeClr val="folHlink"/>
                </a:solidFill>
                <a:sym typeface="Arial" pitchFamily="34" charset="0"/>
              </a:rPr>
              <a:t> </a:t>
            </a:r>
            <a:r>
              <a:rPr lang="en-US" b="1">
                <a:solidFill>
                  <a:schemeClr val="folHlink"/>
                </a:solidFill>
                <a:sym typeface="Arial" pitchFamily="34" charset="0"/>
              </a:rPr>
              <a:t>= 0</a:t>
            </a:r>
          </a:p>
          <a:p>
            <a:pPr>
              <a:lnSpc>
                <a:spcPct val="50000"/>
              </a:lnSpc>
              <a:buFont typeface="Arial" pitchFamily="34" charset="0"/>
              <a:buNone/>
            </a:pPr>
            <a:r>
              <a:rPr lang="el-GR" b="1">
                <a:solidFill>
                  <a:schemeClr val="folHlink"/>
                </a:solidFill>
                <a:sym typeface="Arial" pitchFamily="34" charset="0"/>
              </a:rPr>
              <a:t>σ</a:t>
            </a:r>
            <a:r>
              <a:rPr lang="en-US" b="1">
                <a:solidFill>
                  <a:schemeClr val="folHlink"/>
                </a:solidFill>
                <a:sym typeface="Arial" pitchFamily="34" charset="0"/>
              </a:rPr>
              <a:t> = 1</a:t>
            </a:r>
          </a:p>
        </p:txBody>
      </p:sp>
      <p:grpSp>
        <p:nvGrpSpPr>
          <p:cNvPr id="193566" name="Group 30"/>
          <p:cNvGrpSpPr>
            <a:grpSpLocks/>
          </p:cNvGrpSpPr>
          <p:nvPr/>
        </p:nvGrpSpPr>
        <p:grpSpPr bwMode="auto">
          <a:xfrm>
            <a:off x="3810000" y="3748088"/>
            <a:ext cx="1903413" cy="612775"/>
            <a:chOff x="1825" y="2398"/>
            <a:chExt cx="1728" cy="793"/>
          </a:xfrm>
        </p:grpSpPr>
        <p:sp>
          <p:nvSpPr>
            <p:cNvPr id="193567" name="Freeform 31"/>
            <p:cNvSpPr>
              <a:spLocks/>
            </p:cNvSpPr>
            <p:nvPr/>
          </p:nvSpPr>
          <p:spPr bwMode="auto">
            <a:xfrm>
              <a:off x="1827" y="2432"/>
              <a:ext cx="1726" cy="759"/>
            </a:xfrm>
            <a:custGeom>
              <a:avLst/>
              <a:gdLst/>
              <a:ahLst/>
              <a:cxnLst>
                <a:cxn ang="0">
                  <a:pos x="0" y="386"/>
                </a:cxn>
                <a:cxn ang="0">
                  <a:pos x="86" y="282"/>
                </a:cxn>
                <a:cxn ang="0">
                  <a:pos x="151" y="227"/>
                </a:cxn>
                <a:cxn ang="0">
                  <a:pos x="224" y="175"/>
                </a:cxn>
                <a:cxn ang="0">
                  <a:pos x="304" y="134"/>
                </a:cxn>
                <a:cxn ang="0">
                  <a:pos x="394" y="93"/>
                </a:cxn>
                <a:cxn ang="0">
                  <a:pos x="502" y="57"/>
                </a:cxn>
                <a:cxn ang="0">
                  <a:pos x="646" y="20"/>
                </a:cxn>
                <a:cxn ang="0">
                  <a:pos x="778" y="6"/>
                </a:cxn>
                <a:cxn ang="0">
                  <a:pos x="896" y="2"/>
                </a:cxn>
                <a:cxn ang="0">
                  <a:pos x="1021" y="14"/>
                </a:cxn>
                <a:cxn ang="0">
                  <a:pos x="1132" y="36"/>
                </a:cxn>
                <a:cxn ang="0">
                  <a:pos x="1236" y="79"/>
                </a:cxn>
                <a:cxn ang="0">
                  <a:pos x="1342" y="147"/>
                </a:cxn>
                <a:cxn ang="0">
                  <a:pos x="1426" y="225"/>
                </a:cxn>
                <a:cxn ang="0">
                  <a:pos x="1472" y="277"/>
                </a:cxn>
                <a:cxn ang="0">
                  <a:pos x="1594" y="94"/>
                </a:cxn>
                <a:cxn ang="0">
                  <a:pos x="1596" y="197"/>
                </a:cxn>
                <a:cxn ang="0">
                  <a:pos x="1605" y="300"/>
                </a:cxn>
                <a:cxn ang="0">
                  <a:pos x="1624" y="398"/>
                </a:cxn>
                <a:cxn ang="0">
                  <a:pos x="1651" y="499"/>
                </a:cxn>
                <a:cxn ang="0">
                  <a:pos x="1706" y="627"/>
                </a:cxn>
                <a:cxn ang="0">
                  <a:pos x="1685" y="685"/>
                </a:cxn>
                <a:cxn ang="0">
                  <a:pos x="1601" y="667"/>
                </a:cxn>
                <a:cxn ang="0">
                  <a:pos x="1534" y="664"/>
                </a:cxn>
                <a:cxn ang="0">
                  <a:pos x="1469" y="671"/>
                </a:cxn>
                <a:cxn ang="0">
                  <a:pos x="1403" y="690"/>
                </a:cxn>
                <a:cxn ang="0">
                  <a:pos x="1330" y="723"/>
                </a:cxn>
                <a:cxn ang="0">
                  <a:pos x="1259" y="687"/>
                </a:cxn>
                <a:cxn ang="0">
                  <a:pos x="1345" y="482"/>
                </a:cxn>
                <a:cxn ang="0">
                  <a:pos x="1237" y="396"/>
                </a:cxn>
                <a:cxn ang="0">
                  <a:pos x="1131" y="328"/>
                </a:cxn>
                <a:cxn ang="0">
                  <a:pos x="1036" y="277"/>
                </a:cxn>
                <a:cxn ang="0">
                  <a:pos x="921" y="232"/>
                </a:cxn>
                <a:cxn ang="0">
                  <a:pos x="811" y="209"/>
                </a:cxn>
                <a:cxn ang="0">
                  <a:pos x="707" y="195"/>
                </a:cxn>
                <a:cxn ang="0">
                  <a:pos x="587" y="201"/>
                </a:cxn>
                <a:cxn ang="0">
                  <a:pos x="470" y="211"/>
                </a:cxn>
                <a:cxn ang="0">
                  <a:pos x="334" y="232"/>
                </a:cxn>
                <a:cxn ang="0">
                  <a:pos x="231" y="266"/>
                </a:cxn>
                <a:cxn ang="0">
                  <a:pos x="158" y="301"/>
                </a:cxn>
                <a:cxn ang="0">
                  <a:pos x="97" y="343"/>
                </a:cxn>
              </a:cxnLst>
              <a:rect l="0" t="0" r="r" b="b"/>
              <a:pathLst>
                <a:path w="1726" h="759">
                  <a:moveTo>
                    <a:pt x="7" y="425"/>
                  </a:moveTo>
                  <a:lnTo>
                    <a:pt x="0" y="386"/>
                  </a:lnTo>
                  <a:lnTo>
                    <a:pt x="52" y="320"/>
                  </a:lnTo>
                  <a:lnTo>
                    <a:pt x="86" y="282"/>
                  </a:lnTo>
                  <a:lnTo>
                    <a:pt x="122" y="255"/>
                  </a:lnTo>
                  <a:lnTo>
                    <a:pt x="151" y="227"/>
                  </a:lnTo>
                  <a:lnTo>
                    <a:pt x="190" y="200"/>
                  </a:lnTo>
                  <a:lnTo>
                    <a:pt x="224" y="175"/>
                  </a:lnTo>
                  <a:lnTo>
                    <a:pt x="269" y="153"/>
                  </a:lnTo>
                  <a:lnTo>
                    <a:pt x="304" y="134"/>
                  </a:lnTo>
                  <a:lnTo>
                    <a:pt x="341" y="113"/>
                  </a:lnTo>
                  <a:lnTo>
                    <a:pt x="394" y="93"/>
                  </a:lnTo>
                  <a:lnTo>
                    <a:pt x="443" y="75"/>
                  </a:lnTo>
                  <a:lnTo>
                    <a:pt x="502" y="57"/>
                  </a:lnTo>
                  <a:lnTo>
                    <a:pt x="581" y="34"/>
                  </a:lnTo>
                  <a:lnTo>
                    <a:pt x="646" y="20"/>
                  </a:lnTo>
                  <a:lnTo>
                    <a:pt x="700" y="14"/>
                  </a:lnTo>
                  <a:lnTo>
                    <a:pt x="778" y="6"/>
                  </a:lnTo>
                  <a:lnTo>
                    <a:pt x="837" y="0"/>
                  </a:lnTo>
                  <a:lnTo>
                    <a:pt x="896" y="2"/>
                  </a:lnTo>
                  <a:lnTo>
                    <a:pt x="958" y="4"/>
                  </a:lnTo>
                  <a:lnTo>
                    <a:pt x="1021" y="14"/>
                  </a:lnTo>
                  <a:lnTo>
                    <a:pt x="1076" y="22"/>
                  </a:lnTo>
                  <a:lnTo>
                    <a:pt x="1132" y="36"/>
                  </a:lnTo>
                  <a:lnTo>
                    <a:pt x="1185" y="57"/>
                  </a:lnTo>
                  <a:lnTo>
                    <a:pt x="1236" y="79"/>
                  </a:lnTo>
                  <a:lnTo>
                    <a:pt x="1290" y="108"/>
                  </a:lnTo>
                  <a:lnTo>
                    <a:pt x="1342" y="147"/>
                  </a:lnTo>
                  <a:lnTo>
                    <a:pt x="1382" y="181"/>
                  </a:lnTo>
                  <a:lnTo>
                    <a:pt x="1426" y="225"/>
                  </a:lnTo>
                  <a:lnTo>
                    <a:pt x="1457" y="258"/>
                  </a:lnTo>
                  <a:lnTo>
                    <a:pt x="1472" y="277"/>
                  </a:lnTo>
                  <a:lnTo>
                    <a:pt x="1582" y="46"/>
                  </a:lnTo>
                  <a:lnTo>
                    <a:pt x="1594" y="94"/>
                  </a:lnTo>
                  <a:lnTo>
                    <a:pt x="1594" y="147"/>
                  </a:lnTo>
                  <a:lnTo>
                    <a:pt x="1596" y="197"/>
                  </a:lnTo>
                  <a:lnTo>
                    <a:pt x="1600" y="247"/>
                  </a:lnTo>
                  <a:lnTo>
                    <a:pt x="1605" y="300"/>
                  </a:lnTo>
                  <a:lnTo>
                    <a:pt x="1615" y="354"/>
                  </a:lnTo>
                  <a:lnTo>
                    <a:pt x="1624" y="398"/>
                  </a:lnTo>
                  <a:lnTo>
                    <a:pt x="1637" y="450"/>
                  </a:lnTo>
                  <a:lnTo>
                    <a:pt x="1651" y="499"/>
                  </a:lnTo>
                  <a:lnTo>
                    <a:pt x="1671" y="561"/>
                  </a:lnTo>
                  <a:lnTo>
                    <a:pt x="1706" y="627"/>
                  </a:lnTo>
                  <a:lnTo>
                    <a:pt x="1725" y="698"/>
                  </a:lnTo>
                  <a:lnTo>
                    <a:pt x="1685" y="685"/>
                  </a:lnTo>
                  <a:lnTo>
                    <a:pt x="1646" y="676"/>
                  </a:lnTo>
                  <a:lnTo>
                    <a:pt x="1601" y="667"/>
                  </a:lnTo>
                  <a:lnTo>
                    <a:pt x="1559" y="663"/>
                  </a:lnTo>
                  <a:lnTo>
                    <a:pt x="1534" y="664"/>
                  </a:lnTo>
                  <a:lnTo>
                    <a:pt x="1507" y="666"/>
                  </a:lnTo>
                  <a:lnTo>
                    <a:pt x="1469" y="671"/>
                  </a:lnTo>
                  <a:lnTo>
                    <a:pt x="1434" y="681"/>
                  </a:lnTo>
                  <a:lnTo>
                    <a:pt x="1403" y="690"/>
                  </a:lnTo>
                  <a:lnTo>
                    <a:pt x="1367" y="707"/>
                  </a:lnTo>
                  <a:lnTo>
                    <a:pt x="1330" y="723"/>
                  </a:lnTo>
                  <a:lnTo>
                    <a:pt x="1277" y="758"/>
                  </a:lnTo>
                  <a:lnTo>
                    <a:pt x="1259" y="687"/>
                  </a:lnTo>
                  <a:lnTo>
                    <a:pt x="1362" y="500"/>
                  </a:lnTo>
                  <a:lnTo>
                    <a:pt x="1345" y="482"/>
                  </a:lnTo>
                  <a:lnTo>
                    <a:pt x="1286" y="434"/>
                  </a:lnTo>
                  <a:lnTo>
                    <a:pt x="1237" y="396"/>
                  </a:lnTo>
                  <a:lnTo>
                    <a:pt x="1172" y="350"/>
                  </a:lnTo>
                  <a:lnTo>
                    <a:pt x="1131" y="328"/>
                  </a:lnTo>
                  <a:lnTo>
                    <a:pt x="1092" y="305"/>
                  </a:lnTo>
                  <a:lnTo>
                    <a:pt x="1036" y="277"/>
                  </a:lnTo>
                  <a:lnTo>
                    <a:pt x="982" y="251"/>
                  </a:lnTo>
                  <a:lnTo>
                    <a:pt x="921" y="232"/>
                  </a:lnTo>
                  <a:lnTo>
                    <a:pt x="868" y="219"/>
                  </a:lnTo>
                  <a:lnTo>
                    <a:pt x="811" y="209"/>
                  </a:lnTo>
                  <a:lnTo>
                    <a:pt x="753" y="197"/>
                  </a:lnTo>
                  <a:lnTo>
                    <a:pt x="707" y="195"/>
                  </a:lnTo>
                  <a:lnTo>
                    <a:pt x="647" y="196"/>
                  </a:lnTo>
                  <a:lnTo>
                    <a:pt x="587" y="201"/>
                  </a:lnTo>
                  <a:lnTo>
                    <a:pt x="531" y="204"/>
                  </a:lnTo>
                  <a:lnTo>
                    <a:pt x="470" y="211"/>
                  </a:lnTo>
                  <a:lnTo>
                    <a:pt x="401" y="222"/>
                  </a:lnTo>
                  <a:lnTo>
                    <a:pt x="334" y="232"/>
                  </a:lnTo>
                  <a:lnTo>
                    <a:pt x="273" y="254"/>
                  </a:lnTo>
                  <a:lnTo>
                    <a:pt x="231" y="266"/>
                  </a:lnTo>
                  <a:lnTo>
                    <a:pt x="189" y="284"/>
                  </a:lnTo>
                  <a:lnTo>
                    <a:pt x="158" y="301"/>
                  </a:lnTo>
                  <a:lnTo>
                    <a:pt x="126" y="322"/>
                  </a:lnTo>
                  <a:lnTo>
                    <a:pt x="97" y="343"/>
                  </a:lnTo>
                  <a:lnTo>
                    <a:pt x="7" y="425"/>
                  </a:lnTo>
                </a:path>
              </a:pathLst>
            </a:custGeom>
            <a:solidFill>
              <a:srgbClr val="C7DAF7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IE"/>
            </a:p>
          </p:txBody>
        </p:sp>
        <p:sp>
          <p:nvSpPr>
            <p:cNvPr id="193568" name="Freeform 32"/>
            <p:cNvSpPr>
              <a:spLocks/>
            </p:cNvSpPr>
            <p:nvPr/>
          </p:nvSpPr>
          <p:spPr bwMode="auto">
            <a:xfrm>
              <a:off x="1825" y="2398"/>
              <a:ext cx="1708" cy="718"/>
            </a:xfrm>
            <a:custGeom>
              <a:avLst/>
              <a:gdLst/>
              <a:ahLst/>
              <a:cxnLst>
                <a:cxn ang="0">
                  <a:pos x="57" y="326"/>
                </a:cxn>
                <a:cxn ang="0">
                  <a:pos x="117" y="264"/>
                </a:cxn>
                <a:cxn ang="0">
                  <a:pos x="183" y="210"/>
                </a:cxn>
                <a:cxn ang="0">
                  <a:pos x="263" y="156"/>
                </a:cxn>
                <a:cxn ang="0">
                  <a:pos x="336" y="117"/>
                </a:cxn>
                <a:cxn ang="0">
                  <a:pos x="438" y="79"/>
                </a:cxn>
                <a:cxn ang="0">
                  <a:pos x="575" y="37"/>
                </a:cxn>
                <a:cxn ang="0">
                  <a:pos x="694" y="16"/>
                </a:cxn>
                <a:cxn ang="0">
                  <a:pos x="831" y="0"/>
                </a:cxn>
                <a:cxn ang="0">
                  <a:pos x="951" y="2"/>
                </a:cxn>
                <a:cxn ang="0">
                  <a:pos x="1069" y="17"/>
                </a:cxn>
                <a:cxn ang="0">
                  <a:pos x="1176" y="49"/>
                </a:cxn>
                <a:cxn ang="0">
                  <a:pos x="1280" y="96"/>
                </a:cxn>
                <a:cxn ang="0">
                  <a:pos x="1371" y="164"/>
                </a:cxn>
                <a:cxn ang="0">
                  <a:pos x="1445" y="236"/>
                </a:cxn>
                <a:cxn ang="0">
                  <a:pos x="1583" y="78"/>
                </a:cxn>
                <a:cxn ang="0">
                  <a:pos x="1583" y="176"/>
                </a:cxn>
                <a:cxn ang="0">
                  <a:pos x="1592" y="274"/>
                </a:cxn>
                <a:cxn ang="0">
                  <a:pos x="1609" y="368"/>
                </a:cxn>
                <a:cxn ang="0">
                  <a:pos x="1635" y="464"/>
                </a:cxn>
                <a:cxn ang="0">
                  <a:pos x="1674" y="576"/>
                </a:cxn>
                <a:cxn ang="0">
                  <a:pos x="1707" y="656"/>
                </a:cxn>
                <a:cxn ang="0">
                  <a:pos x="1628" y="634"/>
                </a:cxn>
                <a:cxn ang="0">
                  <a:pos x="1542" y="623"/>
                </a:cxn>
                <a:cxn ang="0">
                  <a:pos x="1491" y="626"/>
                </a:cxn>
                <a:cxn ang="0">
                  <a:pos x="1417" y="641"/>
                </a:cxn>
                <a:cxn ang="0">
                  <a:pos x="1350" y="668"/>
                </a:cxn>
                <a:cxn ang="0">
                  <a:pos x="1260" y="717"/>
                </a:cxn>
                <a:cxn ang="0">
                  <a:pos x="1332" y="453"/>
                </a:cxn>
                <a:cxn ang="0">
                  <a:pos x="1224" y="372"/>
                </a:cxn>
                <a:cxn ang="0">
                  <a:pos x="1119" y="308"/>
                </a:cxn>
                <a:cxn ang="0">
                  <a:pos x="1026" y="261"/>
                </a:cxn>
                <a:cxn ang="0">
                  <a:pos x="911" y="220"/>
                </a:cxn>
                <a:cxn ang="0">
                  <a:pos x="802" y="200"/>
                </a:cxn>
                <a:cxn ang="0">
                  <a:pos x="699" y="189"/>
                </a:cxn>
                <a:cxn ang="0">
                  <a:pos x="579" y="196"/>
                </a:cxn>
                <a:cxn ang="0">
                  <a:pos x="462" y="208"/>
                </a:cxn>
                <a:cxn ang="0">
                  <a:pos x="327" y="230"/>
                </a:cxn>
                <a:cxn ang="0">
                  <a:pos x="224" y="263"/>
                </a:cxn>
                <a:cxn ang="0">
                  <a:pos x="148" y="299"/>
                </a:cxn>
                <a:cxn ang="0">
                  <a:pos x="91" y="340"/>
                </a:cxn>
              </a:cxnLst>
              <a:rect l="0" t="0" r="r" b="b"/>
              <a:pathLst>
                <a:path w="1708" h="718">
                  <a:moveTo>
                    <a:pt x="0" y="421"/>
                  </a:moveTo>
                  <a:lnTo>
                    <a:pt x="57" y="326"/>
                  </a:lnTo>
                  <a:lnTo>
                    <a:pt x="84" y="296"/>
                  </a:lnTo>
                  <a:lnTo>
                    <a:pt x="117" y="264"/>
                  </a:lnTo>
                  <a:lnTo>
                    <a:pt x="146" y="239"/>
                  </a:lnTo>
                  <a:lnTo>
                    <a:pt x="183" y="210"/>
                  </a:lnTo>
                  <a:lnTo>
                    <a:pt x="219" y="183"/>
                  </a:lnTo>
                  <a:lnTo>
                    <a:pt x="263" y="156"/>
                  </a:lnTo>
                  <a:lnTo>
                    <a:pt x="299" y="137"/>
                  </a:lnTo>
                  <a:lnTo>
                    <a:pt x="336" y="117"/>
                  </a:lnTo>
                  <a:lnTo>
                    <a:pt x="388" y="95"/>
                  </a:lnTo>
                  <a:lnTo>
                    <a:pt x="438" y="79"/>
                  </a:lnTo>
                  <a:lnTo>
                    <a:pt x="496" y="61"/>
                  </a:lnTo>
                  <a:lnTo>
                    <a:pt x="575" y="37"/>
                  </a:lnTo>
                  <a:lnTo>
                    <a:pt x="640" y="23"/>
                  </a:lnTo>
                  <a:lnTo>
                    <a:pt x="694" y="16"/>
                  </a:lnTo>
                  <a:lnTo>
                    <a:pt x="771" y="6"/>
                  </a:lnTo>
                  <a:lnTo>
                    <a:pt x="831" y="0"/>
                  </a:lnTo>
                  <a:lnTo>
                    <a:pt x="889" y="1"/>
                  </a:lnTo>
                  <a:lnTo>
                    <a:pt x="951" y="2"/>
                  </a:lnTo>
                  <a:lnTo>
                    <a:pt x="1013" y="10"/>
                  </a:lnTo>
                  <a:lnTo>
                    <a:pt x="1069" y="17"/>
                  </a:lnTo>
                  <a:lnTo>
                    <a:pt x="1124" y="30"/>
                  </a:lnTo>
                  <a:lnTo>
                    <a:pt x="1176" y="49"/>
                  </a:lnTo>
                  <a:lnTo>
                    <a:pt x="1228" y="69"/>
                  </a:lnTo>
                  <a:lnTo>
                    <a:pt x="1280" y="96"/>
                  </a:lnTo>
                  <a:lnTo>
                    <a:pt x="1332" y="132"/>
                  </a:lnTo>
                  <a:lnTo>
                    <a:pt x="1371" y="164"/>
                  </a:lnTo>
                  <a:lnTo>
                    <a:pt x="1414" y="205"/>
                  </a:lnTo>
                  <a:lnTo>
                    <a:pt x="1445" y="236"/>
                  </a:lnTo>
                  <a:lnTo>
                    <a:pt x="1488" y="281"/>
                  </a:lnTo>
                  <a:lnTo>
                    <a:pt x="1583" y="78"/>
                  </a:lnTo>
                  <a:lnTo>
                    <a:pt x="1582" y="129"/>
                  </a:lnTo>
                  <a:lnTo>
                    <a:pt x="1583" y="176"/>
                  </a:lnTo>
                  <a:lnTo>
                    <a:pt x="1587" y="224"/>
                  </a:lnTo>
                  <a:lnTo>
                    <a:pt x="1592" y="274"/>
                  </a:lnTo>
                  <a:lnTo>
                    <a:pt x="1601" y="326"/>
                  </a:lnTo>
                  <a:lnTo>
                    <a:pt x="1609" y="368"/>
                  </a:lnTo>
                  <a:lnTo>
                    <a:pt x="1622" y="417"/>
                  </a:lnTo>
                  <a:lnTo>
                    <a:pt x="1635" y="464"/>
                  </a:lnTo>
                  <a:lnTo>
                    <a:pt x="1655" y="523"/>
                  </a:lnTo>
                  <a:lnTo>
                    <a:pt x="1674" y="576"/>
                  </a:lnTo>
                  <a:lnTo>
                    <a:pt x="1689" y="611"/>
                  </a:lnTo>
                  <a:lnTo>
                    <a:pt x="1707" y="656"/>
                  </a:lnTo>
                  <a:lnTo>
                    <a:pt x="1668" y="643"/>
                  </a:lnTo>
                  <a:lnTo>
                    <a:pt x="1628" y="634"/>
                  </a:lnTo>
                  <a:lnTo>
                    <a:pt x="1583" y="626"/>
                  </a:lnTo>
                  <a:lnTo>
                    <a:pt x="1542" y="623"/>
                  </a:lnTo>
                  <a:lnTo>
                    <a:pt x="1516" y="623"/>
                  </a:lnTo>
                  <a:lnTo>
                    <a:pt x="1491" y="626"/>
                  </a:lnTo>
                  <a:lnTo>
                    <a:pt x="1452" y="632"/>
                  </a:lnTo>
                  <a:lnTo>
                    <a:pt x="1417" y="641"/>
                  </a:lnTo>
                  <a:lnTo>
                    <a:pt x="1386" y="650"/>
                  </a:lnTo>
                  <a:lnTo>
                    <a:pt x="1350" y="668"/>
                  </a:lnTo>
                  <a:lnTo>
                    <a:pt x="1313" y="684"/>
                  </a:lnTo>
                  <a:lnTo>
                    <a:pt x="1260" y="717"/>
                  </a:lnTo>
                  <a:lnTo>
                    <a:pt x="1381" y="493"/>
                  </a:lnTo>
                  <a:lnTo>
                    <a:pt x="1332" y="453"/>
                  </a:lnTo>
                  <a:lnTo>
                    <a:pt x="1274" y="408"/>
                  </a:lnTo>
                  <a:lnTo>
                    <a:pt x="1224" y="372"/>
                  </a:lnTo>
                  <a:lnTo>
                    <a:pt x="1160" y="330"/>
                  </a:lnTo>
                  <a:lnTo>
                    <a:pt x="1119" y="308"/>
                  </a:lnTo>
                  <a:lnTo>
                    <a:pt x="1081" y="287"/>
                  </a:lnTo>
                  <a:lnTo>
                    <a:pt x="1026" y="261"/>
                  </a:lnTo>
                  <a:lnTo>
                    <a:pt x="972" y="238"/>
                  </a:lnTo>
                  <a:lnTo>
                    <a:pt x="911" y="220"/>
                  </a:lnTo>
                  <a:lnTo>
                    <a:pt x="859" y="209"/>
                  </a:lnTo>
                  <a:lnTo>
                    <a:pt x="802" y="200"/>
                  </a:lnTo>
                  <a:lnTo>
                    <a:pt x="744" y="190"/>
                  </a:lnTo>
                  <a:lnTo>
                    <a:pt x="699" y="189"/>
                  </a:lnTo>
                  <a:lnTo>
                    <a:pt x="640" y="191"/>
                  </a:lnTo>
                  <a:lnTo>
                    <a:pt x="579" y="196"/>
                  </a:lnTo>
                  <a:lnTo>
                    <a:pt x="523" y="200"/>
                  </a:lnTo>
                  <a:lnTo>
                    <a:pt x="462" y="208"/>
                  </a:lnTo>
                  <a:lnTo>
                    <a:pt x="393" y="218"/>
                  </a:lnTo>
                  <a:lnTo>
                    <a:pt x="327" y="230"/>
                  </a:lnTo>
                  <a:lnTo>
                    <a:pt x="267" y="252"/>
                  </a:lnTo>
                  <a:lnTo>
                    <a:pt x="224" y="263"/>
                  </a:lnTo>
                  <a:lnTo>
                    <a:pt x="182" y="281"/>
                  </a:lnTo>
                  <a:lnTo>
                    <a:pt x="148" y="299"/>
                  </a:lnTo>
                  <a:lnTo>
                    <a:pt x="117" y="317"/>
                  </a:lnTo>
                  <a:lnTo>
                    <a:pt x="91" y="340"/>
                  </a:lnTo>
                  <a:lnTo>
                    <a:pt x="0" y="421"/>
                  </a:lnTo>
                </a:path>
              </a:pathLst>
            </a:custGeom>
            <a:solidFill>
              <a:srgbClr val="C7DAF7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IE"/>
            </a:p>
          </p:txBody>
        </p:sp>
      </p:grpSp>
      <p:sp>
        <p:nvSpPr>
          <p:cNvPr id="193570" name="Rectangle 34"/>
          <p:cNvSpPr>
            <a:spLocks noChangeArrowheads="1"/>
          </p:cNvSpPr>
          <p:nvPr/>
        </p:nvSpPr>
        <p:spPr bwMode="auto">
          <a:xfrm>
            <a:off x="990600" y="381000"/>
            <a:ext cx="7793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5342" tIns="42672" rIns="85342" bIns="42672" anchor="b"/>
          <a:lstStyle/>
          <a:p>
            <a:pPr>
              <a:spcBef>
                <a:spcPct val="0"/>
              </a:spcBef>
            </a:pPr>
            <a:r>
              <a:rPr lang="en-US" sz="4000">
                <a:solidFill>
                  <a:schemeClr val="tx2"/>
                </a:solidFill>
              </a:rPr>
              <a:t>Finding Normal Probabilities</a:t>
            </a:r>
          </a:p>
        </p:txBody>
      </p:sp>
      <p:graphicFrame>
        <p:nvGraphicFramePr>
          <p:cNvPr id="193571" name="Object 35"/>
          <p:cNvGraphicFramePr>
            <a:graphicFrameLocks noChangeAspect="1"/>
          </p:cNvGraphicFramePr>
          <p:nvPr/>
        </p:nvGraphicFramePr>
        <p:xfrm>
          <a:off x="2514600" y="2514600"/>
          <a:ext cx="3657600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3" name="Equation" r:id="rId4" imgW="1854000" imgH="393480" progId="Equation.3">
                  <p:embed/>
                </p:oleObj>
              </mc:Choice>
              <mc:Fallback>
                <p:oleObj name="Equation" r:id="rId4" imgW="18540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514600"/>
                        <a:ext cx="3657600" cy="776288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572" name="Text Box 36"/>
          <p:cNvSpPr txBox="1">
            <a:spLocks noChangeArrowheads="1"/>
          </p:cNvSpPr>
          <p:nvPr/>
        </p:nvSpPr>
        <p:spPr bwMode="auto">
          <a:xfrm>
            <a:off x="1143000" y="5943600"/>
            <a:ext cx="24384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P(X </a:t>
            </a:r>
            <a:r>
              <a:rPr lang="en-US" dirty="0">
                <a:solidFill>
                  <a:schemeClr val="folHlink"/>
                </a:solidFill>
              </a:rPr>
              <a:t>≤</a:t>
            </a:r>
            <a:r>
              <a:rPr lang="en-US" dirty="0" smtClean="0"/>
              <a:t> </a:t>
            </a:r>
            <a:r>
              <a:rPr lang="en-US" dirty="0"/>
              <a:t>8.6)</a:t>
            </a:r>
          </a:p>
        </p:txBody>
      </p:sp>
      <p:sp>
        <p:nvSpPr>
          <p:cNvPr id="193573" name="Text Box 37"/>
          <p:cNvSpPr txBox="1">
            <a:spLocks noChangeArrowheads="1"/>
          </p:cNvSpPr>
          <p:nvPr/>
        </p:nvSpPr>
        <p:spPr bwMode="auto">
          <a:xfrm>
            <a:off x="5410200" y="5943600"/>
            <a:ext cx="24384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solidFill>
                  <a:schemeClr val="folHlink"/>
                </a:solidFill>
              </a:rPr>
              <a:t>P(Z ≤ 0.12)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5361-4EB3-4CE3-A733-77D27430B0D7}" type="slidenum">
              <a:rPr lang="en-IE" smtClean="0"/>
              <a:pPr/>
              <a:t>21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Freeform 2"/>
          <p:cNvSpPr>
            <a:spLocks/>
          </p:cNvSpPr>
          <p:nvPr/>
        </p:nvSpPr>
        <p:spPr bwMode="auto">
          <a:xfrm>
            <a:off x="4724400" y="3581400"/>
            <a:ext cx="1562100" cy="1657350"/>
          </a:xfrm>
          <a:custGeom>
            <a:avLst/>
            <a:gdLst/>
            <a:ahLst/>
            <a:cxnLst>
              <a:cxn ang="0">
                <a:pos x="984" y="1032"/>
              </a:cxn>
              <a:cxn ang="0">
                <a:pos x="981" y="0"/>
              </a:cxn>
              <a:cxn ang="0">
                <a:pos x="888" y="72"/>
              </a:cxn>
              <a:cxn ang="0">
                <a:pos x="792" y="168"/>
              </a:cxn>
              <a:cxn ang="0">
                <a:pos x="726" y="304"/>
              </a:cxn>
              <a:cxn ang="0">
                <a:pos x="638" y="452"/>
              </a:cxn>
              <a:cxn ang="0">
                <a:pos x="586" y="552"/>
              </a:cxn>
              <a:cxn ang="0">
                <a:pos x="522" y="657"/>
              </a:cxn>
              <a:cxn ang="0">
                <a:pos x="456" y="744"/>
              </a:cxn>
              <a:cxn ang="0">
                <a:pos x="360" y="852"/>
              </a:cxn>
              <a:cxn ang="0">
                <a:pos x="204" y="948"/>
              </a:cxn>
              <a:cxn ang="0">
                <a:pos x="0" y="984"/>
              </a:cxn>
              <a:cxn ang="0">
                <a:pos x="3" y="1044"/>
              </a:cxn>
              <a:cxn ang="0">
                <a:pos x="984" y="1032"/>
              </a:cxn>
            </a:cxnLst>
            <a:rect l="0" t="0" r="r" b="b"/>
            <a:pathLst>
              <a:path w="984" h="1044">
                <a:moveTo>
                  <a:pt x="984" y="1032"/>
                </a:moveTo>
                <a:lnTo>
                  <a:pt x="981" y="0"/>
                </a:lnTo>
                <a:lnTo>
                  <a:pt x="888" y="72"/>
                </a:lnTo>
                <a:lnTo>
                  <a:pt x="792" y="168"/>
                </a:lnTo>
                <a:lnTo>
                  <a:pt x="726" y="304"/>
                </a:lnTo>
                <a:lnTo>
                  <a:pt x="638" y="452"/>
                </a:lnTo>
                <a:lnTo>
                  <a:pt x="586" y="552"/>
                </a:lnTo>
                <a:lnTo>
                  <a:pt x="522" y="657"/>
                </a:lnTo>
                <a:lnTo>
                  <a:pt x="456" y="744"/>
                </a:lnTo>
                <a:lnTo>
                  <a:pt x="360" y="852"/>
                </a:lnTo>
                <a:lnTo>
                  <a:pt x="204" y="948"/>
                </a:lnTo>
                <a:lnTo>
                  <a:pt x="0" y="984"/>
                </a:lnTo>
                <a:lnTo>
                  <a:pt x="3" y="1044"/>
                </a:lnTo>
                <a:lnTo>
                  <a:pt x="984" y="1032"/>
                </a:lnTo>
                <a:close/>
              </a:path>
            </a:pathLst>
          </a:cu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272387" name="Freeform 3"/>
          <p:cNvSpPr>
            <a:spLocks/>
          </p:cNvSpPr>
          <p:nvPr/>
        </p:nvSpPr>
        <p:spPr bwMode="auto">
          <a:xfrm>
            <a:off x="6288088" y="4997450"/>
            <a:ext cx="320675" cy="242888"/>
          </a:xfrm>
          <a:custGeom>
            <a:avLst/>
            <a:gdLst/>
            <a:ahLst/>
            <a:cxnLst>
              <a:cxn ang="0">
                <a:pos x="12" y="141"/>
              </a:cxn>
              <a:cxn ang="0">
                <a:pos x="105" y="145"/>
              </a:cxn>
              <a:cxn ang="0">
                <a:pos x="162" y="144"/>
              </a:cxn>
              <a:cxn ang="0">
                <a:pos x="192" y="147"/>
              </a:cxn>
              <a:cxn ang="0">
                <a:pos x="201" y="132"/>
              </a:cxn>
              <a:cxn ang="0">
                <a:pos x="187" y="24"/>
              </a:cxn>
              <a:cxn ang="0">
                <a:pos x="150" y="0"/>
              </a:cxn>
              <a:cxn ang="0">
                <a:pos x="70" y="46"/>
              </a:cxn>
              <a:cxn ang="0">
                <a:pos x="51" y="52"/>
              </a:cxn>
              <a:cxn ang="0">
                <a:pos x="27" y="57"/>
              </a:cxn>
              <a:cxn ang="0">
                <a:pos x="7" y="73"/>
              </a:cxn>
              <a:cxn ang="0">
                <a:pos x="0" y="90"/>
              </a:cxn>
              <a:cxn ang="0">
                <a:pos x="1" y="133"/>
              </a:cxn>
              <a:cxn ang="0">
                <a:pos x="12" y="141"/>
              </a:cxn>
            </a:cxnLst>
            <a:rect l="0" t="0" r="r" b="b"/>
            <a:pathLst>
              <a:path w="202" h="153">
                <a:moveTo>
                  <a:pt x="12" y="141"/>
                </a:moveTo>
                <a:cubicBezTo>
                  <a:pt x="39" y="153"/>
                  <a:pt x="79" y="146"/>
                  <a:pt x="105" y="145"/>
                </a:cubicBezTo>
                <a:cubicBezTo>
                  <a:pt x="127" y="143"/>
                  <a:pt x="135" y="143"/>
                  <a:pt x="162" y="144"/>
                </a:cubicBezTo>
                <a:cubicBezTo>
                  <a:pt x="172" y="148"/>
                  <a:pt x="181" y="148"/>
                  <a:pt x="192" y="147"/>
                </a:cubicBezTo>
                <a:cubicBezTo>
                  <a:pt x="200" y="136"/>
                  <a:pt x="198" y="142"/>
                  <a:pt x="201" y="132"/>
                </a:cubicBezTo>
                <a:cubicBezTo>
                  <a:pt x="200" y="102"/>
                  <a:pt x="202" y="55"/>
                  <a:pt x="187" y="24"/>
                </a:cubicBezTo>
                <a:cubicBezTo>
                  <a:pt x="185" y="7"/>
                  <a:pt x="165" y="1"/>
                  <a:pt x="150" y="0"/>
                </a:cubicBezTo>
                <a:cubicBezTo>
                  <a:pt x="116" y="2"/>
                  <a:pt x="102" y="41"/>
                  <a:pt x="70" y="46"/>
                </a:cubicBezTo>
                <a:cubicBezTo>
                  <a:pt x="63" y="49"/>
                  <a:pt x="58" y="51"/>
                  <a:pt x="51" y="52"/>
                </a:cubicBezTo>
                <a:cubicBezTo>
                  <a:pt x="43" y="55"/>
                  <a:pt x="36" y="56"/>
                  <a:pt x="27" y="57"/>
                </a:cubicBezTo>
                <a:cubicBezTo>
                  <a:pt x="19" y="62"/>
                  <a:pt x="14" y="67"/>
                  <a:pt x="7" y="73"/>
                </a:cubicBezTo>
                <a:cubicBezTo>
                  <a:pt x="0" y="87"/>
                  <a:pt x="2" y="81"/>
                  <a:pt x="0" y="90"/>
                </a:cubicBezTo>
                <a:cubicBezTo>
                  <a:pt x="0" y="104"/>
                  <a:pt x="0" y="119"/>
                  <a:pt x="1" y="133"/>
                </a:cubicBezTo>
                <a:cubicBezTo>
                  <a:pt x="1" y="138"/>
                  <a:pt x="8" y="147"/>
                  <a:pt x="12" y="141"/>
                </a:cubicBezTo>
                <a:close/>
              </a:path>
            </a:pathLst>
          </a:cu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272388" name="Freeform 4"/>
          <p:cNvSpPr>
            <a:spLocks/>
          </p:cNvSpPr>
          <p:nvPr/>
        </p:nvSpPr>
        <p:spPr bwMode="auto">
          <a:xfrm>
            <a:off x="6248400" y="3581400"/>
            <a:ext cx="366713" cy="1625600"/>
          </a:xfrm>
          <a:custGeom>
            <a:avLst/>
            <a:gdLst/>
            <a:ahLst/>
            <a:cxnLst>
              <a:cxn ang="0">
                <a:pos x="25" y="984"/>
              </a:cxn>
              <a:cxn ang="0">
                <a:pos x="37" y="572"/>
              </a:cxn>
              <a:cxn ang="0">
                <a:pos x="33" y="340"/>
              </a:cxn>
              <a:cxn ang="0">
                <a:pos x="29" y="140"/>
              </a:cxn>
              <a:cxn ang="0">
                <a:pos x="41" y="4"/>
              </a:cxn>
              <a:cxn ang="0">
                <a:pos x="133" y="28"/>
              </a:cxn>
              <a:cxn ang="0">
                <a:pos x="153" y="44"/>
              </a:cxn>
              <a:cxn ang="0">
                <a:pos x="161" y="56"/>
              </a:cxn>
              <a:cxn ang="0">
                <a:pos x="173" y="64"/>
              </a:cxn>
              <a:cxn ang="0">
                <a:pos x="209" y="112"/>
              </a:cxn>
              <a:cxn ang="0">
                <a:pos x="221" y="136"/>
              </a:cxn>
              <a:cxn ang="0">
                <a:pos x="213" y="216"/>
              </a:cxn>
              <a:cxn ang="0">
                <a:pos x="225" y="376"/>
              </a:cxn>
              <a:cxn ang="0">
                <a:pos x="221" y="444"/>
              </a:cxn>
              <a:cxn ang="0">
                <a:pos x="213" y="468"/>
              </a:cxn>
              <a:cxn ang="0">
                <a:pos x="209" y="636"/>
              </a:cxn>
              <a:cxn ang="0">
                <a:pos x="221" y="596"/>
              </a:cxn>
              <a:cxn ang="0">
                <a:pos x="173" y="980"/>
              </a:cxn>
              <a:cxn ang="0">
                <a:pos x="25" y="984"/>
              </a:cxn>
            </a:cxnLst>
            <a:rect l="0" t="0" r="r" b="b"/>
            <a:pathLst>
              <a:path w="231" h="1024">
                <a:moveTo>
                  <a:pt x="25" y="984"/>
                </a:moveTo>
                <a:cubicBezTo>
                  <a:pt x="28" y="847"/>
                  <a:pt x="34" y="709"/>
                  <a:pt x="37" y="572"/>
                </a:cubicBezTo>
                <a:cubicBezTo>
                  <a:pt x="33" y="476"/>
                  <a:pt x="30" y="440"/>
                  <a:pt x="33" y="340"/>
                </a:cubicBezTo>
                <a:cubicBezTo>
                  <a:pt x="30" y="269"/>
                  <a:pt x="25" y="210"/>
                  <a:pt x="29" y="140"/>
                </a:cubicBezTo>
                <a:cubicBezTo>
                  <a:pt x="28" y="100"/>
                  <a:pt x="0" y="32"/>
                  <a:pt x="41" y="4"/>
                </a:cubicBezTo>
                <a:cubicBezTo>
                  <a:pt x="122" y="9"/>
                  <a:pt x="91" y="0"/>
                  <a:pt x="133" y="28"/>
                </a:cubicBezTo>
                <a:cubicBezTo>
                  <a:pt x="156" y="62"/>
                  <a:pt x="125" y="22"/>
                  <a:pt x="153" y="44"/>
                </a:cubicBezTo>
                <a:cubicBezTo>
                  <a:pt x="157" y="47"/>
                  <a:pt x="158" y="53"/>
                  <a:pt x="161" y="56"/>
                </a:cubicBezTo>
                <a:cubicBezTo>
                  <a:pt x="164" y="59"/>
                  <a:pt x="169" y="61"/>
                  <a:pt x="173" y="64"/>
                </a:cubicBezTo>
                <a:cubicBezTo>
                  <a:pt x="185" y="82"/>
                  <a:pt x="194" y="97"/>
                  <a:pt x="209" y="112"/>
                </a:cubicBezTo>
                <a:cubicBezTo>
                  <a:pt x="212" y="120"/>
                  <a:pt x="221" y="127"/>
                  <a:pt x="221" y="136"/>
                </a:cubicBezTo>
                <a:cubicBezTo>
                  <a:pt x="221" y="163"/>
                  <a:pt x="213" y="216"/>
                  <a:pt x="213" y="216"/>
                </a:cubicBezTo>
                <a:cubicBezTo>
                  <a:pt x="215" y="282"/>
                  <a:pt x="217" y="319"/>
                  <a:pt x="225" y="376"/>
                </a:cubicBezTo>
                <a:cubicBezTo>
                  <a:pt x="224" y="399"/>
                  <a:pt x="224" y="421"/>
                  <a:pt x="221" y="444"/>
                </a:cubicBezTo>
                <a:cubicBezTo>
                  <a:pt x="220" y="452"/>
                  <a:pt x="213" y="468"/>
                  <a:pt x="213" y="468"/>
                </a:cubicBezTo>
                <a:cubicBezTo>
                  <a:pt x="207" y="564"/>
                  <a:pt x="209" y="508"/>
                  <a:pt x="209" y="636"/>
                </a:cubicBezTo>
                <a:cubicBezTo>
                  <a:pt x="213" y="623"/>
                  <a:pt x="222" y="582"/>
                  <a:pt x="221" y="596"/>
                </a:cubicBezTo>
                <a:cubicBezTo>
                  <a:pt x="208" y="724"/>
                  <a:pt x="231" y="865"/>
                  <a:pt x="173" y="980"/>
                </a:cubicBezTo>
                <a:cubicBezTo>
                  <a:pt x="151" y="1024"/>
                  <a:pt x="74" y="983"/>
                  <a:pt x="25" y="984"/>
                </a:cubicBezTo>
                <a:close/>
              </a:path>
            </a:pathLst>
          </a:cu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272389" name="Line 5"/>
          <p:cNvSpPr>
            <a:spLocks noChangeShapeType="1"/>
          </p:cNvSpPr>
          <p:nvPr/>
        </p:nvSpPr>
        <p:spPr bwMode="auto">
          <a:xfrm>
            <a:off x="6599238" y="3841750"/>
            <a:ext cx="0" cy="13716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72390" name="Line 6"/>
          <p:cNvSpPr>
            <a:spLocks noChangeShapeType="1"/>
          </p:cNvSpPr>
          <p:nvPr/>
        </p:nvSpPr>
        <p:spPr bwMode="auto">
          <a:xfrm>
            <a:off x="6294438" y="3613150"/>
            <a:ext cx="0" cy="1600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72391" name="Freeform 7"/>
          <p:cNvSpPr>
            <a:spLocks/>
          </p:cNvSpPr>
          <p:nvPr/>
        </p:nvSpPr>
        <p:spPr bwMode="auto">
          <a:xfrm>
            <a:off x="6329363" y="3568700"/>
            <a:ext cx="1635125" cy="1573213"/>
          </a:xfrm>
          <a:custGeom>
            <a:avLst/>
            <a:gdLst/>
            <a:ahLst/>
            <a:cxnLst>
              <a:cxn ang="0">
                <a:pos x="1029" y="990"/>
              </a:cxn>
              <a:cxn ang="0">
                <a:pos x="921" y="980"/>
              </a:cxn>
              <a:cxn ang="0">
                <a:pos x="866" y="967"/>
              </a:cxn>
              <a:cxn ang="0">
                <a:pos x="813" y="952"/>
              </a:cxn>
              <a:cxn ang="0">
                <a:pos x="758" y="929"/>
              </a:cxn>
              <a:cxn ang="0">
                <a:pos x="703" y="897"/>
              </a:cxn>
              <a:cxn ang="0">
                <a:pos x="651" y="857"/>
              </a:cxn>
              <a:cxn ang="0">
                <a:pos x="541" y="743"/>
              </a:cxn>
              <a:cxn ang="0">
                <a:pos x="433" y="581"/>
              </a:cxn>
              <a:cxn ang="0">
                <a:pos x="325" y="386"/>
              </a:cxn>
              <a:cxn ang="0">
                <a:pos x="270" y="287"/>
              </a:cxn>
              <a:cxn ang="0">
                <a:pos x="215" y="196"/>
              </a:cxn>
              <a:cxn ang="0">
                <a:pos x="163" y="116"/>
              </a:cxn>
              <a:cxn ang="0">
                <a:pos x="108" y="53"/>
              </a:cxn>
              <a:cxn ang="0">
                <a:pos x="53" y="13"/>
              </a:cxn>
              <a:cxn ang="0">
                <a:pos x="0" y="0"/>
              </a:cxn>
            </a:cxnLst>
            <a:rect l="0" t="0" r="r" b="b"/>
            <a:pathLst>
              <a:path w="1030" h="991">
                <a:moveTo>
                  <a:pt x="1029" y="990"/>
                </a:moveTo>
                <a:lnTo>
                  <a:pt x="921" y="980"/>
                </a:lnTo>
                <a:lnTo>
                  <a:pt x="866" y="967"/>
                </a:lnTo>
                <a:lnTo>
                  <a:pt x="813" y="952"/>
                </a:lnTo>
                <a:lnTo>
                  <a:pt x="758" y="929"/>
                </a:lnTo>
                <a:lnTo>
                  <a:pt x="703" y="897"/>
                </a:lnTo>
                <a:lnTo>
                  <a:pt x="651" y="857"/>
                </a:lnTo>
                <a:lnTo>
                  <a:pt x="541" y="743"/>
                </a:lnTo>
                <a:lnTo>
                  <a:pt x="433" y="581"/>
                </a:lnTo>
                <a:lnTo>
                  <a:pt x="325" y="386"/>
                </a:lnTo>
                <a:lnTo>
                  <a:pt x="270" y="287"/>
                </a:lnTo>
                <a:lnTo>
                  <a:pt x="215" y="196"/>
                </a:lnTo>
                <a:lnTo>
                  <a:pt x="163" y="116"/>
                </a:lnTo>
                <a:lnTo>
                  <a:pt x="108" y="53"/>
                </a:lnTo>
                <a:lnTo>
                  <a:pt x="53" y="13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272392" name="Freeform 8"/>
          <p:cNvSpPr>
            <a:spLocks/>
          </p:cNvSpPr>
          <p:nvPr/>
        </p:nvSpPr>
        <p:spPr bwMode="auto">
          <a:xfrm>
            <a:off x="4692650" y="3568700"/>
            <a:ext cx="1638300" cy="1573213"/>
          </a:xfrm>
          <a:custGeom>
            <a:avLst/>
            <a:gdLst/>
            <a:ahLst/>
            <a:cxnLst>
              <a:cxn ang="0">
                <a:pos x="0" y="990"/>
              </a:cxn>
              <a:cxn ang="0">
                <a:pos x="108" y="980"/>
              </a:cxn>
              <a:cxn ang="0">
                <a:pos x="163" y="967"/>
              </a:cxn>
              <a:cxn ang="0">
                <a:pos x="218" y="952"/>
              </a:cxn>
              <a:cxn ang="0">
                <a:pos x="271" y="929"/>
              </a:cxn>
              <a:cxn ang="0">
                <a:pos x="326" y="897"/>
              </a:cxn>
              <a:cxn ang="0">
                <a:pos x="381" y="857"/>
              </a:cxn>
              <a:cxn ang="0">
                <a:pos x="488" y="743"/>
              </a:cxn>
              <a:cxn ang="0">
                <a:pos x="596" y="581"/>
              </a:cxn>
              <a:cxn ang="0">
                <a:pos x="706" y="386"/>
              </a:cxn>
              <a:cxn ang="0">
                <a:pos x="759" y="287"/>
              </a:cxn>
              <a:cxn ang="0">
                <a:pos x="814" y="196"/>
              </a:cxn>
              <a:cxn ang="0">
                <a:pos x="868" y="116"/>
              </a:cxn>
              <a:cxn ang="0">
                <a:pos x="921" y="53"/>
              </a:cxn>
              <a:cxn ang="0">
                <a:pos x="976" y="13"/>
              </a:cxn>
              <a:cxn ang="0">
                <a:pos x="1031" y="0"/>
              </a:cxn>
            </a:cxnLst>
            <a:rect l="0" t="0" r="r" b="b"/>
            <a:pathLst>
              <a:path w="1032" h="991">
                <a:moveTo>
                  <a:pt x="0" y="990"/>
                </a:moveTo>
                <a:lnTo>
                  <a:pt x="108" y="980"/>
                </a:lnTo>
                <a:lnTo>
                  <a:pt x="163" y="967"/>
                </a:lnTo>
                <a:lnTo>
                  <a:pt x="218" y="952"/>
                </a:lnTo>
                <a:lnTo>
                  <a:pt x="271" y="929"/>
                </a:lnTo>
                <a:lnTo>
                  <a:pt x="326" y="897"/>
                </a:lnTo>
                <a:lnTo>
                  <a:pt x="381" y="857"/>
                </a:lnTo>
                <a:lnTo>
                  <a:pt x="488" y="743"/>
                </a:lnTo>
                <a:lnTo>
                  <a:pt x="596" y="581"/>
                </a:lnTo>
                <a:lnTo>
                  <a:pt x="706" y="386"/>
                </a:lnTo>
                <a:lnTo>
                  <a:pt x="759" y="287"/>
                </a:lnTo>
                <a:lnTo>
                  <a:pt x="814" y="196"/>
                </a:lnTo>
                <a:lnTo>
                  <a:pt x="868" y="116"/>
                </a:lnTo>
                <a:lnTo>
                  <a:pt x="921" y="53"/>
                </a:lnTo>
                <a:lnTo>
                  <a:pt x="976" y="13"/>
                </a:lnTo>
                <a:lnTo>
                  <a:pt x="1031" y="0"/>
                </a:lnTo>
              </a:path>
            </a:pathLst>
          </a:custGeom>
          <a:noFill/>
          <a:ln w="50800" cap="rnd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272393" name="Freeform 9"/>
          <p:cNvSpPr>
            <a:spLocks/>
          </p:cNvSpPr>
          <p:nvPr/>
        </p:nvSpPr>
        <p:spPr bwMode="auto">
          <a:xfrm>
            <a:off x="4675188" y="5224463"/>
            <a:ext cx="3289300" cy="7937"/>
          </a:xfrm>
          <a:custGeom>
            <a:avLst/>
            <a:gdLst/>
            <a:ahLst/>
            <a:cxnLst>
              <a:cxn ang="0">
                <a:pos x="0" y="5"/>
              </a:cxn>
              <a:cxn ang="0">
                <a:pos x="12" y="0"/>
              </a:cxn>
              <a:cxn ang="0">
                <a:pos x="2072" y="0"/>
              </a:cxn>
            </a:cxnLst>
            <a:rect l="0" t="0" r="r" b="b"/>
            <a:pathLst>
              <a:path w="2072" h="5">
                <a:moveTo>
                  <a:pt x="0" y="5"/>
                </a:moveTo>
                <a:lnTo>
                  <a:pt x="12" y="0"/>
                </a:lnTo>
                <a:lnTo>
                  <a:pt x="2072" y="0"/>
                </a:lnTo>
              </a:path>
            </a:pathLst>
          </a:custGeom>
          <a:noFill/>
          <a:ln w="508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272394" name="Rectangle 10"/>
          <p:cNvSpPr>
            <a:spLocks noChangeArrowheads="1"/>
          </p:cNvSpPr>
          <p:nvPr/>
        </p:nvSpPr>
        <p:spPr bwMode="auto">
          <a:xfrm>
            <a:off x="7970838" y="5213350"/>
            <a:ext cx="381000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lang="en-US" sz="1800" b="1"/>
              <a:t>Z</a:t>
            </a:r>
          </a:p>
        </p:txBody>
      </p:sp>
      <p:sp>
        <p:nvSpPr>
          <p:cNvPr id="272395" name="Rectangle 11"/>
          <p:cNvSpPr>
            <a:spLocks noChangeArrowheads="1"/>
          </p:cNvSpPr>
          <p:nvPr/>
        </p:nvSpPr>
        <p:spPr bwMode="auto">
          <a:xfrm>
            <a:off x="6342063" y="5516563"/>
            <a:ext cx="184150" cy="92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72396" name="Rectangle 12"/>
          <p:cNvSpPr>
            <a:spLocks noChangeArrowheads="1"/>
          </p:cNvSpPr>
          <p:nvPr/>
        </p:nvSpPr>
        <p:spPr bwMode="auto">
          <a:xfrm>
            <a:off x="7832725" y="3319463"/>
            <a:ext cx="184150" cy="92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72397" name="Rectangle 13"/>
          <p:cNvSpPr>
            <a:spLocks noChangeArrowheads="1"/>
          </p:cNvSpPr>
          <p:nvPr/>
        </p:nvSpPr>
        <p:spPr bwMode="auto">
          <a:xfrm>
            <a:off x="6446838" y="5822950"/>
            <a:ext cx="6254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lang="en-US" sz="1800" b="1">
                <a:solidFill>
                  <a:srgbClr val="339933"/>
                </a:solidFill>
              </a:rPr>
              <a:t>0.12</a:t>
            </a:r>
            <a:endParaRPr lang="en-US" b="1">
              <a:solidFill>
                <a:srgbClr val="339933"/>
              </a:solidFill>
            </a:endParaRPr>
          </a:p>
        </p:txBody>
      </p:sp>
      <p:sp>
        <p:nvSpPr>
          <p:cNvPr id="272425" name="Rectangle 41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7848600" cy="1143000"/>
          </a:xfrm>
          <a:noFill/>
          <a:ln/>
        </p:spPr>
        <p:txBody>
          <a:bodyPr lIns="90487" tIns="44450" rIns="90487" bIns="44450" anchor="ctr" anchorCtr="1"/>
          <a:lstStyle/>
          <a:p>
            <a:pPr>
              <a:lnSpc>
                <a:spcPct val="95000"/>
              </a:lnSpc>
            </a:pPr>
            <a:r>
              <a:rPr lang="en-US" sz="3900" dirty="0"/>
              <a:t>Solution: Finding P(Z </a:t>
            </a:r>
            <a:r>
              <a:rPr lang="en-US" sz="4000" dirty="0">
                <a:solidFill>
                  <a:schemeClr val="folHlink"/>
                </a:solidFill>
              </a:rPr>
              <a:t>≤</a:t>
            </a:r>
            <a:r>
              <a:rPr lang="en-US" sz="3900" dirty="0" smtClean="0"/>
              <a:t> </a:t>
            </a:r>
            <a:r>
              <a:rPr lang="en-US" sz="3900" dirty="0"/>
              <a:t>0.12)</a:t>
            </a:r>
          </a:p>
        </p:txBody>
      </p:sp>
      <p:sp>
        <p:nvSpPr>
          <p:cNvPr id="272426" name="Rectangle 42"/>
          <p:cNvSpPr>
            <a:spLocks noChangeArrowheads="1"/>
          </p:cNvSpPr>
          <p:nvPr/>
        </p:nvSpPr>
        <p:spPr bwMode="auto">
          <a:xfrm>
            <a:off x="7010400" y="2895600"/>
            <a:ext cx="1206500" cy="366767"/>
          </a:xfrm>
          <a:prstGeom prst="rect">
            <a:avLst/>
          </a:prstGeom>
          <a:solidFill>
            <a:srgbClr val="CCFFCC"/>
          </a:solidFill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/>
            <a:r>
              <a:rPr lang="en-US" dirty="0" smtClean="0">
                <a:solidFill>
                  <a:srgbClr val="FF0000"/>
                </a:solidFill>
              </a:rPr>
              <a:t>0.55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2430" name="Rectangle 46"/>
          <p:cNvSpPr>
            <a:spLocks noChangeArrowheads="1"/>
          </p:cNvSpPr>
          <p:nvPr/>
        </p:nvSpPr>
        <p:spPr bwMode="auto">
          <a:xfrm>
            <a:off x="381000" y="1905000"/>
            <a:ext cx="4572000" cy="782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 eaLnBrk="0" hangingPunct="0"/>
            <a:r>
              <a:rPr lang="en-US" dirty="0"/>
              <a:t>Standardized Normal </a:t>
            </a:r>
            <a:r>
              <a:rPr lang="en-US" dirty="0" smtClean="0"/>
              <a:t>Probability</a:t>
            </a:r>
          </a:p>
          <a:p>
            <a:pPr algn="l" eaLnBrk="0" hangingPunct="0"/>
            <a:r>
              <a:rPr lang="en-US" dirty="0" smtClean="0"/>
              <a:t> </a:t>
            </a:r>
            <a:endParaRPr lang="en-US" dirty="0"/>
          </a:p>
          <a:p>
            <a:pPr algn="l" eaLnBrk="0" hangingPunct="0">
              <a:lnSpc>
                <a:spcPct val="40000"/>
              </a:lnSpc>
            </a:pPr>
            <a:r>
              <a:rPr lang="en-US" dirty="0"/>
              <a:t>Table (Portion)</a:t>
            </a:r>
          </a:p>
        </p:txBody>
      </p:sp>
      <p:sp>
        <p:nvSpPr>
          <p:cNvPr id="272431" name="Rectangle 47"/>
          <p:cNvSpPr>
            <a:spLocks noChangeArrowheads="1"/>
          </p:cNvSpPr>
          <p:nvPr/>
        </p:nvSpPr>
        <p:spPr bwMode="auto">
          <a:xfrm>
            <a:off x="6065838" y="5441950"/>
            <a:ext cx="6254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lang="en-US" sz="1800" b="1"/>
              <a:t>0.00</a:t>
            </a:r>
            <a:endParaRPr lang="en-US" b="1"/>
          </a:p>
        </p:txBody>
      </p:sp>
      <p:sp>
        <p:nvSpPr>
          <p:cNvPr id="272432" name="Line 48"/>
          <p:cNvSpPr>
            <a:spLocks noChangeShapeType="1"/>
          </p:cNvSpPr>
          <p:nvPr/>
        </p:nvSpPr>
        <p:spPr bwMode="auto">
          <a:xfrm flipV="1">
            <a:off x="6294438" y="521335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72433" name="Line 49"/>
          <p:cNvSpPr>
            <a:spLocks noChangeShapeType="1"/>
          </p:cNvSpPr>
          <p:nvPr/>
        </p:nvSpPr>
        <p:spPr bwMode="auto">
          <a:xfrm flipV="1">
            <a:off x="6675438" y="521335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72434" name="Line 50"/>
          <p:cNvSpPr>
            <a:spLocks noChangeShapeType="1"/>
          </p:cNvSpPr>
          <p:nvPr/>
        </p:nvSpPr>
        <p:spPr bwMode="auto">
          <a:xfrm flipH="1">
            <a:off x="6477000" y="3352800"/>
            <a:ext cx="762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72435" name="Rectangle 51"/>
          <p:cNvSpPr>
            <a:spLocks noChangeArrowheads="1"/>
          </p:cNvSpPr>
          <p:nvPr/>
        </p:nvSpPr>
        <p:spPr bwMode="auto">
          <a:xfrm>
            <a:off x="6662738" y="2362200"/>
            <a:ext cx="1350050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chemeClr val="folHlink"/>
                </a:solidFill>
              </a:rPr>
              <a:t>= P(</a:t>
            </a:r>
            <a:r>
              <a:rPr lang="en-US" dirty="0">
                <a:solidFill>
                  <a:schemeClr val="folHlink"/>
                </a:solidFill>
                <a:sym typeface="Arial" pitchFamily="34" charset="0"/>
              </a:rPr>
              <a:t>Z </a:t>
            </a:r>
            <a:r>
              <a:rPr lang="en-US" dirty="0">
                <a:solidFill>
                  <a:schemeClr val="folHlink"/>
                </a:solidFill>
              </a:rPr>
              <a:t>≤</a:t>
            </a:r>
            <a:r>
              <a:rPr lang="en-US" dirty="0" smtClean="0">
                <a:solidFill>
                  <a:schemeClr val="folHlink"/>
                </a:solidFill>
                <a:sym typeface="Arial" pitchFamily="34" charset="0"/>
              </a:rPr>
              <a:t> </a:t>
            </a:r>
            <a:r>
              <a:rPr lang="en-US" dirty="0">
                <a:solidFill>
                  <a:schemeClr val="folHlink"/>
                </a:solidFill>
                <a:sym typeface="Arial" pitchFamily="34" charset="0"/>
              </a:rPr>
              <a:t>0.12)</a:t>
            </a:r>
          </a:p>
        </p:txBody>
      </p:sp>
      <p:sp>
        <p:nvSpPr>
          <p:cNvPr id="272436" name="Rectangle 52"/>
          <p:cNvSpPr>
            <a:spLocks noChangeArrowheads="1"/>
          </p:cNvSpPr>
          <p:nvPr/>
        </p:nvSpPr>
        <p:spPr bwMode="auto">
          <a:xfrm>
            <a:off x="6859588" y="1981200"/>
            <a:ext cx="1077539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P(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sym typeface="Arial" pitchFamily="34" charset="0"/>
              </a:rPr>
              <a:t>X </a:t>
            </a:r>
            <a:r>
              <a:rPr lang="en-US" dirty="0">
                <a:solidFill>
                  <a:schemeClr val="folHlink"/>
                </a:solidFill>
              </a:rPr>
              <a:t>≤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Arial" pitchFamily="34" charset="0"/>
              </a:rPr>
              <a:t>8.6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sym typeface="Arial" pitchFamily="34" charset="0"/>
              </a:rPr>
              <a:t>)</a:t>
            </a:r>
          </a:p>
        </p:txBody>
      </p:sp>
      <p:sp>
        <p:nvSpPr>
          <p:cNvPr id="272437" name="Rectangle 53"/>
          <p:cNvSpPr>
            <a:spLocks noChangeArrowheads="1"/>
          </p:cNvSpPr>
          <p:nvPr/>
        </p:nvSpPr>
        <p:spPr bwMode="auto">
          <a:xfrm>
            <a:off x="6400800" y="1905000"/>
            <a:ext cx="2514600" cy="14478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Chap 6-</a:t>
            </a:r>
            <a:fld id="{CAE61E46-2686-43A9-91D0-65E92457D72D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036303"/>
              </p:ext>
            </p:extLst>
          </p:nvPr>
        </p:nvGraphicFramePr>
        <p:xfrm>
          <a:off x="683568" y="3203575"/>
          <a:ext cx="2438400" cy="1737592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</a:tblGrid>
              <a:tr h="424366">
                <a:tc>
                  <a:txBody>
                    <a:bodyPr/>
                    <a:lstStyle/>
                    <a:p>
                      <a:pPr algn="l" fontAlgn="b"/>
                      <a:endParaRPr lang="en-IE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018"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11104"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1104"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793038" cy="838200"/>
          </a:xfrm>
        </p:spPr>
        <p:txBody>
          <a:bodyPr>
            <a:normAutofit fontScale="90000"/>
          </a:bodyPr>
          <a:lstStyle/>
          <a:p>
            <a:r>
              <a:rPr lang="en-US" sz="3600"/>
              <a:t/>
            </a:r>
            <a:br>
              <a:rPr lang="en-US" sz="3600"/>
            </a:br>
            <a:r>
              <a:rPr lang="en-US" sz="3900"/>
              <a:t>Upper Tail Probabilities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077200" cy="4532313"/>
          </a:xfrm>
        </p:spPr>
        <p:txBody>
          <a:bodyPr/>
          <a:lstStyle/>
          <a:p>
            <a:r>
              <a:rPr lang="en-US" sz="3200" dirty="0"/>
              <a:t>Suppose  X  is normal with mean 8.0 and standard deviation 5.0.  </a:t>
            </a:r>
          </a:p>
          <a:p>
            <a:r>
              <a:rPr lang="en-US" sz="3200" dirty="0">
                <a:solidFill>
                  <a:schemeClr val="folHlink"/>
                </a:solidFill>
              </a:rPr>
              <a:t>Now Find P(X </a:t>
            </a:r>
            <a:r>
              <a:rPr lang="en-US" sz="3200" dirty="0" smtClean="0">
                <a:solidFill>
                  <a:schemeClr val="folHlink"/>
                </a:solidFill>
              </a:rPr>
              <a:t>≥ </a:t>
            </a:r>
            <a:r>
              <a:rPr lang="en-US" sz="3200" dirty="0">
                <a:solidFill>
                  <a:schemeClr val="folHlink"/>
                </a:solidFill>
              </a:rPr>
              <a:t>8.6)</a:t>
            </a:r>
          </a:p>
        </p:txBody>
      </p:sp>
      <p:sp>
        <p:nvSpPr>
          <p:cNvPr id="274436" name="Freeform 4"/>
          <p:cNvSpPr>
            <a:spLocks/>
          </p:cNvSpPr>
          <p:nvPr/>
        </p:nvSpPr>
        <p:spPr bwMode="auto">
          <a:xfrm>
            <a:off x="5391150" y="4176713"/>
            <a:ext cx="1314450" cy="1404937"/>
          </a:xfrm>
          <a:custGeom>
            <a:avLst/>
            <a:gdLst/>
            <a:ahLst/>
            <a:cxnLst>
              <a:cxn ang="0">
                <a:pos x="3" y="882"/>
              </a:cxn>
              <a:cxn ang="0">
                <a:pos x="0" y="0"/>
              </a:cxn>
              <a:cxn ang="0">
                <a:pos x="27" y="72"/>
              </a:cxn>
              <a:cxn ang="0">
                <a:pos x="81" y="159"/>
              </a:cxn>
              <a:cxn ang="0">
                <a:pos x="117" y="237"/>
              </a:cxn>
              <a:cxn ang="0">
                <a:pos x="156" y="297"/>
              </a:cxn>
              <a:cxn ang="0">
                <a:pos x="201" y="384"/>
              </a:cxn>
              <a:cxn ang="0">
                <a:pos x="273" y="495"/>
              </a:cxn>
              <a:cxn ang="0">
                <a:pos x="339" y="585"/>
              </a:cxn>
              <a:cxn ang="0">
                <a:pos x="442" y="693"/>
              </a:cxn>
              <a:cxn ang="0">
                <a:pos x="609" y="789"/>
              </a:cxn>
              <a:cxn ang="0">
                <a:pos x="828" y="825"/>
              </a:cxn>
              <a:cxn ang="0">
                <a:pos x="825" y="885"/>
              </a:cxn>
              <a:cxn ang="0">
                <a:pos x="3" y="882"/>
              </a:cxn>
            </a:cxnLst>
            <a:rect l="0" t="0" r="r" b="b"/>
            <a:pathLst>
              <a:path w="828" h="885">
                <a:moveTo>
                  <a:pt x="3" y="882"/>
                </a:moveTo>
                <a:lnTo>
                  <a:pt x="0" y="0"/>
                </a:lnTo>
                <a:lnTo>
                  <a:pt x="27" y="72"/>
                </a:lnTo>
                <a:lnTo>
                  <a:pt x="81" y="159"/>
                </a:lnTo>
                <a:lnTo>
                  <a:pt x="117" y="237"/>
                </a:lnTo>
                <a:lnTo>
                  <a:pt x="156" y="297"/>
                </a:lnTo>
                <a:lnTo>
                  <a:pt x="201" y="384"/>
                </a:lnTo>
                <a:lnTo>
                  <a:pt x="273" y="495"/>
                </a:lnTo>
                <a:lnTo>
                  <a:pt x="339" y="585"/>
                </a:lnTo>
                <a:lnTo>
                  <a:pt x="442" y="693"/>
                </a:lnTo>
                <a:lnTo>
                  <a:pt x="609" y="789"/>
                </a:lnTo>
                <a:lnTo>
                  <a:pt x="828" y="825"/>
                </a:lnTo>
                <a:lnTo>
                  <a:pt x="825" y="885"/>
                </a:lnTo>
                <a:lnTo>
                  <a:pt x="3" y="882"/>
                </a:lnTo>
                <a:close/>
              </a:path>
            </a:pathLst>
          </a:cu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274437" name="Freeform 5"/>
          <p:cNvSpPr>
            <a:spLocks/>
          </p:cNvSpPr>
          <p:nvPr/>
        </p:nvSpPr>
        <p:spPr bwMode="auto">
          <a:xfrm>
            <a:off x="5064125" y="3917950"/>
            <a:ext cx="1635125" cy="1573213"/>
          </a:xfrm>
          <a:custGeom>
            <a:avLst/>
            <a:gdLst/>
            <a:ahLst/>
            <a:cxnLst>
              <a:cxn ang="0">
                <a:pos x="1029" y="990"/>
              </a:cxn>
              <a:cxn ang="0">
                <a:pos x="921" y="980"/>
              </a:cxn>
              <a:cxn ang="0">
                <a:pos x="866" y="967"/>
              </a:cxn>
              <a:cxn ang="0">
                <a:pos x="813" y="952"/>
              </a:cxn>
              <a:cxn ang="0">
                <a:pos x="758" y="929"/>
              </a:cxn>
              <a:cxn ang="0">
                <a:pos x="703" y="897"/>
              </a:cxn>
              <a:cxn ang="0">
                <a:pos x="651" y="857"/>
              </a:cxn>
              <a:cxn ang="0">
                <a:pos x="541" y="743"/>
              </a:cxn>
              <a:cxn ang="0">
                <a:pos x="433" y="581"/>
              </a:cxn>
              <a:cxn ang="0">
                <a:pos x="325" y="386"/>
              </a:cxn>
              <a:cxn ang="0">
                <a:pos x="270" y="287"/>
              </a:cxn>
              <a:cxn ang="0">
                <a:pos x="215" y="196"/>
              </a:cxn>
              <a:cxn ang="0">
                <a:pos x="163" y="116"/>
              </a:cxn>
              <a:cxn ang="0">
                <a:pos x="108" y="53"/>
              </a:cxn>
              <a:cxn ang="0">
                <a:pos x="53" y="13"/>
              </a:cxn>
              <a:cxn ang="0">
                <a:pos x="0" y="0"/>
              </a:cxn>
            </a:cxnLst>
            <a:rect l="0" t="0" r="r" b="b"/>
            <a:pathLst>
              <a:path w="1030" h="991">
                <a:moveTo>
                  <a:pt x="1029" y="990"/>
                </a:moveTo>
                <a:lnTo>
                  <a:pt x="921" y="980"/>
                </a:lnTo>
                <a:lnTo>
                  <a:pt x="866" y="967"/>
                </a:lnTo>
                <a:lnTo>
                  <a:pt x="813" y="952"/>
                </a:lnTo>
                <a:lnTo>
                  <a:pt x="758" y="929"/>
                </a:lnTo>
                <a:lnTo>
                  <a:pt x="703" y="897"/>
                </a:lnTo>
                <a:lnTo>
                  <a:pt x="651" y="857"/>
                </a:lnTo>
                <a:lnTo>
                  <a:pt x="541" y="743"/>
                </a:lnTo>
                <a:lnTo>
                  <a:pt x="433" y="581"/>
                </a:lnTo>
                <a:lnTo>
                  <a:pt x="325" y="386"/>
                </a:lnTo>
                <a:lnTo>
                  <a:pt x="270" y="287"/>
                </a:lnTo>
                <a:lnTo>
                  <a:pt x="215" y="196"/>
                </a:lnTo>
                <a:lnTo>
                  <a:pt x="163" y="116"/>
                </a:lnTo>
                <a:lnTo>
                  <a:pt x="108" y="53"/>
                </a:lnTo>
                <a:lnTo>
                  <a:pt x="53" y="13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274438" name="Freeform 6"/>
          <p:cNvSpPr>
            <a:spLocks/>
          </p:cNvSpPr>
          <p:nvPr/>
        </p:nvSpPr>
        <p:spPr bwMode="auto">
          <a:xfrm>
            <a:off x="3427413" y="3917950"/>
            <a:ext cx="1638300" cy="1573213"/>
          </a:xfrm>
          <a:custGeom>
            <a:avLst/>
            <a:gdLst/>
            <a:ahLst/>
            <a:cxnLst>
              <a:cxn ang="0">
                <a:pos x="0" y="990"/>
              </a:cxn>
              <a:cxn ang="0">
                <a:pos x="108" y="980"/>
              </a:cxn>
              <a:cxn ang="0">
                <a:pos x="163" y="967"/>
              </a:cxn>
              <a:cxn ang="0">
                <a:pos x="218" y="952"/>
              </a:cxn>
              <a:cxn ang="0">
                <a:pos x="271" y="929"/>
              </a:cxn>
              <a:cxn ang="0">
                <a:pos x="326" y="897"/>
              </a:cxn>
              <a:cxn ang="0">
                <a:pos x="381" y="857"/>
              </a:cxn>
              <a:cxn ang="0">
                <a:pos x="488" y="743"/>
              </a:cxn>
              <a:cxn ang="0">
                <a:pos x="596" y="581"/>
              </a:cxn>
              <a:cxn ang="0">
                <a:pos x="706" y="386"/>
              </a:cxn>
              <a:cxn ang="0">
                <a:pos x="759" y="287"/>
              </a:cxn>
              <a:cxn ang="0">
                <a:pos x="814" y="196"/>
              </a:cxn>
              <a:cxn ang="0">
                <a:pos x="868" y="116"/>
              </a:cxn>
              <a:cxn ang="0">
                <a:pos x="921" y="53"/>
              </a:cxn>
              <a:cxn ang="0">
                <a:pos x="976" y="13"/>
              </a:cxn>
              <a:cxn ang="0">
                <a:pos x="1031" y="0"/>
              </a:cxn>
            </a:cxnLst>
            <a:rect l="0" t="0" r="r" b="b"/>
            <a:pathLst>
              <a:path w="1032" h="991">
                <a:moveTo>
                  <a:pt x="0" y="990"/>
                </a:moveTo>
                <a:lnTo>
                  <a:pt x="108" y="980"/>
                </a:lnTo>
                <a:lnTo>
                  <a:pt x="163" y="967"/>
                </a:lnTo>
                <a:lnTo>
                  <a:pt x="218" y="952"/>
                </a:lnTo>
                <a:lnTo>
                  <a:pt x="271" y="929"/>
                </a:lnTo>
                <a:lnTo>
                  <a:pt x="326" y="897"/>
                </a:lnTo>
                <a:lnTo>
                  <a:pt x="381" y="857"/>
                </a:lnTo>
                <a:lnTo>
                  <a:pt x="488" y="743"/>
                </a:lnTo>
                <a:lnTo>
                  <a:pt x="596" y="581"/>
                </a:lnTo>
                <a:lnTo>
                  <a:pt x="706" y="386"/>
                </a:lnTo>
                <a:lnTo>
                  <a:pt x="759" y="287"/>
                </a:lnTo>
                <a:lnTo>
                  <a:pt x="814" y="196"/>
                </a:lnTo>
                <a:lnTo>
                  <a:pt x="868" y="116"/>
                </a:lnTo>
                <a:lnTo>
                  <a:pt x="921" y="53"/>
                </a:lnTo>
                <a:lnTo>
                  <a:pt x="976" y="13"/>
                </a:lnTo>
                <a:lnTo>
                  <a:pt x="1031" y="0"/>
                </a:lnTo>
              </a:path>
            </a:pathLst>
          </a:custGeom>
          <a:noFill/>
          <a:ln w="50800" cap="rnd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274439" name="Freeform 7"/>
          <p:cNvSpPr>
            <a:spLocks/>
          </p:cNvSpPr>
          <p:nvPr/>
        </p:nvSpPr>
        <p:spPr bwMode="auto">
          <a:xfrm>
            <a:off x="3409950" y="5573713"/>
            <a:ext cx="3289300" cy="7937"/>
          </a:xfrm>
          <a:custGeom>
            <a:avLst/>
            <a:gdLst/>
            <a:ahLst/>
            <a:cxnLst>
              <a:cxn ang="0">
                <a:pos x="0" y="5"/>
              </a:cxn>
              <a:cxn ang="0">
                <a:pos x="12" y="0"/>
              </a:cxn>
              <a:cxn ang="0">
                <a:pos x="2072" y="0"/>
              </a:cxn>
            </a:cxnLst>
            <a:rect l="0" t="0" r="r" b="b"/>
            <a:pathLst>
              <a:path w="2072" h="5">
                <a:moveTo>
                  <a:pt x="0" y="5"/>
                </a:moveTo>
                <a:lnTo>
                  <a:pt x="12" y="0"/>
                </a:lnTo>
                <a:lnTo>
                  <a:pt x="2072" y="0"/>
                </a:lnTo>
              </a:path>
            </a:pathLst>
          </a:custGeom>
          <a:noFill/>
          <a:ln w="508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274440" name="Rectangle 8"/>
          <p:cNvSpPr>
            <a:spLocks noChangeArrowheads="1"/>
          </p:cNvSpPr>
          <p:nvPr/>
        </p:nvSpPr>
        <p:spPr bwMode="auto">
          <a:xfrm>
            <a:off x="6705600" y="5562600"/>
            <a:ext cx="381000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lang="en-US" sz="1800" b="1"/>
              <a:t>X</a:t>
            </a:r>
          </a:p>
        </p:txBody>
      </p:sp>
      <p:sp>
        <p:nvSpPr>
          <p:cNvPr id="274441" name="Rectangle 9"/>
          <p:cNvSpPr>
            <a:spLocks noChangeArrowheads="1"/>
          </p:cNvSpPr>
          <p:nvPr/>
        </p:nvSpPr>
        <p:spPr bwMode="auto">
          <a:xfrm>
            <a:off x="6567488" y="3821113"/>
            <a:ext cx="184150" cy="92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74442" name="Rectangle 10"/>
          <p:cNvSpPr>
            <a:spLocks noChangeArrowheads="1"/>
          </p:cNvSpPr>
          <p:nvPr/>
        </p:nvSpPr>
        <p:spPr bwMode="auto">
          <a:xfrm>
            <a:off x="5181600" y="6172200"/>
            <a:ext cx="4984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lang="en-US" sz="1800" b="1">
                <a:solidFill>
                  <a:srgbClr val="339933"/>
                </a:solidFill>
              </a:rPr>
              <a:t>8.6</a:t>
            </a:r>
            <a:endParaRPr lang="en-US" b="1">
              <a:solidFill>
                <a:srgbClr val="339933"/>
              </a:solidFill>
            </a:endParaRPr>
          </a:p>
        </p:txBody>
      </p:sp>
      <p:sp>
        <p:nvSpPr>
          <p:cNvPr id="274443" name="Rectangle 11"/>
          <p:cNvSpPr>
            <a:spLocks noChangeArrowheads="1"/>
          </p:cNvSpPr>
          <p:nvPr/>
        </p:nvSpPr>
        <p:spPr bwMode="auto">
          <a:xfrm>
            <a:off x="4800600" y="5791200"/>
            <a:ext cx="4984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lang="en-US" sz="1800" b="1"/>
              <a:t>8.0</a:t>
            </a:r>
            <a:endParaRPr lang="en-US" b="1"/>
          </a:p>
        </p:txBody>
      </p:sp>
      <p:sp>
        <p:nvSpPr>
          <p:cNvPr id="274444" name="Line 12"/>
          <p:cNvSpPr>
            <a:spLocks noChangeShapeType="1"/>
          </p:cNvSpPr>
          <p:nvPr/>
        </p:nvSpPr>
        <p:spPr bwMode="auto">
          <a:xfrm flipV="1">
            <a:off x="5410200" y="55626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74445" name="Line 13"/>
          <p:cNvSpPr>
            <a:spLocks noChangeShapeType="1"/>
          </p:cNvSpPr>
          <p:nvPr/>
        </p:nvSpPr>
        <p:spPr bwMode="auto">
          <a:xfrm>
            <a:off x="5029200" y="3962400"/>
            <a:ext cx="0" cy="16002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5361-4EB3-4CE3-A733-77D27430B0D7}" type="slidenum">
              <a:rPr lang="en-IE" smtClean="0"/>
              <a:pPr/>
              <a:t>23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Freeform 2"/>
          <p:cNvSpPr>
            <a:spLocks/>
          </p:cNvSpPr>
          <p:nvPr/>
        </p:nvSpPr>
        <p:spPr bwMode="auto">
          <a:xfrm>
            <a:off x="6229350" y="3892550"/>
            <a:ext cx="349250" cy="1651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3" y="45"/>
              </a:cxn>
              <a:cxn ang="0">
                <a:pos x="149" y="93"/>
              </a:cxn>
              <a:cxn ang="0">
                <a:pos x="185" y="142"/>
              </a:cxn>
              <a:cxn ang="0">
                <a:pos x="218" y="192"/>
              </a:cxn>
              <a:cxn ang="0">
                <a:pos x="220" y="1040"/>
              </a:cxn>
              <a:cxn ang="0">
                <a:pos x="0" y="1040"/>
              </a:cxn>
              <a:cxn ang="0">
                <a:pos x="0" y="0"/>
              </a:cxn>
            </a:cxnLst>
            <a:rect l="0" t="0" r="r" b="b"/>
            <a:pathLst>
              <a:path w="220" h="1040">
                <a:moveTo>
                  <a:pt x="0" y="0"/>
                </a:moveTo>
                <a:lnTo>
                  <a:pt x="103" y="45"/>
                </a:lnTo>
                <a:lnTo>
                  <a:pt x="149" y="93"/>
                </a:lnTo>
                <a:lnTo>
                  <a:pt x="185" y="142"/>
                </a:lnTo>
                <a:lnTo>
                  <a:pt x="218" y="192"/>
                </a:lnTo>
                <a:lnTo>
                  <a:pt x="220" y="1040"/>
                </a:lnTo>
                <a:lnTo>
                  <a:pt x="0" y="1040"/>
                </a:lnTo>
                <a:lnTo>
                  <a:pt x="0" y="0"/>
                </a:lnTo>
                <a:close/>
              </a:path>
            </a:pathLst>
          </a:custGeom>
          <a:solidFill>
            <a:srgbClr val="C7DAF7"/>
          </a:solidFill>
          <a:ln w="19050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75459" name="Freeform 3"/>
          <p:cNvSpPr>
            <a:spLocks/>
          </p:cNvSpPr>
          <p:nvPr/>
        </p:nvSpPr>
        <p:spPr bwMode="auto">
          <a:xfrm>
            <a:off x="4619625" y="3886200"/>
            <a:ext cx="1628775" cy="1663700"/>
          </a:xfrm>
          <a:custGeom>
            <a:avLst/>
            <a:gdLst/>
            <a:ahLst/>
            <a:cxnLst>
              <a:cxn ang="0">
                <a:pos x="1026" y="1042"/>
              </a:cxn>
              <a:cxn ang="0">
                <a:pos x="1024" y="0"/>
              </a:cxn>
              <a:cxn ang="0">
                <a:pos x="946" y="30"/>
              </a:cxn>
              <a:cxn ang="0">
                <a:pos x="828" y="174"/>
              </a:cxn>
              <a:cxn ang="0">
                <a:pos x="734" y="332"/>
              </a:cxn>
              <a:cxn ang="0">
                <a:pos x="662" y="472"/>
              </a:cxn>
              <a:cxn ang="0">
                <a:pos x="600" y="574"/>
              </a:cxn>
              <a:cxn ang="0">
                <a:pos x="522" y="690"/>
              </a:cxn>
              <a:cxn ang="0">
                <a:pos x="436" y="790"/>
              </a:cxn>
              <a:cxn ang="0">
                <a:pos x="350" y="880"/>
              </a:cxn>
              <a:cxn ang="0">
                <a:pos x="180" y="966"/>
              </a:cxn>
              <a:cxn ang="0">
                <a:pos x="0" y="996"/>
              </a:cxn>
              <a:cxn ang="0">
                <a:pos x="12" y="1048"/>
              </a:cxn>
              <a:cxn ang="0">
                <a:pos x="1026" y="1042"/>
              </a:cxn>
            </a:cxnLst>
            <a:rect l="0" t="0" r="r" b="b"/>
            <a:pathLst>
              <a:path w="1026" h="1048">
                <a:moveTo>
                  <a:pt x="1026" y="1042"/>
                </a:moveTo>
                <a:lnTo>
                  <a:pt x="1024" y="0"/>
                </a:lnTo>
                <a:lnTo>
                  <a:pt x="946" y="30"/>
                </a:lnTo>
                <a:lnTo>
                  <a:pt x="828" y="174"/>
                </a:lnTo>
                <a:lnTo>
                  <a:pt x="734" y="332"/>
                </a:lnTo>
                <a:lnTo>
                  <a:pt x="662" y="472"/>
                </a:lnTo>
                <a:lnTo>
                  <a:pt x="600" y="574"/>
                </a:lnTo>
                <a:lnTo>
                  <a:pt x="522" y="690"/>
                </a:lnTo>
                <a:lnTo>
                  <a:pt x="436" y="790"/>
                </a:lnTo>
                <a:lnTo>
                  <a:pt x="350" y="880"/>
                </a:lnTo>
                <a:lnTo>
                  <a:pt x="180" y="966"/>
                </a:lnTo>
                <a:lnTo>
                  <a:pt x="0" y="996"/>
                </a:lnTo>
                <a:lnTo>
                  <a:pt x="12" y="1048"/>
                </a:lnTo>
                <a:lnTo>
                  <a:pt x="1026" y="1042"/>
                </a:lnTo>
                <a:close/>
              </a:path>
            </a:pathLst>
          </a:custGeom>
          <a:solidFill>
            <a:srgbClr val="C7DAF7"/>
          </a:solidFill>
          <a:ln w="12700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275460" name="Freeform 4"/>
          <p:cNvSpPr>
            <a:spLocks/>
          </p:cNvSpPr>
          <p:nvPr/>
        </p:nvSpPr>
        <p:spPr bwMode="auto">
          <a:xfrm>
            <a:off x="762000" y="3940175"/>
            <a:ext cx="1600200" cy="1622425"/>
          </a:xfrm>
          <a:custGeom>
            <a:avLst/>
            <a:gdLst/>
            <a:ahLst/>
            <a:cxnLst>
              <a:cxn ang="0">
                <a:pos x="1008" y="1019"/>
              </a:cxn>
              <a:cxn ang="0">
                <a:pos x="1006" y="0"/>
              </a:cxn>
              <a:cxn ang="0">
                <a:pos x="928" y="29"/>
              </a:cxn>
              <a:cxn ang="0">
                <a:pos x="820" y="168"/>
              </a:cxn>
              <a:cxn ang="0">
                <a:pos x="734" y="318"/>
              </a:cxn>
              <a:cxn ang="0">
                <a:pos x="652" y="456"/>
              </a:cxn>
              <a:cxn ang="0">
                <a:pos x="604" y="546"/>
              </a:cxn>
              <a:cxn ang="0">
                <a:pos x="534" y="662"/>
              </a:cxn>
              <a:cxn ang="0">
                <a:pos x="470" y="750"/>
              </a:cxn>
              <a:cxn ang="0">
                <a:pos x="370" y="852"/>
              </a:cxn>
              <a:cxn ang="0">
                <a:pos x="210" y="944"/>
              </a:cxn>
              <a:cxn ang="0">
                <a:pos x="0" y="976"/>
              </a:cxn>
              <a:cxn ang="0">
                <a:pos x="0" y="1022"/>
              </a:cxn>
              <a:cxn ang="0">
                <a:pos x="1008" y="1019"/>
              </a:cxn>
            </a:cxnLst>
            <a:rect l="0" t="0" r="r" b="b"/>
            <a:pathLst>
              <a:path w="1008" h="1022">
                <a:moveTo>
                  <a:pt x="1008" y="1019"/>
                </a:moveTo>
                <a:lnTo>
                  <a:pt x="1006" y="0"/>
                </a:lnTo>
                <a:lnTo>
                  <a:pt x="928" y="29"/>
                </a:lnTo>
                <a:lnTo>
                  <a:pt x="820" y="168"/>
                </a:lnTo>
                <a:lnTo>
                  <a:pt x="734" y="318"/>
                </a:lnTo>
                <a:lnTo>
                  <a:pt x="652" y="456"/>
                </a:lnTo>
                <a:lnTo>
                  <a:pt x="604" y="546"/>
                </a:lnTo>
                <a:lnTo>
                  <a:pt x="534" y="662"/>
                </a:lnTo>
                <a:lnTo>
                  <a:pt x="470" y="750"/>
                </a:lnTo>
                <a:lnTo>
                  <a:pt x="370" y="852"/>
                </a:lnTo>
                <a:lnTo>
                  <a:pt x="210" y="944"/>
                </a:lnTo>
                <a:lnTo>
                  <a:pt x="0" y="976"/>
                </a:lnTo>
                <a:lnTo>
                  <a:pt x="0" y="1022"/>
                </a:lnTo>
                <a:lnTo>
                  <a:pt x="1008" y="1019"/>
                </a:lnTo>
                <a:close/>
              </a:path>
            </a:pathLst>
          </a:cu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275462" name="Freeform 6"/>
          <p:cNvSpPr>
            <a:spLocks/>
          </p:cNvSpPr>
          <p:nvPr/>
        </p:nvSpPr>
        <p:spPr bwMode="auto">
          <a:xfrm>
            <a:off x="6575425" y="4144963"/>
            <a:ext cx="1314450" cy="1404937"/>
          </a:xfrm>
          <a:custGeom>
            <a:avLst/>
            <a:gdLst/>
            <a:ahLst/>
            <a:cxnLst>
              <a:cxn ang="0">
                <a:pos x="3" y="882"/>
              </a:cxn>
              <a:cxn ang="0">
                <a:pos x="0" y="0"/>
              </a:cxn>
              <a:cxn ang="0">
                <a:pos x="27" y="72"/>
              </a:cxn>
              <a:cxn ang="0">
                <a:pos x="81" y="159"/>
              </a:cxn>
              <a:cxn ang="0">
                <a:pos x="117" y="237"/>
              </a:cxn>
              <a:cxn ang="0">
                <a:pos x="156" y="297"/>
              </a:cxn>
              <a:cxn ang="0">
                <a:pos x="201" y="384"/>
              </a:cxn>
              <a:cxn ang="0">
                <a:pos x="273" y="495"/>
              </a:cxn>
              <a:cxn ang="0">
                <a:pos x="339" y="585"/>
              </a:cxn>
              <a:cxn ang="0">
                <a:pos x="442" y="693"/>
              </a:cxn>
              <a:cxn ang="0">
                <a:pos x="609" y="789"/>
              </a:cxn>
              <a:cxn ang="0">
                <a:pos x="828" y="825"/>
              </a:cxn>
              <a:cxn ang="0">
                <a:pos x="825" y="885"/>
              </a:cxn>
              <a:cxn ang="0">
                <a:pos x="3" y="882"/>
              </a:cxn>
            </a:cxnLst>
            <a:rect l="0" t="0" r="r" b="b"/>
            <a:pathLst>
              <a:path w="828" h="885">
                <a:moveTo>
                  <a:pt x="3" y="882"/>
                </a:moveTo>
                <a:lnTo>
                  <a:pt x="0" y="0"/>
                </a:lnTo>
                <a:lnTo>
                  <a:pt x="27" y="72"/>
                </a:lnTo>
                <a:lnTo>
                  <a:pt x="81" y="159"/>
                </a:lnTo>
                <a:lnTo>
                  <a:pt x="117" y="237"/>
                </a:lnTo>
                <a:lnTo>
                  <a:pt x="156" y="297"/>
                </a:lnTo>
                <a:lnTo>
                  <a:pt x="201" y="384"/>
                </a:lnTo>
                <a:lnTo>
                  <a:pt x="273" y="495"/>
                </a:lnTo>
                <a:lnTo>
                  <a:pt x="339" y="585"/>
                </a:lnTo>
                <a:lnTo>
                  <a:pt x="442" y="693"/>
                </a:lnTo>
                <a:lnTo>
                  <a:pt x="609" y="789"/>
                </a:lnTo>
                <a:lnTo>
                  <a:pt x="828" y="825"/>
                </a:lnTo>
                <a:lnTo>
                  <a:pt x="825" y="885"/>
                </a:lnTo>
                <a:lnTo>
                  <a:pt x="3" y="882"/>
                </a:lnTo>
                <a:close/>
              </a:path>
            </a:pathLst>
          </a:cu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275463" name="Line 7"/>
          <p:cNvSpPr>
            <a:spLocks noChangeShapeType="1"/>
          </p:cNvSpPr>
          <p:nvPr/>
        </p:nvSpPr>
        <p:spPr bwMode="auto">
          <a:xfrm flipH="1">
            <a:off x="6858000" y="4572000"/>
            <a:ext cx="533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75464" name="Line 8"/>
          <p:cNvSpPr>
            <a:spLocks noChangeShapeType="1"/>
          </p:cNvSpPr>
          <p:nvPr/>
        </p:nvSpPr>
        <p:spPr bwMode="auto">
          <a:xfrm>
            <a:off x="5562600" y="39624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7546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1066800" y="1524000"/>
            <a:ext cx="5257800" cy="685800"/>
          </a:xfrm>
        </p:spPr>
        <p:txBody>
          <a:bodyPr/>
          <a:lstStyle/>
          <a:p>
            <a:r>
              <a:rPr lang="en-US" sz="3400">
                <a:solidFill>
                  <a:schemeClr val="folHlink"/>
                </a:solidFill>
              </a:rPr>
              <a:t>Now Find P(X &gt; 8.6)…</a:t>
            </a:r>
          </a:p>
        </p:txBody>
      </p:sp>
      <p:sp>
        <p:nvSpPr>
          <p:cNvPr id="275467" name="Freeform 11"/>
          <p:cNvSpPr>
            <a:spLocks/>
          </p:cNvSpPr>
          <p:nvPr/>
        </p:nvSpPr>
        <p:spPr bwMode="auto">
          <a:xfrm>
            <a:off x="6248400" y="3886200"/>
            <a:ext cx="1635125" cy="1573213"/>
          </a:xfrm>
          <a:custGeom>
            <a:avLst/>
            <a:gdLst/>
            <a:ahLst/>
            <a:cxnLst>
              <a:cxn ang="0">
                <a:pos x="1029" y="990"/>
              </a:cxn>
              <a:cxn ang="0">
                <a:pos x="921" y="980"/>
              </a:cxn>
              <a:cxn ang="0">
                <a:pos x="866" y="967"/>
              </a:cxn>
              <a:cxn ang="0">
                <a:pos x="813" y="952"/>
              </a:cxn>
              <a:cxn ang="0">
                <a:pos x="758" y="929"/>
              </a:cxn>
              <a:cxn ang="0">
                <a:pos x="703" y="897"/>
              </a:cxn>
              <a:cxn ang="0">
                <a:pos x="651" y="857"/>
              </a:cxn>
              <a:cxn ang="0">
                <a:pos x="541" y="743"/>
              </a:cxn>
              <a:cxn ang="0">
                <a:pos x="433" y="581"/>
              </a:cxn>
              <a:cxn ang="0">
                <a:pos x="325" y="386"/>
              </a:cxn>
              <a:cxn ang="0">
                <a:pos x="270" y="287"/>
              </a:cxn>
              <a:cxn ang="0">
                <a:pos x="215" y="196"/>
              </a:cxn>
              <a:cxn ang="0">
                <a:pos x="163" y="116"/>
              </a:cxn>
              <a:cxn ang="0">
                <a:pos x="108" y="53"/>
              </a:cxn>
              <a:cxn ang="0">
                <a:pos x="53" y="13"/>
              </a:cxn>
              <a:cxn ang="0">
                <a:pos x="0" y="0"/>
              </a:cxn>
            </a:cxnLst>
            <a:rect l="0" t="0" r="r" b="b"/>
            <a:pathLst>
              <a:path w="1030" h="991">
                <a:moveTo>
                  <a:pt x="1029" y="990"/>
                </a:moveTo>
                <a:lnTo>
                  <a:pt x="921" y="980"/>
                </a:lnTo>
                <a:lnTo>
                  <a:pt x="866" y="967"/>
                </a:lnTo>
                <a:lnTo>
                  <a:pt x="813" y="952"/>
                </a:lnTo>
                <a:lnTo>
                  <a:pt x="758" y="929"/>
                </a:lnTo>
                <a:lnTo>
                  <a:pt x="703" y="897"/>
                </a:lnTo>
                <a:lnTo>
                  <a:pt x="651" y="857"/>
                </a:lnTo>
                <a:lnTo>
                  <a:pt x="541" y="743"/>
                </a:lnTo>
                <a:lnTo>
                  <a:pt x="433" y="581"/>
                </a:lnTo>
                <a:lnTo>
                  <a:pt x="325" y="386"/>
                </a:lnTo>
                <a:lnTo>
                  <a:pt x="270" y="287"/>
                </a:lnTo>
                <a:lnTo>
                  <a:pt x="215" y="196"/>
                </a:lnTo>
                <a:lnTo>
                  <a:pt x="163" y="116"/>
                </a:lnTo>
                <a:lnTo>
                  <a:pt x="108" y="53"/>
                </a:lnTo>
                <a:lnTo>
                  <a:pt x="53" y="13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275468" name="Freeform 12"/>
          <p:cNvSpPr>
            <a:spLocks/>
          </p:cNvSpPr>
          <p:nvPr/>
        </p:nvSpPr>
        <p:spPr bwMode="auto">
          <a:xfrm>
            <a:off x="4611688" y="3886200"/>
            <a:ext cx="1638300" cy="1573213"/>
          </a:xfrm>
          <a:custGeom>
            <a:avLst/>
            <a:gdLst/>
            <a:ahLst/>
            <a:cxnLst>
              <a:cxn ang="0">
                <a:pos x="0" y="990"/>
              </a:cxn>
              <a:cxn ang="0">
                <a:pos x="108" y="980"/>
              </a:cxn>
              <a:cxn ang="0">
                <a:pos x="163" y="967"/>
              </a:cxn>
              <a:cxn ang="0">
                <a:pos x="218" y="952"/>
              </a:cxn>
              <a:cxn ang="0">
                <a:pos x="271" y="929"/>
              </a:cxn>
              <a:cxn ang="0">
                <a:pos x="326" y="897"/>
              </a:cxn>
              <a:cxn ang="0">
                <a:pos x="381" y="857"/>
              </a:cxn>
              <a:cxn ang="0">
                <a:pos x="488" y="743"/>
              </a:cxn>
              <a:cxn ang="0">
                <a:pos x="596" y="581"/>
              </a:cxn>
              <a:cxn ang="0">
                <a:pos x="706" y="386"/>
              </a:cxn>
              <a:cxn ang="0">
                <a:pos x="759" y="287"/>
              </a:cxn>
              <a:cxn ang="0">
                <a:pos x="814" y="196"/>
              </a:cxn>
              <a:cxn ang="0">
                <a:pos x="868" y="116"/>
              </a:cxn>
              <a:cxn ang="0">
                <a:pos x="921" y="53"/>
              </a:cxn>
              <a:cxn ang="0">
                <a:pos x="976" y="13"/>
              </a:cxn>
              <a:cxn ang="0">
                <a:pos x="1031" y="0"/>
              </a:cxn>
            </a:cxnLst>
            <a:rect l="0" t="0" r="r" b="b"/>
            <a:pathLst>
              <a:path w="1032" h="991">
                <a:moveTo>
                  <a:pt x="0" y="990"/>
                </a:moveTo>
                <a:lnTo>
                  <a:pt x="108" y="980"/>
                </a:lnTo>
                <a:lnTo>
                  <a:pt x="163" y="967"/>
                </a:lnTo>
                <a:lnTo>
                  <a:pt x="218" y="952"/>
                </a:lnTo>
                <a:lnTo>
                  <a:pt x="271" y="929"/>
                </a:lnTo>
                <a:lnTo>
                  <a:pt x="326" y="897"/>
                </a:lnTo>
                <a:lnTo>
                  <a:pt x="381" y="857"/>
                </a:lnTo>
                <a:lnTo>
                  <a:pt x="488" y="743"/>
                </a:lnTo>
                <a:lnTo>
                  <a:pt x="596" y="581"/>
                </a:lnTo>
                <a:lnTo>
                  <a:pt x="706" y="386"/>
                </a:lnTo>
                <a:lnTo>
                  <a:pt x="759" y="287"/>
                </a:lnTo>
                <a:lnTo>
                  <a:pt x="814" y="196"/>
                </a:lnTo>
                <a:lnTo>
                  <a:pt x="868" y="116"/>
                </a:lnTo>
                <a:lnTo>
                  <a:pt x="921" y="53"/>
                </a:lnTo>
                <a:lnTo>
                  <a:pt x="976" y="13"/>
                </a:lnTo>
                <a:lnTo>
                  <a:pt x="1031" y="0"/>
                </a:lnTo>
              </a:path>
            </a:pathLst>
          </a:custGeom>
          <a:noFill/>
          <a:ln w="50800" cap="rnd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275469" name="Rectangle 13"/>
          <p:cNvSpPr>
            <a:spLocks noChangeArrowheads="1"/>
          </p:cNvSpPr>
          <p:nvPr/>
        </p:nvSpPr>
        <p:spPr bwMode="auto">
          <a:xfrm>
            <a:off x="7889875" y="5530850"/>
            <a:ext cx="381000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lang="en-US" sz="1800" b="1"/>
              <a:t>Z</a:t>
            </a:r>
          </a:p>
        </p:txBody>
      </p:sp>
      <p:sp>
        <p:nvSpPr>
          <p:cNvPr id="275470" name="Rectangle 14"/>
          <p:cNvSpPr>
            <a:spLocks noChangeArrowheads="1"/>
          </p:cNvSpPr>
          <p:nvPr/>
        </p:nvSpPr>
        <p:spPr bwMode="auto">
          <a:xfrm>
            <a:off x="6365875" y="6140450"/>
            <a:ext cx="6254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lang="en-US" sz="1800" b="1">
                <a:solidFill>
                  <a:srgbClr val="339933"/>
                </a:solidFill>
              </a:rPr>
              <a:t>0.12</a:t>
            </a:r>
            <a:endParaRPr lang="en-US" b="1">
              <a:solidFill>
                <a:srgbClr val="339933"/>
              </a:solidFill>
            </a:endParaRPr>
          </a:p>
        </p:txBody>
      </p:sp>
      <p:sp>
        <p:nvSpPr>
          <p:cNvPr id="275471" name="Rectangle 15"/>
          <p:cNvSpPr>
            <a:spLocks noChangeArrowheads="1"/>
          </p:cNvSpPr>
          <p:nvPr/>
        </p:nvSpPr>
        <p:spPr bwMode="auto">
          <a:xfrm>
            <a:off x="5984875" y="5759450"/>
            <a:ext cx="3714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lang="en-US" sz="1800" b="1"/>
              <a:t> 0</a:t>
            </a:r>
            <a:endParaRPr lang="en-US" b="1"/>
          </a:p>
        </p:txBody>
      </p:sp>
      <p:sp>
        <p:nvSpPr>
          <p:cNvPr id="275472" name="Line 16"/>
          <p:cNvSpPr>
            <a:spLocks noChangeShapeType="1"/>
          </p:cNvSpPr>
          <p:nvPr/>
        </p:nvSpPr>
        <p:spPr bwMode="auto">
          <a:xfrm flipV="1">
            <a:off x="6594475" y="553085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75473" name="Line 17"/>
          <p:cNvSpPr>
            <a:spLocks noChangeShapeType="1"/>
          </p:cNvSpPr>
          <p:nvPr/>
        </p:nvSpPr>
        <p:spPr bwMode="auto">
          <a:xfrm>
            <a:off x="6213475" y="3930650"/>
            <a:ext cx="0" cy="16002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75474" name="Freeform 18"/>
          <p:cNvSpPr>
            <a:spLocks/>
          </p:cNvSpPr>
          <p:nvPr/>
        </p:nvSpPr>
        <p:spPr bwMode="auto">
          <a:xfrm>
            <a:off x="2362200" y="3929063"/>
            <a:ext cx="1676400" cy="1638300"/>
          </a:xfrm>
          <a:custGeom>
            <a:avLst/>
            <a:gdLst/>
            <a:ahLst/>
            <a:cxnLst>
              <a:cxn ang="0">
                <a:pos x="0" y="1029"/>
              </a:cxn>
              <a:cxn ang="0">
                <a:pos x="3" y="0"/>
              </a:cxn>
              <a:cxn ang="0">
                <a:pos x="84" y="15"/>
              </a:cxn>
              <a:cxn ang="0">
                <a:pos x="216" y="150"/>
              </a:cxn>
              <a:cxn ang="0">
                <a:pos x="300" y="303"/>
              </a:cxn>
              <a:cxn ang="0">
                <a:pos x="378" y="450"/>
              </a:cxn>
              <a:cxn ang="0">
                <a:pos x="429" y="543"/>
              </a:cxn>
              <a:cxn ang="0">
                <a:pos x="501" y="654"/>
              </a:cxn>
              <a:cxn ang="0">
                <a:pos x="567" y="741"/>
              </a:cxn>
              <a:cxn ang="0">
                <a:pos x="670" y="849"/>
              </a:cxn>
              <a:cxn ang="0">
                <a:pos x="837" y="945"/>
              </a:cxn>
              <a:cxn ang="0">
                <a:pos x="1056" y="981"/>
              </a:cxn>
              <a:cxn ang="0">
                <a:pos x="1056" y="1032"/>
              </a:cxn>
              <a:cxn ang="0">
                <a:pos x="0" y="1029"/>
              </a:cxn>
            </a:cxnLst>
            <a:rect l="0" t="0" r="r" b="b"/>
            <a:pathLst>
              <a:path w="1056" h="1032">
                <a:moveTo>
                  <a:pt x="0" y="1029"/>
                </a:moveTo>
                <a:lnTo>
                  <a:pt x="3" y="0"/>
                </a:lnTo>
                <a:lnTo>
                  <a:pt x="84" y="15"/>
                </a:lnTo>
                <a:lnTo>
                  <a:pt x="216" y="150"/>
                </a:lnTo>
                <a:lnTo>
                  <a:pt x="300" y="303"/>
                </a:lnTo>
                <a:lnTo>
                  <a:pt x="378" y="450"/>
                </a:lnTo>
                <a:lnTo>
                  <a:pt x="429" y="543"/>
                </a:lnTo>
                <a:lnTo>
                  <a:pt x="501" y="654"/>
                </a:lnTo>
                <a:lnTo>
                  <a:pt x="567" y="741"/>
                </a:lnTo>
                <a:lnTo>
                  <a:pt x="670" y="849"/>
                </a:lnTo>
                <a:lnTo>
                  <a:pt x="837" y="945"/>
                </a:lnTo>
                <a:lnTo>
                  <a:pt x="1056" y="981"/>
                </a:lnTo>
                <a:lnTo>
                  <a:pt x="1056" y="1032"/>
                </a:lnTo>
                <a:lnTo>
                  <a:pt x="0" y="1029"/>
                </a:lnTo>
                <a:close/>
              </a:path>
            </a:pathLst>
          </a:cu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275475" name="Line 19"/>
          <p:cNvSpPr>
            <a:spLocks noChangeShapeType="1"/>
          </p:cNvSpPr>
          <p:nvPr/>
        </p:nvSpPr>
        <p:spPr bwMode="auto">
          <a:xfrm>
            <a:off x="2362200" y="3962400"/>
            <a:ext cx="0" cy="1600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75476" name="Freeform 20"/>
          <p:cNvSpPr>
            <a:spLocks/>
          </p:cNvSpPr>
          <p:nvPr/>
        </p:nvSpPr>
        <p:spPr bwMode="auto">
          <a:xfrm>
            <a:off x="2397125" y="3917950"/>
            <a:ext cx="1635125" cy="1573213"/>
          </a:xfrm>
          <a:custGeom>
            <a:avLst/>
            <a:gdLst/>
            <a:ahLst/>
            <a:cxnLst>
              <a:cxn ang="0">
                <a:pos x="1029" y="990"/>
              </a:cxn>
              <a:cxn ang="0">
                <a:pos x="921" y="980"/>
              </a:cxn>
              <a:cxn ang="0">
                <a:pos x="866" y="967"/>
              </a:cxn>
              <a:cxn ang="0">
                <a:pos x="813" y="952"/>
              </a:cxn>
              <a:cxn ang="0">
                <a:pos x="758" y="929"/>
              </a:cxn>
              <a:cxn ang="0">
                <a:pos x="703" y="897"/>
              </a:cxn>
              <a:cxn ang="0">
                <a:pos x="651" y="857"/>
              </a:cxn>
              <a:cxn ang="0">
                <a:pos x="541" y="743"/>
              </a:cxn>
              <a:cxn ang="0">
                <a:pos x="433" y="581"/>
              </a:cxn>
              <a:cxn ang="0">
                <a:pos x="325" y="386"/>
              </a:cxn>
              <a:cxn ang="0">
                <a:pos x="270" y="287"/>
              </a:cxn>
              <a:cxn ang="0">
                <a:pos x="215" y="196"/>
              </a:cxn>
              <a:cxn ang="0">
                <a:pos x="163" y="116"/>
              </a:cxn>
              <a:cxn ang="0">
                <a:pos x="108" y="53"/>
              </a:cxn>
              <a:cxn ang="0">
                <a:pos x="53" y="13"/>
              </a:cxn>
              <a:cxn ang="0">
                <a:pos x="0" y="0"/>
              </a:cxn>
            </a:cxnLst>
            <a:rect l="0" t="0" r="r" b="b"/>
            <a:pathLst>
              <a:path w="1030" h="991">
                <a:moveTo>
                  <a:pt x="1029" y="990"/>
                </a:moveTo>
                <a:lnTo>
                  <a:pt x="921" y="980"/>
                </a:lnTo>
                <a:lnTo>
                  <a:pt x="866" y="967"/>
                </a:lnTo>
                <a:lnTo>
                  <a:pt x="813" y="952"/>
                </a:lnTo>
                <a:lnTo>
                  <a:pt x="758" y="929"/>
                </a:lnTo>
                <a:lnTo>
                  <a:pt x="703" y="897"/>
                </a:lnTo>
                <a:lnTo>
                  <a:pt x="651" y="857"/>
                </a:lnTo>
                <a:lnTo>
                  <a:pt x="541" y="743"/>
                </a:lnTo>
                <a:lnTo>
                  <a:pt x="433" y="581"/>
                </a:lnTo>
                <a:lnTo>
                  <a:pt x="325" y="386"/>
                </a:lnTo>
                <a:lnTo>
                  <a:pt x="270" y="287"/>
                </a:lnTo>
                <a:lnTo>
                  <a:pt x="215" y="196"/>
                </a:lnTo>
                <a:lnTo>
                  <a:pt x="163" y="116"/>
                </a:lnTo>
                <a:lnTo>
                  <a:pt x="108" y="53"/>
                </a:lnTo>
                <a:lnTo>
                  <a:pt x="53" y="13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275477" name="Freeform 21"/>
          <p:cNvSpPr>
            <a:spLocks/>
          </p:cNvSpPr>
          <p:nvPr/>
        </p:nvSpPr>
        <p:spPr bwMode="auto">
          <a:xfrm>
            <a:off x="760413" y="3917950"/>
            <a:ext cx="1638300" cy="1573213"/>
          </a:xfrm>
          <a:custGeom>
            <a:avLst/>
            <a:gdLst/>
            <a:ahLst/>
            <a:cxnLst>
              <a:cxn ang="0">
                <a:pos x="0" y="990"/>
              </a:cxn>
              <a:cxn ang="0">
                <a:pos x="108" y="980"/>
              </a:cxn>
              <a:cxn ang="0">
                <a:pos x="163" y="967"/>
              </a:cxn>
              <a:cxn ang="0">
                <a:pos x="218" y="952"/>
              </a:cxn>
              <a:cxn ang="0">
                <a:pos x="271" y="929"/>
              </a:cxn>
              <a:cxn ang="0">
                <a:pos x="326" y="897"/>
              </a:cxn>
              <a:cxn ang="0">
                <a:pos x="381" y="857"/>
              </a:cxn>
              <a:cxn ang="0">
                <a:pos x="488" y="743"/>
              </a:cxn>
              <a:cxn ang="0">
                <a:pos x="596" y="581"/>
              </a:cxn>
              <a:cxn ang="0">
                <a:pos x="706" y="386"/>
              </a:cxn>
              <a:cxn ang="0">
                <a:pos x="759" y="287"/>
              </a:cxn>
              <a:cxn ang="0">
                <a:pos x="814" y="196"/>
              </a:cxn>
              <a:cxn ang="0">
                <a:pos x="868" y="116"/>
              </a:cxn>
              <a:cxn ang="0">
                <a:pos x="921" y="53"/>
              </a:cxn>
              <a:cxn ang="0">
                <a:pos x="976" y="13"/>
              </a:cxn>
              <a:cxn ang="0">
                <a:pos x="1031" y="0"/>
              </a:cxn>
            </a:cxnLst>
            <a:rect l="0" t="0" r="r" b="b"/>
            <a:pathLst>
              <a:path w="1032" h="991">
                <a:moveTo>
                  <a:pt x="0" y="990"/>
                </a:moveTo>
                <a:lnTo>
                  <a:pt x="108" y="980"/>
                </a:lnTo>
                <a:lnTo>
                  <a:pt x="163" y="967"/>
                </a:lnTo>
                <a:lnTo>
                  <a:pt x="218" y="952"/>
                </a:lnTo>
                <a:lnTo>
                  <a:pt x="271" y="929"/>
                </a:lnTo>
                <a:lnTo>
                  <a:pt x="326" y="897"/>
                </a:lnTo>
                <a:lnTo>
                  <a:pt x="381" y="857"/>
                </a:lnTo>
                <a:lnTo>
                  <a:pt x="488" y="743"/>
                </a:lnTo>
                <a:lnTo>
                  <a:pt x="596" y="581"/>
                </a:lnTo>
                <a:lnTo>
                  <a:pt x="706" y="386"/>
                </a:lnTo>
                <a:lnTo>
                  <a:pt x="759" y="287"/>
                </a:lnTo>
                <a:lnTo>
                  <a:pt x="814" y="196"/>
                </a:lnTo>
                <a:lnTo>
                  <a:pt x="868" y="116"/>
                </a:lnTo>
                <a:lnTo>
                  <a:pt x="921" y="53"/>
                </a:lnTo>
                <a:lnTo>
                  <a:pt x="976" y="13"/>
                </a:lnTo>
                <a:lnTo>
                  <a:pt x="1031" y="0"/>
                </a:lnTo>
              </a:path>
            </a:pathLst>
          </a:custGeom>
          <a:noFill/>
          <a:ln w="50800" cap="rnd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275478" name="Freeform 22"/>
          <p:cNvSpPr>
            <a:spLocks/>
          </p:cNvSpPr>
          <p:nvPr/>
        </p:nvSpPr>
        <p:spPr bwMode="auto">
          <a:xfrm>
            <a:off x="742950" y="5573713"/>
            <a:ext cx="3289300" cy="7937"/>
          </a:xfrm>
          <a:custGeom>
            <a:avLst/>
            <a:gdLst/>
            <a:ahLst/>
            <a:cxnLst>
              <a:cxn ang="0">
                <a:pos x="0" y="5"/>
              </a:cxn>
              <a:cxn ang="0">
                <a:pos x="12" y="0"/>
              </a:cxn>
              <a:cxn ang="0">
                <a:pos x="2072" y="0"/>
              </a:cxn>
            </a:cxnLst>
            <a:rect l="0" t="0" r="r" b="b"/>
            <a:pathLst>
              <a:path w="2072" h="5">
                <a:moveTo>
                  <a:pt x="0" y="5"/>
                </a:moveTo>
                <a:lnTo>
                  <a:pt x="12" y="0"/>
                </a:lnTo>
                <a:lnTo>
                  <a:pt x="2072" y="0"/>
                </a:lnTo>
              </a:path>
            </a:pathLst>
          </a:custGeom>
          <a:noFill/>
          <a:ln w="508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275479" name="Line 23"/>
          <p:cNvSpPr>
            <a:spLocks noChangeShapeType="1"/>
          </p:cNvSpPr>
          <p:nvPr/>
        </p:nvSpPr>
        <p:spPr bwMode="auto">
          <a:xfrm>
            <a:off x="4030663" y="5508625"/>
            <a:ext cx="0" cy="1588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75480" name="Rectangle 24"/>
          <p:cNvSpPr>
            <a:spLocks noChangeArrowheads="1"/>
          </p:cNvSpPr>
          <p:nvPr/>
        </p:nvSpPr>
        <p:spPr bwMode="auto">
          <a:xfrm>
            <a:off x="4038600" y="5562600"/>
            <a:ext cx="381000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lang="en-US" sz="1800" b="1"/>
              <a:t>Z</a:t>
            </a:r>
          </a:p>
        </p:txBody>
      </p:sp>
      <p:sp>
        <p:nvSpPr>
          <p:cNvPr id="275481" name="Rectangle 25"/>
          <p:cNvSpPr>
            <a:spLocks noChangeArrowheads="1"/>
          </p:cNvSpPr>
          <p:nvPr/>
        </p:nvSpPr>
        <p:spPr bwMode="auto">
          <a:xfrm>
            <a:off x="2409825" y="5865813"/>
            <a:ext cx="184150" cy="92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75482" name="Rectangle 26"/>
          <p:cNvSpPr>
            <a:spLocks noChangeArrowheads="1"/>
          </p:cNvSpPr>
          <p:nvPr/>
        </p:nvSpPr>
        <p:spPr bwMode="auto">
          <a:xfrm>
            <a:off x="3900488" y="3821113"/>
            <a:ext cx="184150" cy="92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75483" name="Rectangle 27"/>
          <p:cNvSpPr>
            <a:spLocks noChangeArrowheads="1"/>
          </p:cNvSpPr>
          <p:nvPr/>
        </p:nvSpPr>
        <p:spPr bwMode="auto">
          <a:xfrm>
            <a:off x="2514600" y="6172200"/>
            <a:ext cx="6254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lang="en-US" sz="1800" b="1">
                <a:solidFill>
                  <a:srgbClr val="339933"/>
                </a:solidFill>
              </a:rPr>
              <a:t>0.12</a:t>
            </a:r>
            <a:endParaRPr lang="en-US" b="1">
              <a:solidFill>
                <a:srgbClr val="339933"/>
              </a:solidFill>
            </a:endParaRPr>
          </a:p>
        </p:txBody>
      </p:sp>
      <p:sp>
        <p:nvSpPr>
          <p:cNvPr id="275484" name="Rectangle 28"/>
          <p:cNvSpPr>
            <a:spLocks noChangeArrowheads="1"/>
          </p:cNvSpPr>
          <p:nvPr/>
        </p:nvSpPr>
        <p:spPr bwMode="auto">
          <a:xfrm>
            <a:off x="4800600" y="3581400"/>
            <a:ext cx="1130300" cy="366767"/>
          </a:xfrm>
          <a:prstGeom prst="rect">
            <a:avLst/>
          </a:prstGeom>
          <a:solidFill>
            <a:srgbClr val="CCFFCC"/>
          </a:solidFill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/>
            <a:r>
              <a:rPr lang="en-US" dirty="0" smtClean="0">
                <a:solidFill>
                  <a:srgbClr val="FF0000"/>
                </a:solidFill>
              </a:rPr>
              <a:t>0.55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5485" name="Line 29"/>
          <p:cNvSpPr>
            <a:spLocks noChangeShapeType="1"/>
          </p:cNvSpPr>
          <p:nvPr/>
        </p:nvSpPr>
        <p:spPr bwMode="auto">
          <a:xfrm flipH="1">
            <a:off x="2743200" y="4191000"/>
            <a:ext cx="457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75486" name="Rectangle 30"/>
          <p:cNvSpPr>
            <a:spLocks noChangeArrowheads="1"/>
          </p:cNvSpPr>
          <p:nvPr/>
        </p:nvSpPr>
        <p:spPr bwMode="auto">
          <a:xfrm>
            <a:off x="2133600" y="5791200"/>
            <a:ext cx="3714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lang="en-US" sz="1800" b="1"/>
              <a:t> 0</a:t>
            </a:r>
            <a:endParaRPr lang="en-US" b="1"/>
          </a:p>
        </p:txBody>
      </p:sp>
      <p:sp>
        <p:nvSpPr>
          <p:cNvPr id="275487" name="Line 31"/>
          <p:cNvSpPr>
            <a:spLocks noChangeShapeType="1"/>
          </p:cNvSpPr>
          <p:nvPr/>
        </p:nvSpPr>
        <p:spPr bwMode="auto">
          <a:xfrm flipV="1">
            <a:off x="2362200" y="5562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75488" name="Line 32"/>
          <p:cNvSpPr>
            <a:spLocks noChangeShapeType="1"/>
          </p:cNvSpPr>
          <p:nvPr/>
        </p:nvSpPr>
        <p:spPr bwMode="auto">
          <a:xfrm flipV="1">
            <a:off x="2743200" y="55626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75489" name="Rectangle 33"/>
          <p:cNvSpPr>
            <a:spLocks noChangeArrowheads="1"/>
          </p:cNvSpPr>
          <p:nvPr/>
        </p:nvSpPr>
        <p:spPr bwMode="auto">
          <a:xfrm>
            <a:off x="3124200" y="3810000"/>
            <a:ext cx="1206500" cy="454025"/>
          </a:xfrm>
          <a:prstGeom prst="rect">
            <a:avLst/>
          </a:prstGeom>
          <a:solidFill>
            <a:srgbClr val="CCFFCC"/>
          </a:solidFill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/>
            <a:r>
              <a:rPr lang="en-US">
                <a:solidFill>
                  <a:srgbClr val="FF0000"/>
                </a:solidFill>
              </a:rPr>
              <a:t>1.000</a:t>
            </a:r>
          </a:p>
        </p:txBody>
      </p:sp>
      <p:sp>
        <p:nvSpPr>
          <p:cNvPr id="275490" name="Rectangle 34"/>
          <p:cNvSpPr>
            <a:spLocks noChangeArrowheads="1"/>
          </p:cNvSpPr>
          <p:nvPr/>
        </p:nvSpPr>
        <p:spPr bwMode="auto">
          <a:xfrm>
            <a:off x="7086600" y="3886200"/>
            <a:ext cx="1905000" cy="366767"/>
          </a:xfrm>
          <a:prstGeom prst="rect">
            <a:avLst/>
          </a:prstGeom>
          <a:solidFill>
            <a:srgbClr val="CCFFCC"/>
          </a:solidFill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/>
            <a:r>
              <a:rPr lang="en-US" dirty="0">
                <a:solidFill>
                  <a:srgbClr val="FF0000"/>
                </a:solidFill>
              </a:rPr>
              <a:t>1.0 - </a:t>
            </a:r>
            <a:r>
              <a:rPr lang="en-US" dirty="0" smtClean="0">
                <a:solidFill>
                  <a:srgbClr val="FF0000"/>
                </a:solidFill>
              </a:rPr>
              <a:t>0.55 </a:t>
            </a:r>
            <a:r>
              <a:rPr lang="en-US" dirty="0">
                <a:solidFill>
                  <a:srgbClr val="FF0000"/>
                </a:solidFill>
              </a:rPr>
              <a:t>= </a:t>
            </a:r>
            <a:r>
              <a:rPr lang="en-US" dirty="0" smtClean="0">
                <a:solidFill>
                  <a:srgbClr val="FF0000"/>
                </a:solidFill>
              </a:rPr>
              <a:t>0.45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5491" name="Text Box 35"/>
          <p:cNvSpPr txBox="1">
            <a:spLocks noChangeArrowheads="1"/>
          </p:cNvSpPr>
          <p:nvPr/>
        </p:nvSpPr>
        <p:spPr bwMode="auto">
          <a:xfrm>
            <a:off x="838200" y="2133600"/>
            <a:ext cx="7696200" cy="92333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   P(X </a:t>
            </a:r>
            <a:r>
              <a:rPr lang="en-US" dirty="0" smtClean="0"/>
              <a:t>≥ </a:t>
            </a:r>
            <a:r>
              <a:rPr lang="en-US" dirty="0"/>
              <a:t>8.6) = P(Z ≥ 0.12) = 1.0 - P(Z </a:t>
            </a:r>
            <a:r>
              <a:rPr lang="en-US" dirty="0">
                <a:cs typeface="Arial" pitchFamily="34" charset="0"/>
              </a:rPr>
              <a:t>≤</a:t>
            </a:r>
            <a:r>
              <a:rPr lang="en-US" dirty="0"/>
              <a:t> 0.12</a:t>
            </a:r>
            <a:r>
              <a:rPr lang="en-US" dirty="0" smtClean="0"/>
              <a:t>)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                                           = 1.0 - </a:t>
            </a:r>
            <a:r>
              <a:rPr lang="en-US" dirty="0" smtClean="0"/>
              <a:t>0.55 </a:t>
            </a:r>
            <a:r>
              <a:rPr lang="en-US" dirty="0"/>
              <a:t>= </a:t>
            </a:r>
            <a:r>
              <a:rPr lang="en-US" dirty="0" smtClean="0">
                <a:solidFill>
                  <a:schemeClr val="hlink"/>
                </a:solidFill>
              </a:rPr>
              <a:t>0.45</a:t>
            </a:r>
            <a:endParaRPr lang="en-US" dirty="0">
              <a:solidFill>
                <a:schemeClr val="hlink"/>
              </a:solidFill>
            </a:endParaRPr>
          </a:p>
        </p:txBody>
      </p:sp>
      <p:sp>
        <p:nvSpPr>
          <p:cNvPr id="275492" name="Line 36"/>
          <p:cNvSpPr>
            <a:spLocks noChangeShapeType="1"/>
          </p:cNvSpPr>
          <p:nvPr/>
        </p:nvSpPr>
        <p:spPr bwMode="auto">
          <a:xfrm flipV="1">
            <a:off x="6218238" y="551815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75493" name="Freeform 37"/>
          <p:cNvSpPr>
            <a:spLocks/>
          </p:cNvSpPr>
          <p:nvPr/>
        </p:nvSpPr>
        <p:spPr bwMode="auto">
          <a:xfrm>
            <a:off x="4594225" y="5541963"/>
            <a:ext cx="3289300" cy="7937"/>
          </a:xfrm>
          <a:custGeom>
            <a:avLst/>
            <a:gdLst/>
            <a:ahLst/>
            <a:cxnLst>
              <a:cxn ang="0">
                <a:pos x="0" y="5"/>
              </a:cxn>
              <a:cxn ang="0">
                <a:pos x="12" y="0"/>
              </a:cxn>
              <a:cxn ang="0">
                <a:pos x="2072" y="0"/>
              </a:cxn>
            </a:cxnLst>
            <a:rect l="0" t="0" r="r" b="b"/>
            <a:pathLst>
              <a:path w="2072" h="5">
                <a:moveTo>
                  <a:pt x="0" y="5"/>
                </a:moveTo>
                <a:lnTo>
                  <a:pt x="12" y="0"/>
                </a:lnTo>
                <a:lnTo>
                  <a:pt x="2072" y="0"/>
                </a:lnTo>
              </a:path>
            </a:pathLst>
          </a:custGeom>
          <a:noFill/>
          <a:ln w="508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275494" name="Rectangle 38"/>
          <p:cNvSpPr>
            <a:spLocks noChangeArrowheads="1"/>
          </p:cNvSpPr>
          <p:nvPr/>
        </p:nvSpPr>
        <p:spPr bwMode="auto">
          <a:xfrm>
            <a:off x="990600" y="2133600"/>
            <a:ext cx="7239000" cy="11430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75495" name="Rectangle 39"/>
          <p:cNvSpPr>
            <a:spLocks noGrp="1" noChangeArrowheads="1"/>
          </p:cNvSpPr>
          <p:nvPr>
            <p:ph type="title"/>
          </p:nvPr>
        </p:nvSpPr>
        <p:spPr>
          <a:xfrm>
            <a:off x="1800225" y="228600"/>
            <a:ext cx="6734175" cy="9906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/>
              <a:t/>
            </a:r>
            <a:br>
              <a:rPr lang="en-US"/>
            </a:br>
            <a:r>
              <a:rPr lang="en-US" sz="3900"/>
              <a:t>Upper Tail Probabilities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5361-4EB3-4CE3-A733-77D27430B0D7}" type="slidenum">
              <a:rPr lang="en-IE" smtClean="0"/>
              <a:pPr/>
              <a:t>24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Freeform 2"/>
          <p:cNvSpPr>
            <a:spLocks/>
          </p:cNvSpPr>
          <p:nvPr/>
        </p:nvSpPr>
        <p:spPr bwMode="auto">
          <a:xfrm>
            <a:off x="6505575" y="2892425"/>
            <a:ext cx="311150" cy="1654175"/>
          </a:xfrm>
          <a:custGeom>
            <a:avLst/>
            <a:gdLst/>
            <a:ahLst/>
            <a:cxnLst>
              <a:cxn ang="0">
                <a:pos x="2" y="1040"/>
              </a:cxn>
              <a:cxn ang="0">
                <a:pos x="0" y="0"/>
              </a:cxn>
              <a:cxn ang="0">
                <a:pos x="30" y="2"/>
              </a:cxn>
              <a:cxn ang="0">
                <a:pos x="66" y="18"/>
              </a:cxn>
              <a:cxn ang="0">
                <a:pos x="102" y="51"/>
              </a:cxn>
              <a:cxn ang="0">
                <a:pos x="138" y="85"/>
              </a:cxn>
              <a:cxn ang="0">
                <a:pos x="174" y="136"/>
              </a:cxn>
              <a:cxn ang="0">
                <a:pos x="196" y="158"/>
              </a:cxn>
              <a:cxn ang="0">
                <a:pos x="196" y="1042"/>
              </a:cxn>
              <a:cxn ang="0">
                <a:pos x="2" y="1040"/>
              </a:cxn>
            </a:cxnLst>
            <a:rect l="0" t="0" r="r" b="b"/>
            <a:pathLst>
              <a:path w="196" h="1042">
                <a:moveTo>
                  <a:pt x="2" y="1040"/>
                </a:moveTo>
                <a:lnTo>
                  <a:pt x="0" y="0"/>
                </a:lnTo>
                <a:lnTo>
                  <a:pt x="30" y="2"/>
                </a:lnTo>
                <a:lnTo>
                  <a:pt x="66" y="18"/>
                </a:lnTo>
                <a:lnTo>
                  <a:pt x="102" y="51"/>
                </a:lnTo>
                <a:lnTo>
                  <a:pt x="138" y="85"/>
                </a:lnTo>
                <a:lnTo>
                  <a:pt x="174" y="136"/>
                </a:lnTo>
                <a:lnTo>
                  <a:pt x="196" y="158"/>
                </a:lnTo>
                <a:lnTo>
                  <a:pt x="196" y="1042"/>
                </a:lnTo>
                <a:lnTo>
                  <a:pt x="2" y="1040"/>
                </a:lnTo>
                <a:close/>
              </a:path>
            </a:pathLst>
          </a:custGeom>
          <a:solidFill>
            <a:schemeClr val="hlink"/>
          </a:solidFill>
          <a:ln w="19050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76483" name="Rectangle 3"/>
          <p:cNvSpPr>
            <a:spLocks noChangeArrowheads="1"/>
          </p:cNvSpPr>
          <p:nvPr/>
        </p:nvSpPr>
        <p:spPr bwMode="auto">
          <a:xfrm>
            <a:off x="5562600" y="5334000"/>
            <a:ext cx="2590800" cy="1219200"/>
          </a:xfrm>
          <a:prstGeom prst="rect">
            <a:avLst/>
          </a:prstGeom>
          <a:solidFill>
            <a:srgbClr val="C7DA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7648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228600"/>
            <a:ext cx="6781800" cy="990600"/>
          </a:xfrm>
        </p:spPr>
        <p:txBody>
          <a:bodyPr/>
          <a:lstStyle/>
          <a:p>
            <a:pPr defTabSz="914400">
              <a:lnSpc>
                <a:spcPct val="80000"/>
              </a:lnSpc>
            </a:pPr>
            <a:r>
              <a:rPr lang="en-US" sz="3600"/>
              <a:t>Probability Between </a:t>
            </a:r>
            <a:br>
              <a:rPr lang="en-US" sz="3600"/>
            </a:br>
            <a:r>
              <a:rPr lang="en-US" sz="3600"/>
              <a:t>Two Values</a:t>
            </a:r>
          </a:p>
        </p:txBody>
      </p:sp>
      <p:sp>
        <p:nvSpPr>
          <p:cNvPr id="27648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676400"/>
            <a:ext cx="8077200" cy="1090613"/>
          </a:xfrm>
        </p:spPr>
        <p:txBody>
          <a:bodyPr/>
          <a:lstStyle/>
          <a:p>
            <a:pPr marL="571500" indent="-571500"/>
            <a:r>
              <a:rPr lang="en-US" dirty="0"/>
              <a:t>Suppose  X  is normal with mean 8.0 and standard deviation 5.0.  Find P(8 </a:t>
            </a:r>
            <a:r>
              <a:rPr lang="en-US" dirty="0" smtClean="0"/>
              <a:t>≤ </a:t>
            </a:r>
            <a:r>
              <a:rPr lang="en-US" dirty="0"/>
              <a:t>X ≤ 8.6)</a:t>
            </a:r>
            <a:endParaRPr lang="en-US" sz="2700" dirty="0"/>
          </a:p>
        </p:txBody>
      </p:sp>
      <p:sp>
        <p:nvSpPr>
          <p:cNvPr id="276486" name="Text Box 6"/>
          <p:cNvSpPr txBox="1">
            <a:spLocks noChangeArrowheads="1"/>
          </p:cNvSpPr>
          <p:nvPr/>
        </p:nvSpPr>
        <p:spPr bwMode="auto">
          <a:xfrm>
            <a:off x="5414963" y="5453083"/>
            <a:ext cx="2590800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dirty="0">
                <a:solidFill>
                  <a:schemeClr val="bg2"/>
                </a:solidFill>
              </a:rPr>
              <a:t>  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P(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sym typeface="Arial" pitchFamily="34" charset="0"/>
              </a:rPr>
              <a:t>8 </a:t>
            </a:r>
            <a:r>
              <a:rPr lang="en-US" dirty="0"/>
              <a:t>≤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Arial" pitchFamily="34" charset="0"/>
              </a:rPr>
              <a:t>X </a:t>
            </a:r>
            <a:r>
              <a:rPr lang="en-US" dirty="0"/>
              <a:t>≤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Arial" pitchFamily="34" charset="0"/>
              </a:rPr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sym typeface="Arial" pitchFamily="34" charset="0"/>
              </a:rPr>
              <a:t>8.6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Arial" pitchFamily="34" charset="0"/>
              </a:rPr>
              <a:t>)</a:t>
            </a:r>
          </a:p>
          <a:p>
            <a:pPr algn="l" eaLnBrk="0" hangingPunct="0"/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sym typeface="Arial" pitchFamily="34" charset="0"/>
            </a:endParaRPr>
          </a:p>
          <a:p>
            <a:pPr eaLnBrk="0" hangingPunct="0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 P(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sym typeface="Arial" pitchFamily="34" charset="0"/>
              </a:rPr>
              <a:t>0 </a:t>
            </a:r>
            <a:r>
              <a:rPr lang="en-US" dirty="0"/>
              <a:t>≤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Arial" pitchFamily="34" charset="0"/>
              </a:rPr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sym typeface="Arial" pitchFamily="34" charset="0"/>
              </a:rPr>
              <a:t>Z </a:t>
            </a:r>
            <a:r>
              <a:rPr lang="en-US" dirty="0"/>
              <a:t>≤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Arial" pitchFamily="34" charset="0"/>
              </a:rPr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sym typeface="Arial" pitchFamily="34" charset="0"/>
              </a:rPr>
              <a:t>0.12)</a:t>
            </a:r>
          </a:p>
        </p:txBody>
      </p:sp>
      <p:sp>
        <p:nvSpPr>
          <p:cNvPr id="276487" name="Freeform 7"/>
          <p:cNvSpPr>
            <a:spLocks/>
          </p:cNvSpPr>
          <p:nvPr/>
        </p:nvSpPr>
        <p:spPr bwMode="auto">
          <a:xfrm>
            <a:off x="6499225" y="2895600"/>
            <a:ext cx="6350" cy="1644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" y="1036"/>
              </a:cxn>
            </a:cxnLst>
            <a:rect l="0" t="0" r="r" b="b"/>
            <a:pathLst>
              <a:path w="4" h="1036">
                <a:moveTo>
                  <a:pt x="0" y="0"/>
                </a:moveTo>
                <a:lnTo>
                  <a:pt x="4" y="1036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76488" name="Freeform 8"/>
          <p:cNvSpPr>
            <a:spLocks/>
          </p:cNvSpPr>
          <p:nvPr/>
        </p:nvSpPr>
        <p:spPr bwMode="auto">
          <a:xfrm>
            <a:off x="6513513" y="2895600"/>
            <a:ext cx="1635125" cy="1573213"/>
          </a:xfrm>
          <a:custGeom>
            <a:avLst/>
            <a:gdLst/>
            <a:ahLst/>
            <a:cxnLst>
              <a:cxn ang="0">
                <a:pos x="1029" y="990"/>
              </a:cxn>
              <a:cxn ang="0">
                <a:pos x="921" y="980"/>
              </a:cxn>
              <a:cxn ang="0">
                <a:pos x="866" y="967"/>
              </a:cxn>
              <a:cxn ang="0">
                <a:pos x="813" y="952"/>
              </a:cxn>
              <a:cxn ang="0">
                <a:pos x="758" y="929"/>
              </a:cxn>
              <a:cxn ang="0">
                <a:pos x="703" y="897"/>
              </a:cxn>
              <a:cxn ang="0">
                <a:pos x="651" y="857"/>
              </a:cxn>
              <a:cxn ang="0">
                <a:pos x="541" y="743"/>
              </a:cxn>
              <a:cxn ang="0">
                <a:pos x="433" y="581"/>
              </a:cxn>
              <a:cxn ang="0">
                <a:pos x="325" y="386"/>
              </a:cxn>
              <a:cxn ang="0">
                <a:pos x="270" y="287"/>
              </a:cxn>
              <a:cxn ang="0">
                <a:pos x="215" y="196"/>
              </a:cxn>
              <a:cxn ang="0">
                <a:pos x="163" y="116"/>
              </a:cxn>
              <a:cxn ang="0">
                <a:pos x="108" y="53"/>
              </a:cxn>
              <a:cxn ang="0">
                <a:pos x="53" y="13"/>
              </a:cxn>
              <a:cxn ang="0">
                <a:pos x="0" y="0"/>
              </a:cxn>
            </a:cxnLst>
            <a:rect l="0" t="0" r="r" b="b"/>
            <a:pathLst>
              <a:path w="1030" h="991">
                <a:moveTo>
                  <a:pt x="1029" y="990"/>
                </a:moveTo>
                <a:lnTo>
                  <a:pt x="921" y="980"/>
                </a:lnTo>
                <a:lnTo>
                  <a:pt x="866" y="967"/>
                </a:lnTo>
                <a:lnTo>
                  <a:pt x="813" y="952"/>
                </a:lnTo>
                <a:lnTo>
                  <a:pt x="758" y="929"/>
                </a:lnTo>
                <a:lnTo>
                  <a:pt x="703" y="897"/>
                </a:lnTo>
                <a:lnTo>
                  <a:pt x="651" y="857"/>
                </a:lnTo>
                <a:lnTo>
                  <a:pt x="541" y="743"/>
                </a:lnTo>
                <a:lnTo>
                  <a:pt x="433" y="581"/>
                </a:lnTo>
                <a:lnTo>
                  <a:pt x="325" y="386"/>
                </a:lnTo>
                <a:lnTo>
                  <a:pt x="270" y="287"/>
                </a:lnTo>
                <a:lnTo>
                  <a:pt x="215" y="196"/>
                </a:lnTo>
                <a:lnTo>
                  <a:pt x="163" y="116"/>
                </a:lnTo>
                <a:lnTo>
                  <a:pt x="108" y="53"/>
                </a:lnTo>
                <a:lnTo>
                  <a:pt x="53" y="13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276489" name="Freeform 9"/>
          <p:cNvSpPr>
            <a:spLocks/>
          </p:cNvSpPr>
          <p:nvPr/>
        </p:nvSpPr>
        <p:spPr bwMode="auto">
          <a:xfrm>
            <a:off x="4876800" y="2895600"/>
            <a:ext cx="1638300" cy="1573213"/>
          </a:xfrm>
          <a:custGeom>
            <a:avLst/>
            <a:gdLst/>
            <a:ahLst/>
            <a:cxnLst>
              <a:cxn ang="0">
                <a:pos x="0" y="990"/>
              </a:cxn>
              <a:cxn ang="0">
                <a:pos x="108" y="980"/>
              </a:cxn>
              <a:cxn ang="0">
                <a:pos x="163" y="967"/>
              </a:cxn>
              <a:cxn ang="0">
                <a:pos x="218" y="952"/>
              </a:cxn>
              <a:cxn ang="0">
                <a:pos x="271" y="929"/>
              </a:cxn>
              <a:cxn ang="0">
                <a:pos x="326" y="897"/>
              </a:cxn>
              <a:cxn ang="0">
                <a:pos x="381" y="857"/>
              </a:cxn>
              <a:cxn ang="0">
                <a:pos x="488" y="743"/>
              </a:cxn>
              <a:cxn ang="0">
                <a:pos x="596" y="581"/>
              </a:cxn>
              <a:cxn ang="0">
                <a:pos x="706" y="386"/>
              </a:cxn>
              <a:cxn ang="0">
                <a:pos x="759" y="287"/>
              </a:cxn>
              <a:cxn ang="0">
                <a:pos x="814" y="196"/>
              </a:cxn>
              <a:cxn ang="0">
                <a:pos x="868" y="116"/>
              </a:cxn>
              <a:cxn ang="0">
                <a:pos x="921" y="53"/>
              </a:cxn>
              <a:cxn ang="0">
                <a:pos x="976" y="13"/>
              </a:cxn>
              <a:cxn ang="0">
                <a:pos x="1031" y="0"/>
              </a:cxn>
            </a:cxnLst>
            <a:rect l="0" t="0" r="r" b="b"/>
            <a:pathLst>
              <a:path w="1032" h="991">
                <a:moveTo>
                  <a:pt x="0" y="990"/>
                </a:moveTo>
                <a:lnTo>
                  <a:pt x="108" y="980"/>
                </a:lnTo>
                <a:lnTo>
                  <a:pt x="163" y="967"/>
                </a:lnTo>
                <a:lnTo>
                  <a:pt x="218" y="952"/>
                </a:lnTo>
                <a:lnTo>
                  <a:pt x="271" y="929"/>
                </a:lnTo>
                <a:lnTo>
                  <a:pt x="326" y="897"/>
                </a:lnTo>
                <a:lnTo>
                  <a:pt x="381" y="857"/>
                </a:lnTo>
                <a:lnTo>
                  <a:pt x="488" y="743"/>
                </a:lnTo>
                <a:lnTo>
                  <a:pt x="596" y="581"/>
                </a:lnTo>
                <a:lnTo>
                  <a:pt x="706" y="386"/>
                </a:lnTo>
                <a:lnTo>
                  <a:pt x="759" y="287"/>
                </a:lnTo>
                <a:lnTo>
                  <a:pt x="814" y="196"/>
                </a:lnTo>
                <a:lnTo>
                  <a:pt x="868" y="116"/>
                </a:lnTo>
                <a:lnTo>
                  <a:pt x="921" y="53"/>
                </a:lnTo>
                <a:lnTo>
                  <a:pt x="976" y="13"/>
                </a:lnTo>
                <a:lnTo>
                  <a:pt x="1031" y="0"/>
                </a:lnTo>
              </a:path>
            </a:pathLst>
          </a:custGeom>
          <a:noFill/>
          <a:ln w="50800" cap="rnd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276490" name="Freeform 10"/>
          <p:cNvSpPr>
            <a:spLocks/>
          </p:cNvSpPr>
          <p:nvPr/>
        </p:nvSpPr>
        <p:spPr bwMode="auto">
          <a:xfrm>
            <a:off x="4859338" y="4551363"/>
            <a:ext cx="3289300" cy="7937"/>
          </a:xfrm>
          <a:custGeom>
            <a:avLst/>
            <a:gdLst/>
            <a:ahLst/>
            <a:cxnLst>
              <a:cxn ang="0">
                <a:pos x="0" y="5"/>
              </a:cxn>
              <a:cxn ang="0">
                <a:pos x="12" y="0"/>
              </a:cxn>
              <a:cxn ang="0">
                <a:pos x="2072" y="0"/>
              </a:cxn>
            </a:cxnLst>
            <a:rect l="0" t="0" r="r" b="b"/>
            <a:pathLst>
              <a:path w="2072" h="5">
                <a:moveTo>
                  <a:pt x="0" y="5"/>
                </a:moveTo>
                <a:lnTo>
                  <a:pt x="12" y="0"/>
                </a:lnTo>
                <a:lnTo>
                  <a:pt x="2072" y="0"/>
                </a:lnTo>
              </a:path>
            </a:pathLst>
          </a:custGeom>
          <a:noFill/>
          <a:ln w="508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276491" name="Line 11"/>
          <p:cNvSpPr>
            <a:spLocks noChangeShapeType="1"/>
          </p:cNvSpPr>
          <p:nvPr/>
        </p:nvSpPr>
        <p:spPr bwMode="auto">
          <a:xfrm>
            <a:off x="4862513" y="2932113"/>
            <a:ext cx="1587" cy="0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76492" name="Line 12"/>
          <p:cNvSpPr>
            <a:spLocks noChangeShapeType="1"/>
          </p:cNvSpPr>
          <p:nvPr/>
        </p:nvSpPr>
        <p:spPr bwMode="auto">
          <a:xfrm>
            <a:off x="4862513" y="3082925"/>
            <a:ext cx="1587" cy="0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76493" name="Rectangle 13"/>
          <p:cNvSpPr>
            <a:spLocks noChangeArrowheads="1"/>
          </p:cNvSpPr>
          <p:nvPr/>
        </p:nvSpPr>
        <p:spPr bwMode="auto">
          <a:xfrm>
            <a:off x="2511425" y="3259138"/>
            <a:ext cx="92075" cy="184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76494" name="Rectangle 14"/>
          <p:cNvSpPr>
            <a:spLocks noChangeArrowheads="1"/>
          </p:cNvSpPr>
          <p:nvPr/>
        </p:nvSpPr>
        <p:spPr bwMode="auto">
          <a:xfrm>
            <a:off x="8153400" y="4953000"/>
            <a:ext cx="381000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lang="en-US" sz="1800" b="1">
                <a:solidFill>
                  <a:schemeClr val="folHlink"/>
                </a:solidFill>
              </a:rPr>
              <a:t>Z</a:t>
            </a:r>
          </a:p>
        </p:txBody>
      </p:sp>
      <p:sp>
        <p:nvSpPr>
          <p:cNvPr id="276495" name="Rectangle 15"/>
          <p:cNvSpPr>
            <a:spLocks noChangeArrowheads="1"/>
          </p:cNvSpPr>
          <p:nvPr/>
        </p:nvSpPr>
        <p:spPr bwMode="auto">
          <a:xfrm>
            <a:off x="6526213" y="4843463"/>
            <a:ext cx="184150" cy="92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76496" name="Rectangle 16"/>
          <p:cNvSpPr>
            <a:spLocks noChangeArrowheads="1"/>
          </p:cNvSpPr>
          <p:nvPr/>
        </p:nvSpPr>
        <p:spPr bwMode="auto">
          <a:xfrm>
            <a:off x="6553200" y="4953000"/>
            <a:ext cx="6254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lang="en-US" sz="1800" b="1">
                <a:solidFill>
                  <a:schemeClr val="folHlink"/>
                </a:solidFill>
              </a:rPr>
              <a:t>0.12</a:t>
            </a:r>
            <a:endParaRPr lang="en-US" b="1">
              <a:solidFill>
                <a:schemeClr val="folHlink"/>
              </a:solidFill>
            </a:endParaRPr>
          </a:p>
        </p:txBody>
      </p:sp>
      <p:sp>
        <p:nvSpPr>
          <p:cNvPr id="276497" name="Rectangle 17"/>
          <p:cNvSpPr>
            <a:spLocks noChangeArrowheads="1"/>
          </p:cNvSpPr>
          <p:nvPr/>
        </p:nvSpPr>
        <p:spPr bwMode="auto">
          <a:xfrm>
            <a:off x="6248400" y="4953000"/>
            <a:ext cx="3714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lang="en-US" sz="1800" b="1">
                <a:solidFill>
                  <a:schemeClr val="folHlink"/>
                </a:solidFill>
              </a:rPr>
              <a:t> 0</a:t>
            </a:r>
            <a:endParaRPr lang="en-US" b="1">
              <a:solidFill>
                <a:schemeClr val="folHlink"/>
              </a:solidFill>
            </a:endParaRPr>
          </a:p>
        </p:txBody>
      </p:sp>
      <p:sp>
        <p:nvSpPr>
          <p:cNvPr id="276498" name="Rectangle 18"/>
          <p:cNvSpPr>
            <a:spLocks noChangeArrowheads="1"/>
          </p:cNvSpPr>
          <p:nvPr/>
        </p:nvSpPr>
        <p:spPr bwMode="auto">
          <a:xfrm>
            <a:off x="8153400" y="4572000"/>
            <a:ext cx="381000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lang="en-US" sz="1800" b="1"/>
              <a:t>X</a:t>
            </a:r>
          </a:p>
        </p:txBody>
      </p:sp>
      <p:sp>
        <p:nvSpPr>
          <p:cNvPr id="276499" name="Rectangle 19"/>
          <p:cNvSpPr>
            <a:spLocks noChangeArrowheads="1"/>
          </p:cNvSpPr>
          <p:nvPr/>
        </p:nvSpPr>
        <p:spPr bwMode="auto">
          <a:xfrm>
            <a:off x="6629400" y="4572000"/>
            <a:ext cx="4984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lang="en-US" sz="1800" b="1"/>
              <a:t>8.6</a:t>
            </a:r>
            <a:endParaRPr lang="en-US" b="1"/>
          </a:p>
        </p:txBody>
      </p:sp>
      <p:sp>
        <p:nvSpPr>
          <p:cNvPr id="276500" name="Rectangle 20"/>
          <p:cNvSpPr>
            <a:spLocks noChangeArrowheads="1"/>
          </p:cNvSpPr>
          <p:nvPr/>
        </p:nvSpPr>
        <p:spPr bwMode="auto">
          <a:xfrm>
            <a:off x="6248400" y="4572000"/>
            <a:ext cx="3714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lang="en-US" sz="1800" b="1"/>
              <a:t> 8</a:t>
            </a:r>
            <a:endParaRPr lang="en-US" b="1"/>
          </a:p>
        </p:txBody>
      </p:sp>
      <p:graphicFrame>
        <p:nvGraphicFramePr>
          <p:cNvPr id="276501" name="Object 21"/>
          <p:cNvGraphicFramePr>
            <a:graphicFrameLocks noChangeAspect="1"/>
          </p:cNvGraphicFramePr>
          <p:nvPr/>
        </p:nvGraphicFramePr>
        <p:xfrm>
          <a:off x="793750" y="3657600"/>
          <a:ext cx="3255963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7" name="Equation" r:id="rId4" imgW="1384200" imgH="393480" progId="Equation.3">
                  <p:embed/>
                </p:oleObj>
              </mc:Choice>
              <mc:Fallback>
                <p:oleObj name="Equation" r:id="rId4" imgW="13842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0" y="3657600"/>
                        <a:ext cx="3255963" cy="849313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02" name="Object 22"/>
          <p:cNvGraphicFramePr>
            <a:graphicFrameLocks noChangeAspect="1"/>
          </p:cNvGraphicFramePr>
          <p:nvPr/>
        </p:nvGraphicFramePr>
        <p:xfrm>
          <a:off x="565150" y="4876800"/>
          <a:ext cx="406082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8" name="Equation" r:id="rId6" imgW="1726920" imgH="393480" progId="Equation.3">
                  <p:embed/>
                </p:oleObj>
              </mc:Choice>
              <mc:Fallback>
                <p:oleObj name="Equation" r:id="rId6" imgW="17269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" y="4876800"/>
                        <a:ext cx="4060825" cy="849313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03" name="Text Box 23"/>
          <p:cNvSpPr txBox="1">
            <a:spLocks noChangeArrowheads="1"/>
          </p:cNvSpPr>
          <p:nvPr/>
        </p:nvSpPr>
        <p:spPr bwMode="auto">
          <a:xfrm>
            <a:off x="533400" y="2971800"/>
            <a:ext cx="31242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Calculate Z-values: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5361-4EB3-4CE3-A733-77D27430B0D7}" type="slidenum">
              <a:rPr lang="en-IE" smtClean="0"/>
              <a:pPr/>
              <a:t>25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ChangeArrowheads="1"/>
          </p:cNvSpPr>
          <p:nvPr/>
        </p:nvSpPr>
        <p:spPr bwMode="auto">
          <a:xfrm>
            <a:off x="7848600" y="2895600"/>
            <a:ext cx="990600" cy="457200"/>
          </a:xfrm>
          <a:prstGeom prst="rect">
            <a:avLst/>
          </a:prstGeom>
          <a:solidFill>
            <a:srgbClr val="C6FECB"/>
          </a:soli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77507" name="Freeform 3"/>
          <p:cNvSpPr>
            <a:spLocks/>
          </p:cNvSpPr>
          <p:nvPr/>
        </p:nvSpPr>
        <p:spPr bwMode="auto">
          <a:xfrm>
            <a:off x="5916613" y="4024313"/>
            <a:ext cx="366712" cy="1625600"/>
          </a:xfrm>
          <a:custGeom>
            <a:avLst/>
            <a:gdLst/>
            <a:ahLst/>
            <a:cxnLst>
              <a:cxn ang="0">
                <a:pos x="25" y="984"/>
              </a:cxn>
              <a:cxn ang="0">
                <a:pos x="37" y="572"/>
              </a:cxn>
              <a:cxn ang="0">
                <a:pos x="33" y="340"/>
              </a:cxn>
              <a:cxn ang="0">
                <a:pos x="29" y="140"/>
              </a:cxn>
              <a:cxn ang="0">
                <a:pos x="41" y="4"/>
              </a:cxn>
              <a:cxn ang="0">
                <a:pos x="133" y="28"/>
              </a:cxn>
              <a:cxn ang="0">
                <a:pos x="153" y="44"/>
              </a:cxn>
              <a:cxn ang="0">
                <a:pos x="161" y="56"/>
              </a:cxn>
              <a:cxn ang="0">
                <a:pos x="173" y="64"/>
              </a:cxn>
              <a:cxn ang="0">
                <a:pos x="209" y="112"/>
              </a:cxn>
              <a:cxn ang="0">
                <a:pos x="221" y="136"/>
              </a:cxn>
              <a:cxn ang="0">
                <a:pos x="213" y="216"/>
              </a:cxn>
              <a:cxn ang="0">
                <a:pos x="225" y="376"/>
              </a:cxn>
              <a:cxn ang="0">
                <a:pos x="221" y="444"/>
              </a:cxn>
              <a:cxn ang="0">
                <a:pos x="213" y="468"/>
              </a:cxn>
              <a:cxn ang="0">
                <a:pos x="209" y="636"/>
              </a:cxn>
              <a:cxn ang="0">
                <a:pos x="221" y="596"/>
              </a:cxn>
              <a:cxn ang="0">
                <a:pos x="173" y="980"/>
              </a:cxn>
              <a:cxn ang="0">
                <a:pos x="25" y="984"/>
              </a:cxn>
            </a:cxnLst>
            <a:rect l="0" t="0" r="r" b="b"/>
            <a:pathLst>
              <a:path w="231" h="1024">
                <a:moveTo>
                  <a:pt x="25" y="984"/>
                </a:moveTo>
                <a:cubicBezTo>
                  <a:pt x="28" y="847"/>
                  <a:pt x="34" y="709"/>
                  <a:pt x="37" y="572"/>
                </a:cubicBezTo>
                <a:cubicBezTo>
                  <a:pt x="33" y="476"/>
                  <a:pt x="30" y="440"/>
                  <a:pt x="33" y="340"/>
                </a:cubicBezTo>
                <a:cubicBezTo>
                  <a:pt x="30" y="269"/>
                  <a:pt x="25" y="210"/>
                  <a:pt x="29" y="140"/>
                </a:cubicBezTo>
                <a:cubicBezTo>
                  <a:pt x="28" y="100"/>
                  <a:pt x="0" y="32"/>
                  <a:pt x="41" y="4"/>
                </a:cubicBezTo>
                <a:cubicBezTo>
                  <a:pt x="122" y="9"/>
                  <a:pt x="91" y="0"/>
                  <a:pt x="133" y="28"/>
                </a:cubicBezTo>
                <a:cubicBezTo>
                  <a:pt x="156" y="62"/>
                  <a:pt x="125" y="22"/>
                  <a:pt x="153" y="44"/>
                </a:cubicBezTo>
                <a:cubicBezTo>
                  <a:pt x="157" y="47"/>
                  <a:pt x="158" y="53"/>
                  <a:pt x="161" y="56"/>
                </a:cubicBezTo>
                <a:cubicBezTo>
                  <a:pt x="164" y="59"/>
                  <a:pt x="169" y="61"/>
                  <a:pt x="173" y="64"/>
                </a:cubicBezTo>
                <a:cubicBezTo>
                  <a:pt x="185" y="82"/>
                  <a:pt x="194" y="97"/>
                  <a:pt x="209" y="112"/>
                </a:cubicBezTo>
                <a:cubicBezTo>
                  <a:pt x="212" y="120"/>
                  <a:pt x="221" y="127"/>
                  <a:pt x="221" y="136"/>
                </a:cubicBezTo>
                <a:cubicBezTo>
                  <a:pt x="221" y="163"/>
                  <a:pt x="213" y="216"/>
                  <a:pt x="213" y="216"/>
                </a:cubicBezTo>
                <a:cubicBezTo>
                  <a:pt x="215" y="282"/>
                  <a:pt x="217" y="319"/>
                  <a:pt x="225" y="376"/>
                </a:cubicBezTo>
                <a:cubicBezTo>
                  <a:pt x="224" y="399"/>
                  <a:pt x="224" y="421"/>
                  <a:pt x="221" y="444"/>
                </a:cubicBezTo>
                <a:cubicBezTo>
                  <a:pt x="220" y="452"/>
                  <a:pt x="213" y="468"/>
                  <a:pt x="213" y="468"/>
                </a:cubicBezTo>
                <a:cubicBezTo>
                  <a:pt x="207" y="564"/>
                  <a:pt x="209" y="508"/>
                  <a:pt x="209" y="636"/>
                </a:cubicBezTo>
                <a:cubicBezTo>
                  <a:pt x="213" y="623"/>
                  <a:pt x="222" y="582"/>
                  <a:pt x="221" y="596"/>
                </a:cubicBezTo>
                <a:cubicBezTo>
                  <a:pt x="208" y="724"/>
                  <a:pt x="231" y="865"/>
                  <a:pt x="173" y="980"/>
                </a:cubicBezTo>
                <a:cubicBezTo>
                  <a:pt x="151" y="1024"/>
                  <a:pt x="74" y="983"/>
                  <a:pt x="25" y="984"/>
                </a:cubicBezTo>
                <a:close/>
              </a:path>
            </a:pathLst>
          </a:cu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277508" name="Freeform 4"/>
          <p:cNvSpPr>
            <a:spLocks/>
          </p:cNvSpPr>
          <p:nvPr/>
        </p:nvSpPr>
        <p:spPr bwMode="auto">
          <a:xfrm>
            <a:off x="5997575" y="4011613"/>
            <a:ext cx="1635125" cy="1573212"/>
          </a:xfrm>
          <a:custGeom>
            <a:avLst/>
            <a:gdLst/>
            <a:ahLst/>
            <a:cxnLst>
              <a:cxn ang="0">
                <a:pos x="1029" y="990"/>
              </a:cxn>
              <a:cxn ang="0">
                <a:pos x="921" y="980"/>
              </a:cxn>
              <a:cxn ang="0">
                <a:pos x="866" y="967"/>
              </a:cxn>
              <a:cxn ang="0">
                <a:pos x="813" y="952"/>
              </a:cxn>
              <a:cxn ang="0">
                <a:pos x="758" y="929"/>
              </a:cxn>
              <a:cxn ang="0">
                <a:pos x="703" y="897"/>
              </a:cxn>
              <a:cxn ang="0">
                <a:pos x="651" y="857"/>
              </a:cxn>
              <a:cxn ang="0">
                <a:pos x="541" y="743"/>
              </a:cxn>
              <a:cxn ang="0">
                <a:pos x="433" y="581"/>
              </a:cxn>
              <a:cxn ang="0">
                <a:pos x="325" y="386"/>
              </a:cxn>
              <a:cxn ang="0">
                <a:pos x="270" y="287"/>
              </a:cxn>
              <a:cxn ang="0">
                <a:pos x="215" y="196"/>
              </a:cxn>
              <a:cxn ang="0">
                <a:pos x="163" y="116"/>
              </a:cxn>
              <a:cxn ang="0">
                <a:pos x="108" y="53"/>
              </a:cxn>
              <a:cxn ang="0">
                <a:pos x="53" y="13"/>
              </a:cxn>
              <a:cxn ang="0">
                <a:pos x="0" y="0"/>
              </a:cxn>
            </a:cxnLst>
            <a:rect l="0" t="0" r="r" b="b"/>
            <a:pathLst>
              <a:path w="1030" h="991">
                <a:moveTo>
                  <a:pt x="1029" y="990"/>
                </a:moveTo>
                <a:lnTo>
                  <a:pt x="921" y="980"/>
                </a:lnTo>
                <a:lnTo>
                  <a:pt x="866" y="967"/>
                </a:lnTo>
                <a:lnTo>
                  <a:pt x="813" y="952"/>
                </a:lnTo>
                <a:lnTo>
                  <a:pt x="758" y="929"/>
                </a:lnTo>
                <a:lnTo>
                  <a:pt x="703" y="897"/>
                </a:lnTo>
                <a:lnTo>
                  <a:pt x="651" y="857"/>
                </a:lnTo>
                <a:lnTo>
                  <a:pt x="541" y="743"/>
                </a:lnTo>
                <a:lnTo>
                  <a:pt x="433" y="581"/>
                </a:lnTo>
                <a:lnTo>
                  <a:pt x="325" y="386"/>
                </a:lnTo>
                <a:lnTo>
                  <a:pt x="270" y="287"/>
                </a:lnTo>
                <a:lnTo>
                  <a:pt x="215" y="196"/>
                </a:lnTo>
                <a:lnTo>
                  <a:pt x="163" y="116"/>
                </a:lnTo>
                <a:lnTo>
                  <a:pt x="108" y="53"/>
                </a:lnTo>
                <a:lnTo>
                  <a:pt x="53" y="13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277509" name="Line 5"/>
          <p:cNvSpPr>
            <a:spLocks noChangeShapeType="1"/>
          </p:cNvSpPr>
          <p:nvPr/>
        </p:nvSpPr>
        <p:spPr bwMode="auto">
          <a:xfrm>
            <a:off x="6267450" y="4284663"/>
            <a:ext cx="0" cy="13716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77510" name="Line 6"/>
          <p:cNvSpPr>
            <a:spLocks noChangeShapeType="1"/>
          </p:cNvSpPr>
          <p:nvPr/>
        </p:nvSpPr>
        <p:spPr bwMode="auto">
          <a:xfrm flipH="1">
            <a:off x="6145213" y="3886200"/>
            <a:ext cx="560387" cy="7477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77511" name="Freeform 7"/>
          <p:cNvSpPr>
            <a:spLocks/>
          </p:cNvSpPr>
          <p:nvPr/>
        </p:nvSpPr>
        <p:spPr bwMode="auto">
          <a:xfrm>
            <a:off x="5956300" y="5440363"/>
            <a:ext cx="320675" cy="242887"/>
          </a:xfrm>
          <a:custGeom>
            <a:avLst/>
            <a:gdLst/>
            <a:ahLst/>
            <a:cxnLst>
              <a:cxn ang="0">
                <a:pos x="12" y="141"/>
              </a:cxn>
              <a:cxn ang="0">
                <a:pos x="105" y="145"/>
              </a:cxn>
              <a:cxn ang="0">
                <a:pos x="162" y="144"/>
              </a:cxn>
              <a:cxn ang="0">
                <a:pos x="192" y="147"/>
              </a:cxn>
              <a:cxn ang="0">
                <a:pos x="201" y="132"/>
              </a:cxn>
              <a:cxn ang="0">
                <a:pos x="187" y="24"/>
              </a:cxn>
              <a:cxn ang="0">
                <a:pos x="150" y="0"/>
              </a:cxn>
              <a:cxn ang="0">
                <a:pos x="70" y="46"/>
              </a:cxn>
              <a:cxn ang="0">
                <a:pos x="51" y="52"/>
              </a:cxn>
              <a:cxn ang="0">
                <a:pos x="27" y="57"/>
              </a:cxn>
              <a:cxn ang="0">
                <a:pos x="7" y="73"/>
              </a:cxn>
              <a:cxn ang="0">
                <a:pos x="0" y="90"/>
              </a:cxn>
              <a:cxn ang="0">
                <a:pos x="1" y="133"/>
              </a:cxn>
              <a:cxn ang="0">
                <a:pos x="12" y="141"/>
              </a:cxn>
            </a:cxnLst>
            <a:rect l="0" t="0" r="r" b="b"/>
            <a:pathLst>
              <a:path w="202" h="153">
                <a:moveTo>
                  <a:pt x="12" y="141"/>
                </a:moveTo>
                <a:cubicBezTo>
                  <a:pt x="39" y="153"/>
                  <a:pt x="79" y="146"/>
                  <a:pt x="105" y="145"/>
                </a:cubicBezTo>
                <a:cubicBezTo>
                  <a:pt x="127" y="143"/>
                  <a:pt x="135" y="143"/>
                  <a:pt x="162" y="144"/>
                </a:cubicBezTo>
                <a:cubicBezTo>
                  <a:pt x="172" y="148"/>
                  <a:pt x="181" y="148"/>
                  <a:pt x="192" y="147"/>
                </a:cubicBezTo>
                <a:cubicBezTo>
                  <a:pt x="200" y="136"/>
                  <a:pt x="198" y="142"/>
                  <a:pt x="201" y="132"/>
                </a:cubicBezTo>
                <a:cubicBezTo>
                  <a:pt x="200" y="102"/>
                  <a:pt x="202" y="55"/>
                  <a:pt x="187" y="24"/>
                </a:cubicBezTo>
                <a:cubicBezTo>
                  <a:pt x="185" y="7"/>
                  <a:pt x="165" y="1"/>
                  <a:pt x="150" y="0"/>
                </a:cubicBezTo>
                <a:cubicBezTo>
                  <a:pt x="116" y="2"/>
                  <a:pt x="102" y="41"/>
                  <a:pt x="70" y="46"/>
                </a:cubicBezTo>
                <a:cubicBezTo>
                  <a:pt x="63" y="49"/>
                  <a:pt x="58" y="51"/>
                  <a:pt x="51" y="52"/>
                </a:cubicBezTo>
                <a:cubicBezTo>
                  <a:pt x="43" y="55"/>
                  <a:pt x="36" y="56"/>
                  <a:pt x="27" y="57"/>
                </a:cubicBezTo>
                <a:cubicBezTo>
                  <a:pt x="19" y="62"/>
                  <a:pt x="14" y="67"/>
                  <a:pt x="7" y="73"/>
                </a:cubicBezTo>
                <a:cubicBezTo>
                  <a:pt x="0" y="87"/>
                  <a:pt x="2" y="81"/>
                  <a:pt x="0" y="90"/>
                </a:cubicBezTo>
                <a:cubicBezTo>
                  <a:pt x="0" y="104"/>
                  <a:pt x="0" y="119"/>
                  <a:pt x="1" y="133"/>
                </a:cubicBezTo>
                <a:cubicBezTo>
                  <a:pt x="1" y="138"/>
                  <a:pt x="8" y="147"/>
                  <a:pt x="12" y="141"/>
                </a:cubicBezTo>
                <a:close/>
              </a:path>
            </a:pathLst>
          </a:cu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277512" name="Line 8"/>
          <p:cNvSpPr>
            <a:spLocks noChangeShapeType="1"/>
          </p:cNvSpPr>
          <p:nvPr/>
        </p:nvSpPr>
        <p:spPr bwMode="auto">
          <a:xfrm>
            <a:off x="5962650" y="4056063"/>
            <a:ext cx="0" cy="1600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77513" name="Freeform 9"/>
          <p:cNvSpPr>
            <a:spLocks/>
          </p:cNvSpPr>
          <p:nvPr/>
        </p:nvSpPr>
        <p:spPr bwMode="auto">
          <a:xfrm>
            <a:off x="4360863" y="4011613"/>
            <a:ext cx="1638300" cy="1573212"/>
          </a:xfrm>
          <a:custGeom>
            <a:avLst/>
            <a:gdLst/>
            <a:ahLst/>
            <a:cxnLst>
              <a:cxn ang="0">
                <a:pos x="0" y="990"/>
              </a:cxn>
              <a:cxn ang="0">
                <a:pos x="108" y="980"/>
              </a:cxn>
              <a:cxn ang="0">
                <a:pos x="163" y="967"/>
              </a:cxn>
              <a:cxn ang="0">
                <a:pos x="218" y="952"/>
              </a:cxn>
              <a:cxn ang="0">
                <a:pos x="271" y="929"/>
              </a:cxn>
              <a:cxn ang="0">
                <a:pos x="326" y="897"/>
              </a:cxn>
              <a:cxn ang="0">
                <a:pos x="381" y="857"/>
              </a:cxn>
              <a:cxn ang="0">
                <a:pos x="488" y="743"/>
              </a:cxn>
              <a:cxn ang="0">
                <a:pos x="596" y="581"/>
              </a:cxn>
              <a:cxn ang="0">
                <a:pos x="706" y="386"/>
              </a:cxn>
              <a:cxn ang="0">
                <a:pos x="759" y="287"/>
              </a:cxn>
              <a:cxn ang="0">
                <a:pos x="814" y="196"/>
              </a:cxn>
              <a:cxn ang="0">
                <a:pos x="868" y="116"/>
              </a:cxn>
              <a:cxn ang="0">
                <a:pos x="921" y="53"/>
              </a:cxn>
              <a:cxn ang="0">
                <a:pos x="976" y="13"/>
              </a:cxn>
              <a:cxn ang="0">
                <a:pos x="1031" y="0"/>
              </a:cxn>
            </a:cxnLst>
            <a:rect l="0" t="0" r="r" b="b"/>
            <a:pathLst>
              <a:path w="1032" h="991">
                <a:moveTo>
                  <a:pt x="0" y="990"/>
                </a:moveTo>
                <a:lnTo>
                  <a:pt x="108" y="980"/>
                </a:lnTo>
                <a:lnTo>
                  <a:pt x="163" y="967"/>
                </a:lnTo>
                <a:lnTo>
                  <a:pt x="218" y="952"/>
                </a:lnTo>
                <a:lnTo>
                  <a:pt x="271" y="929"/>
                </a:lnTo>
                <a:lnTo>
                  <a:pt x="326" y="897"/>
                </a:lnTo>
                <a:lnTo>
                  <a:pt x="381" y="857"/>
                </a:lnTo>
                <a:lnTo>
                  <a:pt x="488" y="743"/>
                </a:lnTo>
                <a:lnTo>
                  <a:pt x="596" y="581"/>
                </a:lnTo>
                <a:lnTo>
                  <a:pt x="706" y="386"/>
                </a:lnTo>
                <a:lnTo>
                  <a:pt x="759" y="287"/>
                </a:lnTo>
                <a:lnTo>
                  <a:pt x="814" y="196"/>
                </a:lnTo>
                <a:lnTo>
                  <a:pt x="868" y="116"/>
                </a:lnTo>
                <a:lnTo>
                  <a:pt x="921" y="53"/>
                </a:lnTo>
                <a:lnTo>
                  <a:pt x="976" y="13"/>
                </a:lnTo>
                <a:lnTo>
                  <a:pt x="1031" y="0"/>
                </a:lnTo>
              </a:path>
            </a:pathLst>
          </a:custGeom>
          <a:noFill/>
          <a:ln w="50800" cap="rnd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277514" name="Freeform 10"/>
          <p:cNvSpPr>
            <a:spLocks/>
          </p:cNvSpPr>
          <p:nvPr/>
        </p:nvSpPr>
        <p:spPr bwMode="auto">
          <a:xfrm>
            <a:off x="4343400" y="5667375"/>
            <a:ext cx="3289300" cy="7938"/>
          </a:xfrm>
          <a:custGeom>
            <a:avLst/>
            <a:gdLst/>
            <a:ahLst/>
            <a:cxnLst>
              <a:cxn ang="0">
                <a:pos x="0" y="5"/>
              </a:cxn>
              <a:cxn ang="0">
                <a:pos x="12" y="0"/>
              </a:cxn>
              <a:cxn ang="0">
                <a:pos x="2072" y="0"/>
              </a:cxn>
            </a:cxnLst>
            <a:rect l="0" t="0" r="r" b="b"/>
            <a:pathLst>
              <a:path w="2072" h="5">
                <a:moveTo>
                  <a:pt x="0" y="5"/>
                </a:moveTo>
                <a:lnTo>
                  <a:pt x="12" y="0"/>
                </a:lnTo>
                <a:lnTo>
                  <a:pt x="2072" y="0"/>
                </a:lnTo>
              </a:path>
            </a:pathLst>
          </a:custGeom>
          <a:noFill/>
          <a:ln w="508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277515" name="Rectangle 11"/>
          <p:cNvSpPr>
            <a:spLocks noChangeArrowheads="1"/>
          </p:cNvSpPr>
          <p:nvPr/>
        </p:nvSpPr>
        <p:spPr bwMode="auto">
          <a:xfrm>
            <a:off x="7639050" y="5656263"/>
            <a:ext cx="381000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lang="en-US" sz="1800" b="1"/>
              <a:t>Z</a:t>
            </a:r>
          </a:p>
        </p:txBody>
      </p:sp>
      <p:sp>
        <p:nvSpPr>
          <p:cNvPr id="277516" name="Rectangle 12"/>
          <p:cNvSpPr>
            <a:spLocks noChangeArrowheads="1"/>
          </p:cNvSpPr>
          <p:nvPr/>
        </p:nvSpPr>
        <p:spPr bwMode="auto">
          <a:xfrm>
            <a:off x="6010275" y="5959475"/>
            <a:ext cx="184150" cy="92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77517" name="Rectangle 13"/>
          <p:cNvSpPr>
            <a:spLocks noChangeArrowheads="1"/>
          </p:cNvSpPr>
          <p:nvPr/>
        </p:nvSpPr>
        <p:spPr bwMode="auto">
          <a:xfrm>
            <a:off x="6115050" y="6265863"/>
            <a:ext cx="6254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lang="en-US" sz="1800" b="1">
                <a:solidFill>
                  <a:srgbClr val="339933"/>
                </a:solidFill>
              </a:rPr>
              <a:t>0.12</a:t>
            </a:r>
            <a:endParaRPr lang="en-US" b="1">
              <a:solidFill>
                <a:srgbClr val="339933"/>
              </a:solidFill>
            </a:endParaRPr>
          </a:p>
        </p:txBody>
      </p:sp>
      <p:sp>
        <p:nvSpPr>
          <p:cNvPr id="277520" name="Rectangle 16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7848600" cy="1143000"/>
          </a:xfrm>
          <a:noFill/>
          <a:ln/>
        </p:spPr>
        <p:txBody>
          <a:bodyPr lIns="90487" tIns="44450" rIns="90487" bIns="44450" anchor="ctr" anchorCtr="1"/>
          <a:lstStyle/>
          <a:p>
            <a:pPr>
              <a:lnSpc>
                <a:spcPct val="95000"/>
              </a:lnSpc>
            </a:pPr>
            <a:r>
              <a:rPr lang="en-US" sz="3900" dirty="0"/>
              <a:t>Solution: Finding P(0 </a:t>
            </a:r>
            <a:r>
              <a:rPr lang="en-US" sz="4000" dirty="0"/>
              <a:t>≤</a:t>
            </a:r>
            <a:r>
              <a:rPr lang="en-US" sz="3900" dirty="0" smtClean="0"/>
              <a:t> </a:t>
            </a:r>
            <a:r>
              <a:rPr lang="en-US" sz="3900" dirty="0"/>
              <a:t>Z </a:t>
            </a:r>
            <a:r>
              <a:rPr lang="en-US" sz="4000" dirty="0"/>
              <a:t>≤</a:t>
            </a:r>
            <a:r>
              <a:rPr lang="en-US" sz="3900" dirty="0" smtClean="0"/>
              <a:t> </a:t>
            </a:r>
            <a:r>
              <a:rPr lang="en-US" sz="3900" dirty="0"/>
              <a:t>0.12)</a:t>
            </a:r>
          </a:p>
        </p:txBody>
      </p:sp>
      <p:sp>
        <p:nvSpPr>
          <p:cNvPr id="277521" name="Rectangle 17"/>
          <p:cNvSpPr>
            <a:spLocks noChangeArrowheads="1"/>
          </p:cNvSpPr>
          <p:nvPr/>
        </p:nvSpPr>
        <p:spPr bwMode="auto">
          <a:xfrm>
            <a:off x="6226175" y="3508375"/>
            <a:ext cx="1206500" cy="366767"/>
          </a:xfrm>
          <a:prstGeom prst="rect">
            <a:avLst/>
          </a:prstGeom>
          <a:solidFill>
            <a:srgbClr val="CCFFCC"/>
          </a:solidFill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/>
            <a:r>
              <a:rPr lang="en-US" dirty="0" smtClean="0">
                <a:solidFill>
                  <a:srgbClr val="FF0000"/>
                </a:solidFill>
              </a:rPr>
              <a:t>0.05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7522" name="Rectangle 18"/>
          <p:cNvSpPr>
            <a:spLocks noChangeArrowheads="1"/>
          </p:cNvSpPr>
          <p:nvPr/>
        </p:nvSpPr>
        <p:spPr bwMode="auto">
          <a:xfrm>
            <a:off x="5734050" y="5884863"/>
            <a:ext cx="6254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lang="en-US" sz="1800" b="1"/>
              <a:t>0.00</a:t>
            </a:r>
            <a:endParaRPr lang="en-US" b="1"/>
          </a:p>
        </p:txBody>
      </p:sp>
      <p:sp>
        <p:nvSpPr>
          <p:cNvPr id="277523" name="Line 19"/>
          <p:cNvSpPr>
            <a:spLocks noChangeShapeType="1"/>
          </p:cNvSpPr>
          <p:nvPr/>
        </p:nvSpPr>
        <p:spPr bwMode="auto">
          <a:xfrm flipV="1">
            <a:off x="5962650" y="5656263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77524" name="Line 20"/>
          <p:cNvSpPr>
            <a:spLocks noChangeShapeType="1"/>
          </p:cNvSpPr>
          <p:nvPr/>
        </p:nvSpPr>
        <p:spPr bwMode="auto">
          <a:xfrm flipV="1">
            <a:off x="6343650" y="5656263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77525" name="Rectangle 21"/>
          <p:cNvSpPr>
            <a:spLocks noChangeArrowheads="1"/>
          </p:cNvSpPr>
          <p:nvPr/>
        </p:nvSpPr>
        <p:spPr bwMode="auto">
          <a:xfrm>
            <a:off x="5257800" y="2133600"/>
            <a:ext cx="1688283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chemeClr val="folHlink"/>
                </a:solidFill>
              </a:rPr>
              <a:t>= P(</a:t>
            </a:r>
            <a:r>
              <a:rPr lang="en-US" dirty="0">
                <a:solidFill>
                  <a:schemeClr val="folHlink"/>
                </a:solidFill>
                <a:sym typeface="Arial" pitchFamily="34" charset="0"/>
              </a:rPr>
              <a:t>0 </a:t>
            </a:r>
            <a:r>
              <a:rPr lang="en-US" dirty="0"/>
              <a:t>≤</a:t>
            </a:r>
            <a:r>
              <a:rPr lang="en-US" dirty="0" smtClean="0">
                <a:solidFill>
                  <a:schemeClr val="folHlink"/>
                </a:solidFill>
                <a:sym typeface="Arial" pitchFamily="34" charset="0"/>
              </a:rPr>
              <a:t> </a:t>
            </a:r>
            <a:r>
              <a:rPr lang="en-US" dirty="0">
                <a:solidFill>
                  <a:schemeClr val="folHlink"/>
                </a:solidFill>
                <a:sym typeface="Arial" pitchFamily="34" charset="0"/>
              </a:rPr>
              <a:t>Z </a:t>
            </a:r>
            <a:r>
              <a:rPr lang="en-US" dirty="0"/>
              <a:t>≤</a:t>
            </a:r>
            <a:r>
              <a:rPr lang="en-US" dirty="0" smtClean="0">
                <a:solidFill>
                  <a:schemeClr val="folHlink"/>
                </a:solidFill>
                <a:sym typeface="Arial" pitchFamily="34" charset="0"/>
              </a:rPr>
              <a:t> </a:t>
            </a:r>
            <a:r>
              <a:rPr lang="en-US" dirty="0">
                <a:solidFill>
                  <a:schemeClr val="folHlink"/>
                </a:solidFill>
                <a:sym typeface="Arial" pitchFamily="34" charset="0"/>
              </a:rPr>
              <a:t>0.12)</a:t>
            </a:r>
          </a:p>
        </p:txBody>
      </p:sp>
      <p:sp>
        <p:nvSpPr>
          <p:cNvPr id="277526" name="Rectangle 22"/>
          <p:cNvSpPr>
            <a:spLocks noChangeArrowheads="1"/>
          </p:cNvSpPr>
          <p:nvPr/>
        </p:nvSpPr>
        <p:spPr bwMode="auto">
          <a:xfrm>
            <a:off x="5486400" y="1752600"/>
            <a:ext cx="1415772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/>
              <a:t>P(</a:t>
            </a:r>
            <a:r>
              <a:rPr lang="en-US" dirty="0">
                <a:sym typeface="Arial" pitchFamily="34" charset="0"/>
              </a:rPr>
              <a:t>8 </a:t>
            </a:r>
            <a:r>
              <a:rPr lang="en-US" dirty="0"/>
              <a:t>≤</a:t>
            </a:r>
            <a:r>
              <a:rPr lang="en-US" dirty="0" smtClean="0">
                <a:sym typeface="Arial" pitchFamily="34" charset="0"/>
              </a:rPr>
              <a:t> </a:t>
            </a:r>
            <a:r>
              <a:rPr lang="en-US" dirty="0">
                <a:sym typeface="Arial" pitchFamily="34" charset="0"/>
              </a:rPr>
              <a:t>X </a:t>
            </a:r>
            <a:r>
              <a:rPr lang="en-US" dirty="0"/>
              <a:t>≤</a:t>
            </a:r>
            <a:r>
              <a:rPr lang="en-US" dirty="0" smtClean="0">
                <a:sym typeface="Arial" pitchFamily="34" charset="0"/>
              </a:rPr>
              <a:t> </a:t>
            </a:r>
            <a:r>
              <a:rPr lang="en-US" dirty="0">
                <a:sym typeface="Arial" pitchFamily="34" charset="0"/>
              </a:rPr>
              <a:t>8.6)</a:t>
            </a:r>
          </a:p>
        </p:txBody>
      </p:sp>
      <p:sp>
        <p:nvSpPr>
          <p:cNvPr id="277527" name="Rectangle 23"/>
          <p:cNvSpPr>
            <a:spLocks noChangeArrowheads="1"/>
          </p:cNvSpPr>
          <p:nvPr/>
        </p:nvSpPr>
        <p:spPr bwMode="auto">
          <a:xfrm>
            <a:off x="5257800" y="1676400"/>
            <a:ext cx="3662363" cy="17526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77528" name="Rectangle 24"/>
          <p:cNvSpPr>
            <a:spLocks noChangeArrowheads="1"/>
          </p:cNvSpPr>
          <p:nvPr/>
        </p:nvSpPr>
        <p:spPr bwMode="auto">
          <a:xfrm>
            <a:off x="5264150" y="2514600"/>
            <a:ext cx="2276585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chemeClr val="folHlink"/>
                </a:solidFill>
              </a:rPr>
              <a:t>= P(</a:t>
            </a:r>
            <a:r>
              <a:rPr lang="en-US" dirty="0">
                <a:solidFill>
                  <a:schemeClr val="folHlink"/>
                </a:solidFill>
                <a:sym typeface="Arial" pitchFamily="34" charset="0"/>
              </a:rPr>
              <a:t>Z </a:t>
            </a:r>
            <a:r>
              <a:rPr lang="en-US" dirty="0"/>
              <a:t>≤ </a:t>
            </a:r>
            <a:r>
              <a:rPr lang="en-US" dirty="0" smtClean="0">
                <a:solidFill>
                  <a:schemeClr val="folHlink"/>
                </a:solidFill>
                <a:sym typeface="Arial" pitchFamily="34" charset="0"/>
              </a:rPr>
              <a:t>0.12</a:t>
            </a:r>
            <a:r>
              <a:rPr lang="en-US" dirty="0">
                <a:solidFill>
                  <a:schemeClr val="folHlink"/>
                </a:solidFill>
                <a:sym typeface="Arial" pitchFamily="34" charset="0"/>
              </a:rPr>
              <a:t>) – P(Z </a:t>
            </a:r>
            <a:r>
              <a:rPr lang="en-US" dirty="0">
                <a:solidFill>
                  <a:schemeClr val="folHlink"/>
                </a:solidFill>
                <a:cs typeface="Arial" pitchFamily="34" charset="0"/>
                <a:sym typeface="Arial" pitchFamily="34" charset="0"/>
              </a:rPr>
              <a:t>≤</a:t>
            </a:r>
            <a:r>
              <a:rPr lang="en-US" dirty="0">
                <a:solidFill>
                  <a:schemeClr val="folHlink"/>
                </a:solidFill>
                <a:sym typeface="Arial" pitchFamily="34" charset="0"/>
              </a:rPr>
              <a:t> 0)</a:t>
            </a:r>
          </a:p>
        </p:txBody>
      </p:sp>
      <p:sp>
        <p:nvSpPr>
          <p:cNvPr id="277529" name="Rectangle 25"/>
          <p:cNvSpPr>
            <a:spLocks noChangeArrowheads="1"/>
          </p:cNvSpPr>
          <p:nvPr/>
        </p:nvSpPr>
        <p:spPr bwMode="auto">
          <a:xfrm>
            <a:off x="5181600" y="2895600"/>
            <a:ext cx="3810000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dirty="0">
                <a:solidFill>
                  <a:schemeClr val="folHlink"/>
                </a:solidFill>
              </a:rPr>
              <a:t>= </a:t>
            </a:r>
            <a:r>
              <a:rPr lang="en-US" dirty="0" smtClean="0">
                <a:solidFill>
                  <a:schemeClr val="folHlink"/>
                </a:solidFill>
              </a:rPr>
              <a:t>0.55 </a:t>
            </a:r>
            <a:r>
              <a:rPr lang="en-US" dirty="0">
                <a:solidFill>
                  <a:schemeClr val="folHlink"/>
                </a:solidFill>
              </a:rPr>
              <a:t>- </a:t>
            </a:r>
            <a:r>
              <a:rPr lang="en-US" dirty="0" smtClean="0">
                <a:solidFill>
                  <a:schemeClr val="folHlink"/>
                </a:solidFill>
              </a:rPr>
              <a:t>0.5000 </a:t>
            </a:r>
            <a:r>
              <a:rPr lang="en-US" dirty="0">
                <a:solidFill>
                  <a:schemeClr val="folHlink"/>
                </a:solidFill>
              </a:rPr>
              <a:t>= </a:t>
            </a:r>
            <a:r>
              <a:rPr lang="en-US" dirty="0" smtClean="0">
                <a:solidFill>
                  <a:schemeClr val="hlink"/>
                </a:solidFill>
              </a:rPr>
              <a:t>0.05</a:t>
            </a:r>
            <a:endParaRPr lang="en-US" dirty="0">
              <a:solidFill>
                <a:schemeClr val="hlink"/>
              </a:solidFill>
              <a:sym typeface="Arial" pitchFamily="34" charset="0"/>
            </a:endParaRPr>
          </a:p>
        </p:txBody>
      </p:sp>
      <p:sp>
        <p:nvSpPr>
          <p:cNvPr id="277530" name="Rectangle 26"/>
          <p:cNvSpPr>
            <a:spLocks noChangeArrowheads="1"/>
          </p:cNvSpPr>
          <p:nvPr/>
        </p:nvSpPr>
        <p:spPr bwMode="auto">
          <a:xfrm>
            <a:off x="4343400" y="3813175"/>
            <a:ext cx="1206500" cy="366767"/>
          </a:xfrm>
          <a:prstGeom prst="rect">
            <a:avLst/>
          </a:prstGeom>
          <a:solidFill>
            <a:srgbClr val="CCFFCC"/>
          </a:solidFill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/>
            <a:r>
              <a:rPr lang="en-US" dirty="0" smtClean="0">
                <a:solidFill>
                  <a:srgbClr val="FF0000"/>
                </a:solidFill>
              </a:rPr>
              <a:t>0.50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7531" name="Line 27"/>
          <p:cNvSpPr>
            <a:spLocks noChangeShapeType="1"/>
          </p:cNvSpPr>
          <p:nvPr/>
        </p:nvSpPr>
        <p:spPr bwMode="auto">
          <a:xfrm>
            <a:off x="5181600" y="4267200"/>
            <a:ext cx="457200" cy="519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77562" name="Rectangle 58"/>
          <p:cNvSpPr>
            <a:spLocks noChangeArrowheads="1"/>
          </p:cNvSpPr>
          <p:nvPr/>
        </p:nvSpPr>
        <p:spPr bwMode="auto">
          <a:xfrm>
            <a:off x="381000" y="1905000"/>
            <a:ext cx="4572000" cy="782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 eaLnBrk="0" hangingPunct="0"/>
            <a:r>
              <a:rPr lang="en-US" dirty="0"/>
              <a:t>Standardized Normal </a:t>
            </a:r>
            <a:r>
              <a:rPr lang="en-US" dirty="0" smtClean="0"/>
              <a:t>Probability</a:t>
            </a:r>
          </a:p>
          <a:p>
            <a:pPr algn="l" eaLnBrk="0" hangingPunct="0"/>
            <a:r>
              <a:rPr lang="en-US" dirty="0" smtClean="0"/>
              <a:t> </a:t>
            </a:r>
            <a:endParaRPr lang="en-US" dirty="0"/>
          </a:p>
          <a:p>
            <a:pPr algn="l" eaLnBrk="0" hangingPunct="0">
              <a:lnSpc>
                <a:spcPct val="40000"/>
              </a:lnSpc>
            </a:pPr>
            <a:r>
              <a:rPr lang="en-US" dirty="0"/>
              <a:t>Table (Portion)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191479"/>
              </p:ext>
            </p:extLst>
          </p:nvPr>
        </p:nvGraphicFramePr>
        <p:xfrm>
          <a:off x="381000" y="3508375"/>
          <a:ext cx="2438400" cy="1737592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</a:tblGrid>
              <a:tr h="424366">
                <a:tc>
                  <a:txBody>
                    <a:bodyPr/>
                    <a:lstStyle/>
                    <a:p>
                      <a:pPr algn="l" fontAlgn="b"/>
                      <a:endParaRPr lang="en-IE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018"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11104"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1104"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Freeform 2"/>
          <p:cNvSpPr>
            <a:spLocks/>
          </p:cNvSpPr>
          <p:nvPr/>
        </p:nvSpPr>
        <p:spPr bwMode="auto">
          <a:xfrm>
            <a:off x="4711700" y="3962400"/>
            <a:ext cx="317500" cy="1600200"/>
          </a:xfrm>
          <a:custGeom>
            <a:avLst/>
            <a:gdLst/>
            <a:ahLst/>
            <a:cxnLst>
              <a:cxn ang="0">
                <a:pos x="8" y="1008"/>
              </a:cxn>
              <a:cxn ang="0">
                <a:pos x="0" y="166"/>
              </a:cxn>
              <a:cxn ang="0">
                <a:pos x="26" y="126"/>
              </a:cxn>
              <a:cxn ang="0">
                <a:pos x="64" y="76"/>
              </a:cxn>
              <a:cxn ang="0">
                <a:pos x="96" y="42"/>
              </a:cxn>
              <a:cxn ang="0">
                <a:pos x="126" y="22"/>
              </a:cxn>
              <a:cxn ang="0">
                <a:pos x="152" y="0"/>
              </a:cxn>
              <a:cxn ang="0">
                <a:pos x="200" y="0"/>
              </a:cxn>
              <a:cxn ang="0">
                <a:pos x="200" y="1008"/>
              </a:cxn>
              <a:cxn ang="0">
                <a:pos x="8" y="1008"/>
              </a:cxn>
            </a:cxnLst>
            <a:rect l="0" t="0" r="r" b="b"/>
            <a:pathLst>
              <a:path w="200" h="1008">
                <a:moveTo>
                  <a:pt x="8" y="1008"/>
                </a:moveTo>
                <a:lnTo>
                  <a:pt x="0" y="166"/>
                </a:lnTo>
                <a:lnTo>
                  <a:pt x="26" y="126"/>
                </a:lnTo>
                <a:lnTo>
                  <a:pt x="64" y="76"/>
                </a:lnTo>
                <a:lnTo>
                  <a:pt x="96" y="42"/>
                </a:lnTo>
                <a:lnTo>
                  <a:pt x="126" y="22"/>
                </a:lnTo>
                <a:lnTo>
                  <a:pt x="152" y="0"/>
                </a:lnTo>
                <a:lnTo>
                  <a:pt x="200" y="0"/>
                </a:lnTo>
                <a:lnTo>
                  <a:pt x="200" y="1008"/>
                </a:lnTo>
                <a:lnTo>
                  <a:pt x="8" y="1008"/>
                </a:lnTo>
                <a:close/>
              </a:path>
            </a:pathLst>
          </a:custGeom>
          <a:solidFill>
            <a:schemeClr val="hlink"/>
          </a:solidFill>
          <a:ln w="19050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795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8077200" cy="4532313"/>
          </a:xfrm>
        </p:spPr>
        <p:txBody>
          <a:bodyPr/>
          <a:lstStyle/>
          <a:p>
            <a:r>
              <a:rPr lang="en-US" sz="3200" dirty="0"/>
              <a:t>Suppose  X  is normal with mean 8.0 and standard deviation 5.0.  </a:t>
            </a:r>
          </a:p>
          <a:p>
            <a:r>
              <a:rPr lang="en-US" sz="3200" dirty="0">
                <a:solidFill>
                  <a:schemeClr val="folHlink"/>
                </a:solidFill>
              </a:rPr>
              <a:t>Now Find P(7.4 </a:t>
            </a:r>
            <a:r>
              <a:rPr lang="en-US" dirty="0"/>
              <a:t>≤</a:t>
            </a:r>
            <a:r>
              <a:rPr lang="en-US" sz="3200" dirty="0" smtClean="0">
                <a:solidFill>
                  <a:schemeClr val="folHlink"/>
                </a:solidFill>
              </a:rPr>
              <a:t> </a:t>
            </a:r>
            <a:r>
              <a:rPr lang="en-US" sz="3200" dirty="0">
                <a:solidFill>
                  <a:schemeClr val="folHlink"/>
                </a:solidFill>
              </a:rPr>
              <a:t>X </a:t>
            </a:r>
            <a:r>
              <a:rPr lang="en-US" dirty="0"/>
              <a:t>≤ </a:t>
            </a:r>
            <a:r>
              <a:rPr lang="en-US" sz="3200" dirty="0" smtClean="0">
                <a:solidFill>
                  <a:schemeClr val="folHlink"/>
                </a:solidFill>
              </a:rPr>
              <a:t>8</a:t>
            </a:r>
            <a:r>
              <a:rPr lang="en-US" sz="3200" dirty="0">
                <a:solidFill>
                  <a:schemeClr val="folHlink"/>
                </a:solidFill>
              </a:rPr>
              <a:t>)</a:t>
            </a:r>
          </a:p>
        </p:txBody>
      </p:sp>
      <p:sp>
        <p:nvSpPr>
          <p:cNvPr id="279557" name="Line 5"/>
          <p:cNvSpPr>
            <a:spLocks noChangeShapeType="1"/>
          </p:cNvSpPr>
          <p:nvPr/>
        </p:nvSpPr>
        <p:spPr bwMode="auto">
          <a:xfrm>
            <a:off x="5029200" y="3962400"/>
            <a:ext cx="0" cy="1600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79558" name="Freeform 6"/>
          <p:cNvSpPr>
            <a:spLocks/>
          </p:cNvSpPr>
          <p:nvPr/>
        </p:nvSpPr>
        <p:spPr bwMode="auto">
          <a:xfrm>
            <a:off x="5105400" y="3962400"/>
            <a:ext cx="1593850" cy="1528763"/>
          </a:xfrm>
          <a:custGeom>
            <a:avLst/>
            <a:gdLst/>
            <a:ahLst/>
            <a:cxnLst>
              <a:cxn ang="0">
                <a:pos x="1029" y="990"/>
              </a:cxn>
              <a:cxn ang="0">
                <a:pos x="921" y="980"/>
              </a:cxn>
              <a:cxn ang="0">
                <a:pos x="866" y="967"/>
              </a:cxn>
              <a:cxn ang="0">
                <a:pos x="813" y="952"/>
              </a:cxn>
              <a:cxn ang="0">
                <a:pos x="758" y="929"/>
              </a:cxn>
              <a:cxn ang="0">
                <a:pos x="703" y="897"/>
              </a:cxn>
              <a:cxn ang="0">
                <a:pos x="651" y="857"/>
              </a:cxn>
              <a:cxn ang="0">
                <a:pos x="541" y="743"/>
              </a:cxn>
              <a:cxn ang="0">
                <a:pos x="433" y="581"/>
              </a:cxn>
              <a:cxn ang="0">
                <a:pos x="325" y="386"/>
              </a:cxn>
              <a:cxn ang="0">
                <a:pos x="270" y="287"/>
              </a:cxn>
              <a:cxn ang="0">
                <a:pos x="215" y="196"/>
              </a:cxn>
              <a:cxn ang="0">
                <a:pos x="163" y="116"/>
              </a:cxn>
              <a:cxn ang="0">
                <a:pos x="108" y="53"/>
              </a:cxn>
              <a:cxn ang="0">
                <a:pos x="53" y="13"/>
              </a:cxn>
              <a:cxn ang="0">
                <a:pos x="0" y="0"/>
              </a:cxn>
            </a:cxnLst>
            <a:rect l="0" t="0" r="r" b="b"/>
            <a:pathLst>
              <a:path w="1030" h="991">
                <a:moveTo>
                  <a:pt x="1029" y="990"/>
                </a:moveTo>
                <a:lnTo>
                  <a:pt x="921" y="980"/>
                </a:lnTo>
                <a:lnTo>
                  <a:pt x="866" y="967"/>
                </a:lnTo>
                <a:lnTo>
                  <a:pt x="813" y="952"/>
                </a:lnTo>
                <a:lnTo>
                  <a:pt x="758" y="929"/>
                </a:lnTo>
                <a:lnTo>
                  <a:pt x="703" y="897"/>
                </a:lnTo>
                <a:lnTo>
                  <a:pt x="651" y="857"/>
                </a:lnTo>
                <a:lnTo>
                  <a:pt x="541" y="743"/>
                </a:lnTo>
                <a:lnTo>
                  <a:pt x="433" y="581"/>
                </a:lnTo>
                <a:lnTo>
                  <a:pt x="325" y="386"/>
                </a:lnTo>
                <a:lnTo>
                  <a:pt x="270" y="287"/>
                </a:lnTo>
                <a:lnTo>
                  <a:pt x="215" y="196"/>
                </a:lnTo>
                <a:lnTo>
                  <a:pt x="163" y="116"/>
                </a:lnTo>
                <a:lnTo>
                  <a:pt x="108" y="53"/>
                </a:lnTo>
                <a:lnTo>
                  <a:pt x="53" y="13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279559" name="Freeform 7"/>
          <p:cNvSpPr>
            <a:spLocks/>
          </p:cNvSpPr>
          <p:nvPr/>
        </p:nvSpPr>
        <p:spPr bwMode="auto">
          <a:xfrm>
            <a:off x="3427413" y="3957638"/>
            <a:ext cx="1644650" cy="1531937"/>
          </a:xfrm>
          <a:custGeom>
            <a:avLst/>
            <a:gdLst/>
            <a:ahLst/>
            <a:cxnLst>
              <a:cxn ang="0">
                <a:pos x="0" y="965"/>
              </a:cxn>
              <a:cxn ang="0">
                <a:pos x="108" y="955"/>
              </a:cxn>
              <a:cxn ang="0">
                <a:pos x="163" y="942"/>
              </a:cxn>
              <a:cxn ang="0">
                <a:pos x="218" y="927"/>
              </a:cxn>
              <a:cxn ang="0">
                <a:pos x="271" y="904"/>
              </a:cxn>
              <a:cxn ang="0">
                <a:pos x="326" y="872"/>
              </a:cxn>
              <a:cxn ang="0">
                <a:pos x="381" y="832"/>
              </a:cxn>
              <a:cxn ang="0">
                <a:pos x="488" y="718"/>
              </a:cxn>
              <a:cxn ang="0">
                <a:pos x="596" y="556"/>
              </a:cxn>
              <a:cxn ang="0">
                <a:pos x="706" y="361"/>
              </a:cxn>
              <a:cxn ang="0">
                <a:pos x="759" y="262"/>
              </a:cxn>
              <a:cxn ang="0">
                <a:pos x="814" y="171"/>
              </a:cxn>
              <a:cxn ang="0">
                <a:pos x="868" y="91"/>
              </a:cxn>
              <a:cxn ang="0">
                <a:pos x="919" y="33"/>
              </a:cxn>
              <a:cxn ang="0">
                <a:pos x="973" y="9"/>
              </a:cxn>
              <a:cxn ang="0">
                <a:pos x="1036" y="0"/>
              </a:cxn>
            </a:cxnLst>
            <a:rect l="0" t="0" r="r" b="b"/>
            <a:pathLst>
              <a:path w="1036" h="965">
                <a:moveTo>
                  <a:pt x="0" y="965"/>
                </a:moveTo>
                <a:lnTo>
                  <a:pt x="108" y="955"/>
                </a:lnTo>
                <a:lnTo>
                  <a:pt x="163" y="942"/>
                </a:lnTo>
                <a:lnTo>
                  <a:pt x="218" y="927"/>
                </a:lnTo>
                <a:lnTo>
                  <a:pt x="271" y="904"/>
                </a:lnTo>
                <a:lnTo>
                  <a:pt x="326" y="872"/>
                </a:lnTo>
                <a:lnTo>
                  <a:pt x="381" y="832"/>
                </a:lnTo>
                <a:lnTo>
                  <a:pt x="488" y="718"/>
                </a:lnTo>
                <a:lnTo>
                  <a:pt x="596" y="556"/>
                </a:lnTo>
                <a:lnTo>
                  <a:pt x="706" y="361"/>
                </a:lnTo>
                <a:lnTo>
                  <a:pt x="759" y="262"/>
                </a:lnTo>
                <a:lnTo>
                  <a:pt x="814" y="171"/>
                </a:lnTo>
                <a:lnTo>
                  <a:pt x="868" y="91"/>
                </a:lnTo>
                <a:lnTo>
                  <a:pt x="919" y="33"/>
                </a:lnTo>
                <a:lnTo>
                  <a:pt x="973" y="9"/>
                </a:lnTo>
                <a:lnTo>
                  <a:pt x="1036" y="0"/>
                </a:lnTo>
              </a:path>
            </a:pathLst>
          </a:custGeom>
          <a:noFill/>
          <a:ln w="50800" cap="rnd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279560" name="Freeform 8"/>
          <p:cNvSpPr>
            <a:spLocks/>
          </p:cNvSpPr>
          <p:nvPr/>
        </p:nvSpPr>
        <p:spPr bwMode="auto">
          <a:xfrm>
            <a:off x="3409950" y="5573713"/>
            <a:ext cx="3289300" cy="7937"/>
          </a:xfrm>
          <a:custGeom>
            <a:avLst/>
            <a:gdLst/>
            <a:ahLst/>
            <a:cxnLst>
              <a:cxn ang="0">
                <a:pos x="0" y="5"/>
              </a:cxn>
              <a:cxn ang="0">
                <a:pos x="12" y="0"/>
              </a:cxn>
              <a:cxn ang="0">
                <a:pos x="2072" y="0"/>
              </a:cxn>
            </a:cxnLst>
            <a:rect l="0" t="0" r="r" b="b"/>
            <a:pathLst>
              <a:path w="2072" h="5">
                <a:moveTo>
                  <a:pt x="0" y="5"/>
                </a:moveTo>
                <a:lnTo>
                  <a:pt x="12" y="0"/>
                </a:lnTo>
                <a:lnTo>
                  <a:pt x="2072" y="0"/>
                </a:lnTo>
              </a:path>
            </a:pathLst>
          </a:custGeom>
          <a:noFill/>
          <a:ln w="508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279561" name="Rectangle 9"/>
          <p:cNvSpPr>
            <a:spLocks noChangeArrowheads="1"/>
          </p:cNvSpPr>
          <p:nvPr/>
        </p:nvSpPr>
        <p:spPr bwMode="auto">
          <a:xfrm>
            <a:off x="6705600" y="5562600"/>
            <a:ext cx="381000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lang="en-US" sz="1800" b="1"/>
              <a:t>X</a:t>
            </a:r>
          </a:p>
        </p:txBody>
      </p:sp>
      <p:sp>
        <p:nvSpPr>
          <p:cNvPr id="279562" name="Rectangle 10"/>
          <p:cNvSpPr>
            <a:spLocks noChangeArrowheads="1"/>
          </p:cNvSpPr>
          <p:nvPr/>
        </p:nvSpPr>
        <p:spPr bwMode="auto">
          <a:xfrm>
            <a:off x="6567488" y="3821113"/>
            <a:ext cx="184150" cy="92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79563" name="Rectangle 11"/>
          <p:cNvSpPr>
            <a:spLocks noChangeArrowheads="1"/>
          </p:cNvSpPr>
          <p:nvPr/>
        </p:nvSpPr>
        <p:spPr bwMode="auto">
          <a:xfrm>
            <a:off x="4419600" y="6019800"/>
            <a:ext cx="4984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lang="en-US" sz="1800" b="1">
                <a:solidFill>
                  <a:srgbClr val="339933"/>
                </a:solidFill>
              </a:rPr>
              <a:t>7.4</a:t>
            </a:r>
            <a:endParaRPr lang="en-US" b="1">
              <a:solidFill>
                <a:srgbClr val="339933"/>
              </a:solidFill>
            </a:endParaRPr>
          </a:p>
        </p:txBody>
      </p:sp>
      <p:sp>
        <p:nvSpPr>
          <p:cNvPr id="279564" name="Rectangle 12"/>
          <p:cNvSpPr>
            <a:spLocks noChangeArrowheads="1"/>
          </p:cNvSpPr>
          <p:nvPr/>
        </p:nvSpPr>
        <p:spPr bwMode="auto">
          <a:xfrm>
            <a:off x="4800600" y="5791200"/>
            <a:ext cx="4984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lang="en-US" sz="1800" b="1"/>
              <a:t>8.0</a:t>
            </a:r>
            <a:endParaRPr lang="en-US" b="1"/>
          </a:p>
        </p:txBody>
      </p:sp>
      <p:sp>
        <p:nvSpPr>
          <p:cNvPr id="279565" name="Line 13"/>
          <p:cNvSpPr>
            <a:spLocks noChangeShapeType="1"/>
          </p:cNvSpPr>
          <p:nvPr/>
        </p:nvSpPr>
        <p:spPr bwMode="auto">
          <a:xfrm flipV="1">
            <a:off x="5029200" y="5562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79566" name="Line 14"/>
          <p:cNvSpPr>
            <a:spLocks noChangeShapeType="1"/>
          </p:cNvSpPr>
          <p:nvPr/>
        </p:nvSpPr>
        <p:spPr bwMode="auto">
          <a:xfrm flipV="1">
            <a:off x="4724400" y="55626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79568" name="Rectangle 1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defTabSz="914400"/>
            <a:r>
              <a:rPr lang="en-US"/>
              <a:t>Probabilities in the Lower Tail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5361-4EB3-4CE3-A733-77D27430B0D7}" type="slidenum">
              <a:rPr lang="en-IE" smtClean="0"/>
              <a:pPr/>
              <a:t>27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Freeform 2"/>
          <p:cNvSpPr>
            <a:spLocks/>
          </p:cNvSpPr>
          <p:nvPr/>
        </p:nvSpPr>
        <p:spPr bwMode="auto">
          <a:xfrm>
            <a:off x="5089525" y="4038600"/>
            <a:ext cx="1343025" cy="1374775"/>
          </a:xfrm>
          <a:custGeom>
            <a:avLst/>
            <a:gdLst/>
            <a:ahLst/>
            <a:cxnLst>
              <a:cxn ang="0">
                <a:pos x="846" y="866"/>
              </a:cxn>
              <a:cxn ang="0">
                <a:pos x="842" y="0"/>
              </a:cxn>
              <a:cxn ang="0">
                <a:pos x="794" y="56"/>
              </a:cxn>
              <a:cxn ang="0">
                <a:pos x="724" y="192"/>
              </a:cxn>
              <a:cxn ang="0">
                <a:pos x="684" y="270"/>
              </a:cxn>
              <a:cxn ang="0">
                <a:pos x="648" y="326"/>
              </a:cxn>
              <a:cxn ang="0">
                <a:pos x="596" y="426"/>
              </a:cxn>
              <a:cxn ang="0">
                <a:pos x="536" y="516"/>
              </a:cxn>
              <a:cxn ang="0">
                <a:pos x="462" y="626"/>
              </a:cxn>
              <a:cxn ang="0">
                <a:pos x="392" y="682"/>
              </a:cxn>
              <a:cxn ang="0">
                <a:pos x="304" y="752"/>
              </a:cxn>
              <a:cxn ang="0">
                <a:pos x="158" y="798"/>
              </a:cxn>
              <a:cxn ang="0">
                <a:pos x="0" y="818"/>
              </a:cxn>
              <a:cxn ang="0">
                <a:pos x="0" y="866"/>
              </a:cxn>
              <a:cxn ang="0">
                <a:pos x="846" y="866"/>
              </a:cxn>
            </a:cxnLst>
            <a:rect l="0" t="0" r="r" b="b"/>
            <a:pathLst>
              <a:path w="846" h="866">
                <a:moveTo>
                  <a:pt x="846" y="866"/>
                </a:moveTo>
                <a:lnTo>
                  <a:pt x="842" y="0"/>
                </a:lnTo>
                <a:lnTo>
                  <a:pt x="794" y="56"/>
                </a:lnTo>
                <a:lnTo>
                  <a:pt x="724" y="192"/>
                </a:lnTo>
                <a:lnTo>
                  <a:pt x="684" y="270"/>
                </a:lnTo>
                <a:lnTo>
                  <a:pt x="648" y="326"/>
                </a:lnTo>
                <a:lnTo>
                  <a:pt x="596" y="426"/>
                </a:lnTo>
                <a:lnTo>
                  <a:pt x="536" y="516"/>
                </a:lnTo>
                <a:lnTo>
                  <a:pt x="462" y="626"/>
                </a:lnTo>
                <a:lnTo>
                  <a:pt x="392" y="682"/>
                </a:lnTo>
                <a:lnTo>
                  <a:pt x="304" y="752"/>
                </a:lnTo>
                <a:lnTo>
                  <a:pt x="158" y="798"/>
                </a:lnTo>
                <a:lnTo>
                  <a:pt x="0" y="818"/>
                </a:lnTo>
                <a:lnTo>
                  <a:pt x="0" y="866"/>
                </a:lnTo>
                <a:lnTo>
                  <a:pt x="846" y="866"/>
                </a:lnTo>
                <a:close/>
              </a:path>
            </a:pathLst>
          </a:custGeom>
          <a:solidFill>
            <a:srgbClr val="C7DAF7"/>
          </a:solidFill>
          <a:ln w="12700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280579" name="Line 3"/>
          <p:cNvSpPr>
            <a:spLocks noChangeShapeType="1"/>
          </p:cNvSpPr>
          <p:nvPr/>
        </p:nvSpPr>
        <p:spPr bwMode="auto">
          <a:xfrm>
            <a:off x="5562600" y="4572000"/>
            <a:ext cx="4572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80580" name="Freeform 4"/>
          <p:cNvSpPr>
            <a:spLocks/>
          </p:cNvSpPr>
          <p:nvPr/>
        </p:nvSpPr>
        <p:spPr bwMode="auto">
          <a:xfrm>
            <a:off x="6400800" y="3810000"/>
            <a:ext cx="317500" cy="1606550"/>
          </a:xfrm>
          <a:custGeom>
            <a:avLst/>
            <a:gdLst/>
            <a:ahLst/>
            <a:cxnLst>
              <a:cxn ang="0">
                <a:pos x="4" y="1012"/>
              </a:cxn>
              <a:cxn ang="0">
                <a:pos x="0" y="166"/>
              </a:cxn>
              <a:cxn ang="0">
                <a:pos x="26" y="126"/>
              </a:cxn>
              <a:cxn ang="0">
                <a:pos x="64" y="76"/>
              </a:cxn>
              <a:cxn ang="0">
                <a:pos x="96" y="42"/>
              </a:cxn>
              <a:cxn ang="0">
                <a:pos x="126" y="22"/>
              </a:cxn>
              <a:cxn ang="0">
                <a:pos x="152" y="0"/>
              </a:cxn>
              <a:cxn ang="0">
                <a:pos x="200" y="0"/>
              </a:cxn>
              <a:cxn ang="0">
                <a:pos x="200" y="1008"/>
              </a:cxn>
              <a:cxn ang="0">
                <a:pos x="4" y="1012"/>
              </a:cxn>
            </a:cxnLst>
            <a:rect l="0" t="0" r="r" b="b"/>
            <a:pathLst>
              <a:path w="200" h="1012">
                <a:moveTo>
                  <a:pt x="4" y="1012"/>
                </a:moveTo>
                <a:lnTo>
                  <a:pt x="0" y="166"/>
                </a:lnTo>
                <a:lnTo>
                  <a:pt x="26" y="126"/>
                </a:lnTo>
                <a:lnTo>
                  <a:pt x="64" y="76"/>
                </a:lnTo>
                <a:lnTo>
                  <a:pt x="96" y="42"/>
                </a:lnTo>
                <a:lnTo>
                  <a:pt x="126" y="22"/>
                </a:lnTo>
                <a:lnTo>
                  <a:pt x="152" y="0"/>
                </a:lnTo>
                <a:lnTo>
                  <a:pt x="200" y="0"/>
                </a:lnTo>
                <a:lnTo>
                  <a:pt x="200" y="1008"/>
                </a:lnTo>
                <a:lnTo>
                  <a:pt x="4" y="1012"/>
                </a:lnTo>
                <a:close/>
              </a:path>
            </a:pathLst>
          </a:custGeom>
          <a:solidFill>
            <a:schemeClr val="hlink"/>
          </a:solidFill>
          <a:ln w="19050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80581" name="Line 5"/>
          <p:cNvSpPr>
            <a:spLocks noChangeShapeType="1"/>
          </p:cNvSpPr>
          <p:nvPr/>
        </p:nvSpPr>
        <p:spPr bwMode="auto">
          <a:xfrm>
            <a:off x="6324600" y="3505200"/>
            <a:ext cx="2286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8058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Probabilities in the Lower Tail </a:t>
            </a:r>
          </a:p>
        </p:txBody>
      </p:sp>
      <p:sp>
        <p:nvSpPr>
          <p:cNvPr id="28058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8077200" cy="45323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3400" dirty="0">
                <a:solidFill>
                  <a:schemeClr val="folHlink"/>
                </a:solidFill>
              </a:rPr>
              <a:t>   Now Find P(7.4 </a:t>
            </a:r>
            <a:r>
              <a:rPr lang="en-US" sz="3600" dirty="0"/>
              <a:t>≤</a:t>
            </a:r>
            <a:r>
              <a:rPr lang="en-US" sz="3400" dirty="0" smtClean="0">
                <a:solidFill>
                  <a:schemeClr val="folHlink"/>
                </a:solidFill>
              </a:rPr>
              <a:t> </a:t>
            </a:r>
            <a:r>
              <a:rPr lang="en-US" sz="3400" dirty="0">
                <a:solidFill>
                  <a:schemeClr val="folHlink"/>
                </a:solidFill>
              </a:rPr>
              <a:t>X </a:t>
            </a:r>
            <a:r>
              <a:rPr lang="en-US" sz="3600" dirty="0"/>
              <a:t>≤</a:t>
            </a:r>
            <a:r>
              <a:rPr lang="en-US" sz="3400" dirty="0" smtClean="0">
                <a:solidFill>
                  <a:schemeClr val="folHlink"/>
                </a:solidFill>
              </a:rPr>
              <a:t> </a:t>
            </a:r>
            <a:r>
              <a:rPr lang="en-US" sz="3400" dirty="0">
                <a:solidFill>
                  <a:schemeClr val="folHlink"/>
                </a:solidFill>
              </a:rPr>
              <a:t>8)…</a:t>
            </a:r>
          </a:p>
        </p:txBody>
      </p:sp>
      <p:sp>
        <p:nvSpPr>
          <p:cNvPr id="280585" name="Line 9"/>
          <p:cNvSpPr>
            <a:spLocks noChangeShapeType="1"/>
          </p:cNvSpPr>
          <p:nvPr/>
        </p:nvSpPr>
        <p:spPr bwMode="auto">
          <a:xfrm>
            <a:off x="6705600" y="3810000"/>
            <a:ext cx="0" cy="1600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80586" name="Freeform 10"/>
          <p:cNvSpPr>
            <a:spLocks/>
          </p:cNvSpPr>
          <p:nvPr/>
        </p:nvSpPr>
        <p:spPr bwMode="auto">
          <a:xfrm>
            <a:off x="6781800" y="3810000"/>
            <a:ext cx="1593850" cy="1528763"/>
          </a:xfrm>
          <a:custGeom>
            <a:avLst/>
            <a:gdLst/>
            <a:ahLst/>
            <a:cxnLst>
              <a:cxn ang="0">
                <a:pos x="1029" y="990"/>
              </a:cxn>
              <a:cxn ang="0">
                <a:pos x="921" y="980"/>
              </a:cxn>
              <a:cxn ang="0">
                <a:pos x="866" y="967"/>
              </a:cxn>
              <a:cxn ang="0">
                <a:pos x="813" y="952"/>
              </a:cxn>
              <a:cxn ang="0">
                <a:pos x="758" y="929"/>
              </a:cxn>
              <a:cxn ang="0">
                <a:pos x="703" y="897"/>
              </a:cxn>
              <a:cxn ang="0">
                <a:pos x="651" y="857"/>
              </a:cxn>
              <a:cxn ang="0">
                <a:pos x="541" y="743"/>
              </a:cxn>
              <a:cxn ang="0">
                <a:pos x="433" y="581"/>
              </a:cxn>
              <a:cxn ang="0">
                <a:pos x="325" y="386"/>
              </a:cxn>
              <a:cxn ang="0">
                <a:pos x="270" y="287"/>
              </a:cxn>
              <a:cxn ang="0">
                <a:pos x="215" y="196"/>
              </a:cxn>
              <a:cxn ang="0">
                <a:pos x="163" y="116"/>
              </a:cxn>
              <a:cxn ang="0">
                <a:pos x="108" y="53"/>
              </a:cxn>
              <a:cxn ang="0">
                <a:pos x="53" y="13"/>
              </a:cxn>
              <a:cxn ang="0">
                <a:pos x="0" y="0"/>
              </a:cxn>
            </a:cxnLst>
            <a:rect l="0" t="0" r="r" b="b"/>
            <a:pathLst>
              <a:path w="1030" h="991">
                <a:moveTo>
                  <a:pt x="1029" y="990"/>
                </a:moveTo>
                <a:lnTo>
                  <a:pt x="921" y="980"/>
                </a:lnTo>
                <a:lnTo>
                  <a:pt x="866" y="967"/>
                </a:lnTo>
                <a:lnTo>
                  <a:pt x="813" y="952"/>
                </a:lnTo>
                <a:lnTo>
                  <a:pt x="758" y="929"/>
                </a:lnTo>
                <a:lnTo>
                  <a:pt x="703" y="897"/>
                </a:lnTo>
                <a:lnTo>
                  <a:pt x="651" y="857"/>
                </a:lnTo>
                <a:lnTo>
                  <a:pt x="541" y="743"/>
                </a:lnTo>
                <a:lnTo>
                  <a:pt x="433" y="581"/>
                </a:lnTo>
                <a:lnTo>
                  <a:pt x="325" y="386"/>
                </a:lnTo>
                <a:lnTo>
                  <a:pt x="270" y="287"/>
                </a:lnTo>
                <a:lnTo>
                  <a:pt x="215" y="196"/>
                </a:lnTo>
                <a:lnTo>
                  <a:pt x="163" y="116"/>
                </a:lnTo>
                <a:lnTo>
                  <a:pt x="108" y="53"/>
                </a:lnTo>
                <a:lnTo>
                  <a:pt x="53" y="13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280587" name="Freeform 11"/>
          <p:cNvSpPr>
            <a:spLocks/>
          </p:cNvSpPr>
          <p:nvPr/>
        </p:nvSpPr>
        <p:spPr bwMode="auto">
          <a:xfrm>
            <a:off x="5103813" y="3805238"/>
            <a:ext cx="1644650" cy="1531937"/>
          </a:xfrm>
          <a:custGeom>
            <a:avLst/>
            <a:gdLst/>
            <a:ahLst/>
            <a:cxnLst>
              <a:cxn ang="0">
                <a:pos x="0" y="965"/>
              </a:cxn>
              <a:cxn ang="0">
                <a:pos x="108" y="955"/>
              </a:cxn>
              <a:cxn ang="0">
                <a:pos x="163" y="942"/>
              </a:cxn>
              <a:cxn ang="0">
                <a:pos x="218" y="927"/>
              </a:cxn>
              <a:cxn ang="0">
                <a:pos x="271" y="904"/>
              </a:cxn>
              <a:cxn ang="0">
                <a:pos x="326" y="872"/>
              </a:cxn>
              <a:cxn ang="0">
                <a:pos x="381" y="832"/>
              </a:cxn>
              <a:cxn ang="0">
                <a:pos x="488" y="718"/>
              </a:cxn>
              <a:cxn ang="0">
                <a:pos x="596" y="556"/>
              </a:cxn>
              <a:cxn ang="0">
                <a:pos x="706" y="361"/>
              </a:cxn>
              <a:cxn ang="0">
                <a:pos x="759" y="262"/>
              </a:cxn>
              <a:cxn ang="0">
                <a:pos x="814" y="171"/>
              </a:cxn>
              <a:cxn ang="0">
                <a:pos x="868" y="91"/>
              </a:cxn>
              <a:cxn ang="0">
                <a:pos x="919" y="33"/>
              </a:cxn>
              <a:cxn ang="0">
                <a:pos x="973" y="9"/>
              </a:cxn>
              <a:cxn ang="0">
                <a:pos x="1036" y="0"/>
              </a:cxn>
            </a:cxnLst>
            <a:rect l="0" t="0" r="r" b="b"/>
            <a:pathLst>
              <a:path w="1036" h="965">
                <a:moveTo>
                  <a:pt x="0" y="965"/>
                </a:moveTo>
                <a:lnTo>
                  <a:pt x="108" y="955"/>
                </a:lnTo>
                <a:lnTo>
                  <a:pt x="163" y="942"/>
                </a:lnTo>
                <a:lnTo>
                  <a:pt x="218" y="927"/>
                </a:lnTo>
                <a:lnTo>
                  <a:pt x="271" y="904"/>
                </a:lnTo>
                <a:lnTo>
                  <a:pt x="326" y="872"/>
                </a:lnTo>
                <a:lnTo>
                  <a:pt x="381" y="832"/>
                </a:lnTo>
                <a:lnTo>
                  <a:pt x="488" y="718"/>
                </a:lnTo>
                <a:lnTo>
                  <a:pt x="596" y="556"/>
                </a:lnTo>
                <a:lnTo>
                  <a:pt x="706" y="361"/>
                </a:lnTo>
                <a:lnTo>
                  <a:pt x="759" y="262"/>
                </a:lnTo>
                <a:lnTo>
                  <a:pt x="814" y="171"/>
                </a:lnTo>
                <a:lnTo>
                  <a:pt x="868" y="91"/>
                </a:lnTo>
                <a:lnTo>
                  <a:pt x="919" y="33"/>
                </a:lnTo>
                <a:lnTo>
                  <a:pt x="973" y="9"/>
                </a:lnTo>
                <a:lnTo>
                  <a:pt x="1036" y="0"/>
                </a:lnTo>
              </a:path>
            </a:pathLst>
          </a:custGeom>
          <a:noFill/>
          <a:ln w="50800" cap="rnd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280588" name="Freeform 12"/>
          <p:cNvSpPr>
            <a:spLocks/>
          </p:cNvSpPr>
          <p:nvPr/>
        </p:nvSpPr>
        <p:spPr bwMode="auto">
          <a:xfrm>
            <a:off x="5086350" y="5421313"/>
            <a:ext cx="3289300" cy="7937"/>
          </a:xfrm>
          <a:custGeom>
            <a:avLst/>
            <a:gdLst/>
            <a:ahLst/>
            <a:cxnLst>
              <a:cxn ang="0">
                <a:pos x="0" y="5"/>
              </a:cxn>
              <a:cxn ang="0">
                <a:pos x="12" y="0"/>
              </a:cxn>
              <a:cxn ang="0">
                <a:pos x="2072" y="0"/>
              </a:cxn>
            </a:cxnLst>
            <a:rect l="0" t="0" r="r" b="b"/>
            <a:pathLst>
              <a:path w="2072" h="5">
                <a:moveTo>
                  <a:pt x="0" y="5"/>
                </a:moveTo>
                <a:lnTo>
                  <a:pt x="12" y="0"/>
                </a:lnTo>
                <a:lnTo>
                  <a:pt x="2072" y="0"/>
                </a:lnTo>
              </a:path>
            </a:pathLst>
          </a:custGeom>
          <a:noFill/>
          <a:ln w="508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280589" name="Rectangle 13"/>
          <p:cNvSpPr>
            <a:spLocks noChangeArrowheads="1"/>
          </p:cNvSpPr>
          <p:nvPr/>
        </p:nvSpPr>
        <p:spPr bwMode="auto">
          <a:xfrm>
            <a:off x="8382000" y="5580063"/>
            <a:ext cx="381000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lang="en-US" sz="1800" b="1"/>
              <a:t>X</a:t>
            </a:r>
          </a:p>
        </p:txBody>
      </p:sp>
      <p:sp>
        <p:nvSpPr>
          <p:cNvPr id="280590" name="Rectangle 14"/>
          <p:cNvSpPr>
            <a:spLocks noChangeArrowheads="1"/>
          </p:cNvSpPr>
          <p:nvPr/>
        </p:nvSpPr>
        <p:spPr bwMode="auto">
          <a:xfrm>
            <a:off x="6096000" y="5638800"/>
            <a:ext cx="4984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lang="en-US" sz="1800" b="1">
                <a:solidFill>
                  <a:srgbClr val="339933"/>
                </a:solidFill>
              </a:rPr>
              <a:t>7.4</a:t>
            </a:r>
            <a:endParaRPr lang="en-US" b="1">
              <a:solidFill>
                <a:srgbClr val="339933"/>
              </a:solidFill>
            </a:endParaRPr>
          </a:p>
        </p:txBody>
      </p:sp>
      <p:sp>
        <p:nvSpPr>
          <p:cNvPr id="280591" name="Rectangle 15"/>
          <p:cNvSpPr>
            <a:spLocks noChangeArrowheads="1"/>
          </p:cNvSpPr>
          <p:nvPr/>
        </p:nvSpPr>
        <p:spPr bwMode="auto">
          <a:xfrm>
            <a:off x="6511925" y="5638800"/>
            <a:ext cx="4984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lang="en-US" sz="1800" b="1"/>
              <a:t>8.0</a:t>
            </a:r>
            <a:endParaRPr lang="en-US" b="1"/>
          </a:p>
        </p:txBody>
      </p:sp>
      <p:sp>
        <p:nvSpPr>
          <p:cNvPr id="280592" name="Line 16"/>
          <p:cNvSpPr>
            <a:spLocks noChangeShapeType="1"/>
          </p:cNvSpPr>
          <p:nvPr/>
        </p:nvSpPr>
        <p:spPr bwMode="auto">
          <a:xfrm flipV="1">
            <a:off x="6400800" y="5410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80593" name="Text Box 17"/>
          <p:cNvSpPr txBox="1">
            <a:spLocks noChangeArrowheads="1"/>
          </p:cNvSpPr>
          <p:nvPr/>
        </p:nvSpPr>
        <p:spPr bwMode="auto">
          <a:xfrm>
            <a:off x="457200" y="3810000"/>
            <a:ext cx="10668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IE"/>
          </a:p>
        </p:txBody>
      </p:sp>
      <p:sp>
        <p:nvSpPr>
          <p:cNvPr id="280594" name="Text Box 18"/>
          <p:cNvSpPr txBox="1">
            <a:spLocks noChangeArrowheads="1"/>
          </p:cNvSpPr>
          <p:nvPr/>
        </p:nvSpPr>
        <p:spPr bwMode="auto">
          <a:xfrm>
            <a:off x="611560" y="2745542"/>
            <a:ext cx="3962400" cy="341632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    P(7.4≤X ≤ 8) </a:t>
            </a:r>
            <a:endParaRPr lang="en-US" dirty="0" smtClean="0"/>
          </a:p>
          <a:p>
            <a:pPr algn="l"/>
            <a:endParaRPr lang="en-US" dirty="0"/>
          </a:p>
          <a:p>
            <a:r>
              <a:rPr lang="en-US" dirty="0"/>
              <a:t>= P(-0.12 ≤ Z ≤ 0</a:t>
            </a:r>
            <a:r>
              <a:rPr lang="en-US" dirty="0" smtClean="0"/>
              <a:t>)</a:t>
            </a:r>
          </a:p>
          <a:p>
            <a:pPr algn="l"/>
            <a:endParaRPr lang="en-US" dirty="0"/>
          </a:p>
          <a:p>
            <a:r>
              <a:rPr lang="en-US" dirty="0"/>
              <a:t>= P(Z ≤ 0) – P(Z ≤ -0.12</a:t>
            </a:r>
            <a:r>
              <a:rPr lang="en-US" dirty="0" smtClean="0"/>
              <a:t>)</a:t>
            </a:r>
          </a:p>
          <a:p>
            <a:pPr algn="l"/>
            <a:endParaRPr lang="en-US" dirty="0" smtClean="0"/>
          </a:p>
          <a:p>
            <a:r>
              <a:rPr lang="en-US" dirty="0"/>
              <a:t>P(Z ≤</a:t>
            </a:r>
            <a:r>
              <a:rPr lang="en-US" dirty="0" smtClean="0"/>
              <a:t> </a:t>
            </a:r>
            <a:r>
              <a:rPr lang="en-US" dirty="0"/>
              <a:t>-0.12</a:t>
            </a:r>
            <a:r>
              <a:rPr lang="en-US" dirty="0" smtClean="0"/>
              <a:t>)= P(</a:t>
            </a:r>
            <a:r>
              <a:rPr lang="en-IE" dirty="0" smtClean="0"/>
              <a:t>Z≥0.12)=1-P(Z</a:t>
            </a:r>
            <a:r>
              <a:rPr lang="en-US" dirty="0"/>
              <a:t> ≤ </a:t>
            </a:r>
            <a:r>
              <a:rPr lang="en-IE" dirty="0" smtClean="0"/>
              <a:t>0.12)</a:t>
            </a:r>
            <a:endParaRPr lang="en-US" dirty="0"/>
          </a:p>
          <a:p>
            <a:pPr algn="l"/>
            <a:endParaRPr lang="en-US" dirty="0" smtClean="0"/>
          </a:p>
          <a:p>
            <a:r>
              <a:rPr lang="en-IE" dirty="0" smtClean="0"/>
              <a:t>1-P(Z</a:t>
            </a:r>
            <a:r>
              <a:rPr lang="en-US" dirty="0"/>
              <a:t> ≤ </a:t>
            </a:r>
            <a:r>
              <a:rPr lang="en-IE" dirty="0" smtClean="0"/>
              <a:t>0.12)= 1-0.55=0.45</a:t>
            </a:r>
            <a:endParaRPr lang="en-US" dirty="0"/>
          </a:p>
          <a:p>
            <a:pPr algn="l"/>
            <a:endParaRPr lang="en-US" dirty="0"/>
          </a:p>
          <a:p>
            <a:r>
              <a:rPr lang="en-US" dirty="0" smtClean="0"/>
              <a:t>P(Z </a:t>
            </a:r>
            <a:r>
              <a:rPr lang="en-US" dirty="0"/>
              <a:t>≤</a:t>
            </a:r>
            <a:r>
              <a:rPr lang="en-US" dirty="0" smtClean="0"/>
              <a:t> </a:t>
            </a:r>
            <a:r>
              <a:rPr lang="en-US" dirty="0"/>
              <a:t>0) – P(Z ≤</a:t>
            </a:r>
            <a:r>
              <a:rPr lang="en-US" dirty="0" smtClean="0"/>
              <a:t> </a:t>
            </a:r>
            <a:r>
              <a:rPr lang="en-US" dirty="0"/>
              <a:t>-0.12)</a:t>
            </a:r>
          </a:p>
          <a:p>
            <a:pPr algn="l"/>
            <a:r>
              <a:rPr lang="en-US" dirty="0" smtClean="0"/>
              <a:t>= 0.50 </a:t>
            </a:r>
            <a:r>
              <a:rPr lang="en-US" dirty="0"/>
              <a:t>- </a:t>
            </a:r>
            <a:r>
              <a:rPr lang="en-US" dirty="0" smtClean="0"/>
              <a:t>0.45 </a:t>
            </a:r>
            <a:r>
              <a:rPr lang="en-US" dirty="0"/>
              <a:t>= </a:t>
            </a:r>
            <a:r>
              <a:rPr lang="en-US" dirty="0" smtClean="0">
                <a:solidFill>
                  <a:schemeClr val="hlink"/>
                </a:solidFill>
              </a:rPr>
              <a:t>0.05</a:t>
            </a:r>
            <a:endParaRPr lang="en-US" dirty="0">
              <a:solidFill>
                <a:schemeClr val="hlink"/>
              </a:solidFill>
            </a:endParaRPr>
          </a:p>
        </p:txBody>
      </p:sp>
      <p:sp>
        <p:nvSpPr>
          <p:cNvPr id="280596" name="Rectangle 20"/>
          <p:cNvSpPr>
            <a:spLocks noChangeArrowheads="1"/>
          </p:cNvSpPr>
          <p:nvPr/>
        </p:nvSpPr>
        <p:spPr bwMode="auto">
          <a:xfrm>
            <a:off x="5783263" y="3124200"/>
            <a:ext cx="593432" cy="369332"/>
          </a:xfrm>
          <a:prstGeom prst="rect">
            <a:avLst/>
          </a:prstGeom>
          <a:solidFill>
            <a:srgbClr val="A0F8B5"/>
          </a:solidFill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 smtClean="0">
                <a:solidFill>
                  <a:schemeClr val="hlink"/>
                </a:solidFill>
              </a:rPr>
              <a:t>0.05</a:t>
            </a:r>
            <a:endParaRPr lang="en-US" dirty="0">
              <a:solidFill>
                <a:schemeClr val="hlink"/>
              </a:solidFill>
            </a:endParaRPr>
          </a:p>
        </p:txBody>
      </p:sp>
      <p:sp>
        <p:nvSpPr>
          <p:cNvPr id="280597" name="Line 21"/>
          <p:cNvSpPr>
            <a:spLocks noChangeShapeType="1"/>
          </p:cNvSpPr>
          <p:nvPr/>
        </p:nvSpPr>
        <p:spPr bwMode="auto">
          <a:xfrm>
            <a:off x="6400800" y="4114800"/>
            <a:ext cx="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80598" name="Rectangle 22"/>
          <p:cNvSpPr>
            <a:spLocks noChangeArrowheads="1"/>
          </p:cNvSpPr>
          <p:nvPr/>
        </p:nvSpPr>
        <p:spPr bwMode="auto">
          <a:xfrm>
            <a:off x="4945063" y="4191000"/>
            <a:ext cx="593432" cy="369332"/>
          </a:xfrm>
          <a:prstGeom prst="rect">
            <a:avLst/>
          </a:prstGeom>
          <a:solidFill>
            <a:srgbClr val="C7DAF7"/>
          </a:solidFill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 smtClean="0"/>
              <a:t>0.45</a:t>
            </a:r>
            <a:endParaRPr lang="en-US" dirty="0"/>
          </a:p>
        </p:txBody>
      </p:sp>
      <p:sp>
        <p:nvSpPr>
          <p:cNvPr id="280599" name="Rectangle 23"/>
          <p:cNvSpPr>
            <a:spLocks noChangeArrowheads="1"/>
          </p:cNvSpPr>
          <p:nvPr/>
        </p:nvSpPr>
        <p:spPr bwMode="auto">
          <a:xfrm>
            <a:off x="8382000" y="5884863"/>
            <a:ext cx="381000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lang="en-US" sz="1800" b="1"/>
              <a:t>Z</a:t>
            </a:r>
          </a:p>
        </p:txBody>
      </p:sp>
      <p:sp>
        <p:nvSpPr>
          <p:cNvPr id="280600" name="Rectangle 24"/>
          <p:cNvSpPr>
            <a:spLocks noChangeArrowheads="1"/>
          </p:cNvSpPr>
          <p:nvPr/>
        </p:nvSpPr>
        <p:spPr bwMode="auto">
          <a:xfrm>
            <a:off x="5943600" y="5961063"/>
            <a:ext cx="7016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lang="en-US" sz="1800" b="1">
                <a:solidFill>
                  <a:srgbClr val="339933"/>
                </a:solidFill>
              </a:rPr>
              <a:t>-0.12</a:t>
            </a:r>
            <a:endParaRPr lang="en-US" b="1">
              <a:solidFill>
                <a:srgbClr val="339933"/>
              </a:solidFill>
            </a:endParaRPr>
          </a:p>
        </p:txBody>
      </p:sp>
      <p:sp>
        <p:nvSpPr>
          <p:cNvPr id="280601" name="Rectangle 25"/>
          <p:cNvSpPr>
            <a:spLocks noChangeArrowheads="1"/>
          </p:cNvSpPr>
          <p:nvPr/>
        </p:nvSpPr>
        <p:spPr bwMode="auto">
          <a:xfrm>
            <a:off x="6511925" y="5961063"/>
            <a:ext cx="3714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lang="en-US" sz="1800" b="1"/>
              <a:t> 0</a:t>
            </a:r>
            <a:endParaRPr lang="en-US" b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5361-4EB3-4CE3-A733-77D27430B0D7}" type="slidenum">
              <a:rPr lang="en-IE" smtClean="0"/>
              <a:pPr/>
              <a:t>28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/>
              <a:t>Steps to find the X value for a known probability:</a:t>
            </a:r>
          </a:p>
          <a:p>
            <a:pPr>
              <a:buFont typeface="Wingdings" pitchFamily="2" charset="2"/>
              <a:buNone/>
            </a:pPr>
            <a:r>
              <a:rPr lang="en-US"/>
              <a:t>	1.  Find the Z value for the known probability</a:t>
            </a:r>
          </a:p>
          <a:p>
            <a:pPr>
              <a:buFont typeface="Wingdings" pitchFamily="2" charset="2"/>
              <a:buNone/>
            </a:pPr>
            <a:r>
              <a:rPr lang="en-US"/>
              <a:t>	2.  Convert to X units using the formula: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title"/>
          </p:nvPr>
        </p:nvSpPr>
        <p:spPr>
          <a:xfrm>
            <a:off x="1766888" y="320675"/>
            <a:ext cx="6623050" cy="858838"/>
          </a:xfrm>
          <a:noFill/>
          <a:ln/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/>
              <a:t>Finding the X value for a Known Probability</a:t>
            </a:r>
          </a:p>
        </p:txBody>
      </p:sp>
      <p:graphicFrame>
        <p:nvGraphicFramePr>
          <p:cNvPr id="2816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4469777"/>
              </p:ext>
            </p:extLst>
          </p:nvPr>
        </p:nvGraphicFramePr>
        <p:xfrm>
          <a:off x="3131840" y="4293096"/>
          <a:ext cx="28956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3" name="Equation" r:id="rId4" imgW="723600" imgH="203040" progId="Equation.3">
                  <p:embed/>
                </p:oleObj>
              </mc:Choice>
              <mc:Fallback>
                <p:oleObj name="Equation" r:id="rId4" imgW="7236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4293096"/>
                        <a:ext cx="2895600" cy="812800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5361-4EB3-4CE3-A733-77D27430B0D7}" type="slidenum">
              <a:rPr lang="en-IE" smtClean="0"/>
              <a:pPr/>
              <a:t>29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Dover sole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A sample of 300 fish </a:t>
            </a:r>
          </a:p>
          <a:p>
            <a:r>
              <a:rPr lang="en-IE" dirty="0" smtClean="0"/>
              <a:t>Mean= 1.5 </a:t>
            </a:r>
            <a:r>
              <a:rPr lang="en-IE" dirty="0" err="1" smtClean="0"/>
              <a:t>kgs</a:t>
            </a:r>
            <a:endParaRPr lang="en-IE" dirty="0" smtClean="0"/>
          </a:p>
          <a:p>
            <a:r>
              <a:rPr lang="en-IE" dirty="0" smtClean="0"/>
              <a:t>SD = 0.44kgs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5361-4EB3-4CE3-A733-77D27430B0D7}" type="slidenum">
              <a:rPr lang="en-IE" smtClean="0"/>
              <a:pPr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820324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Freeform 2"/>
          <p:cNvSpPr>
            <a:spLocks/>
          </p:cNvSpPr>
          <p:nvPr/>
        </p:nvSpPr>
        <p:spPr bwMode="auto">
          <a:xfrm>
            <a:off x="3870325" y="4848225"/>
            <a:ext cx="1085850" cy="946150"/>
          </a:xfrm>
          <a:custGeom>
            <a:avLst/>
            <a:gdLst/>
            <a:ahLst/>
            <a:cxnLst>
              <a:cxn ang="0">
                <a:pos x="684" y="596"/>
              </a:cxn>
              <a:cxn ang="0">
                <a:pos x="684" y="0"/>
              </a:cxn>
              <a:cxn ang="0">
                <a:pos x="651" y="60"/>
              </a:cxn>
              <a:cxn ang="0">
                <a:pos x="613" y="120"/>
              </a:cxn>
              <a:cxn ang="0">
                <a:pos x="573" y="185"/>
              </a:cxn>
              <a:cxn ang="0">
                <a:pos x="547" y="227"/>
              </a:cxn>
              <a:cxn ang="0">
                <a:pos x="499" y="293"/>
              </a:cxn>
              <a:cxn ang="0">
                <a:pos x="390" y="410"/>
              </a:cxn>
              <a:cxn ang="0">
                <a:pos x="346" y="444"/>
              </a:cxn>
              <a:cxn ang="0">
                <a:pos x="225" y="507"/>
              </a:cxn>
              <a:cxn ang="0">
                <a:pos x="159" y="528"/>
              </a:cxn>
              <a:cxn ang="0">
                <a:pos x="87" y="542"/>
              </a:cxn>
              <a:cxn ang="0">
                <a:pos x="0" y="548"/>
              </a:cxn>
              <a:cxn ang="0">
                <a:pos x="0" y="596"/>
              </a:cxn>
              <a:cxn ang="0">
                <a:pos x="684" y="596"/>
              </a:cxn>
            </a:cxnLst>
            <a:rect l="0" t="0" r="r" b="b"/>
            <a:pathLst>
              <a:path w="684" h="596">
                <a:moveTo>
                  <a:pt x="684" y="596"/>
                </a:moveTo>
                <a:lnTo>
                  <a:pt x="684" y="0"/>
                </a:lnTo>
                <a:lnTo>
                  <a:pt x="651" y="60"/>
                </a:lnTo>
                <a:lnTo>
                  <a:pt x="613" y="120"/>
                </a:lnTo>
                <a:lnTo>
                  <a:pt x="573" y="185"/>
                </a:lnTo>
                <a:lnTo>
                  <a:pt x="547" y="227"/>
                </a:lnTo>
                <a:lnTo>
                  <a:pt x="499" y="293"/>
                </a:lnTo>
                <a:lnTo>
                  <a:pt x="390" y="410"/>
                </a:lnTo>
                <a:lnTo>
                  <a:pt x="346" y="444"/>
                </a:lnTo>
                <a:lnTo>
                  <a:pt x="225" y="507"/>
                </a:lnTo>
                <a:lnTo>
                  <a:pt x="159" y="528"/>
                </a:lnTo>
                <a:lnTo>
                  <a:pt x="87" y="542"/>
                </a:lnTo>
                <a:lnTo>
                  <a:pt x="0" y="548"/>
                </a:lnTo>
                <a:lnTo>
                  <a:pt x="0" y="596"/>
                </a:lnTo>
                <a:lnTo>
                  <a:pt x="684" y="596"/>
                </a:lnTo>
                <a:close/>
              </a:path>
            </a:pathLst>
          </a:custGeom>
          <a:solidFill>
            <a:srgbClr val="C7DAF7"/>
          </a:solidFill>
          <a:ln w="12700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282627" name="Line 3"/>
          <p:cNvSpPr>
            <a:spLocks noChangeShapeType="1"/>
          </p:cNvSpPr>
          <p:nvPr/>
        </p:nvSpPr>
        <p:spPr bwMode="auto">
          <a:xfrm>
            <a:off x="4953000" y="48768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82628" name="Rectangle 4"/>
          <p:cNvSpPr>
            <a:spLocks noGrp="1" noChangeArrowheads="1"/>
          </p:cNvSpPr>
          <p:nvPr>
            <p:ph type="title"/>
          </p:nvPr>
        </p:nvSpPr>
        <p:spPr>
          <a:xfrm>
            <a:off x="1766888" y="320675"/>
            <a:ext cx="6623050" cy="858838"/>
          </a:xfrm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dirty="0"/>
              <a:t>Finding the X value for a Known Probability</a:t>
            </a:r>
          </a:p>
        </p:txBody>
      </p:sp>
      <p:sp>
        <p:nvSpPr>
          <p:cNvPr id="2826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8077200" cy="4532313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/>
              <a:t>Example:</a:t>
            </a:r>
          </a:p>
          <a:p>
            <a:r>
              <a:rPr lang="en-US" dirty="0"/>
              <a:t>Suppose  X  is normal with mean 8.0 and standard deviation 5.0.  </a:t>
            </a:r>
          </a:p>
          <a:p>
            <a:r>
              <a:rPr lang="en-US" dirty="0">
                <a:solidFill>
                  <a:schemeClr val="folHlink"/>
                </a:solidFill>
              </a:rPr>
              <a:t>Now find the X value so that only 20% of all values are below this X</a:t>
            </a:r>
          </a:p>
        </p:txBody>
      </p:sp>
      <p:sp>
        <p:nvSpPr>
          <p:cNvPr id="282630" name="Line 6"/>
          <p:cNvSpPr>
            <a:spLocks noChangeShapeType="1"/>
          </p:cNvSpPr>
          <p:nvPr/>
        </p:nvSpPr>
        <p:spPr bwMode="auto">
          <a:xfrm>
            <a:off x="4343400" y="4953000"/>
            <a:ext cx="4572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82631" name="Line 7"/>
          <p:cNvSpPr>
            <a:spLocks noChangeShapeType="1"/>
          </p:cNvSpPr>
          <p:nvPr/>
        </p:nvSpPr>
        <p:spPr bwMode="auto">
          <a:xfrm>
            <a:off x="5486400" y="4191000"/>
            <a:ext cx="0" cy="1600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82632" name="Freeform 8"/>
          <p:cNvSpPr>
            <a:spLocks/>
          </p:cNvSpPr>
          <p:nvPr/>
        </p:nvSpPr>
        <p:spPr bwMode="auto">
          <a:xfrm>
            <a:off x="5562600" y="4191000"/>
            <a:ext cx="1593850" cy="1528763"/>
          </a:xfrm>
          <a:custGeom>
            <a:avLst/>
            <a:gdLst/>
            <a:ahLst/>
            <a:cxnLst>
              <a:cxn ang="0">
                <a:pos x="1029" y="990"/>
              </a:cxn>
              <a:cxn ang="0">
                <a:pos x="921" y="980"/>
              </a:cxn>
              <a:cxn ang="0">
                <a:pos x="866" y="967"/>
              </a:cxn>
              <a:cxn ang="0">
                <a:pos x="813" y="952"/>
              </a:cxn>
              <a:cxn ang="0">
                <a:pos x="758" y="929"/>
              </a:cxn>
              <a:cxn ang="0">
                <a:pos x="703" y="897"/>
              </a:cxn>
              <a:cxn ang="0">
                <a:pos x="651" y="857"/>
              </a:cxn>
              <a:cxn ang="0">
                <a:pos x="541" y="743"/>
              </a:cxn>
              <a:cxn ang="0">
                <a:pos x="433" y="581"/>
              </a:cxn>
              <a:cxn ang="0">
                <a:pos x="325" y="386"/>
              </a:cxn>
              <a:cxn ang="0">
                <a:pos x="270" y="287"/>
              </a:cxn>
              <a:cxn ang="0">
                <a:pos x="215" y="196"/>
              </a:cxn>
              <a:cxn ang="0">
                <a:pos x="163" y="116"/>
              </a:cxn>
              <a:cxn ang="0">
                <a:pos x="108" y="53"/>
              </a:cxn>
              <a:cxn ang="0">
                <a:pos x="53" y="13"/>
              </a:cxn>
              <a:cxn ang="0">
                <a:pos x="0" y="0"/>
              </a:cxn>
            </a:cxnLst>
            <a:rect l="0" t="0" r="r" b="b"/>
            <a:pathLst>
              <a:path w="1030" h="991">
                <a:moveTo>
                  <a:pt x="1029" y="990"/>
                </a:moveTo>
                <a:lnTo>
                  <a:pt x="921" y="980"/>
                </a:lnTo>
                <a:lnTo>
                  <a:pt x="866" y="967"/>
                </a:lnTo>
                <a:lnTo>
                  <a:pt x="813" y="952"/>
                </a:lnTo>
                <a:lnTo>
                  <a:pt x="758" y="929"/>
                </a:lnTo>
                <a:lnTo>
                  <a:pt x="703" y="897"/>
                </a:lnTo>
                <a:lnTo>
                  <a:pt x="651" y="857"/>
                </a:lnTo>
                <a:lnTo>
                  <a:pt x="541" y="743"/>
                </a:lnTo>
                <a:lnTo>
                  <a:pt x="433" y="581"/>
                </a:lnTo>
                <a:lnTo>
                  <a:pt x="325" y="386"/>
                </a:lnTo>
                <a:lnTo>
                  <a:pt x="270" y="287"/>
                </a:lnTo>
                <a:lnTo>
                  <a:pt x="215" y="196"/>
                </a:lnTo>
                <a:lnTo>
                  <a:pt x="163" y="116"/>
                </a:lnTo>
                <a:lnTo>
                  <a:pt x="108" y="53"/>
                </a:lnTo>
                <a:lnTo>
                  <a:pt x="53" y="13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282633" name="Freeform 9"/>
          <p:cNvSpPr>
            <a:spLocks/>
          </p:cNvSpPr>
          <p:nvPr/>
        </p:nvSpPr>
        <p:spPr bwMode="auto">
          <a:xfrm>
            <a:off x="3884613" y="4186238"/>
            <a:ext cx="1644650" cy="1531937"/>
          </a:xfrm>
          <a:custGeom>
            <a:avLst/>
            <a:gdLst/>
            <a:ahLst/>
            <a:cxnLst>
              <a:cxn ang="0">
                <a:pos x="0" y="965"/>
              </a:cxn>
              <a:cxn ang="0">
                <a:pos x="108" y="955"/>
              </a:cxn>
              <a:cxn ang="0">
                <a:pos x="163" y="942"/>
              </a:cxn>
              <a:cxn ang="0">
                <a:pos x="218" y="927"/>
              </a:cxn>
              <a:cxn ang="0">
                <a:pos x="271" y="904"/>
              </a:cxn>
              <a:cxn ang="0">
                <a:pos x="326" y="872"/>
              </a:cxn>
              <a:cxn ang="0">
                <a:pos x="381" y="832"/>
              </a:cxn>
              <a:cxn ang="0">
                <a:pos x="488" y="718"/>
              </a:cxn>
              <a:cxn ang="0">
                <a:pos x="596" y="556"/>
              </a:cxn>
              <a:cxn ang="0">
                <a:pos x="706" y="361"/>
              </a:cxn>
              <a:cxn ang="0">
                <a:pos x="759" y="262"/>
              </a:cxn>
              <a:cxn ang="0">
                <a:pos x="814" y="171"/>
              </a:cxn>
              <a:cxn ang="0">
                <a:pos x="868" y="91"/>
              </a:cxn>
              <a:cxn ang="0">
                <a:pos x="919" y="33"/>
              </a:cxn>
              <a:cxn ang="0">
                <a:pos x="973" y="9"/>
              </a:cxn>
              <a:cxn ang="0">
                <a:pos x="1036" y="0"/>
              </a:cxn>
            </a:cxnLst>
            <a:rect l="0" t="0" r="r" b="b"/>
            <a:pathLst>
              <a:path w="1036" h="965">
                <a:moveTo>
                  <a:pt x="0" y="965"/>
                </a:moveTo>
                <a:lnTo>
                  <a:pt x="108" y="955"/>
                </a:lnTo>
                <a:lnTo>
                  <a:pt x="163" y="942"/>
                </a:lnTo>
                <a:lnTo>
                  <a:pt x="218" y="927"/>
                </a:lnTo>
                <a:lnTo>
                  <a:pt x="271" y="904"/>
                </a:lnTo>
                <a:lnTo>
                  <a:pt x="326" y="872"/>
                </a:lnTo>
                <a:lnTo>
                  <a:pt x="381" y="832"/>
                </a:lnTo>
                <a:lnTo>
                  <a:pt x="488" y="718"/>
                </a:lnTo>
                <a:lnTo>
                  <a:pt x="596" y="556"/>
                </a:lnTo>
                <a:lnTo>
                  <a:pt x="706" y="361"/>
                </a:lnTo>
                <a:lnTo>
                  <a:pt x="759" y="262"/>
                </a:lnTo>
                <a:lnTo>
                  <a:pt x="814" y="171"/>
                </a:lnTo>
                <a:lnTo>
                  <a:pt x="868" y="91"/>
                </a:lnTo>
                <a:lnTo>
                  <a:pt x="919" y="33"/>
                </a:lnTo>
                <a:lnTo>
                  <a:pt x="973" y="9"/>
                </a:lnTo>
                <a:lnTo>
                  <a:pt x="1036" y="0"/>
                </a:lnTo>
              </a:path>
            </a:pathLst>
          </a:custGeom>
          <a:noFill/>
          <a:ln w="50800" cap="rnd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282634" name="Freeform 10"/>
          <p:cNvSpPr>
            <a:spLocks/>
          </p:cNvSpPr>
          <p:nvPr/>
        </p:nvSpPr>
        <p:spPr bwMode="auto">
          <a:xfrm>
            <a:off x="3867150" y="5802313"/>
            <a:ext cx="3289300" cy="7937"/>
          </a:xfrm>
          <a:custGeom>
            <a:avLst/>
            <a:gdLst/>
            <a:ahLst/>
            <a:cxnLst>
              <a:cxn ang="0">
                <a:pos x="0" y="5"/>
              </a:cxn>
              <a:cxn ang="0">
                <a:pos x="12" y="0"/>
              </a:cxn>
              <a:cxn ang="0">
                <a:pos x="2072" y="0"/>
              </a:cxn>
            </a:cxnLst>
            <a:rect l="0" t="0" r="r" b="b"/>
            <a:pathLst>
              <a:path w="2072" h="5">
                <a:moveTo>
                  <a:pt x="0" y="5"/>
                </a:moveTo>
                <a:lnTo>
                  <a:pt x="12" y="0"/>
                </a:lnTo>
                <a:lnTo>
                  <a:pt x="2072" y="0"/>
                </a:lnTo>
              </a:path>
            </a:pathLst>
          </a:custGeom>
          <a:noFill/>
          <a:ln w="508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282635" name="Rectangle 11"/>
          <p:cNvSpPr>
            <a:spLocks noChangeArrowheads="1"/>
          </p:cNvSpPr>
          <p:nvPr/>
        </p:nvSpPr>
        <p:spPr bwMode="auto">
          <a:xfrm>
            <a:off x="7162800" y="5961063"/>
            <a:ext cx="381000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lang="en-US" sz="1800" b="1"/>
              <a:t>X</a:t>
            </a:r>
          </a:p>
        </p:txBody>
      </p:sp>
      <p:sp>
        <p:nvSpPr>
          <p:cNvPr id="282636" name="Rectangle 12"/>
          <p:cNvSpPr>
            <a:spLocks noChangeArrowheads="1"/>
          </p:cNvSpPr>
          <p:nvPr/>
        </p:nvSpPr>
        <p:spPr bwMode="auto">
          <a:xfrm>
            <a:off x="4784725" y="6019800"/>
            <a:ext cx="3206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lang="en-US" sz="1800" b="1">
                <a:solidFill>
                  <a:srgbClr val="339933"/>
                </a:solidFill>
              </a:rPr>
              <a:t>?</a:t>
            </a:r>
            <a:endParaRPr lang="en-US" b="1">
              <a:solidFill>
                <a:srgbClr val="339933"/>
              </a:solidFill>
            </a:endParaRPr>
          </a:p>
        </p:txBody>
      </p:sp>
      <p:sp>
        <p:nvSpPr>
          <p:cNvPr id="282637" name="Rectangle 13"/>
          <p:cNvSpPr>
            <a:spLocks noChangeArrowheads="1"/>
          </p:cNvSpPr>
          <p:nvPr/>
        </p:nvSpPr>
        <p:spPr bwMode="auto">
          <a:xfrm>
            <a:off x="5292725" y="6019800"/>
            <a:ext cx="4984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lang="en-US" sz="1800" b="1"/>
              <a:t>8.0</a:t>
            </a:r>
            <a:endParaRPr lang="en-US" b="1"/>
          </a:p>
        </p:txBody>
      </p:sp>
      <p:sp>
        <p:nvSpPr>
          <p:cNvPr id="282638" name="Line 14"/>
          <p:cNvSpPr>
            <a:spLocks noChangeShapeType="1"/>
          </p:cNvSpPr>
          <p:nvPr/>
        </p:nvSpPr>
        <p:spPr bwMode="auto">
          <a:xfrm flipV="1">
            <a:off x="4953000" y="5791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82639" name="Rectangle 15"/>
          <p:cNvSpPr>
            <a:spLocks noChangeArrowheads="1"/>
          </p:cNvSpPr>
          <p:nvPr/>
        </p:nvSpPr>
        <p:spPr bwMode="auto">
          <a:xfrm>
            <a:off x="3581400" y="4572000"/>
            <a:ext cx="593432" cy="369332"/>
          </a:xfrm>
          <a:prstGeom prst="rect">
            <a:avLst/>
          </a:prstGeom>
          <a:solidFill>
            <a:srgbClr val="C7DAF7"/>
          </a:solidFill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 smtClean="0"/>
              <a:t>0.20</a:t>
            </a:r>
            <a:endParaRPr lang="en-US" dirty="0"/>
          </a:p>
        </p:txBody>
      </p:sp>
      <p:sp>
        <p:nvSpPr>
          <p:cNvPr id="282640" name="Rectangle 16"/>
          <p:cNvSpPr>
            <a:spLocks noChangeArrowheads="1"/>
          </p:cNvSpPr>
          <p:nvPr/>
        </p:nvSpPr>
        <p:spPr bwMode="auto">
          <a:xfrm>
            <a:off x="7162800" y="6265863"/>
            <a:ext cx="381000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lang="en-US" sz="1800" b="1"/>
              <a:t>Z</a:t>
            </a:r>
          </a:p>
        </p:txBody>
      </p:sp>
      <p:sp>
        <p:nvSpPr>
          <p:cNvPr id="282641" name="Rectangle 17"/>
          <p:cNvSpPr>
            <a:spLocks noChangeArrowheads="1"/>
          </p:cNvSpPr>
          <p:nvPr/>
        </p:nvSpPr>
        <p:spPr bwMode="auto">
          <a:xfrm>
            <a:off x="4784725" y="6342063"/>
            <a:ext cx="3206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lang="en-US" sz="1800" b="1">
                <a:solidFill>
                  <a:srgbClr val="339933"/>
                </a:solidFill>
              </a:rPr>
              <a:t>?</a:t>
            </a:r>
            <a:endParaRPr lang="en-US" b="1">
              <a:solidFill>
                <a:srgbClr val="339933"/>
              </a:solidFill>
            </a:endParaRPr>
          </a:p>
        </p:txBody>
      </p:sp>
      <p:sp>
        <p:nvSpPr>
          <p:cNvPr id="282642" name="Rectangle 18"/>
          <p:cNvSpPr>
            <a:spLocks noChangeArrowheads="1"/>
          </p:cNvSpPr>
          <p:nvPr/>
        </p:nvSpPr>
        <p:spPr bwMode="auto">
          <a:xfrm>
            <a:off x="5292725" y="6342063"/>
            <a:ext cx="3714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lang="en-US" sz="1800" b="1"/>
              <a:t> 0</a:t>
            </a:r>
            <a:endParaRPr lang="en-US" b="1"/>
          </a:p>
        </p:txBody>
      </p:sp>
      <p:sp>
        <p:nvSpPr>
          <p:cNvPr id="282643" name="Oval 19"/>
          <p:cNvSpPr>
            <a:spLocks noChangeArrowheads="1"/>
          </p:cNvSpPr>
          <p:nvPr/>
        </p:nvSpPr>
        <p:spPr bwMode="auto">
          <a:xfrm>
            <a:off x="4648200" y="5943600"/>
            <a:ext cx="609600" cy="762000"/>
          </a:xfrm>
          <a:prstGeom prst="ellips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the X value for a Known Probability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Values below 8 correspond to negative Z’s.</a:t>
            </a:r>
          </a:p>
          <a:p>
            <a:r>
              <a:rPr lang="en-IE" dirty="0" smtClean="0"/>
              <a:t>Table does not give values for –Z</a:t>
            </a:r>
          </a:p>
          <a:p>
            <a:r>
              <a:rPr lang="en-IE" dirty="0" smtClean="0"/>
              <a:t>20% to left of –Z = 20% to right of +Z</a:t>
            </a:r>
          </a:p>
          <a:p>
            <a:r>
              <a:rPr lang="en-IE" dirty="0" smtClean="0"/>
              <a:t>=80% to left of positive Z</a:t>
            </a:r>
          </a:p>
          <a:p>
            <a:r>
              <a:rPr lang="en-IE" dirty="0" smtClean="0"/>
              <a:t>Look up table to find value closest to 0.80</a:t>
            </a:r>
          </a:p>
          <a:p>
            <a:r>
              <a:rPr lang="en-IE" dirty="0" smtClean="0"/>
              <a:t>This turns out to be 0.84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5361-4EB3-4CE3-A733-77D27430B0D7}" type="slidenum">
              <a:rPr lang="en-IE" smtClean="0"/>
              <a:pPr/>
              <a:t>31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648040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7175500" cy="611188"/>
          </a:xfrm>
          <a:solidFill>
            <a:srgbClr val="C7DAF7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	2.  Convert to X units using the formula: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title"/>
          </p:nvPr>
        </p:nvSpPr>
        <p:spPr>
          <a:xfrm>
            <a:off x="1766888" y="387350"/>
            <a:ext cx="6623050" cy="66040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/>
              <a:t>Finding the X value</a:t>
            </a:r>
          </a:p>
        </p:txBody>
      </p:sp>
      <p:graphicFrame>
        <p:nvGraphicFramePr>
          <p:cNvPr id="284676" name="Object 4"/>
          <p:cNvGraphicFramePr>
            <a:graphicFrameLocks noChangeAspect="1"/>
          </p:cNvGraphicFramePr>
          <p:nvPr/>
        </p:nvGraphicFramePr>
        <p:xfrm>
          <a:off x="990600" y="2590800"/>
          <a:ext cx="3586163" cy="210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4" name="Equation" r:id="rId4" imgW="1384200" imgH="812520" progId="Equation.3">
                  <p:embed/>
                </p:oleObj>
              </mc:Choice>
              <mc:Fallback>
                <p:oleObj name="Equation" r:id="rId4" imgW="138420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590800"/>
                        <a:ext cx="3586163" cy="2106613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4677" name="Rectangle 5"/>
          <p:cNvSpPr>
            <a:spLocks noChangeArrowheads="1"/>
          </p:cNvSpPr>
          <p:nvPr/>
        </p:nvSpPr>
        <p:spPr bwMode="auto">
          <a:xfrm>
            <a:off x="381000" y="5181600"/>
            <a:ext cx="6019800" cy="1295400"/>
          </a:xfrm>
          <a:prstGeom prst="rect">
            <a:avLst/>
          </a:prstGeom>
          <a:solidFill>
            <a:srgbClr val="C7DA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85342" tIns="42672" rIns="85342" bIns="42672"/>
          <a:lstStyle/>
          <a:p>
            <a:pPr marL="320675" indent="-320675" algn="l" defTabSz="852488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sz="2800" dirty="0"/>
              <a:t>	</a:t>
            </a:r>
            <a:r>
              <a:rPr lang="en-US" dirty="0"/>
              <a:t>So 20% of the values from a distribution with mean 8.0 and standard deviation 5.0 are less than 3.80</a:t>
            </a:r>
          </a:p>
        </p:txBody>
      </p:sp>
      <p:sp>
        <p:nvSpPr>
          <p:cNvPr id="284678" name="Freeform 6"/>
          <p:cNvSpPr>
            <a:spLocks/>
          </p:cNvSpPr>
          <p:nvPr/>
        </p:nvSpPr>
        <p:spPr bwMode="auto">
          <a:xfrm>
            <a:off x="5318125" y="3252788"/>
            <a:ext cx="1085850" cy="946150"/>
          </a:xfrm>
          <a:custGeom>
            <a:avLst/>
            <a:gdLst/>
            <a:ahLst/>
            <a:cxnLst>
              <a:cxn ang="0">
                <a:pos x="684" y="596"/>
              </a:cxn>
              <a:cxn ang="0">
                <a:pos x="684" y="0"/>
              </a:cxn>
              <a:cxn ang="0">
                <a:pos x="651" y="60"/>
              </a:cxn>
              <a:cxn ang="0">
                <a:pos x="613" y="120"/>
              </a:cxn>
              <a:cxn ang="0">
                <a:pos x="573" y="185"/>
              </a:cxn>
              <a:cxn ang="0">
                <a:pos x="547" y="227"/>
              </a:cxn>
              <a:cxn ang="0">
                <a:pos x="499" y="293"/>
              </a:cxn>
              <a:cxn ang="0">
                <a:pos x="390" y="410"/>
              </a:cxn>
              <a:cxn ang="0">
                <a:pos x="346" y="444"/>
              </a:cxn>
              <a:cxn ang="0">
                <a:pos x="225" y="507"/>
              </a:cxn>
              <a:cxn ang="0">
                <a:pos x="159" y="528"/>
              </a:cxn>
              <a:cxn ang="0">
                <a:pos x="87" y="542"/>
              </a:cxn>
              <a:cxn ang="0">
                <a:pos x="0" y="548"/>
              </a:cxn>
              <a:cxn ang="0">
                <a:pos x="0" y="596"/>
              </a:cxn>
              <a:cxn ang="0">
                <a:pos x="684" y="596"/>
              </a:cxn>
            </a:cxnLst>
            <a:rect l="0" t="0" r="r" b="b"/>
            <a:pathLst>
              <a:path w="684" h="596">
                <a:moveTo>
                  <a:pt x="684" y="596"/>
                </a:moveTo>
                <a:lnTo>
                  <a:pt x="684" y="0"/>
                </a:lnTo>
                <a:lnTo>
                  <a:pt x="651" y="60"/>
                </a:lnTo>
                <a:lnTo>
                  <a:pt x="613" y="120"/>
                </a:lnTo>
                <a:lnTo>
                  <a:pt x="573" y="185"/>
                </a:lnTo>
                <a:lnTo>
                  <a:pt x="547" y="227"/>
                </a:lnTo>
                <a:lnTo>
                  <a:pt x="499" y="293"/>
                </a:lnTo>
                <a:lnTo>
                  <a:pt x="390" y="410"/>
                </a:lnTo>
                <a:lnTo>
                  <a:pt x="346" y="444"/>
                </a:lnTo>
                <a:lnTo>
                  <a:pt x="225" y="507"/>
                </a:lnTo>
                <a:lnTo>
                  <a:pt x="159" y="528"/>
                </a:lnTo>
                <a:lnTo>
                  <a:pt x="87" y="542"/>
                </a:lnTo>
                <a:lnTo>
                  <a:pt x="0" y="548"/>
                </a:lnTo>
                <a:lnTo>
                  <a:pt x="0" y="596"/>
                </a:lnTo>
                <a:lnTo>
                  <a:pt x="684" y="596"/>
                </a:lnTo>
                <a:close/>
              </a:path>
            </a:pathLst>
          </a:custGeom>
          <a:solidFill>
            <a:srgbClr val="C7DAF7"/>
          </a:solidFill>
          <a:ln w="12700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284679" name="Line 7"/>
          <p:cNvSpPr>
            <a:spLocks noChangeShapeType="1"/>
          </p:cNvSpPr>
          <p:nvPr/>
        </p:nvSpPr>
        <p:spPr bwMode="auto">
          <a:xfrm>
            <a:off x="6400800" y="3281363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84680" name="Line 8"/>
          <p:cNvSpPr>
            <a:spLocks noChangeShapeType="1"/>
          </p:cNvSpPr>
          <p:nvPr/>
        </p:nvSpPr>
        <p:spPr bwMode="auto">
          <a:xfrm>
            <a:off x="5791200" y="3357563"/>
            <a:ext cx="4572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84681" name="Line 9"/>
          <p:cNvSpPr>
            <a:spLocks noChangeShapeType="1"/>
          </p:cNvSpPr>
          <p:nvPr/>
        </p:nvSpPr>
        <p:spPr bwMode="auto">
          <a:xfrm>
            <a:off x="6934200" y="2595563"/>
            <a:ext cx="0" cy="1600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84682" name="Freeform 10"/>
          <p:cNvSpPr>
            <a:spLocks/>
          </p:cNvSpPr>
          <p:nvPr/>
        </p:nvSpPr>
        <p:spPr bwMode="auto">
          <a:xfrm>
            <a:off x="7010400" y="2595563"/>
            <a:ext cx="1593850" cy="1528762"/>
          </a:xfrm>
          <a:custGeom>
            <a:avLst/>
            <a:gdLst/>
            <a:ahLst/>
            <a:cxnLst>
              <a:cxn ang="0">
                <a:pos x="1029" y="990"/>
              </a:cxn>
              <a:cxn ang="0">
                <a:pos x="921" y="980"/>
              </a:cxn>
              <a:cxn ang="0">
                <a:pos x="866" y="967"/>
              </a:cxn>
              <a:cxn ang="0">
                <a:pos x="813" y="952"/>
              </a:cxn>
              <a:cxn ang="0">
                <a:pos x="758" y="929"/>
              </a:cxn>
              <a:cxn ang="0">
                <a:pos x="703" y="897"/>
              </a:cxn>
              <a:cxn ang="0">
                <a:pos x="651" y="857"/>
              </a:cxn>
              <a:cxn ang="0">
                <a:pos x="541" y="743"/>
              </a:cxn>
              <a:cxn ang="0">
                <a:pos x="433" y="581"/>
              </a:cxn>
              <a:cxn ang="0">
                <a:pos x="325" y="386"/>
              </a:cxn>
              <a:cxn ang="0">
                <a:pos x="270" y="287"/>
              </a:cxn>
              <a:cxn ang="0">
                <a:pos x="215" y="196"/>
              </a:cxn>
              <a:cxn ang="0">
                <a:pos x="163" y="116"/>
              </a:cxn>
              <a:cxn ang="0">
                <a:pos x="108" y="53"/>
              </a:cxn>
              <a:cxn ang="0">
                <a:pos x="53" y="13"/>
              </a:cxn>
              <a:cxn ang="0">
                <a:pos x="0" y="0"/>
              </a:cxn>
            </a:cxnLst>
            <a:rect l="0" t="0" r="r" b="b"/>
            <a:pathLst>
              <a:path w="1030" h="991">
                <a:moveTo>
                  <a:pt x="1029" y="990"/>
                </a:moveTo>
                <a:lnTo>
                  <a:pt x="921" y="980"/>
                </a:lnTo>
                <a:lnTo>
                  <a:pt x="866" y="967"/>
                </a:lnTo>
                <a:lnTo>
                  <a:pt x="813" y="952"/>
                </a:lnTo>
                <a:lnTo>
                  <a:pt x="758" y="929"/>
                </a:lnTo>
                <a:lnTo>
                  <a:pt x="703" y="897"/>
                </a:lnTo>
                <a:lnTo>
                  <a:pt x="651" y="857"/>
                </a:lnTo>
                <a:lnTo>
                  <a:pt x="541" y="743"/>
                </a:lnTo>
                <a:lnTo>
                  <a:pt x="433" y="581"/>
                </a:lnTo>
                <a:lnTo>
                  <a:pt x="325" y="386"/>
                </a:lnTo>
                <a:lnTo>
                  <a:pt x="270" y="287"/>
                </a:lnTo>
                <a:lnTo>
                  <a:pt x="215" y="196"/>
                </a:lnTo>
                <a:lnTo>
                  <a:pt x="163" y="116"/>
                </a:lnTo>
                <a:lnTo>
                  <a:pt x="108" y="53"/>
                </a:lnTo>
                <a:lnTo>
                  <a:pt x="53" y="13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284683" name="Freeform 11"/>
          <p:cNvSpPr>
            <a:spLocks/>
          </p:cNvSpPr>
          <p:nvPr/>
        </p:nvSpPr>
        <p:spPr bwMode="auto">
          <a:xfrm>
            <a:off x="5332413" y="2590800"/>
            <a:ext cx="1644650" cy="1531938"/>
          </a:xfrm>
          <a:custGeom>
            <a:avLst/>
            <a:gdLst/>
            <a:ahLst/>
            <a:cxnLst>
              <a:cxn ang="0">
                <a:pos x="0" y="965"/>
              </a:cxn>
              <a:cxn ang="0">
                <a:pos x="108" y="955"/>
              </a:cxn>
              <a:cxn ang="0">
                <a:pos x="163" y="942"/>
              </a:cxn>
              <a:cxn ang="0">
                <a:pos x="218" y="927"/>
              </a:cxn>
              <a:cxn ang="0">
                <a:pos x="271" y="904"/>
              </a:cxn>
              <a:cxn ang="0">
                <a:pos x="326" y="872"/>
              </a:cxn>
              <a:cxn ang="0">
                <a:pos x="381" y="832"/>
              </a:cxn>
              <a:cxn ang="0">
                <a:pos x="488" y="718"/>
              </a:cxn>
              <a:cxn ang="0">
                <a:pos x="596" y="556"/>
              </a:cxn>
              <a:cxn ang="0">
                <a:pos x="706" y="361"/>
              </a:cxn>
              <a:cxn ang="0">
                <a:pos x="759" y="262"/>
              </a:cxn>
              <a:cxn ang="0">
                <a:pos x="814" y="171"/>
              </a:cxn>
              <a:cxn ang="0">
                <a:pos x="868" y="91"/>
              </a:cxn>
              <a:cxn ang="0">
                <a:pos x="919" y="33"/>
              </a:cxn>
              <a:cxn ang="0">
                <a:pos x="973" y="9"/>
              </a:cxn>
              <a:cxn ang="0">
                <a:pos x="1036" y="0"/>
              </a:cxn>
            </a:cxnLst>
            <a:rect l="0" t="0" r="r" b="b"/>
            <a:pathLst>
              <a:path w="1036" h="965">
                <a:moveTo>
                  <a:pt x="0" y="965"/>
                </a:moveTo>
                <a:lnTo>
                  <a:pt x="108" y="955"/>
                </a:lnTo>
                <a:lnTo>
                  <a:pt x="163" y="942"/>
                </a:lnTo>
                <a:lnTo>
                  <a:pt x="218" y="927"/>
                </a:lnTo>
                <a:lnTo>
                  <a:pt x="271" y="904"/>
                </a:lnTo>
                <a:lnTo>
                  <a:pt x="326" y="872"/>
                </a:lnTo>
                <a:lnTo>
                  <a:pt x="381" y="832"/>
                </a:lnTo>
                <a:lnTo>
                  <a:pt x="488" y="718"/>
                </a:lnTo>
                <a:lnTo>
                  <a:pt x="596" y="556"/>
                </a:lnTo>
                <a:lnTo>
                  <a:pt x="706" y="361"/>
                </a:lnTo>
                <a:lnTo>
                  <a:pt x="759" y="262"/>
                </a:lnTo>
                <a:lnTo>
                  <a:pt x="814" y="171"/>
                </a:lnTo>
                <a:lnTo>
                  <a:pt x="868" y="91"/>
                </a:lnTo>
                <a:lnTo>
                  <a:pt x="919" y="33"/>
                </a:lnTo>
                <a:lnTo>
                  <a:pt x="973" y="9"/>
                </a:lnTo>
                <a:lnTo>
                  <a:pt x="1036" y="0"/>
                </a:lnTo>
              </a:path>
            </a:pathLst>
          </a:custGeom>
          <a:noFill/>
          <a:ln w="50800" cap="rnd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284684" name="Freeform 12"/>
          <p:cNvSpPr>
            <a:spLocks/>
          </p:cNvSpPr>
          <p:nvPr/>
        </p:nvSpPr>
        <p:spPr bwMode="auto">
          <a:xfrm>
            <a:off x="5314950" y="4206875"/>
            <a:ext cx="3289300" cy="7938"/>
          </a:xfrm>
          <a:custGeom>
            <a:avLst/>
            <a:gdLst/>
            <a:ahLst/>
            <a:cxnLst>
              <a:cxn ang="0">
                <a:pos x="0" y="5"/>
              </a:cxn>
              <a:cxn ang="0">
                <a:pos x="12" y="0"/>
              </a:cxn>
              <a:cxn ang="0">
                <a:pos x="2072" y="0"/>
              </a:cxn>
            </a:cxnLst>
            <a:rect l="0" t="0" r="r" b="b"/>
            <a:pathLst>
              <a:path w="2072" h="5">
                <a:moveTo>
                  <a:pt x="0" y="5"/>
                </a:moveTo>
                <a:lnTo>
                  <a:pt x="12" y="0"/>
                </a:lnTo>
                <a:lnTo>
                  <a:pt x="2072" y="0"/>
                </a:lnTo>
              </a:path>
            </a:pathLst>
          </a:custGeom>
          <a:noFill/>
          <a:ln w="508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284685" name="Rectangle 13"/>
          <p:cNvSpPr>
            <a:spLocks noChangeArrowheads="1"/>
          </p:cNvSpPr>
          <p:nvPr/>
        </p:nvSpPr>
        <p:spPr bwMode="auto">
          <a:xfrm>
            <a:off x="8610600" y="4365625"/>
            <a:ext cx="381000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lang="en-US" sz="1800" b="1"/>
              <a:t>X</a:t>
            </a:r>
          </a:p>
        </p:txBody>
      </p:sp>
      <p:sp>
        <p:nvSpPr>
          <p:cNvPr id="284686" name="Rectangle 14"/>
          <p:cNvSpPr>
            <a:spLocks noChangeArrowheads="1"/>
          </p:cNvSpPr>
          <p:nvPr/>
        </p:nvSpPr>
        <p:spPr bwMode="auto">
          <a:xfrm>
            <a:off x="6096000" y="4419600"/>
            <a:ext cx="6254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lang="en-US" sz="1800" b="1">
                <a:solidFill>
                  <a:srgbClr val="339933"/>
                </a:solidFill>
              </a:rPr>
              <a:t>3.80</a:t>
            </a:r>
            <a:endParaRPr lang="en-US" b="1">
              <a:solidFill>
                <a:srgbClr val="339933"/>
              </a:solidFill>
            </a:endParaRPr>
          </a:p>
        </p:txBody>
      </p:sp>
      <p:sp>
        <p:nvSpPr>
          <p:cNvPr id="284687" name="Rectangle 15"/>
          <p:cNvSpPr>
            <a:spLocks noChangeArrowheads="1"/>
          </p:cNvSpPr>
          <p:nvPr/>
        </p:nvSpPr>
        <p:spPr bwMode="auto">
          <a:xfrm>
            <a:off x="6740525" y="4424363"/>
            <a:ext cx="4984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lang="en-US" sz="1800" b="1"/>
              <a:t>8.0</a:t>
            </a:r>
            <a:endParaRPr lang="en-US" b="1"/>
          </a:p>
        </p:txBody>
      </p:sp>
      <p:sp>
        <p:nvSpPr>
          <p:cNvPr id="284688" name="Line 16"/>
          <p:cNvSpPr>
            <a:spLocks noChangeShapeType="1"/>
          </p:cNvSpPr>
          <p:nvPr/>
        </p:nvSpPr>
        <p:spPr bwMode="auto">
          <a:xfrm flipV="1">
            <a:off x="6400800" y="4195763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284689" name="Rectangle 17"/>
          <p:cNvSpPr>
            <a:spLocks noChangeArrowheads="1"/>
          </p:cNvSpPr>
          <p:nvPr/>
        </p:nvSpPr>
        <p:spPr bwMode="auto">
          <a:xfrm>
            <a:off x="5105400" y="2976563"/>
            <a:ext cx="1117600" cy="457200"/>
          </a:xfrm>
          <a:prstGeom prst="rect">
            <a:avLst/>
          </a:prstGeom>
          <a:solidFill>
            <a:srgbClr val="C7DAF7"/>
          </a:solidFill>
          <a:ln w="190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/>
              <a:t>0.2000</a:t>
            </a:r>
          </a:p>
        </p:txBody>
      </p:sp>
      <p:sp>
        <p:nvSpPr>
          <p:cNvPr id="284690" name="Rectangle 18"/>
          <p:cNvSpPr>
            <a:spLocks noChangeArrowheads="1"/>
          </p:cNvSpPr>
          <p:nvPr/>
        </p:nvSpPr>
        <p:spPr bwMode="auto">
          <a:xfrm>
            <a:off x="8610600" y="4670425"/>
            <a:ext cx="381000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lang="en-US" sz="1800" b="1"/>
              <a:t>Z</a:t>
            </a:r>
          </a:p>
        </p:txBody>
      </p:sp>
      <p:sp>
        <p:nvSpPr>
          <p:cNvPr id="284691" name="Rectangle 19"/>
          <p:cNvSpPr>
            <a:spLocks noChangeArrowheads="1"/>
          </p:cNvSpPr>
          <p:nvPr/>
        </p:nvSpPr>
        <p:spPr bwMode="auto">
          <a:xfrm>
            <a:off x="6003925" y="4746625"/>
            <a:ext cx="7016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lang="en-US" sz="1800" b="1">
                <a:solidFill>
                  <a:srgbClr val="339933"/>
                </a:solidFill>
              </a:rPr>
              <a:t>-0.84</a:t>
            </a:r>
            <a:endParaRPr lang="en-US" b="1">
              <a:solidFill>
                <a:srgbClr val="339933"/>
              </a:solidFill>
            </a:endParaRPr>
          </a:p>
        </p:txBody>
      </p:sp>
      <p:sp>
        <p:nvSpPr>
          <p:cNvPr id="284692" name="Rectangle 20"/>
          <p:cNvSpPr>
            <a:spLocks noChangeArrowheads="1"/>
          </p:cNvSpPr>
          <p:nvPr/>
        </p:nvSpPr>
        <p:spPr bwMode="auto">
          <a:xfrm>
            <a:off x="6740525" y="4746625"/>
            <a:ext cx="3714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lang="en-US" sz="1800" b="1"/>
              <a:t> 0</a:t>
            </a:r>
            <a:endParaRPr lang="en-US" b="1"/>
          </a:p>
        </p:txBody>
      </p:sp>
      <p:sp>
        <p:nvSpPr>
          <p:cNvPr id="284693" name="Oval 21"/>
          <p:cNvSpPr>
            <a:spLocks noChangeArrowheads="1"/>
          </p:cNvSpPr>
          <p:nvPr/>
        </p:nvSpPr>
        <p:spPr bwMode="auto">
          <a:xfrm>
            <a:off x="5943600" y="4343400"/>
            <a:ext cx="838200" cy="838200"/>
          </a:xfrm>
          <a:prstGeom prst="ellips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5361-4EB3-4CE3-A733-77D27430B0D7}" type="slidenum">
              <a:rPr lang="en-IE" smtClean="0"/>
              <a:pPr/>
              <a:t>32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 few points about table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844824"/>
            <a:ext cx="8229600" cy="4525963"/>
          </a:xfrm>
        </p:spPr>
        <p:txBody>
          <a:bodyPr>
            <a:normAutofit/>
          </a:bodyPr>
          <a:lstStyle/>
          <a:p>
            <a:r>
              <a:rPr lang="en-IE" dirty="0" smtClean="0"/>
              <a:t>Table only gives value for +Z</a:t>
            </a:r>
          </a:p>
          <a:p>
            <a:endParaRPr lang="en-IE" dirty="0"/>
          </a:p>
          <a:p>
            <a:r>
              <a:rPr lang="en-IE" dirty="0" smtClean="0"/>
              <a:t>Proportion ≥ Z = 1-Proportion ≤ Z</a:t>
            </a:r>
          </a:p>
          <a:p>
            <a:r>
              <a:rPr lang="en-IE" dirty="0" smtClean="0"/>
              <a:t>Proportion </a:t>
            </a:r>
            <a:r>
              <a:rPr lang="en-IE" dirty="0"/>
              <a:t>≥ </a:t>
            </a:r>
            <a:r>
              <a:rPr lang="en-IE" dirty="0" smtClean="0"/>
              <a:t>-Z = Proportion </a:t>
            </a:r>
            <a:r>
              <a:rPr lang="en-IE" dirty="0"/>
              <a:t>≤ </a:t>
            </a:r>
            <a:r>
              <a:rPr lang="en-IE" dirty="0" smtClean="0"/>
              <a:t>Z</a:t>
            </a:r>
          </a:p>
          <a:p>
            <a:r>
              <a:rPr lang="en-IE" dirty="0" smtClean="0"/>
              <a:t>Proportion </a:t>
            </a:r>
            <a:r>
              <a:rPr lang="en-IE" dirty="0"/>
              <a:t>≤ </a:t>
            </a:r>
            <a:r>
              <a:rPr lang="en-IE" dirty="0" smtClean="0"/>
              <a:t>-Z =Proportion </a:t>
            </a:r>
            <a:r>
              <a:rPr lang="en-IE" dirty="0"/>
              <a:t>≥ </a:t>
            </a:r>
            <a:r>
              <a:rPr lang="en-IE" dirty="0" smtClean="0"/>
              <a:t> </a:t>
            </a:r>
            <a:r>
              <a:rPr lang="en-IE" dirty="0" smtClean="0"/>
              <a:t>Z</a:t>
            </a:r>
          </a:p>
          <a:p>
            <a:r>
              <a:rPr lang="en-IE" dirty="0"/>
              <a:t> </a:t>
            </a:r>
            <a:r>
              <a:rPr lang="en-IE" dirty="0" smtClean="0"/>
              <a:t>                          = </a:t>
            </a:r>
            <a:r>
              <a:rPr lang="en-IE" dirty="0"/>
              <a:t>1-Proportion ≤ Z</a:t>
            </a:r>
            <a:endParaRPr lang="en-IE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5361-4EB3-4CE3-A733-77D27430B0D7}" type="slidenum">
              <a:rPr lang="en-IE" smtClean="0"/>
              <a:pPr/>
              <a:t>33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Histogram</a:t>
            </a:r>
            <a:endParaRPr lang="en-IE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1844824"/>
            <a:ext cx="5486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5361-4EB3-4CE3-A733-77D27430B0D7}" type="slidenum">
              <a:rPr lang="en-IE" smtClean="0"/>
              <a:pPr/>
              <a:t>34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Normal probability plot</a:t>
            </a:r>
            <a:endParaRPr lang="en-IE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1340768"/>
            <a:ext cx="6408712" cy="3945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99593" y="5805264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We are plotting our points on x – axis against ideal points from normal distribution on the y-axis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5361-4EB3-4CE3-A733-77D27430B0D7}" type="slidenum">
              <a:rPr lang="en-IE" smtClean="0"/>
              <a:pPr/>
              <a:t>35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Another picture</a:t>
            </a:r>
            <a:endParaRPr lang="en-IE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2034381"/>
            <a:ext cx="5486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5361-4EB3-4CE3-A733-77D27430B0D7}" type="slidenum">
              <a:rPr lang="en-IE" smtClean="0"/>
              <a:pPr/>
              <a:t>36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Normal Probability plot</a:t>
            </a:r>
            <a:endParaRPr lang="en-IE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2034381"/>
            <a:ext cx="5486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5361-4EB3-4CE3-A733-77D27430B0D7}" type="slidenum">
              <a:rPr lang="en-IE" smtClean="0"/>
              <a:pPr/>
              <a:t>37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Another picture</a:t>
            </a:r>
            <a:endParaRPr lang="en-IE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00200"/>
            <a:ext cx="54864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5361-4EB3-4CE3-A733-77D27430B0D7}" type="slidenum">
              <a:rPr lang="en-IE" smtClean="0"/>
              <a:pPr/>
              <a:t>38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2662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Normal probability</a:t>
            </a:r>
            <a:endParaRPr lang="en-IE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00200"/>
            <a:ext cx="54864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5361-4EB3-4CE3-A733-77D27430B0D7}" type="slidenum">
              <a:rPr lang="en-IE" smtClean="0"/>
              <a:pPr/>
              <a:t>39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2435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Weights of Dover Sole</a:t>
            </a:r>
            <a:endParaRPr lang="en-I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2034381"/>
            <a:ext cx="5486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5361-4EB3-4CE3-A733-77D27430B0D7}" type="slidenum">
              <a:rPr lang="en-IE" smtClean="0"/>
              <a:pPr/>
              <a:t>4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Another example</a:t>
            </a:r>
            <a:endParaRPr lang="en-IE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00200"/>
            <a:ext cx="54864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5361-4EB3-4CE3-A733-77D27430B0D7}" type="slidenum">
              <a:rPr lang="en-IE" smtClean="0"/>
              <a:pPr/>
              <a:t>40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7188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And probability plot</a:t>
            </a:r>
            <a:endParaRPr lang="en-IE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00200"/>
            <a:ext cx="54864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5361-4EB3-4CE3-A733-77D27430B0D7}" type="slidenum">
              <a:rPr lang="en-IE" smtClean="0"/>
              <a:pPr/>
              <a:t>41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321367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Summary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Lots of variables have a normal distribution</a:t>
            </a:r>
          </a:p>
          <a:p>
            <a:r>
              <a:rPr lang="en-IE" dirty="0" smtClean="0"/>
              <a:t>Many variables do not </a:t>
            </a:r>
          </a:p>
          <a:p>
            <a:r>
              <a:rPr lang="en-IE" dirty="0" smtClean="0"/>
              <a:t>Draw histograms</a:t>
            </a:r>
          </a:p>
          <a:p>
            <a:r>
              <a:rPr lang="en-IE" dirty="0" smtClean="0"/>
              <a:t>Very powerful information to know that is normal</a:t>
            </a:r>
          </a:p>
          <a:p>
            <a:r>
              <a:rPr lang="en-IE" dirty="0" smtClean="0"/>
              <a:t>Many other theoretical distributions</a:t>
            </a:r>
          </a:p>
          <a:p>
            <a:pPr lvl="1"/>
            <a:r>
              <a:rPr lang="en-IE" dirty="0" smtClean="0"/>
              <a:t>Poisson – Arthur</a:t>
            </a:r>
          </a:p>
          <a:p>
            <a:pPr lvl="1"/>
            <a:r>
              <a:rPr lang="en-IE" dirty="0" smtClean="0"/>
              <a:t>Exponential - Arthur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5361-4EB3-4CE3-A733-77D27430B0D7}" type="slidenum">
              <a:rPr lang="en-IE" smtClean="0"/>
              <a:pPr/>
              <a:t>42</a:t>
            </a:fld>
            <a:endParaRPr lang="en-I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Have a quick look and then forget ..</a:t>
            </a:r>
            <a:endParaRPr lang="en-IE" dirty="0"/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</p:nvPr>
        </p:nvGraphicFramePr>
        <p:xfrm>
          <a:off x="1835696" y="1628800"/>
          <a:ext cx="6096000" cy="209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1" name="Equation" r:id="rId4" imgW="2476440" imgH="850680" progId="Equation.3">
                  <p:embed/>
                </p:oleObj>
              </mc:Choice>
              <mc:Fallback>
                <p:oleObj name="Equation" r:id="rId4" imgW="2476440" imgH="850680" progId="Equation.3">
                  <p:embed/>
                  <p:pic>
                    <p:nvPicPr>
                      <p:cNvPr id="0" name="Content Placeholder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1628800"/>
                        <a:ext cx="6096000" cy="2093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5361-4EB3-4CE3-A733-77D27430B0D7}" type="slidenum">
              <a:rPr lang="en-IE" smtClean="0"/>
              <a:pPr/>
              <a:t>5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What is so special about the Normal Distribution?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Lots of variables have this shape</a:t>
            </a:r>
          </a:p>
          <a:p>
            <a:r>
              <a:rPr lang="en-IE" dirty="0" smtClean="0"/>
              <a:t>Appears in Statistical theory quite a lot</a:t>
            </a:r>
          </a:p>
          <a:p>
            <a:r>
              <a:rPr lang="en-IE" dirty="0" smtClean="0"/>
              <a:t>We can say lots about a variable with this type of distribution provided we know the mean and SD.</a:t>
            </a:r>
          </a:p>
          <a:p>
            <a:r>
              <a:rPr lang="en-IE" dirty="0" smtClean="0"/>
              <a:t>50% of </a:t>
            </a:r>
            <a:r>
              <a:rPr lang="en-IE" dirty="0" err="1" smtClean="0"/>
              <a:t>obs</a:t>
            </a:r>
            <a:r>
              <a:rPr lang="en-IE" dirty="0" smtClean="0"/>
              <a:t> ≤ mean</a:t>
            </a:r>
          </a:p>
          <a:p>
            <a:r>
              <a:rPr lang="en-IE" dirty="0" smtClean="0"/>
              <a:t>50% of </a:t>
            </a:r>
            <a:r>
              <a:rPr lang="en-IE" dirty="0" err="1" smtClean="0"/>
              <a:t>obs</a:t>
            </a:r>
            <a:r>
              <a:rPr lang="en-IE" dirty="0" smtClean="0"/>
              <a:t> ≥ mean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5361-4EB3-4CE3-A733-77D27430B0D7}" type="slidenum">
              <a:rPr lang="en-IE" smtClean="0"/>
              <a:pPr/>
              <a:t>6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457200"/>
            <a:ext cx="7010400" cy="838200"/>
          </a:xfrm>
          <a:noFill/>
          <a:ln/>
        </p:spPr>
        <p:txBody>
          <a:bodyPr lIns="90488" tIns="44450" rIns="90488" bIns="44450" anchor="ctr" anchorCtr="1"/>
          <a:lstStyle/>
          <a:p>
            <a:pPr defTabSz="914400">
              <a:lnSpc>
                <a:spcPct val="95000"/>
              </a:lnSpc>
            </a:pPr>
            <a:r>
              <a:rPr lang="en-US"/>
              <a:t>The Normal Distribution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552" y="1668463"/>
            <a:ext cx="4800600" cy="4800600"/>
          </a:xfrm>
          <a:noFill/>
          <a:ln/>
        </p:spPr>
        <p:txBody>
          <a:bodyPr lIns="90488" tIns="44450" rIns="90488" bIns="44450"/>
          <a:lstStyle/>
          <a:p>
            <a:pPr marL="0" indent="0" defTabSz="914400">
              <a:lnSpc>
                <a:spcPct val="80000"/>
              </a:lnSpc>
              <a:spcBef>
                <a:spcPct val="50000"/>
              </a:spcBef>
              <a:buSzPct val="80000"/>
            </a:pPr>
            <a:r>
              <a:rPr lang="en-US" sz="2000" dirty="0"/>
              <a:t> </a:t>
            </a:r>
            <a:r>
              <a:rPr lang="en-US" sz="2400" b="1" dirty="0">
                <a:solidFill>
                  <a:schemeClr val="bg1"/>
                </a:solidFill>
              </a:rPr>
              <a:t>‘</a:t>
            </a:r>
            <a:r>
              <a:rPr lang="en-US" sz="2400" b="1" dirty="0">
                <a:solidFill>
                  <a:schemeClr val="folHlink"/>
                </a:solidFill>
              </a:rPr>
              <a:t>Bell Shaped</a:t>
            </a:r>
            <a:r>
              <a:rPr lang="en-US" sz="2400" b="1" dirty="0">
                <a:solidFill>
                  <a:schemeClr val="bg1"/>
                </a:solidFill>
              </a:rPr>
              <a:t>’</a:t>
            </a:r>
          </a:p>
          <a:p>
            <a:pPr marL="0" indent="0" algn="ctr" defTabSz="914400">
              <a:lnSpc>
                <a:spcPct val="60000"/>
              </a:lnSpc>
              <a:spcBef>
                <a:spcPct val="50000"/>
              </a:spcBef>
              <a:buClr>
                <a:srgbClr val="FF3300"/>
              </a:buClr>
            </a:pPr>
            <a:r>
              <a:rPr lang="en-US" sz="2400" b="1" dirty="0">
                <a:solidFill>
                  <a:srgbClr val="F8F8F8"/>
                </a:solidFill>
              </a:rPr>
              <a:t>  </a:t>
            </a:r>
            <a:r>
              <a:rPr lang="en-US" sz="2400" b="1" dirty="0">
                <a:solidFill>
                  <a:srgbClr val="FF3300"/>
                </a:solidFill>
              </a:rPr>
              <a:t>Symmetrical</a:t>
            </a:r>
            <a:r>
              <a:rPr lang="en-US" sz="2400" b="1" dirty="0">
                <a:solidFill>
                  <a:srgbClr val="F8F8F8"/>
                </a:solidFill>
              </a:rPr>
              <a:t>  </a:t>
            </a:r>
            <a:r>
              <a:rPr lang="en-US" sz="2400" b="1" dirty="0">
                <a:solidFill>
                  <a:srgbClr val="FCD7A6"/>
                </a:solidFill>
              </a:rPr>
              <a:t>  </a:t>
            </a:r>
          </a:p>
          <a:p>
            <a:pPr marL="0" indent="0" defTabSz="914400">
              <a:lnSpc>
                <a:spcPct val="70000"/>
              </a:lnSpc>
              <a:spcBef>
                <a:spcPct val="50000"/>
              </a:spcBef>
              <a:buClr>
                <a:srgbClr val="339933"/>
              </a:buClr>
            </a:pPr>
            <a:r>
              <a:rPr lang="en-US" sz="2400" b="1" dirty="0">
                <a:solidFill>
                  <a:srgbClr val="FCD7A6"/>
                </a:solidFill>
              </a:rPr>
              <a:t>  </a:t>
            </a:r>
            <a:r>
              <a:rPr lang="en-US" sz="2400" b="1" dirty="0">
                <a:solidFill>
                  <a:srgbClr val="339933"/>
                </a:solidFill>
              </a:rPr>
              <a:t>Mean, Median and Mode</a:t>
            </a:r>
          </a:p>
          <a:p>
            <a:pPr marL="0" indent="0" defTabSz="914400">
              <a:lnSpc>
                <a:spcPct val="3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sz="2400" b="1" dirty="0">
                <a:solidFill>
                  <a:srgbClr val="339933"/>
                </a:solidFill>
              </a:rPr>
              <a:t>	 are Equal</a:t>
            </a:r>
            <a:endParaRPr lang="en-US" sz="2400" b="1" dirty="0"/>
          </a:p>
          <a:p>
            <a:pPr marL="0" indent="0" defTabSz="914400">
              <a:lnSpc>
                <a:spcPct val="8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sz="2400" b="1" dirty="0"/>
              <a:t>Location is determined by the mean, </a:t>
            </a:r>
            <a:r>
              <a:rPr lang="el-GR" sz="2400" b="1" dirty="0">
                <a:cs typeface="Arial" pitchFamily="34" charset="0"/>
                <a:sym typeface="Symbol" pitchFamily="18" charset="2"/>
              </a:rPr>
              <a:t>μ</a:t>
            </a:r>
          </a:p>
          <a:p>
            <a:pPr marL="0" indent="0" defTabSz="914400">
              <a:lnSpc>
                <a:spcPct val="8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sz="2400" b="1" dirty="0"/>
              <a:t>Spread is determined by the standard deviation, </a:t>
            </a:r>
            <a:r>
              <a:rPr lang="el-GR" sz="2400" b="1" dirty="0">
                <a:cs typeface="Arial" pitchFamily="34" charset="0"/>
                <a:sym typeface="Symbol" pitchFamily="18" charset="2"/>
              </a:rPr>
              <a:t>σ</a:t>
            </a:r>
            <a:r>
              <a:rPr lang="en-US" sz="2400" b="1" dirty="0"/>
              <a:t> </a:t>
            </a:r>
          </a:p>
          <a:p>
            <a:pPr marL="0" indent="0" defTabSz="914400">
              <a:lnSpc>
                <a:spcPct val="20000"/>
              </a:lnSpc>
              <a:spcBef>
                <a:spcPct val="50000"/>
              </a:spcBef>
            </a:pPr>
            <a:endParaRPr lang="en-US" sz="2400" b="1" dirty="0"/>
          </a:p>
          <a:p>
            <a:pPr marL="0" indent="0" defTabSz="914400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sz="2400" b="1" dirty="0"/>
              <a:t>The </a:t>
            </a:r>
            <a:r>
              <a:rPr lang="en-US" sz="2400" b="1" dirty="0" smtClean="0"/>
              <a:t>variable </a:t>
            </a:r>
            <a:r>
              <a:rPr lang="en-US" sz="2400" b="1" dirty="0"/>
              <a:t>has an infinite theoretical range: </a:t>
            </a:r>
          </a:p>
          <a:p>
            <a:pPr marL="0" indent="0" defTabSz="914400">
              <a:lnSpc>
                <a:spcPct val="3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sz="2400" dirty="0"/>
              <a:t>+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  to   </a:t>
            </a:r>
          </a:p>
        </p:txBody>
      </p:sp>
      <p:sp>
        <p:nvSpPr>
          <p:cNvPr id="37" name="Rectangle 4"/>
          <p:cNvSpPr>
            <a:spLocks noChangeArrowheads="1"/>
          </p:cNvSpPr>
          <p:nvPr/>
        </p:nvSpPr>
        <p:spPr bwMode="auto">
          <a:xfrm>
            <a:off x="6324600" y="4800600"/>
            <a:ext cx="1533525" cy="1001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 eaLnBrk="0" hangingPunct="0">
              <a:lnSpc>
                <a:spcPct val="50000"/>
              </a:lnSpc>
            </a:pPr>
            <a:r>
              <a:rPr lang="en-US" b="1">
                <a:solidFill>
                  <a:schemeClr val="folHlink"/>
                </a:solidFill>
              </a:rPr>
              <a:t>   Mean </a:t>
            </a:r>
          </a:p>
          <a:p>
            <a:pPr algn="l" eaLnBrk="0" hangingPunct="0">
              <a:lnSpc>
                <a:spcPct val="50000"/>
              </a:lnSpc>
            </a:pPr>
            <a:r>
              <a:rPr lang="en-US" b="1">
                <a:solidFill>
                  <a:schemeClr val="folHlink"/>
                </a:solidFill>
              </a:rPr>
              <a:t>= Median </a:t>
            </a:r>
          </a:p>
          <a:p>
            <a:pPr algn="l" eaLnBrk="0" hangingPunct="0">
              <a:lnSpc>
                <a:spcPct val="50000"/>
              </a:lnSpc>
            </a:pPr>
            <a:r>
              <a:rPr lang="en-US" b="1">
                <a:solidFill>
                  <a:schemeClr val="folHlink"/>
                </a:solidFill>
              </a:rPr>
              <a:t>= Mode</a:t>
            </a:r>
          </a:p>
        </p:txBody>
      </p:sp>
      <p:sp>
        <p:nvSpPr>
          <p:cNvPr id="38" name="Line 5"/>
          <p:cNvSpPr>
            <a:spLocks noChangeShapeType="1"/>
          </p:cNvSpPr>
          <p:nvPr/>
        </p:nvSpPr>
        <p:spPr bwMode="auto">
          <a:xfrm>
            <a:off x="7010400" y="4419600"/>
            <a:ext cx="0" cy="350838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39" name="Freeform 6"/>
          <p:cNvSpPr>
            <a:spLocks/>
          </p:cNvSpPr>
          <p:nvPr/>
        </p:nvSpPr>
        <p:spPr bwMode="auto">
          <a:xfrm>
            <a:off x="7010400" y="2743200"/>
            <a:ext cx="1430338" cy="1144588"/>
          </a:xfrm>
          <a:custGeom>
            <a:avLst/>
            <a:gdLst/>
            <a:ahLst/>
            <a:cxnLst>
              <a:cxn ang="0">
                <a:pos x="900" y="720"/>
              </a:cxn>
              <a:cxn ang="0">
                <a:pos x="805" y="712"/>
              </a:cxn>
              <a:cxn ang="0">
                <a:pos x="758" y="704"/>
              </a:cxn>
              <a:cxn ang="0">
                <a:pos x="711" y="691"/>
              </a:cxn>
              <a:cxn ang="0">
                <a:pos x="663" y="675"/>
              </a:cxn>
              <a:cxn ang="0">
                <a:pos x="615" y="653"/>
              </a:cxn>
              <a:cxn ang="0">
                <a:pos x="568" y="623"/>
              </a:cxn>
              <a:cxn ang="0">
                <a:pos x="473" y="540"/>
              </a:cxn>
              <a:cxn ang="0">
                <a:pos x="378" y="422"/>
              </a:cxn>
              <a:cxn ang="0">
                <a:pos x="284" y="281"/>
              </a:cxn>
              <a:cxn ang="0">
                <a:pos x="236" y="209"/>
              </a:cxn>
              <a:cxn ang="0">
                <a:pos x="189" y="142"/>
              </a:cxn>
              <a:cxn ang="0">
                <a:pos x="142" y="83"/>
              </a:cxn>
              <a:cxn ang="0">
                <a:pos x="94" y="38"/>
              </a:cxn>
              <a:cxn ang="0">
                <a:pos x="47" y="9"/>
              </a:cxn>
              <a:cxn ang="0">
                <a:pos x="0" y="0"/>
              </a:cxn>
            </a:cxnLst>
            <a:rect l="0" t="0" r="r" b="b"/>
            <a:pathLst>
              <a:path w="901" h="721">
                <a:moveTo>
                  <a:pt x="900" y="720"/>
                </a:moveTo>
                <a:lnTo>
                  <a:pt x="805" y="712"/>
                </a:lnTo>
                <a:lnTo>
                  <a:pt x="758" y="704"/>
                </a:lnTo>
                <a:lnTo>
                  <a:pt x="711" y="691"/>
                </a:lnTo>
                <a:lnTo>
                  <a:pt x="663" y="675"/>
                </a:lnTo>
                <a:lnTo>
                  <a:pt x="615" y="653"/>
                </a:lnTo>
                <a:lnTo>
                  <a:pt x="568" y="623"/>
                </a:lnTo>
                <a:lnTo>
                  <a:pt x="473" y="540"/>
                </a:lnTo>
                <a:lnTo>
                  <a:pt x="378" y="422"/>
                </a:lnTo>
                <a:lnTo>
                  <a:pt x="284" y="281"/>
                </a:lnTo>
                <a:lnTo>
                  <a:pt x="236" y="209"/>
                </a:lnTo>
                <a:lnTo>
                  <a:pt x="189" y="142"/>
                </a:lnTo>
                <a:lnTo>
                  <a:pt x="142" y="83"/>
                </a:lnTo>
                <a:lnTo>
                  <a:pt x="94" y="38"/>
                </a:lnTo>
                <a:lnTo>
                  <a:pt x="47" y="9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40" name="Freeform 7"/>
          <p:cNvSpPr>
            <a:spLocks/>
          </p:cNvSpPr>
          <p:nvPr/>
        </p:nvSpPr>
        <p:spPr bwMode="auto">
          <a:xfrm>
            <a:off x="5562600" y="2743200"/>
            <a:ext cx="1430338" cy="1144588"/>
          </a:xfrm>
          <a:custGeom>
            <a:avLst/>
            <a:gdLst/>
            <a:ahLst/>
            <a:cxnLst>
              <a:cxn ang="0">
                <a:pos x="0" y="720"/>
              </a:cxn>
              <a:cxn ang="0">
                <a:pos x="95" y="712"/>
              </a:cxn>
              <a:cxn ang="0">
                <a:pos x="142" y="704"/>
              </a:cxn>
              <a:cxn ang="0">
                <a:pos x="189" y="691"/>
              </a:cxn>
              <a:cxn ang="0">
                <a:pos x="237" y="675"/>
              </a:cxn>
              <a:cxn ang="0">
                <a:pos x="284" y="653"/>
              </a:cxn>
              <a:cxn ang="0">
                <a:pos x="331" y="623"/>
              </a:cxn>
              <a:cxn ang="0">
                <a:pos x="426" y="540"/>
              </a:cxn>
              <a:cxn ang="0">
                <a:pos x="521" y="422"/>
              </a:cxn>
              <a:cxn ang="0">
                <a:pos x="616" y="281"/>
              </a:cxn>
              <a:cxn ang="0">
                <a:pos x="663" y="209"/>
              </a:cxn>
              <a:cxn ang="0">
                <a:pos x="710" y="142"/>
              </a:cxn>
              <a:cxn ang="0">
                <a:pos x="757" y="83"/>
              </a:cxn>
              <a:cxn ang="0">
                <a:pos x="805" y="38"/>
              </a:cxn>
              <a:cxn ang="0">
                <a:pos x="852" y="9"/>
              </a:cxn>
              <a:cxn ang="0">
                <a:pos x="900" y="0"/>
              </a:cxn>
            </a:cxnLst>
            <a:rect l="0" t="0" r="r" b="b"/>
            <a:pathLst>
              <a:path w="901" h="721">
                <a:moveTo>
                  <a:pt x="0" y="720"/>
                </a:moveTo>
                <a:lnTo>
                  <a:pt x="95" y="712"/>
                </a:lnTo>
                <a:lnTo>
                  <a:pt x="142" y="704"/>
                </a:lnTo>
                <a:lnTo>
                  <a:pt x="189" y="691"/>
                </a:lnTo>
                <a:lnTo>
                  <a:pt x="237" y="675"/>
                </a:lnTo>
                <a:lnTo>
                  <a:pt x="284" y="653"/>
                </a:lnTo>
                <a:lnTo>
                  <a:pt x="331" y="623"/>
                </a:lnTo>
                <a:lnTo>
                  <a:pt x="426" y="540"/>
                </a:lnTo>
                <a:lnTo>
                  <a:pt x="521" y="422"/>
                </a:lnTo>
                <a:lnTo>
                  <a:pt x="616" y="281"/>
                </a:lnTo>
                <a:lnTo>
                  <a:pt x="663" y="209"/>
                </a:lnTo>
                <a:lnTo>
                  <a:pt x="710" y="142"/>
                </a:lnTo>
                <a:lnTo>
                  <a:pt x="757" y="83"/>
                </a:lnTo>
                <a:lnTo>
                  <a:pt x="805" y="38"/>
                </a:lnTo>
                <a:lnTo>
                  <a:pt x="852" y="9"/>
                </a:lnTo>
                <a:lnTo>
                  <a:pt x="900" y="0"/>
                </a:lnTo>
              </a:path>
            </a:pathLst>
          </a:custGeom>
          <a:noFill/>
          <a:ln w="50800" cap="rnd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41" name="Line 8"/>
          <p:cNvSpPr>
            <a:spLocks noChangeShapeType="1"/>
          </p:cNvSpPr>
          <p:nvPr/>
        </p:nvSpPr>
        <p:spPr bwMode="auto">
          <a:xfrm>
            <a:off x="7010400" y="2743200"/>
            <a:ext cx="0" cy="12192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E" b="1" dirty="0"/>
          </a:p>
        </p:txBody>
      </p:sp>
      <p:sp>
        <p:nvSpPr>
          <p:cNvPr id="43" name="Line 10"/>
          <p:cNvSpPr>
            <a:spLocks noChangeShapeType="1"/>
          </p:cNvSpPr>
          <p:nvPr/>
        </p:nvSpPr>
        <p:spPr bwMode="auto">
          <a:xfrm>
            <a:off x="5556250" y="2659063"/>
            <a:ext cx="1588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44" name="Line 11"/>
          <p:cNvSpPr>
            <a:spLocks noChangeShapeType="1"/>
          </p:cNvSpPr>
          <p:nvPr/>
        </p:nvSpPr>
        <p:spPr bwMode="auto">
          <a:xfrm>
            <a:off x="5556250" y="2781300"/>
            <a:ext cx="1588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45" name="Line 12"/>
          <p:cNvSpPr>
            <a:spLocks noChangeShapeType="1"/>
          </p:cNvSpPr>
          <p:nvPr/>
        </p:nvSpPr>
        <p:spPr bwMode="auto">
          <a:xfrm>
            <a:off x="5556250" y="2901950"/>
            <a:ext cx="1588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46" name="Line 13"/>
          <p:cNvSpPr>
            <a:spLocks noChangeShapeType="1"/>
          </p:cNvSpPr>
          <p:nvPr/>
        </p:nvSpPr>
        <p:spPr bwMode="auto">
          <a:xfrm>
            <a:off x="5556250" y="3024188"/>
            <a:ext cx="1588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47" name="Line 14"/>
          <p:cNvSpPr>
            <a:spLocks noChangeShapeType="1"/>
          </p:cNvSpPr>
          <p:nvPr/>
        </p:nvSpPr>
        <p:spPr bwMode="auto">
          <a:xfrm>
            <a:off x="5556250" y="3144838"/>
            <a:ext cx="1588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48" name="Line 15"/>
          <p:cNvSpPr>
            <a:spLocks noChangeShapeType="1"/>
          </p:cNvSpPr>
          <p:nvPr/>
        </p:nvSpPr>
        <p:spPr bwMode="auto">
          <a:xfrm>
            <a:off x="5556250" y="3267075"/>
            <a:ext cx="1588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49" name="Line 16"/>
          <p:cNvSpPr>
            <a:spLocks noChangeShapeType="1"/>
          </p:cNvSpPr>
          <p:nvPr/>
        </p:nvSpPr>
        <p:spPr bwMode="auto">
          <a:xfrm>
            <a:off x="5556250" y="3387725"/>
            <a:ext cx="1588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50" name="Line 17"/>
          <p:cNvSpPr>
            <a:spLocks noChangeShapeType="1"/>
          </p:cNvSpPr>
          <p:nvPr/>
        </p:nvSpPr>
        <p:spPr bwMode="auto">
          <a:xfrm>
            <a:off x="5556250" y="3509963"/>
            <a:ext cx="1588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51" name="Line 18"/>
          <p:cNvSpPr>
            <a:spLocks noChangeShapeType="1"/>
          </p:cNvSpPr>
          <p:nvPr/>
        </p:nvSpPr>
        <p:spPr bwMode="auto">
          <a:xfrm>
            <a:off x="5556250" y="3630613"/>
            <a:ext cx="1588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52" name="Line 19"/>
          <p:cNvSpPr>
            <a:spLocks noChangeShapeType="1"/>
          </p:cNvSpPr>
          <p:nvPr/>
        </p:nvSpPr>
        <p:spPr bwMode="auto">
          <a:xfrm>
            <a:off x="5556250" y="3751263"/>
            <a:ext cx="1588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53" name="Line 20"/>
          <p:cNvSpPr>
            <a:spLocks noChangeShapeType="1"/>
          </p:cNvSpPr>
          <p:nvPr/>
        </p:nvSpPr>
        <p:spPr bwMode="auto">
          <a:xfrm>
            <a:off x="8574088" y="3879850"/>
            <a:ext cx="0" cy="1588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54" name="Line 21"/>
          <p:cNvSpPr>
            <a:spLocks noChangeShapeType="1"/>
          </p:cNvSpPr>
          <p:nvPr/>
        </p:nvSpPr>
        <p:spPr bwMode="auto">
          <a:xfrm>
            <a:off x="8274050" y="3879850"/>
            <a:ext cx="0" cy="1588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55" name="Line 22"/>
          <p:cNvSpPr>
            <a:spLocks noChangeShapeType="1"/>
          </p:cNvSpPr>
          <p:nvPr/>
        </p:nvSpPr>
        <p:spPr bwMode="auto">
          <a:xfrm>
            <a:off x="7972425" y="3879850"/>
            <a:ext cx="0" cy="1588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56" name="Line 23"/>
          <p:cNvSpPr>
            <a:spLocks noChangeShapeType="1"/>
          </p:cNvSpPr>
          <p:nvPr/>
        </p:nvSpPr>
        <p:spPr bwMode="auto">
          <a:xfrm>
            <a:off x="7672388" y="3879850"/>
            <a:ext cx="0" cy="1588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57" name="Line 24"/>
          <p:cNvSpPr>
            <a:spLocks noChangeShapeType="1"/>
          </p:cNvSpPr>
          <p:nvPr/>
        </p:nvSpPr>
        <p:spPr bwMode="auto">
          <a:xfrm>
            <a:off x="7372350" y="3879850"/>
            <a:ext cx="0" cy="1588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58" name="Line 25"/>
          <p:cNvSpPr>
            <a:spLocks noChangeShapeType="1"/>
          </p:cNvSpPr>
          <p:nvPr/>
        </p:nvSpPr>
        <p:spPr bwMode="auto">
          <a:xfrm>
            <a:off x="7072313" y="3879850"/>
            <a:ext cx="0" cy="1588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59" name="Line 26"/>
          <p:cNvSpPr>
            <a:spLocks noChangeShapeType="1"/>
          </p:cNvSpPr>
          <p:nvPr/>
        </p:nvSpPr>
        <p:spPr bwMode="auto">
          <a:xfrm>
            <a:off x="6772275" y="3879850"/>
            <a:ext cx="0" cy="1588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60" name="Line 27"/>
          <p:cNvSpPr>
            <a:spLocks noChangeShapeType="1"/>
          </p:cNvSpPr>
          <p:nvPr/>
        </p:nvSpPr>
        <p:spPr bwMode="auto">
          <a:xfrm>
            <a:off x="6472238" y="3879850"/>
            <a:ext cx="0" cy="1588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61" name="Line 28"/>
          <p:cNvSpPr>
            <a:spLocks noChangeShapeType="1"/>
          </p:cNvSpPr>
          <p:nvPr/>
        </p:nvSpPr>
        <p:spPr bwMode="auto">
          <a:xfrm>
            <a:off x="6170613" y="3879850"/>
            <a:ext cx="0" cy="1588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62" name="Line 29"/>
          <p:cNvSpPr>
            <a:spLocks noChangeShapeType="1"/>
          </p:cNvSpPr>
          <p:nvPr/>
        </p:nvSpPr>
        <p:spPr bwMode="auto">
          <a:xfrm>
            <a:off x="5870575" y="3879850"/>
            <a:ext cx="0" cy="1588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E"/>
          </a:p>
        </p:txBody>
      </p:sp>
      <p:sp>
        <p:nvSpPr>
          <p:cNvPr id="63" name="Rectangle 30"/>
          <p:cNvSpPr>
            <a:spLocks noChangeArrowheads="1"/>
          </p:cNvSpPr>
          <p:nvPr/>
        </p:nvSpPr>
        <p:spPr bwMode="auto">
          <a:xfrm>
            <a:off x="5443538" y="3175000"/>
            <a:ext cx="92075" cy="184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64" name="Rectangle 31"/>
          <p:cNvSpPr>
            <a:spLocks noChangeArrowheads="1"/>
          </p:cNvSpPr>
          <p:nvPr/>
        </p:nvSpPr>
        <p:spPr bwMode="auto">
          <a:xfrm>
            <a:off x="6980238" y="3886854"/>
            <a:ext cx="184150" cy="92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65" name="Rectangle 32"/>
          <p:cNvSpPr>
            <a:spLocks noChangeArrowheads="1"/>
          </p:cNvSpPr>
          <p:nvPr/>
        </p:nvSpPr>
        <p:spPr bwMode="auto">
          <a:xfrm>
            <a:off x="8534400" y="3614738"/>
            <a:ext cx="3841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lang="en-US" b="1">
                <a:solidFill>
                  <a:srgbClr val="339933"/>
                </a:solidFill>
              </a:rPr>
              <a:t>X</a:t>
            </a:r>
          </a:p>
        </p:txBody>
      </p:sp>
      <p:sp>
        <p:nvSpPr>
          <p:cNvPr id="67" name="Rectangle 34"/>
          <p:cNvSpPr>
            <a:spLocks noChangeArrowheads="1"/>
          </p:cNvSpPr>
          <p:nvPr/>
        </p:nvSpPr>
        <p:spPr bwMode="auto">
          <a:xfrm>
            <a:off x="6900022" y="3962400"/>
            <a:ext cx="4667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lang="el-GR" b="1">
                <a:solidFill>
                  <a:schemeClr val="bg2"/>
                </a:solidFill>
                <a:cs typeface="Arial" pitchFamily="34" charset="0"/>
              </a:rPr>
              <a:t>μ</a:t>
            </a:r>
          </a:p>
        </p:txBody>
      </p:sp>
      <p:sp>
        <p:nvSpPr>
          <p:cNvPr id="68" name="Text Box 35"/>
          <p:cNvSpPr txBox="1">
            <a:spLocks noChangeArrowheads="1"/>
          </p:cNvSpPr>
          <p:nvPr/>
        </p:nvSpPr>
        <p:spPr bwMode="auto">
          <a:xfrm>
            <a:off x="7086600" y="3352800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el-GR">
                <a:solidFill>
                  <a:schemeClr val="bg2"/>
                </a:solidFill>
                <a:cs typeface="Arial" pitchFamily="34" charset="0"/>
                <a:sym typeface="Symbol" pitchFamily="18" charset="2"/>
              </a:rPr>
              <a:t>σ</a:t>
            </a:r>
            <a:endParaRPr lang="el-GR">
              <a:solidFill>
                <a:schemeClr val="bg2"/>
              </a:solidFill>
              <a:cs typeface="Arial" pitchFamily="34" charset="0"/>
            </a:endParaRPr>
          </a:p>
        </p:txBody>
      </p:sp>
      <p:sp>
        <p:nvSpPr>
          <p:cNvPr id="69" name="Line 36"/>
          <p:cNvSpPr>
            <a:spLocks noChangeShapeType="1"/>
          </p:cNvSpPr>
          <p:nvPr/>
        </p:nvSpPr>
        <p:spPr bwMode="auto">
          <a:xfrm flipH="1">
            <a:off x="7010400" y="3352800"/>
            <a:ext cx="5334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IE"/>
          </a:p>
        </p:txBody>
      </p:sp>
      <p:cxnSp>
        <p:nvCxnSpPr>
          <p:cNvPr id="3" name="Straight Connector 2"/>
          <p:cNvCxnSpPr/>
          <p:nvPr/>
        </p:nvCxnSpPr>
        <p:spPr>
          <a:xfrm>
            <a:off x="5562600" y="3932891"/>
            <a:ext cx="2825824" cy="2950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ChangeArrowheads="1"/>
          </p:cNvSpPr>
          <p:nvPr/>
        </p:nvSpPr>
        <p:spPr bwMode="auto">
          <a:xfrm>
            <a:off x="457200" y="533400"/>
            <a:ext cx="8248650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175107" name="Rectangle 3"/>
          <p:cNvSpPr>
            <a:spLocks noChangeArrowheads="1"/>
          </p:cNvSpPr>
          <p:nvPr/>
        </p:nvSpPr>
        <p:spPr bwMode="auto">
          <a:xfrm>
            <a:off x="4800600" y="2667000"/>
            <a:ext cx="39814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E"/>
          </a:p>
        </p:txBody>
      </p:sp>
      <p:sp>
        <p:nvSpPr>
          <p:cNvPr id="175108" name="Rectangle 4"/>
          <p:cNvSpPr>
            <a:spLocks noChangeArrowheads="1"/>
          </p:cNvSpPr>
          <p:nvPr/>
        </p:nvSpPr>
        <p:spPr bwMode="auto">
          <a:xfrm>
            <a:off x="4953000" y="2667000"/>
            <a:ext cx="36004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E"/>
          </a:p>
        </p:txBody>
      </p:sp>
      <p:graphicFrame>
        <p:nvGraphicFramePr>
          <p:cNvPr id="175109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1676400" y="1981200"/>
          <a:ext cx="5105400" cy="292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1" name="Worksheet" r:id="rId5" imgW="3588120" imgH="2236320" progId="Excel.Sheet.8">
                  <p:embed/>
                </p:oleObj>
              </mc:Choice>
              <mc:Fallback>
                <p:oleObj name="Worksheet" r:id="rId5" imgW="3588120" imgH="2236320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981200"/>
                        <a:ext cx="5105400" cy="292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110" name="Rectangle 6"/>
          <p:cNvSpPr>
            <a:spLocks noChangeArrowheads="1"/>
          </p:cNvSpPr>
          <p:nvPr/>
        </p:nvSpPr>
        <p:spPr bwMode="auto">
          <a:xfrm>
            <a:off x="762000" y="5181600"/>
            <a:ext cx="7312025" cy="83185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/>
            <a:r>
              <a:rPr lang="en-US" b="1"/>
              <a:t>By varying the parameters </a:t>
            </a:r>
            <a:r>
              <a:rPr lang="el-GR" b="1">
                <a:solidFill>
                  <a:schemeClr val="folHlink"/>
                </a:solidFill>
                <a:cs typeface="Arial" pitchFamily="34" charset="0"/>
              </a:rPr>
              <a:t>μ</a:t>
            </a:r>
            <a:r>
              <a:rPr lang="en-US" b="1"/>
              <a:t> and </a:t>
            </a:r>
            <a:r>
              <a:rPr lang="el-GR" b="1">
                <a:solidFill>
                  <a:schemeClr val="folHlink"/>
                </a:solidFill>
                <a:cs typeface="Arial" pitchFamily="34" charset="0"/>
              </a:rPr>
              <a:t>σ</a:t>
            </a:r>
            <a:r>
              <a:rPr lang="en-US" b="1"/>
              <a:t>, we obtain different normal distributions</a:t>
            </a:r>
          </a:p>
        </p:txBody>
      </p:sp>
      <p:sp>
        <p:nvSpPr>
          <p:cNvPr id="175111" name="Rectangle 7"/>
          <p:cNvSpPr>
            <a:spLocks noChangeArrowheads="1"/>
          </p:cNvSpPr>
          <p:nvPr/>
        </p:nvSpPr>
        <p:spPr bwMode="auto">
          <a:xfrm>
            <a:off x="1295400" y="457200"/>
            <a:ext cx="7467600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 anchorCtr="1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4000">
                <a:solidFill>
                  <a:schemeClr val="tx2"/>
                </a:solidFill>
              </a:rPr>
              <a:t>Many Normal Distributions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5361-4EB3-4CE3-A733-77D27430B0D7}" type="slidenum">
              <a:rPr lang="en-IE" smtClean="0"/>
              <a:pPr/>
              <a:t>8</a:t>
            </a:fld>
            <a:endParaRPr lang="en-I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And more statements....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68% of obs. fall between Mean ± 1 SD</a:t>
            </a:r>
          </a:p>
          <a:p>
            <a:r>
              <a:rPr lang="en-IE" dirty="0" smtClean="0"/>
              <a:t>2.5% are ≥ Mean + 1.96* SD</a:t>
            </a:r>
          </a:p>
          <a:p>
            <a:r>
              <a:rPr lang="en-IE" dirty="0" smtClean="0"/>
              <a:t>5% are less ≤ Mean – 1.64*SD</a:t>
            </a:r>
          </a:p>
          <a:p>
            <a:r>
              <a:rPr lang="en-IE" dirty="0" smtClean="0"/>
              <a:t>Approx all of the data fall within mean ± 3 SD</a:t>
            </a:r>
          </a:p>
          <a:p>
            <a:r>
              <a:rPr lang="en-IE" dirty="0" smtClean="0"/>
              <a:t>We can make lots more of these types of statements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5361-4EB3-4CE3-A733-77D27430B0D7}" type="slidenum">
              <a:rPr lang="en-IE" smtClean="0"/>
              <a:pPr/>
              <a:t>9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1277</Words>
  <Application>Microsoft Office PowerPoint</Application>
  <PresentationFormat>On-screen Show (4:3)</PresentationFormat>
  <Paragraphs>387</Paragraphs>
  <Slides>42</Slides>
  <Notes>40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5" baseType="lpstr">
      <vt:lpstr>Office Theme</vt:lpstr>
      <vt:lpstr>Equation</vt:lpstr>
      <vt:lpstr>Worksheet</vt:lpstr>
      <vt:lpstr>Statistical Analysis- ST1002</vt:lpstr>
      <vt:lpstr>Learning Objectives</vt:lpstr>
      <vt:lpstr>Dover sole</vt:lpstr>
      <vt:lpstr>Weights of Dover Sole</vt:lpstr>
      <vt:lpstr>Have a quick look and then forget ..</vt:lpstr>
      <vt:lpstr>What is so special about the Normal Distribution?</vt:lpstr>
      <vt:lpstr>The Normal Distribution</vt:lpstr>
      <vt:lpstr>PowerPoint Presentation</vt:lpstr>
      <vt:lpstr>And more statements....</vt:lpstr>
      <vt:lpstr>In terms of weight....</vt:lpstr>
      <vt:lpstr>The Standardized  Normal Distribution</vt:lpstr>
      <vt:lpstr>The Standardized Normal</vt:lpstr>
      <vt:lpstr>Translation to the Standardized Normal Distribution</vt:lpstr>
      <vt:lpstr>Example</vt:lpstr>
      <vt:lpstr>Table of figures</vt:lpstr>
      <vt:lpstr>Looking up table</vt:lpstr>
      <vt:lpstr>Graph</vt:lpstr>
      <vt:lpstr>More examples</vt:lpstr>
      <vt:lpstr>General Procedure for Finding Probabilities/proportions </vt:lpstr>
      <vt:lpstr>Finding Normal Probabilities</vt:lpstr>
      <vt:lpstr>PowerPoint Presentation</vt:lpstr>
      <vt:lpstr>Solution: Finding P(Z ≤ 0.12)</vt:lpstr>
      <vt:lpstr> Upper Tail Probabilities</vt:lpstr>
      <vt:lpstr> Upper Tail Probabilities</vt:lpstr>
      <vt:lpstr>Probability Between  Two Values</vt:lpstr>
      <vt:lpstr>Solution: Finding P(0 ≤ Z ≤ 0.12)</vt:lpstr>
      <vt:lpstr>Probabilities in the Lower Tail </vt:lpstr>
      <vt:lpstr>Probabilities in the Lower Tail </vt:lpstr>
      <vt:lpstr>Finding the X value for a Known Probability</vt:lpstr>
      <vt:lpstr>Finding the X value for a Known Probability</vt:lpstr>
      <vt:lpstr>Finding the X value for a Known Probability</vt:lpstr>
      <vt:lpstr>Finding the X value</vt:lpstr>
      <vt:lpstr>A few points about table</vt:lpstr>
      <vt:lpstr>Histogram</vt:lpstr>
      <vt:lpstr>Normal probability plot</vt:lpstr>
      <vt:lpstr>Another picture</vt:lpstr>
      <vt:lpstr>Normal Probability plot</vt:lpstr>
      <vt:lpstr>Another picture</vt:lpstr>
      <vt:lpstr>Normal probability</vt:lpstr>
      <vt:lpstr>Another example</vt:lpstr>
      <vt:lpstr>And probability plot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Myra</dc:creator>
  <cp:lastModifiedBy>moregan</cp:lastModifiedBy>
  <cp:revision>51</cp:revision>
  <cp:lastPrinted>2011-10-04T15:53:45Z</cp:lastPrinted>
  <dcterms:created xsi:type="dcterms:W3CDTF">2011-09-09T14:00:50Z</dcterms:created>
  <dcterms:modified xsi:type="dcterms:W3CDTF">2015-10-07T10:39:08Z</dcterms:modified>
</cp:coreProperties>
</file>