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72" r:id="rId12"/>
    <p:sldId id="273" r:id="rId13"/>
    <p:sldId id="265" r:id="rId14"/>
    <p:sldId id="263" r:id="rId15"/>
    <p:sldId id="266" r:id="rId16"/>
    <p:sldId id="274" r:id="rId17"/>
    <p:sldId id="275" r:id="rId18"/>
    <p:sldId id="267" r:id="rId19"/>
    <p:sldId id="268" r:id="rId20"/>
    <p:sldId id="269" r:id="rId21"/>
    <p:sldId id="271" r:id="rId22"/>
    <p:sldId id="276" r:id="rId23"/>
    <p:sldId id="277" r:id="rId24"/>
    <p:sldId id="27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051DB-C7E5-481D-AC25-59D83F45DAFA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001ED-E986-4290-AFAE-87E511CFB2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690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06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330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03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676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706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60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3249-14AD-49EC-A72A-DD8FE892768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160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8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001ED-E986-4290-AFAE-87E511CFB201}" type="slidenum">
              <a:rPr lang="en-IE" smtClean="0"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B351-7931-492D-B00A-47E6A79610C2}" type="datetimeFigureOut">
              <a:rPr lang="en-IE" smtClean="0"/>
              <a:t>23/10/2015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693E-0022-4562-BD65-97D3667FDC23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bkSRLYSoj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Statistics Analysis- ST1002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Estimation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…..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How do we calculate      </a:t>
            </a:r>
          </a:p>
          <a:p>
            <a:pPr>
              <a:buNone/>
            </a:pPr>
            <a:r>
              <a:rPr lang="en-IE" dirty="0" smtClean="0"/>
              <a:t>	We use the sample SD(9,920) to estimate </a:t>
            </a:r>
            <a:r>
              <a:rPr lang="el-GR" dirty="0" smtClean="0"/>
              <a:t>σ</a:t>
            </a:r>
            <a:r>
              <a:rPr lang="en-IE" dirty="0" smtClean="0"/>
              <a:t> 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Let us call this SE – standard deviation of the distribution of sample means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Theory tells 95% of all sample means lie in this</a:t>
            </a:r>
          </a:p>
          <a:p>
            <a:pPr>
              <a:buNone/>
            </a:pPr>
            <a:endParaRPr lang="en-IE" dirty="0" smtClean="0"/>
          </a:p>
          <a:p>
            <a:endParaRPr lang="en-IE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788024" y="1844824"/>
          <a:ext cx="48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4" imgW="482400" imgH="787320" progId="Equation.DSMT4">
                  <p:embed/>
                </p:oleObj>
              </mc:Choice>
              <mc:Fallback>
                <p:oleObj name="Equation" r:id="rId4" imgW="482400" imgH="787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44824"/>
                        <a:ext cx="482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57769"/>
              </p:ext>
            </p:extLst>
          </p:nvPr>
        </p:nvGraphicFramePr>
        <p:xfrm>
          <a:off x="1133475" y="3213100"/>
          <a:ext cx="224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6" imgW="2247840" imgH="787320" progId="Equation.DSMT4">
                  <p:embed/>
                </p:oleObj>
              </mc:Choice>
              <mc:Fallback>
                <p:oleObj name="Equation" r:id="rId6" imgW="224784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213100"/>
                        <a:ext cx="2247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99853"/>
              </p:ext>
            </p:extLst>
          </p:nvPr>
        </p:nvGraphicFramePr>
        <p:xfrm>
          <a:off x="3707904" y="5877272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8" imgW="1600200" imgH="419040" progId="Equation.DSMT4">
                  <p:embed/>
                </p:oleObj>
              </mc:Choice>
              <mc:Fallback>
                <p:oleObj name="Equation" r:id="rId8" imgW="1600200" imgH="419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877272"/>
                        <a:ext cx="160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1.96???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Back to the Normal distribution</a:t>
            </a:r>
          </a:p>
          <a:p>
            <a:r>
              <a:rPr lang="en-IE" dirty="0" smtClean="0"/>
              <a:t>If we look up 1.96 in the table we get 0.975 </a:t>
            </a:r>
          </a:p>
          <a:p>
            <a:r>
              <a:rPr lang="en-IE" dirty="0" smtClean="0"/>
              <a:t>1-.975 or .025 or 2.5% of the area above 1.96</a:t>
            </a:r>
          </a:p>
          <a:p>
            <a:r>
              <a:rPr lang="en-IE" dirty="0" smtClean="0"/>
              <a:t>Additionally there is 2.5% of the area below </a:t>
            </a:r>
          </a:p>
          <a:p>
            <a:pPr marL="0" indent="0">
              <a:buNone/>
            </a:pPr>
            <a:r>
              <a:rPr lang="en-IE" dirty="0"/>
              <a:t>  </a:t>
            </a:r>
            <a:r>
              <a:rPr lang="en-IE" dirty="0" smtClean="0"/>
              <a:t>   -1.96</a:t>
            </a:r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6915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yet another graph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4013"/>
            <a:ext cx="56197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6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Let us come down to earth now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take 1 sample and we want to say something about true average µ</a:t>
            </a:r>
          </a:p>
          <a:p>
            <a:r>
              <a:rPr lang="en-IE" dirty="0" smtClean="0"/>
              <a:t>We take a single sample and calculate mean, there is a 95% chance that it will be within a distance of 1.96* SE of µ</a:t>
            </a:r>
          </a:p>
          <a:p>
            <a:r>
              <a:rPr lang="en-IE" dirty="0" smtClean="0"/>
              <a:t>We now consider the distance of µ from our sample mean </a:t>
            </a:r>
          </a:p>
          <a:p>
            <a:r>
              <a:rPr lang="en-IE" dirty="0" smtClean="0"/>
              <a:t>The interval    ±1.96*SE includes µ 95% of the time</a:t>
            </a:r>
            <a:endParaRPr lang="en-I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15816" y="5013176"/>
          <a:ext cx="19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4" imgW="190440" imgH="355320" progId="Equation.DSMT4">
                  <p:embed/>
                </p:oleObj>
              </mc:Choice>
              <mc:Fallback>
                <p:oleObj name="Equation" r:id="rId4" imgW="19044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190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some more facts ….</a:t>
            </a:r>
            <a:endParaRPr lang="en-IE" dirty="0"/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131840" y="1484784"/>
          <a:ext cx="19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4" imgW="190440" imgH="355320" progId="Equation.DSMT4">
                  <p:embed/>
                </p:oleObj>
              </mc:Choice>
              <mc:Fallback>
                <p:oleObj name="Equation" r:id="rId4" imgW="19044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4784"/>
                        <a:ext cx="190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41277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Sample mean       = €40,217;  SD = €9,920 ; n=100</a:t>
            </a:r>
            <a:endParaRPr lang="en-IE" sz="2800" dirty="0"/>
          </a:p>
          <a:p>
            <a:r>
              <a:rPr lang="en-IE" sz="2800" dirty="0" smtClean="0"/>
              <a:t>95% confidence interval </a:t>
            </a:r>
            <a:r>
              <a:rPr lang="en-IE" sz="2800" b="1" dirty="0" smtClean="0"/>
              <a:t>=  </a:t>
            </a:r>
            <a:endParaRPr lang="en-IE" sz="28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43808" y="2564904"/>
          <a:ext cx="30353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6" imgW="3035160" imgH="2158920" progId="Equation.DSMT4">
                  <p:embed/>
                </p:oleObj>
              </mc:Choice>
              <mc:Fallback>
                <p:oleObj name="Equation" r:id="rId6" imgW="3035160" imgH="2158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564904"/>
                        <a:ext cx="30353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5373216"/>
            <a:ext cx="7894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95%   confident that the population mean lies in this interval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95% really mean?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Suppose we drew 100 samples and calculate 100 CI’s.</a:t>
            </a:r>
          </a:p>
          <a:p>
            <a:r>
              <a:rPr lang="en-IE" dirty="0" smtClean="0"/>
              <a:t>95% of them would contain the population mean</a:t>
            </a:r>
          </a:p>
          <a:p>
            <a:r>
              <a:rPr lang="en-IE" dirty="0" smtClean="0"/>
              <a:t>5% would not.</a:t>
            </a:r>
          </a:p>
          <a:p>
            <a:r>
              <a:rPr lang="en-IE" dirty="0" smtClean="0"/>
              <a:t>Of course we have no idea which intervals contain the population mean</a:t>
            </a:r>
          </a:p>
          <a:p>
            <a:endParaRPr lang="en-IE" dirty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about a 99% CI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the magic number?</a:t>
            </a:r>
          </a:p>
          <a:p>
            <a:r>
              <a:rPr lang="en-IE" dirty="0" smtClean="0"/>
              <a:t>1% divided between the two tails</a:t>
            </a:r>
          </a:p>
          <a:p>
            <a:r>
              <a:rPr lang="en-IE" dirty="0" smtClean="0"/>
              <a:t>.5% = .005</a:t>
            </a:r>
          </a:p>
          <a:p>
            <a:r>
              <a:rPr lang="en-IE" dirty="0" smtClean="0"/>
              <a:t>To look up the table backwards we need to calculate 1-.005 = .995</a:t>
            </a:r>
          </a:p>
          <a:p>
            <a:r>
              <a:rPr lang="en-IE" dirty="0" smtClean="0"/>
              <a:t>2.55 to 2.61</a:t>
            </a:r>
          </a:p>
          <a:p>
            <a:r>
              <a:rPr lang="en-IE" dirty="0" smtClean="0"/>
              <a:t>Traditionally taken as 2.58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23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03835"/>
              </p:ext>
            </p:extLst>
          </p:nvPr>
        </p:nvGraphicFramePr>
        <p:xfrm>
          <a:off x="2771800" y="2420888"/>
          <a:ext cx="30353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4" imgW="3047760" imgH="2158920" progId="Equation.DSMT4">
                  <p:embed/>
                </p:oleObj>
              </mc:Choice>
              <mc:Fallback>
                <p:oleObj name="Equation" r:id="rId4" imgW="3047760" imgH="2158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20888"/>
                        <a:ext cx="30353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1628800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99% confidence interval.  </a:t>
            </a:r>
            <a:endParaRPr lang="en-IE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157192"/>
            <a:ext cx="274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What do you notice</a:t>
            </a:r>
            <a:r>
              <a:rPr lang="en-IE" dirty="0" smtClean="0"/>
              <a:t>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9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Distribution of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Sample data does not have to be normally distributed</a:t>
            </a:r>
          </a:p>
          <a:p>
            <a:r>
              <a:rPr lang="en-IE" dirty="0" smtClean="0"/>
              <a:t>As the sample size gets bigger, sampling distribution of the mean will be more normal</a:t>
            </a:r>
          </a:p>
          <a:p>
            <a:r>
              <a:rPr lang="en-IE" dirty="0" smtClean="0"/>
              <a:t>Central limit theorem</a:t>
            </a:r>
          </a:p>
          <a:p>
            <a:r>
              <a:rPr lang="en-IE" dirty="0" smtClean="0"/>
              <a:t>n&gt; 30  usually fine</a:t>
            </a:r>
          </a:p>
          <a:p>
            <a:r>
              <a:rPr lang="en-IE" dirty="0" smtClean="0"/>
              <a:t>Sampling distribution of other statistics exist</a:t>
            </a:r>
          </a:p>
          <a:p>
            <a:r>
              <a:rPr lang="en-IE" dirty="0" smtClean="0"/>
              <a:t>Simple random sampling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Population size 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Does not figure here at all</a:t>
            </a:r>
          </a:p>
          <a:p>
            <a:r>
              <a:rPr lang="en-IE" dirty="0" smtClean="0"/>
              <a:t>Be careful if it is small it needs to be considered </a:t>
            </a:r>
          </a:p>
          <a:p>
            <a:r>
              <a:rPr lang="en-IE" dirty="0" smtClean="0"/>
              <a:t>n/N &gt;0 .1 ask somebody what to do.</a:t>
            </a:r>
          </a:p>
          <a:p>
            <a:r>
              <a:rPr lang="en-IE" dirty="0" smtClean="0"/>
              <a:t>There is a another term involved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Dilbert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86819"/>
            <a:ext cx="6324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Major important issue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do we select the 100 households from the 20,000 household</a:t>
            </a:r>
          </a:p>
          <a:p>
            <a:r>
              <a:rPr lang="en-IE" dirty="0" smtClean="0"/>
              <a:t>Incredibly important</a:t>
            </a:r>
          </a:p>
          <a:p>
            <a:r>
              <a:rPr lang="en-IE" dirty="0" smtClean="0"/>
              <a:t>We will cover this later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happens for proportions?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Same idea.</a:t>
            </a:r>
          </a:p>
          <a:p>
            <a:r>
              <a:rPr lang="en-IE" dirty="0" smtClean="0"/>
              <a:t>We collect a sample and calculate an estimate and an interval estimate like before.</a:t>
            </a:r>
          </a:p>
          <a:p>
            <a:r>
              <a:rPr lang="en-IE" dirty="0" smtClean="0"/>
              <a:t>We need to know how to calculate the SE(proportion)</a:t>
            </a:r>
          </a:p>
          <a:p>
            <a:pPr marL="0" indent="0">
              <a:buNone/>
            </a:pP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with proportions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 smtClean="0"/>
                  <a:t>Take sample of 80 in your district and find that 20 people will support me</a:t>
                </a:r>
              </a:p>
              <a:p>
                <a:r>
                  <a:rPr lang="en-IE" dirty="0" smtClean="0"/>
                  <a:t>Sample proportion p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dirty="0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IE" b="0" i="1" dirty="0" smtClean="0">
                            <a:latin typeface="Cambria Math"/>
                          </a:rPr>
                          <m:t>80</m:t>
                        </m:r>
                      </m:den>
                    </m:f>
                  </m:oMath>
                </a14:m>
                <a:r>
                  <a:rPr lang="en-IE" b="0" dirty="0" smtClean="0"/>
                  <a:t>=0.25</a:t>
                </a:r>
              </a:p>
              <a:p>
                <a:r>
                  <a:rPr lang="en-IE" dirty="0" smtClean="0"/>
                  <a:t>SE(p)=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IE" i="1" dirty="0">
                                <a:latin typeface="Cambria Math"/>
                              </a:rPr>
                              <m:t>∗(1−</m:t>
                            </m:r>
                            <m:r>
                              <a:rPr lang="en-IE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IE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IE" i="1" dirty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E" b="0" i="1" dirty="0" smtClean="0">
                                <a:latin typeface="Cambria Math"/>
                              </a:rPr>
                              <m:t>0.25∗(1−0.25)</m:t>
                            </m:r>
                          </m:num>
                          <m:den>
                            <m:r>
                              <a:rPr lang="en-IE" b="0" i="1" dirty="0" smtClean="0">
                                <a:latin typeface="Cambria Math"/>
                              </a:rPr>
                              <m:t>80</m:t>
                            </m:r>
                          </m:den>
                        </m:f>
                      </m:e>
                    </m:rad>
                  </m:oMath>
                </a14:m>
                <a:r>
                  <a:rPr lang="en-IE" dirty="0" smtClean="0"/>
                  <a:t>=0.048</a:t>
                </a:r>
              </a:p>
              <a:p>
                <a:r>
                  <a:rPr lang="en-IE" dirty="0" smtClean="0"/>
                  <a:t>95% CI = 0.25±1.96*0.048</a:t>
                </a:r>
              </a:p>
              <a:p>
                <a:r>
                  <a:rPr lang="en-IE" dirty="0" smtClean="0"/>
                  <a:t>=(0.16,0.34)  </a:t>
                </a:r>
              </a:p>
              <a:p>
                <a:r>
                  <a:rPr lang="en-IE" dirty="0" smtClean="0"/>
                  <a:t>Between 16% and 34% of people will support me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 r="-17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Just one consideration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above is an approximation</a:t>
            </a:r>
          </a:p>
          <a:p>
            <a:r>
              <a:rPr lang="en-IE" dirty="0" smtClean="0"/>
              <a:t>n*p*(1-p) &gt; 5 for it to work</a:t>
            </a:r>
          </a:p>
          <a:p>
            <a:r>
              <a:rPr lang="en-IE" dirty="0" smtClean="0"/>
              <a:t>In our example n=80, p=0.25</a:t>
            </a:r>
          </a:p>
          <a:p>
            <a:r>
              <a:rPr lang="en-IE" dirty="0"/>
              <a:t>n*p*(1-p</a:t>
            </a:r>
            <a:r>
              <a:rPr lang="en-IE" dirty="0" smtClean="0"/>
              <a:t>)=80*0.25*0.75=15</a:t>
            </a:r>
          </a:p>
          <a:p>
            <a:endParaRPr lang="en-IE" dirty="0"/>
          </a:p>
          <a:p>
            <a:r>
              <a:rPr lang="en-IE" dirty="0" smtClean="0"/>
              <a:t>So we are fine.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49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Important message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Concept of an interval estimate </a:t>
            </a:r>
          </a:p>
          <a:p>
            <a:r>
              <a:rPr lang="en-IE" dirty="0" smtClean="0"/>
              <a:t>Applicable anywhere where we calculate a statistic based on a sample</a:t>
            </a:r>
          </a:p>
          <a:p>
            <a:r>
              <a:rPr lang="en-IE" dirty="0" smtClean="0"/>
              <a:t>Sampling distribution for a statistic</a:t>
            </a:r>
          </a:p>
          <a:p>
            <a:r>
              <a:rPr lang="en-IE" dirty="0" smtClean="0"/>
              <a:t>We have seen how to calculate the SE for a mean</a:t>
            </a:r>
          </a:p>
          <a:p>
            <a:r>
              <a:rPr lang="en-IE" dirty="0" smtClean="0"/>
              <a:t>We will see many more applications in future</a:t>
            </a:r>
          </a:p>
          <a:p>
            <a:r>
              <a:rPr lang="en-IE" dirty="0" smtClean="0"/>
              <a:t>Margin of error</a:t>
            </a:r>
          </a:p>
          <a:p>
            <a:r>
              <a:rPr lang="en-IE" dirty="0" smtClean="0"/>
              <a:t>Measure of uncertainty</a:t>
            </a:r>
          </a:p>
          <a:p>
            <a:r>
              <a:rPr lang="en-IE" dirty="0" smtClean="0"/>
              <a:t>Width of interval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>
              <a:hlinkClick r:id="rId2"/>
            </a:endParaRPr>
          </a:p>
          <a:p>
            <a:endParaRPr lang="en-IE" dirty="0">
              <a:hlinkClick r:id="rId2"/>
            </a:endParaRPr>
          </a:p>
          <a:p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www.youtube.com/watch?v=jbkSRLYSojo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855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Assignments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 assignments worth 15%</a:t>
            </a:r>
          </a:p>
          <a:p>
            <a:pPr lvl="1"/>
            <a:r>
              <a:rPr lang="en-IE" dirty="0" smtClean="0"/>
              <a:t>Assignment 1 5%</a:t>
            </a:r>
          </a:p>
          <a:p>
            <a:pPr lvl="1"/>
            <a:r>
              <a:rPr lang="en-IE" dirty="0" smtClean="0"/>
              <a:t>Assignment 2 10%</a:t>
            </a:r>
          </a:p>
          <a:p>
            <a:r>
              <a:rPr lang="en-IE" dirty="0" smtClean="0"/>
              <a:t>A number of  </a:t>
            </a:r>
            <a:r>
              <a:rPr lang="en-IE" dirty="0" smtClean="0"/>
              <a:t>labs worth another 15%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82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Population of 20,000 households</a:t>
            </a:r>
          </a:p>
          <a:p>
            <a:r>
              <a:rPr lang="en-IE" dirty="0" smtClean="0"/>
              <a:t>Want to estimate annual income</a:t>
            </a:r>
          </a:p>
          <a:p>
            <a:r>
              <a:rPr lang="en-IE" dirty="0" smtClean="0"/>
              <a:t>What do we do?</a:t>
            </a:r>
          </a:p>
          <a:p>
            <a:r>
              <a:rPr lang="en-IE" dirty="0" smtClean="0"/>
              <a:t>Have not the money or resources to ask everyone</a:t>
            </a:r>
          </a:p>
          <a:p>
            <a:r>
              <a:rPr lang="en-IE" dirty="0" smtClean="0"/>
              <a:t>Take a sample of 100 households</a:t>
            </a:r>
          </a:p>
          <a:p>
            <a:r>
              <a:rPr lang="en-IE" dirty="0" smtClean="0"/>
              <a:t>Why 100 !!!!!!!!!!</a:t>
            </a:r>
          </a:p>
          <a:p>
            <a:r>
              <a:rPr lang="en-IE" dirty="0" smtClean="0"/>
              <a:t> Good question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Population Distribution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877272"/>
            <a:ext cx="7647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 = </a:t>
            </a:r>
            <a:r>
              <a:rPr lang="en-IE" dirty="0"/>
              <a:t> </a:t>
            </a:r>
            <a:r>
              <a:rPr lang="en-IE" dirty="0" smtClean="0"/>
              <a:t>€40,044, SD= €10,072        True and unknown  mean indicated by µ and</a:t>
            </a:r>
          </a:p>
          <a:p>
            <a:r>
              <a:rPr lang="en-IE" dirty="0"/>
              <a:t> </a:t>
            </a:r>
            <a:r>
              <a:rPr lang="en-IE" dirty="0" smtClean="0"/>
              <a:t>                                                               SD indicated by </a:t>
            </a:r>
            <a:r>
              <a:rPr lang="el-GR" dirty="0" smtClean="0"/>
              <a:t>σ</a:t>
            </a:r>
            <a:r>
              <a:rPr lang="en-IE" dirty="0" smtClean="0"/>
              <a:t> 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size of 100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8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877272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 = €40,217 SD= €9,920</a:t>
            </a:r>
            <a:endParaRPr lang="en-IE" dirty="0"/>
          </a:p>
          <a:p>
            <a:endParaRPr lang="en-IE" dirty="0"/>
          </a:p>
          <a:p>
            <a:r>
              <a:rPr lang="en-IE" dirty="0" smtClean="0"/>
              <a:t>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again and again ….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27300" y="1838325"/>
          <a:ext cx="4089400" cy="3181350"/>
        </p:xfrm>
        <a:graphic>
          <a:graphicData uri="http://schemas.openxmlformats.org/drawingml/2006/table">
            <a:tbl>
              <a:tblPr/>
              <a:tblGrid>
                <a:gridCol w="977900"/>
                <a:gridCol w="1346200"/>
                <a:gridCol w="1765300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€40,374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€10,676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€38,388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€9,225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€39,196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€10,116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€39,607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€10,139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€40,406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€8,736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€39,040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€9,869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€38,635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€11,046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€39,401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€10,926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€39,697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€9,846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€39,858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€10,055</a:t>
                      </a:r>
                    </a:p>
                  </a:txBody>
                  <a:tcPr marL="342900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still in never </a:t>
            </a:r>
            <a:r>
              <a:rPr lang="en-IE" dirty="0" err="1" smtClean="0"/>
              <a:t>never</a:t>
            </a:r>
            <a:r>
              <a:rPr lang="en-IE" dirty="0" smtClean="0"/>
              <a:t> land</a:t>
            </a:r>
            <a:endParaRPr lang="en-I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484784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301208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Sampling distribution of the means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7544" y="5733256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3987720" imgH="431640" progId="Equation.DSMT4">
                  <p:embed/>
                </p:oleObj>
              </mc:Choice>
              <mc:Fallback>
                <p:oleObj name="Equation" r:id="rId5" imgW="39877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33256"/>
                        <a:ext cx="398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facts  ….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Sampling distribution of the means are normally distributed for a lot of situations</a:t>
            </a:r>
          </a:p>
          <a:p>
            <a:r>
              <a:rPr lang="en-IE" dirty="0" smtClean="0"/>
              <a:t>Much tighter than the population distribution</a:t>
            </a:r>
          </a:p>
          <a:p>
            <a:r>
              <a:rPr lang="en-IE" dirty="0" smtClean="0"/>
              <a:t>Given that the sample is taken properly, mean of the sampling means should equal population mean µ</a:t>
            </a:r>
          </a:p>
          <a:p>
            <a:r>
              <a:rPr lang="en-IE" dirty="0" smtClean="0"/>
              <a:t>SD of the sample means distribution =       (called the standard error of the mean (SE))</a:t>
            </a:r>
          </a:p>
          <a:p>
            <a:pPr>
              <a:buNone/>
            </a:pPr>
            <a:r>
              <a:rPr lang="en-IE" dirty="0" smtClean="0"/>
              <a:t>n= sample size and </a:t>
            </a:r>
            <a:r>
              <a:rPr lang="el-GR" dirty="0" smtClean="0"/>
              <a:t>σ</a:t>
            </a:r>
            <a:r>
              <a:rPr lang="en-IE" dirty="0" smtClean="0"/>
              <a:t> is the population standard deviation(which of course we do not know)</a:t>
            </a:r>
          </a:p>
          <a:p>
            <a:endParaRPr lang="en-I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65842"/>
              </p:ext>
            </p:extLst>
          </p:nvPr>
        </p:nvGraphicFramePr>
        <p:xfrm>
          <a:off x="6732240" y="3933056"/>
          <a:ext cx="48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482400" imgH="787320" progId="Equation.DSMT4">
                  <p:embed/>
                </p:oleObj>
              </mc:Choice>
              <mc:Fallback>
                <p:oleObj name="Equation" r:id="rId4" imgW="48240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33056"/>
                        <a:ext cx="482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825</Words>
  <Application>Microsoft Office PowerPoint</Application>
  <PresentationFormat>On-screen Show (4:3)</PresentationFormat>
  <Paragraphs>180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Statistics Analysis- ST1002</vt:lpstr>
      <vt:lpstr>Dilbert</vt:lpstr>
      <vt:lpstr>Assignments</vt:lpstr>
      <vt:lpstr>Problem</vt:lpstr>
      <vt:lpstr>Population Distribution</vt:lpstr>
      <vt:lpstr>Sample size of 100</vt:lpstr>
      <vt:lpstr>And again and again ….</vt:lpstr>
      <vt:lpstr>And still in never never land</vt:lpstr>
      <vt:lpstr>Some facts  ….</vt:lpstr>
      <vt:lpstr>And again …..</vt:lpstr>
      <vt:lpstr>Why 1.96???</vt:lpstr>
      <vt:lpstr>And yet another graph</vt:lpstr>
      <vt:lpstr>Let us come down to earth now</vt:lpstr>
      <vt:lpstr>And some more facts ….</vt:lpstr>
      <vt:lpstr>What does the 95% really mean?</vt:lpstr>
      <vt:lpstr>How about a 99% CI</vt:lpstr>
      <vt:lpstr>Result</vt:lpstr>
      <vt:lpstr>Distribution of data</vt:lpstr>
      <vt:lpstr>Population size N</vt:lpstr>
      <vt:lpstr>Major important issue</vt:lpstr>
      <vt:lpstr>What happens for proportions?</vt:lpstr>
      <vt:lpstr>Example with proportions</vt:lpstr>
      <vt:lpstr>Just one consideration</vt:lpstr>
      <vt:lpstr>Important message</vt:lpstr>
      <vt:lpstr>Websites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username</dc:creator>
  <cp:lastModifiedBy>moregan</cp:lastModifiedBy>
  <cp:revision>26</cp:revision>
  <dcterms:created xsi:type="dcterms:W3CDTF">2011-09-16T15:08:32Z</dcterms:created>
  <dcterms:modified xsi:type="dcterms:W3CDTF">2015-10-23T09:48:04Z</dcterms:modified>
</cp:coreProperties>
</file>