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9" r:id="rId3"/>
    <p:sldId id="264" r:id="rId4"/>
    <p:sldId id="266" r:id="rId5"/>
    <p:sldId id="277" r:id="rId6"/>
    <p:sldId id="274" r:id="rId7"/>
    <p:sldId id="278" r:id="rId8"/>
    <p:sldId id="279" r:id="rId9"/>
    <p:sldId id="275" r:id="rId10"/>
    <p:sldId id="267" r:id="rId11"/>
    <p:sldId id="276" r:id="rId12"/>
    <p:sldId id="268" r:id="rId13"/>
    <p:sldId id="288" r:id="rId14"/>
    <p:sldId id="269" r:id="rId15"/>
    <p:sldId id="270" r:id="rId16"/>
    <p:sldId id="271" r:id="rId17"/>
    <p:sldId id="272" r:id="rId18"/>
    <p:sldId id="273" r:id="rId19"/>
    <p:sldId id="280" r:id="rId20"/>
    <p:sldId id="287" r:id="rId21"/>
    <p:sldId id="281" r:id="rId22"/>
    <p:sldId id="282" r:id="rId23"/>
    <p:sldId id="283" r:id="rId24"/>
    <p:sldId id="290" r:id="rId25"/>
    <p:sldId id="284" r:id="rId26"/>
    <p:sldId id="285" r:id="rId27"/>
    <p:sldId id="286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xVal>
          <c:yVal>
            <c:numRef>
              <c:f>Sheet1!$B$3:$B$23</c:f>
              <c:numCache>
                <c:formatCode>General</c:formatCode>
                <c:ptCount val="21"/>
                <c:pt idx="0">
                  <c:v>0</c:v>
                </c:pt>
                <c:pt idx="1">
                  <c:v>4.7500000000000001E-2</c:v>
                </c:pt>
                <c:pt idx="2">
                  <c:v>9.0000000000000011E-2</c:v>
                </c:pt>
                <c:pt idx="3">
                  <c:v>0.1275</c:v>
                </c:pt>
                <c:pt idx="4">
                  <c:v>0.16000000000000003</c:v>
                </c:pt>
                <c:pt idx="5">
                  <c:v>0.1875</c:v>
                </c:pt>
                <c:pt idx="6">
                  <c:v>0.21</c:v>
                </c:pt>
                <c:pt idx="7">
                  <c:v>0.22749999999999998</c:v>
                </c:pt>
                <c:pt idx="8">
                  <c:v>0.24000000000000002</c:v>
                </c:pt>
                <c:pt idx="9">
                  <c:v>0.2475</c:v>
                </c:pt>
                <c:pt idx="10">
                  <c:v>0.24999999999999997</c:v>
                </c:pt>
                <c:pt idx="11">
                  <c:v>0.2475</c:v>
                </c:pt>
                <c:pt idx="12">
                  <c:v>0.24</c:v>
                </c:pt>
                <c:pt idx="13">
                  <c:v>0.22749999999999998</c:v>
                </c:pt>
                <c:pt idx="14">
                  <c:v>0.20999999999999996</c:v>
                </c:pt>
                <c:pt idx="15">
                  <c:v>0.18749999999999994</c:v>
                </c:pt>
                <c:pt idx="16">
                  <c:v>0.15999999999999992</c:v>
                </c:pt>
                <c:pt idx="17">
                  <c:v>0.12749999999999986</c:v>
                </c:pt>
                <c:pt idx="18">
                  <c:v>8.9999999999999802E-2</c:v>
                </c:pt>
                <c:pt idx="19">
                  <c:v>4.7499999999999737E-2</c:v>
                </c:pt>
                <c:pt idx="20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272320"/>
        <c:axId val="51753728"/>
      </c:scatterChart>
      <c:valAx>
        <c:axId val="51272320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1753728"/>
        <c:crosses val="autoZero"/>
        <c:crossBetween val="midCat"/>
      </c:valAx>
      <c:valAx>
        <c:axId val="5175372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IE"/>
                  <a:t>p*(1-p)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12723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262C9-3A30-401B-90CF-345284D4CE50}" type="datetimeFigureOut">
              <a:rPr lang="en-IE" smtClean="0"/>
              <a:t>20/10/2014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BA37E-E09A-4A8B-9909-4FF498A9BC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983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063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5687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204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2536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0830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494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55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4607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3374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2496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0B781-F705-4E51-B101-92B29148CA79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569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83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5134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0B781-F705-4E51-B101-92B29148CA79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3870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0B781-F705-4E51-B101-92B29148CA79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3748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0B781-F705-4E51-B101-92B29148CA79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2985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2228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0B781-F705-4E51-B101-92B29148CA79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740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0B781-F705-4E51-B101-92B29148CA79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6423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0B781-F705-4E51-B101-92B29148CA79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3704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735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375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843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0190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6153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140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1320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553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20/10/2014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44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20/10/2014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472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20/10/2014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1697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tabLst>
                <a:tab pos="7264400" algn="l"/>
              </a:tabLst>
              <a:defRPr/>
            </a:lvl1pPr>
            <a:lvl2pPr>
              <a:tabLst>
                <a:tab pos="7264400" algn="l"/>
              </a:tabLst>
              <a:defRPr/>
            </a:lvl2pPr>
            <a:lvl3pPr>
              <a:tabLst>
                <a:tab pos="7264400" algn="l"/>
              </a:tabLst>
              <a:defRPr/>
            </a:lvl3pPr>
            <a:lvl4pPr>
              <a:tabLst>
                <a:tab pos="7264400" algn="l"/>
              </a:tabLst>
              <a:defRPr/>
            </a:lvl4pPr>
            <a:lvl5pPr>
              <a:tabLst>
                <a:tab pos="7264400" algn="l"/>
              </a:tabLs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20/10/2014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652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20/10/2014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6170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20/10/2014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0394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20/10/2014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538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20/10/2014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8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20/10/2014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220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20/10/2014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090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20/10/2014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908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A5DD-9A2E-4F0D-ACAE-5AE3598493AD}" type="datetimeFigureOut">
              <a:rPr lang="en-IE" smtClean="0"/>
              <a:t>20/10/2014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835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Statistical Analysis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Sample size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134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sizes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85950" y="2239169"/>
          <a:ext cx="5372100" cy="3248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683"/>
                <a:gridCol w="1078237"/>
                <a:gridCol w="887398"/>
                <a:gridCol w="935108"/>
                <a:gridCol w="839689"/>
                <a:gridCol w="1020985"/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IE" sz="1000" u="none" strike="noStrike">
                          <a:effectLst/>
                        </a:rPr>
                        <a:t> </a:t>
                      </a:r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Margin of error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E" sz="1000" u="none" strike="noStrike">
                          <a:effectLst/>
                        </a:rPr>
                        <a:t> </a:t>
                      </a:r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000" u="none" strike="noStrike">
                          <a:effectLst/>
                        </a:rPr>
                        <a:t> </a:t>
                      </a:r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>
                          <a:effectLst/>
                        </a:rPr>
                        <a:t>p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1%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2%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3%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5%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10%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>
                          <a:effectLst/>
                        </a:rPr>
                        <a:t> 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>
                          <a:effectLst/>
                        </a:rPr>
                        <a:t> 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10%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3457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864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384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138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20%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6147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1537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683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246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61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30%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8067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2017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896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323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81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40%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9220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2305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1024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369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92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50%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9604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2401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1067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384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96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60%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9220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2305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1024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369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92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70%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8067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2017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896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323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81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80%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6147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1537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683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246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61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90%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3457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864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384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138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 dirty="0">
                          <a:effectLst/>
                        </a:rPr>
                        <a:t>35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5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Guidelines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This is a guideline to determining sampling size</a:t>
            </a:r>
          </a:p>
          <a:p>
            <a:r>
              <a:rPr lang="en-IE" dirty="0" smtClean="0"/>
              <a:t>Takes no account of non response</a:t>
            </a:r>
          </a:p>
          <a:p>
            <a:r>
              <a:rPr lang="en-IE" dirty="0" smtClean="0"/>
              <a:t>It gives an idea what sample size is required</a:t>
            </a:r>
          </a:p>
          <a:p>
            <a:r>
              <a:rPr lang="en-IE" dirty="0" smtClean="0"/>
              <a:t>You might then decide that this is not feasible</a:t>
            </a:r>
          </a:p>
          <a:p>
            <a:r>
              <a:rPr lang="en-IE" dirty="0" smtClean="0"/>
              <a:t>No excuse for getting this wrong.</a:t>
            </a:r>
          </a:p>
          <a:p>
            <a:r>
              <a:rPr lang="en-IE" dirty="0" smtClean="0"/>
              <a:t>Many other problems to overcome</a:t>
            </a: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725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sizes for estimating means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E" dirty="0" smtClean="0"/>
                  <a:t>How do we calculate a sample size for means?</a:t>
                </a:r>
              </a:p>
              <a:p>
                <a:r>
                  <a:rPr lang="en-IE" dirty="0" smtClean="0"/>
                  <a:t>Just remember these are just estimates</a:t>
                </a:r>
              </a:p>
              <a:p>
                <a:r>
                  <a:rPr lang="en-IE" dirty="0" smtClean="0"/>
                  <a:t>95% CI=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E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IE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1.96∗</m:t>
                    </m:r>
                    <m:f>
                      <m:fPr>
                        <m:ctrlPr>
                          <a:rPr lang="en-IE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  <a:ea typeface="Cambria Math"/>
                          </a:rPr>
                          <m:t>𝑠𝑑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E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IE" dirty="0" smtClean="0"/>
              </a:p>
              <a:p>
                <a:r>
                  <a:rPr lang="en-IE" dirty="0" smtClean="0"/>
                  <a:t>Want this to be a certain width d –which we decide</a:t>
                </a:r>
              </a:p>
              <a:p>
                <a14:m>
                  <m:oMath xmlns:m="http://schemas.openxmlformats.org/officeDocument/2006/math">
                    <m:r>
                      <a:rPr lang="en-IE" i="1">
                        <a:latin typeface="Cambria Math"/>
                        <a:ea typeface="Cambria Math"/>
                      </a:rPr>
                      <m:t>1.96∗</m:t>
                    </m:r>
                    <m:f>
                      <m:fPr>
                        <m:ctrlPr>
                          <a:rPr lang="en-I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IE" i="1">
                            <a:latin typeface="Cambria Math"/>
                            <a:ea typeface="Cambria Math"/>
                          </a:rPr>
                          <m:t>𝑠𝑑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IE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endParaRPr lang="en-IE" b="0" dirty="0" smtClean="0">
                  <a:ea typeface="Cambria Math"/>
                </a:endParaRP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r="-81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Bit of algebra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/>
                        <a:ea typeface="Cambria Math"/>
                      </a:rPr>
                      <m:t>1.96∗</m:t>
                    </m:r>
                    <m:f>
                      <m:fPr>
                        <m:ctrlPr>
                          <a:rPr lang="en-I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IE" i="1">
                            <a:latin typeface="Cambria Math"/>
                            <a:ea typeface="Cambria Math"/>
                          </a:rPr>
                          <m:t>𝑠𝑑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IE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IE" i="1"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endParaRPr lang="en-IE" dirty="0" smtClean="0">
                  <a:ea typeface="Cambria Math"/>
                </a:endParaRPr>
              </a:p>
              <a:p>
                <a:r>
                  <a:rPr lang="en-IE" dirty="0" smtClean="0">
                    <a:ea typeface="Cambria Math"/>
                  </a:rPr>
                  <a:t>Square everything</a:t>
                </a:r>
              </a:p>
              <a:p>
                <a:r>
                  <a:rPr lang="en-IE" dirty="0" smtClean="0">
                    <a:ea typeface="Cambria Math"/>
                  </a:rPr>
                  <a:t>1.96</a:t>
                </a:r>
                <a:r>
                  <a:rPr lang="en-IE" baseline="30000" dirty="0" smtClean="0">
                    <a:ea typeface="Cambria Math"/>
                  </a:rPr>
                  <a:t>2</a:t>
                </a:r>
                <a:r>
                  <a:rPr lang="en-IE" dirty="0" smtClean="0">
                    <a:ea typeface="Cambria Math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E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𝑠𝑑</m:t>
                            </m:r>
                          </m:e>
                          <m:sup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E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IE" i="1"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r>
                  <a:rPr lang="en-IE" baseline="30000" dirty="0" smtClean="0">
                    <a:ea typeface="Cambria Math"/>
                  </a:rPr>
                  <a:t>2</a:t>
                </a:r>
              </a:p>
              <a:p>
                <a:endParaRPr lang="en-IE" baseline="30000" dirty="0" smtClean="0">
                  <a:ea typeface="Cambria Math"/>
                </a:endParaRPr>
              </a:p>
              <a:p>
                <a:r>
                  <a:rPr lang="en-IE" dirty="0" smtClean="0">
                    <a:ea typeface="Cambria Math"/>
                  </a:rPr>
                  <a:t>1.96</a:t>
                </a:r>
                <a:r>
                  <a:rPr lang="en-IE" baseline="30000" dirty="0" smtClean="0">
                    <a:ea typeface="Cambria Math"/>
                  </a:rPr>
                  <a:t>2*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IE" i="1">
                            <a:latin typeface="Cambria Math"/>
                            <a:ea typeface="Cambria Math"/>
                          </a:rPr>
                          <m:t>𝑠𝑑</m:t>
                        </m:r>
                      </m:e>
                      <m:sup>
                        <m:r>
                          <a:rPr lang="en-IE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E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IE" i="1"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r>
                  <a:rPr lang="en-IE" baseline="30000" dirty="0" smtClean="0">
                    <a:ea typeface="Cambria Math"/>
                  </a:rPr>
                  <a:t>2</a:t>
                </a:r>
                <a:r>
                  <a:rPr lang="en-IE" dirty="0" smtClean="0">
                    <a:ea typeface="Cambria Math"/>
                  </a:rPr>
                  <a:t>*n</a:t>
                </a:r>
              </a:p>
              <a:p>
                <a:endParaRPr lang="en-IE" baseline="30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IE" i="1"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r>
                  <a:rPr lang="en-IE" baseline="30000" dirty="0">
                    <a:ea typeface="Cambria Math"/>
                  </a:rPr>
                  <a:t>2</a:t>
                </a:r>
                <a:r>
                  <a:rPr lang="en-IE" dirty="0">
                    <a:ea typeface="Cambria Math"/>
                  </a:rPr>
                  <a:t>*n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IE" dirty="0">
                    <a:ea typeface="Cambria Math"/>
                  </a:rPr>
                  <a:t> 1.96</a:t>
                </a:r>
                <a:r>
                  <a:rPr lang="en-IE" baseline="30000" dirty="0">
                    <a:ea typeface="Cambria Math"/>
                  </a:rPr>
                  <a:t>2*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IE" i="1">
                            <a:latin typeface="Cambria Math"/>
                            <a:ea typeface="Cambria Math"/>
                          </a:rPr>
                          <m:t>𝑠𝑑</m:t>
                        </m:r>
                      </m:e>
                      <m:sup>
                        <m:r>
                          <a:rPr lang="en-IE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IE" dirty="0">
                  <a:ea typeface="Cambria Math"/>
                </a:endParaRPr>
              </a:p>
              <a:p>
                <a:endParaRPr lang="en-IE" baseline="300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>
                        <a:latin typeface="Cambria Math"/>
                      </a:rPr>
                      <m:t>n</m:t>
                    </m:r>
                    <m:r>
                      <a:rPr lang="en-IE" i="1"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en-I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1.96</m:t>
                            </m:r>
                          </m:e>
                          <m:sup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IE" i="1">
                            <a:latin typeface="Cambria Math"/>
                            <a:ea typeface="Cambria Math"/>
                          </a:rPr>
                          <m:t>∗</m:t>
                        </m:r>
                        <m:sSup>
                          <m:sSupPr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𝑠𝑑</m:t>
                            </m:r>
                          </m:e>
                          <m:sup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E" baseline="30000" dirty="0">
                  <a:ea typeface="Cambria Math"/>
                </a:endParaRPr>
              </a:p>
              <a:p>
                <a:endParaRPr lang="en-IE" dirty="0">
                  <a:ea typeface="Cambria Math"/>
                </a:endParaRP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16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do we estimate SD?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Previous Studies</a:t>
                </a:r>
              </a:p>
              <a:p>
                <a:r>
                  <a:rPr lang="en-IE" dirty="0" smtClean="0"/>
                  <a:t>Past data</a:t>
                </a:r>
              </a:p>
              <a:p>
                <a:r>
                  <a:rPr lang="en-IE" dirty="0" smtClean="0"/>
                  <a:t>Construct distribution</a:t>
                </a:r>
              </a:p>
              <a:p>
                <a:r>
                  <a:rPr lang="en-IE" dirty="0" smtClean="0"/>
                  <a:t>Survey of the number of hours students study outside class</a:t>
                </a:r>
              </a:p>
              <a:p>
                <a:r>
                  <a:rPr lang="en-IE" dirty="0" smtClean="0"/>
                  <a:t>Want to take a sample and we want our CI to be within </a:t>
                </a:r>
                <a14:m>
                  <m:oMath xmlns:m="http://schemas.openxmlformats.org/officeDocument/2006/math">
                    <m:r>
                      <a:rPr lang="en-IE" i="0" smtClean="0">
                        <a:latin typeface="Cambria Math"/>
                      </a:rPr>
                      <m:t>±</m:t>
                    </m:r>
                    <m:r>
                      <a:rPr lang="en-IE" b="0" i="0" smtClean="0">
                        <a:latin typeface="Cambria Math"/>
                      </a:rPr>
                      <m:t>.5 </m:t>
                    </m:r>
                    <m:r>
                      <m:rPr>
                        <m:sty m:val="p"/>
                      </m:rPr>
                      <a:rPr lang="en-IE" b="0" i="0" smtClean="0">
                        <a:latin typeface="Cambria Math"/>
                      </a:rPr>
                      <m:t>hours</m:t>
                    </m:r>
                  </m:oMath>
                </a14:m>
                <a:r>
                  <a:rPr lang="en-IE" dirty="0" smtClean="0"/>
                  <a:t>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r="-118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93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Estimating SD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Take a 100 students</a:t>
            </a:r>
          </a:p>
          <a:p>
            <a:r>
              <a:rPr lang="en-IE" dirty="0" smtClean="0"/>
              <a:t>0-2 hours ??</a:t>
            </a:r>
          </a:p>
          <a:p>
            <a:r>
              <a:rPr lang="en-IE" dirty="0" smtClean="0"/>
              <a:t>2-4 hours ??</a:t>
            </a:r>
          </a:p>
          <a:p>
            <a:r>
              <a:rPr lang="en-IE" dirty="0" smtClean="0"/>
              <a:t>4-6 hours ??</a:t>
            </a:r>
          </a:p>
          <a:p>
            <a:r>
              <a:rPr lang="en-IE" dirty="0" smtClean="0"/>
              <a:t>6-8 Hours ??</a:t>
            </a:r>
          </a:p>
          <a:p>
            <a:r>
              <a:rPr lang="en-IE" dirty="0" smtClean="0"/>
              <a:t>8-10 Hours ??</a:t>
            </a:r>
          </a:p>
          <a:p>
            <a:r>
              <a:rPr lang="en-IE" dirty="0" smtClean="0"/>
              <a:t>10-12</a:t>
            </a:r>
          </a:p>
          <a:p>
            <a:r>
              <a:rPr lang="en-IE" dirty="0" smtClean="0"/>
              <a:t>12-14</a:t>
            </a:r>
          </a:p>
          <a:p>
            <a:r>
              <a:rPr lang="en-IE" dirty="0" smtClean="0"/>
              <a:t>16-18</a:t>
            </a:r>
          </a:p>
          <a:p>
            <a:r>
              <a:rPr lang="en-IE" dirty="0" smtClean="0"/>
              <a:t>18-20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8600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more …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5229200"/>
            <a:ext cx="196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What do I do now?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625751"/>
              </p:ext>
            </p:extLst>
          </p:nvPr>
        </p:nvGraphicFramePr>
        <p:xfrm>
          <a:off x="3491880" y="1851516"/>
          <a:ext cx="2679700" cy="3562350"/>
        </p:xfrm>
        <a:graphic>
          <a:graphicData uri="http://schemas.openxmlformats.org/drawingml/2006/table">
            <a:tbl>
              <a:tblPr/>
              <a:tblGrid>
                <a:gridCol w="1195834"/>
                <a:gridCol w="1483866"/>
              </a:tblGrid>
              <a:tr h="323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Hours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Frequency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0-2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2-4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4-6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6-8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10-12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12-14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76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again ..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SD=4.81 – call it 5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>
                        <a:latin typeface="Cambria Math"/>
                      </a:rPr>
                      <m:t>n</m:t>
                    </m:r>
                    <m:r>
                      <a:rPr lang="en-IE" i="1"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en-I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1.96</m:t>
                            </m:r>
                          </m:e>
                          <m:sup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IE" i="1">
                            <a:latin typeface="Cambria Math"/>
                            <a:ea typeface="Cambria Math"/>
                          </a:rPr>
                          <m:t>∗</m:t>
                        </m:r>
                        <m:sSup>
                          <m:sSupPr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𝑠𝑑</m:t>
                            </m:r>
                          </m:e>
                          <m:sup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E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IE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E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1.96</m:t>
                            </m:r>
                          </m:e>
                          <m:sup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IE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  <m:sSup>
                          <m:sSupPr>
                            <m:ctrlPr>
                              <a:rPr lang="en-IE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e>
                          <m:sup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E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E" dirty="0" smtClean="0"/>
                  <a:t>=384</a:t>
                </a:r>
              </a:p>
              <a:p>
                <a:r>
                  <a:rPr lang="en-IE" dirty="0" smtClean="0"/>
                  <a:t>So we need to sample 384 students and ask them how long they study</a:t>
                </a:r>
              </a:p>
              <a:p>
                <a:r>
                  <a:rPr lang="en-IE" dirty="0" smtClean="0"/>
                  <a:t>Guidelines</a:t>
                </a:r>
              </a:p>
              <a:p>
                <a:r>
                  <a:rPr lang="en-IE" dirty="0" smtClean="0"/>
                  <a:t>If your estimate of the SD is way off you are in trouble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r="-13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51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Importance of selecting a sample</a:t>
            </a:r>
          </a:p>
          <a:p>
            <a:r>
              <a:rPr lang="en-IE" dirty="0" smtClean="0"/>
              <a:t>You can often decide on sample size beforehand</a:t>
            </a:r>
          </a:p>
          <a:p>
            <a:r>
              <a:rPr lang="en-IE" dirty="0" smtClean="0"/>
              <a:t>Many variables – choose important one</a:t>
            </a:r>
          </a:p>
          <a:p>
            <a:r>
              <a:rPr lang="en-IE" dirty="0" smtClean="0"/>
              <a:t>Hard bit – selection of the sampling</a:t>
            </a:r>
          </a:p>
          <a:p>
            <a:r>
              <a:rPr lang="en-IE" dirty="0" smtClean="0"/>
              <a:t>Simple random sampling basis for all statistical techniques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317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Types of mortgage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Problem:  want to take a sample of  records of size n and be reasonably sure of having 50 people with a certain type of mortgage in the sample</a:t>
            </a:r>
          </a:p>
          <a:p>
            <a:r>
              <a:rPr lang="en-IE" dirty="0" smtClean="0"/>
              <a:t>Prevalence of type of mortgage .10 to .15</a:t>
            </a:r>
          </a:p>
          <a:p>
            <a:r>
              <a:rPr lang="en-IE" dirty="0" smtClean="0"/>
              <a:t>What size sample do we need?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4350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Going for election </a:t>
            </a:r>
          </a:p>
          <a:p>
            <a:endParaRPr lang="en-IE" dirty="0"/>
          </a:p>
          <a:p>
            <a:r>
              <a:rPr lang="en-IE" dirty="0" smtClean="0"/>
              <a:t>Want to carry out a survey of electorate </a:t>
            </a:r>
          </a:p>
          <a:p>
            <a:endParaRPr lang="en-IE" dirty="0"/>
          </a:p>
          <a:p>
            <a:r>
              <a:rPr lang="en-IE" dirty="0" smtClean="0"/>
              <a:t>How many do I need to sample?</a:t>
            </a:r>
          </a:p>
          <a:p>
            <a:endParaRPr lang="en-IE" dirty="0"/>
          </a:p>
          <a:p>
            <a:r>
              <a:rPr lang="en-IE" dirty="0" smtClean="0"/>
              <a:t>Want to estimate proportion of people who will vote for 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353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again ….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E" dirty="0" smtClean="0"/>
                  <a:t>Take worst possible case with </a:t>
                </a:r>
                <a:r>
                  <a:rPr lang="en-IE" dirty="0" smtClean="0">
                    <a:sym typeface="Symbol"/>
                  </a:rPr>
                  <a:t>(true proportion)=0</a:t>
                </a:r>
                <a:r>
                  <a:rPr lang="en-IE" dirty="0" smtClean="0"/>
                  <a:t>.10</a:t>
                </a:r>
              </a:p>
              <a:p>
                <a:r>
                  <a:rPr lang="en-IE" dirty="0" smtClean="0"/>
                  <a:t>What happens if we take a sample size of 500?</a:t>
                </a:r>
              </a:p>
              <a:p>
                <a:r>
                  <a:rPr lang="en-IE" dirty="0" smtClean="0"/>
                  <a:t>We expect to get 50 people</a:t>
                </a:r>
              </a:p>
              <a:p>
                <a:r>
                  <a:rPr lang="en-IE" dirty="0" smtClean="0"/>
                  <a:t>Let us look at the theory more closely</a:t>
                </a:r>
                <a:endParaRPr lang="en-IE" dirty="0"/>
              </a:p>
              <a:p>
                <a:r>
                  <a:rPr lang="en-IE" dirty="0"/>
                  <a:t>Suppose we took many samples of size 500 from a population where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IE" i="1">
                        <a:latin typeface="Cambria Math"/>
                        <a:ea typeface="Cambria Math"/>
                      </a:rPr>
                      <m:t>=0.10</m:t>
                    </m:r>
                  </m:oMath>
                </a14:m>
                <a:endParaRPr lang="en-IE" dirty="0" smtClean="0"/>
              </a:p>
              <a:p>
                <a:r>
                  <a:rPr lang="en-IE" dirty="0" smtClean="0"/>
                  <a:t>Beautifully taken sample – of course!!!</a:t>
                </a:r>
                <a:endParaRPr lang="en-IE" dirty="0"/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022" r="-1630" b="-336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49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 we get ..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1285875"/>
            <a:ext cx="55340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5877272"/>
            <a:ext cx="62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Normal distribution of sample proportions </a:t>
            </a:r>
            <a:r>
              <a:rPr lang="en-IE" dirty="0" err="1" smtClean="0"/>
              <a:t>centered</a:t>
            </a:r>
            <a:r>
              <a:rPr lang="en-IE" dirty="0" smtClean="0"/>
              <a:t> around 0.10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3770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..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E" dirty="0" smtClean="0"/>
                  <a:t>SD of this distribution = Standard Error</a:t>
                </a:r>
              </a:p>
              <a:p>
                <a:r>
                  <a:rPr lang="en-IE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E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E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0.10</m:t>
                                </m:r>
                              </m:e>
                            </m:d>
                            <m:r>
                              <a:rPr lang="en-IE" b="0" i="1" smtClean="0">
                                <a:latin typeface="Cambria Math"/>
                              </a:rPr>
                              <m:t>(0.90)</m:t>
                            </m:r>
                          </m:num>
                          <m:den>
                            <m:r>
                              <a:rPr lang="en-IE" b="0" i="1" smtClean="0">
                                <a:latin typeface="Cambria Math"/>
                              </a:rPr>
                              <m:t>500</m:t>
                            </m:r>
                          </m:den>
                        </m:f>
                      </m:e>
                    </m:rad>
                  </m:oMath>
                </a14:m>
                <a:r>
                  <a:rPr lang="en-IE" dirty="0" smtClean="0"/>
                  <a:t>=0.0134</a:t>
                </a:r>
              </a:p>
              <a:p>
                <a:r>
                  <a:rPr lang="en-IE" dirty="0" smtClean="0"/>
                  <a:t>Let us look at lower tail and say we want value above which 99% of sample proportions lie</a:t>
                </a:r>
              </a:p>
              <a:p>
                <a:r>
                  <a:rPr lang="en-IE" dirty="0" smtClean="0"/>
                  <a:t>Look for 0.99 in normal tables </a:t>
                </a:r>
              </a:p>
              <a:p>
                <a:r>
                  <a:rPr lang="en-IE" dirty="0" smtClean="0"/>
                  <a:t>Choose 2.33</a:t>
                </a:r>
              </a:p>
              <a:p>
                <a:r>
                  <a:rPr lang="en-IE" dirty="0" smtClean="0"/>
                  <a:t>0.10-2.33*.0134= 0.069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830" r="-214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33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By chance we could get a sample with p as small as 0.069</a:t>
            </a:r>
          </a:p>
          <a:p>
            <a:r>
              <a:rPr lang="en-IE" dirty="0" smtClean="0"/>
              <a:t>Which gives us 0.069*500=34 people approx.</a:t>
            </a:r>
          </a:p>
          <a:p>
            <a:r>
              <a:rPr lang="en-IE" dirty="0" smtClean="0"/>
              <a:t>We want this to be 50. </a:t>
            </a:r>
          </a:p>
          <a:p>
            <a:r>
              <a:rPr lang="en-IE" dirty="0" smtClean="0"/>
              <a:t>34 is much lower than 50</a:t>
            </a:r>
          </a:p>
          <a:p>
            <a:r>
              <a:rPr lang="en-IE" dirty="0" smtClean="0"/>
              <a:t>We want to be pretty certain of getting 50</a:t>
            </a:r>
          </a:p>
          <a:p>
            <a:r>
              <a:rPr lang="en-IE" dirty="0" smtClean="0"/>
              <a:t>We need to take a bigger sample size</a:t>
            </a:r>
          </a:p>
          <a:p>
            <a:r>
              <a:rPr lang="en-IE" dirty="0" smtClean="0"/>
              <a:t>The question is how much bigger???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084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more ….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E" dirty="0" smtClean="0"/>
                  <a:t>We look at the normal curve especially the lower end</a:t>
                </a:r>
              </a:p>
              <a:p>
                <a:r>
                  <a:rPr lang="en-IE" dirty="0" smtClean="0"/>
                  <a:t>Look at point above which 99% of sample proportions lie</a:t>
                </a:r>
              </a:p>
              <a:p>
                <a:r>
                  <a:rPr lang="en-IE" dirty="0" smtClean="0"/>
                  <a:t> 2.33 SE’s below 0.10 </a:t>
                </a:r>
                <a:endParaRPr lang="en-IE" dirty="0"/>
              </a:p>
              <a:p>
                <a:r>
                  <a:rPr lang="en-IE" dirty="0"/>
                  <a:t>0.10-2.33*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E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i="1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E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E" i="1">
                                    <a:latin typeface="Cambria Math"/>
                                  </a:rPr>
                                  <m:t>0.10</m:t>
                                </m:r>
                              </m:e>
                            </m:d>
                            <m:r>
                              <a:rPr lang="en-IE" i="1">
                                <a:latin typeface="Cambria Math"/>
                              </a:rPr>
                              <m:t>(0.90)</m:t>
                            </m:r>
                          </m:num>
                          <m:den>
                            <m:r>
                              <a:rPr lang="en-IE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7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Not a pretty sight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[</a:t>
                </a:r>
                <a:r>
                  <a:rPr lang="en-IE" dirty="0" smtClean="0"/>
                  <a:t>0.10-2.33*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E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E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0.10</m:t>
                                </m:r>
                              </m:e>
                            </m:d>
                            <m:r>
                              <a:rPr lang="en-IE" b="0" i="1" smtClean="0">
                                <a:latin typeface="Cambria Math"/>
                              </a:rPr>
                              <m:t>(0.90)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E" b="0" i="0" smtClean="0">
                                <a:latin typeface="Cambria Math"/>
                              </a:rPr>
                              <m:t>n</m:t>
                            </m:r>
                          </m:den>
                        </m:f>
                      </m:e>
                    </m:rad>
                    <m:r>
                      <a:rPr lang="en-IE" b="0" i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IE" dirty="0" smtClean="0"/>
                  <a:t>* n &gt;= 50</a:t>
                </a:r>
              </a:p>
              <a:p>
                <a:r>
                  <a:rPr lang="en-IE" dirty="0" smtClean="0"/>
                  <a:t>Let us try out a few values for n</a:t>
                </a:r>
              </a:p>
              <a:p>
                <a:r>
                  <a:rPr lang="en-IE" dirty="0" smtClean="0"/>
                  <a:t>n=550  we get 38.6</a:t>
                </a:r>
              </a:p>
              <a:p>
                <a:r>
                  <a:rPr lang="en-IE" dirty="0" smtClean="0"/>
                  <a:t>n=600 we get 42.9</a:t>
                </a:r>
              </a:p>
              <a:p>
                <a:r>
                  <a:rPr lang="en-IE" dirty="0" smtClean="0"/>
                  <a:t>n=650 we get 47.2</a:t>
                </a:r>
              </a:p>
              <a:p>
                <a:r>
                  <a:rPr lang="en-IE" dirty="0" smtClean="0"/>
                  <a:t>n=700 we get 51.5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77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more figures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 used EXCEL to do this</a:t>
            </a:r>
          </a:p>
          <a:p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2739"/>
              </p:ext>
            </p:extLst>
          </p:nvPr>
        </p:nvGraphicFramePr>
        <p:xfrm>
          <a:off x="2627784" y="2924944"/>
          <a:ext cx="3263900" cy="2333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834"/>
                <a:gridCol w="1551066"/>
              </a:tblGrid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n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group size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550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38.6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600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42.9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650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47.2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680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49.8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685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50.2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690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50.6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700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51.5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47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Remember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 need to pick a sample of about 680</a:t>
            </a:r>
          </a:p>
          <a:p>
            <a:r>
              <a:rPr lang="en-IE" dirty="0" smtClean="0"/>
              <a:t>We should be reasonably sure of having at least 50 people with the certain type of mortgage </a:t>
            </a:r>
            <a:endParaRPr lang="en-IE" dirty="0"/>
          </a:p>
          <a:p>
            <a:r>
              <a:rPr lang="en-IE" dirty="0" smtClean="0"/>
              <a:t>Assumes we are going to take simple random sampling.</a:t>
            </a:r>
          </a:p>
          <a:p>
            <a:r>
              <a:rPr lang="en-IE" dirty="0" smtClean="0"/>
              <a:t>Gives some idea of where to start.</a:t>
            </a:r>
          </a:p>
          <a:p>
            <a:r>
              <a:rPr lang="en-IE" dirty="0" smtClean="0"/>
              <a:t>What assumptions did we make?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0239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Key points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 can use theory to get some estimate of what size sample we need</a:t>
            </a:r>
          </a:p>
          <a:p>
            <a:endParaRPr lang="en-IE" dirty="0" smtClean="0"/>
          </a:p>
          <a:p>
            <a:r>
              <a:rPr lang="en-IE" dirty="0" smtClean="0"/>
              <a:t>This is the </a:t>
            </a:r>
            <a:r>
              <a:rPr lang="en-IE" smtClean="0"/>
              <a:t>easy bit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The hard part is selecting the sample beautifully.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9011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Size of sample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E" dirty="0" smtClean="0"/>
                  <a:t>Any ideas</a:t>
                </a:r>
              </a:p>
              <a:p>
                <a:r>
                  <a:rPr lang="en-IE" dirty="0" smtClean="0"/>
                  <a:t>We go and take a sample and calculate a CI</a:t>
                </a:r>
              </a:p>
              <a:p>
                <a:r>
                  <a:rPr lang="en-IE" dirty="0" smtClean="0"/>
                  <a:t>95% CI for proportion</a:t>
                </a:r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E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IE" b="0" i="1" smtClean="0">
                            <a:latin typeface="Cambria Math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IE" dirty="0" smtClean="0"/>
                  <a:t>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IE" b="0" i="1" dirty="0" smtClean="0">
                        <a:latin typeface="Cambria Math"/>
                        <a:ea typeface="Cambria Math"/>
                      </a:rPr>
                      <m:t>1.96∗</m:t>
                    </m:r>
                    <m:r>
                      <a:rPr lang="en-IE" b="0" i="1" dirty="0" smtClean="0">
                        <a:latin typeface="Cambria Math"/>
                        <a:ea typeface="Cambria Math"/>
                      </a:rPr>
                      <m:t>𝑆𝐸</m:t>
                    </m:r>
                    <m:r>
                      <a:rPr lang="en-IE" b="0" i="1" dirty="0" smtClean="0">
                        <a:latin typeface="Cambria Math"/>
                        <a:ea typeface="Cambria Math"/>
                      </a:rPr>
                      <m:t>(</m:t>
                    </m:r>
                    <m:bar>
                      <m:barPr>
                        <m:pos m:val="top"/>
                        <m:ctrlPr>
                          <a:rPr lang="en-IE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IE" b="0" i="1" smtClean="0">
                            <a:latin typeface="Cambria Math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IE" dirty="0" smtClean="0"/>
                  <a:t> )</a:t>
                </a:r>
              </a:p>
              <a:p>
                <a:r>
                  <a:rPr lang="en-IE" dirty="0"/>
                  <a:t>=</a:t>
                </a:r>
                <a:r>
                  <a:rPr lang="en-I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E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IE" b="0" i="1" smtClean="0">
                            <a:latin typeface="Cambria Math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IE" dirty="0" smtClean="0"/>
                  <a:t>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IE" b="0" i="1" dirty="0" smtClean="0">
                        <a:latin typeface="Cambria Math"/>
                        <a:ea typeface="Cambria Math"/>
                      </a:rPr>
                      <m:t>1.96∗</m:t>
                    </m:r>
                    <m:rad>
                      <m:radPr>
                        <m:degHide m:val="on"/>
                        <m:ctrlPr>
                          <a:rPr lang="en-IE" b="0" i="1" dirty="0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b="0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bar>
                              <m:barPr>
                                <m:pos m:val="top"/>
                                <m:ctrlPr>
                                  <a:rPr lang="en-IE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b="0" i="1" dirty="0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bar>
                            <m:r>
                              <a:rPr lang="en-IE" b="0" i="1" dirty="0" smtClean="0">
                                <a:latin typeface="Cambria Math"/>
                                <a:ea typeface="Cambria Math"/>
                              </a:rPr>
                              <m:t>∗(1−</m:t>
                            </m:r>
                            <m:bar>
                              <m:barPr>
                                <m:pos m:val="top"/>
                                <m:ctrlPr>
                                  <a:rPr lang="en-IE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b="0" i="1" dirty="0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r>
                                  <a:rPr lang="en-IE" b="0" i="1" dirty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bar>
                          </m:num>
                          <m:den>
                            <m:r>
                              <a:rPr lang="en-IE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IE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IE" dirty="0" smtClean="0"/>
              </a:p>
              <a:p>
                <a:r>
                  <a:rPr lang="en-IE" dirty="0" smtClean="0"/>
                  <a:t>What happens when we increase n?</a:t>
                </a:r>
              </a:p>
              <a:p>
                <a:r>
                  <a:rPr lang="en-IE" dirty="0" smtClean="0"/>
                  <a:t>What should n be?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5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more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E" dirty="0" smtClean="0"/>
                  <a:t>30% ± 20% : 10% to 50%:  </a:t>
                </a:r>
              </a:p>
              <a:p>
                <a:r>
                  <a:rPr lang="en-IE" dirty="0" smtClean="0"/>
                  <a:t>Decide on how wide we want the CI to be </a:t>
                </a:r>
              </a:p>
              <a:p>
                <a:r>
                  <a:rPr lang="en-IE" dirty="0" smtClean="0"/>
                  <a:t>Let us decide on 2% or 0.02</a:t>
                </a:r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E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IE" b="0" i="1" smtClean="0">
                            <a:latin typeface="Cambria Math"/>
                          </a:rPr>
                          <m:t>𝑝</m:t>
                        </m:r>
                      </m:e>
                    </m:bar>
                    <m:r>
                      <a:rPr lang="en-IE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1.96∗</m:t>
                    </m:r>
                    <m:rad>
                      <m:radPr>
                        <m:degHide m:val="on"/>
                        <m:ctrlPr>
                          <a:rPr lang="en-IE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bar>
                              <m:barPr>
                                <m:pos m:val="top"/>
                                <m:ctrlPr>
                                  <a:rPr lang="en-IE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bar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∗(1−</m:t>
                            </m:r>
                            <m:bar>
                              <m:barPr>
                                <m:pos m:val="top"/>
                                <m:ctrlPr>
                                  <a:rPr lang="en-IE" i="1" smtClean="0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bar>
                            <m:r>
                              <a:rPr lang="en-IE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IE" dirty="0" smtClean="0"/>
              </a:p>
              <a:p>
                <a14:m>
                  <m:oMath xmlns:m="http://schemas.openxmlformats.org/officeDocument/2006/math">
                    <m:r>
                      <a:rPr lang="en-IE" b="0" i="1" smtClean="0">
                        <a:latin typeface="Cambria Math"/>
                        <a:ea typeface="Cambria Math"/>
                      </a:rPr>
                      <m:t>1.96∗</m:t>
                    </m:r>
                    <m:rad>
                      <m:radPr>
                        <m:degHide m:val="on"/>
                        <m:ctrlPr>
                          <a:rPr lang="en-IE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bar>
                              <m:barPr>
                                <m:pos m:val="top"/>
                                <m:ctrlPr>
                                  <a:rPr lang="en-IE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bar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∗(1−</m:t>
                            </m:r>
                            <m:bar>
                              <m:barPr>
                                <m:pos m:val="top"/>
                                <m:ctrlPr>
                                  <a:rPr lang="en-IE" i="1" smtClean="0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bar>
                            <m:r>
                              <a:rPr lang="en-IE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IE" dirty="0" smtClean="0"/>
                  <a:t> &lt; 0.02</a:t>
                </a:r>
              </a:p>
              <a:p>
                <a:r>
                  <a:rPr lang="en-IE" dirty="0" smtClean="0"/>
                  <a:t>So what!!!!!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830" b="-215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74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 what is n?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/>
                        <a:ea typeface="Cambria Math"/>
                      </a:rPr>
                      <m:t>1.96∗</m:t>
                    </m:r>
                    <m:rad>
                      <m:radPr>
                        <m:degHide m:val="on"/>
                        <m:ctrlPr>
                          <a:rPr lang="en-IE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bar>
                              <m:barPr>
                                <m:pos m:val="top"/>
                                <m:ctrlPr>
                                  <a:rPr lang="en-IE" i="1">
                                    <a:latin typeface="Cambria Math"/>
                                    <a:ea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bar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∗(1−</m:t>
                            </m:r>
                            <m:bar>
                              <m:barPr>
                                <m:pos m:val="top"/>
                                <m:ctrlPr>
                                  <a:rPr lang="en-IE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bar>
                            <m:r>
                              <a:rPr lang="en-IE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IE" dirty="0"/>
                  <a:t> &lt; </a:t>
                </a:r>
                <a:r>
                  <a:rPr lang="en-IE" dirty="0" smtClean="0"/>
                  <a:t>0.02</a:t>
                </a:r>
              </a:p>
              <a:p>
                <a:endParaRPr lang="en-IE" dirty="0"/>
              </a:p>
              <a:p>
                <a:r>
                  <a:rPr lang="en-IE" dirty="0" smtClean="0"/>
                  <a:t>Square everything</a:t>
                </a:r>
              </a:p>
              <a:p>
                <a:endParaRPr lang="en-IE" dirty="0" smtClean="0"/>
              </a:p>
              <a:p>
                <a:r>
                  <a:rPr lang="en-IE" dirty="0" smtClean="0"/>
                  <a:t>1.96</a:t>
                </a:r>
                <a:r>
                  <a:rPr lang="en-IE" baseline="30000" dirty="0" smtClean="0"/>
                  <a:t>2</a:t>
                </a:r>
                <a:r>
                  <a:rPr lang="en-IE" dirty="0" smtClean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bar>
                        <m:r>
                          <a:rPr lang="en-IE" i="1">
                            <a:latin typeface="Cambria Math"/>
                            <a:ea typeface="Cambria Math"/>
                          </a:rPr>
                          <m:t>∗(1−</m:t>
                        </m:r>
                        <m:bar>
                          <m:barPr>
                            <m:pos m:val="top"/>
                            <m:ctrlPr>
                              <a:rPr lang="en-IE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IE" i="1">
                                <a:latin typeface="Cambria Math"/>
                              </a:rPr>
                              <m:t>𝑝</m:t>
                            </m:r>
                          </m:e>
                        </m:bar>
                        <m:r>
                          <a:rPr lang="en-IE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IE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E" dirty="0" smtClean="0"/>
                  <a:t>  &lt; 0.02</a:t>
                </a:r>
                <a:r>
                  <a:rPr lang="en-IE" baseline="30000" dirty="0" smtClean="0"/>
                  <a:t>2</a:t>
                </a:r>
              </a:p>
              <a:p>
                <a:pPr marL="0" indent="0">
                  <a:buNone/>
                </a:pPr>
                <a:endParaRPr lang="en-IE" baseline="30000" dirty="0" smtClean="0"/>
              </a:p>
              <a:p>
                <a:r>
                  <a:rPr lang="en-IE" dirty="0" smtClean="0"/>
                  <a:t>1.96</a:t>
                </a:r>
                <a:r>
                  <a:rPr lang="en-IE" baseline="30000" dirty="0" smtClean="0"/>
                  <a:t>2</a:t>
                </a:r>
                <a:r>
                  <a:rPr lang="en-IE" dirty="0" smtClean="0"/>
                  <a:t>*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E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IE" b="0" i="1" smtClean="0">
                            <a:latin typeface="Cambria Math"/>
                          </a:rPr>
                          <m:t>𝑝</m:t>
                        </m:r>
                      </m:e>
                    </m:bar>
                    <m:r>
                      <a:rPr lang="en-IE" b="0" i="0" smtClean="0">
                        <a:latin typeface="Cambria Math"/>
                      </a:rPr>
                      <m:t>∗(1−</m:t>
                    </m:r>
                    <m:bar>
                      <m:barPr>
                        <m:pos m:val="top"/>
                        <m:ctrlPr>
                          <a:rPr lang="en-IE" i="1">
                            <a:latin typeface="Cambria Math"/>
                          </a:rPr>
                        </m:ctrlPr>
                      </m:barPr>
                      <m:e>
                        <m:r>
                          <a:rPr lang="en-IE" i="1">
                            <a:latin typeface="Cambria Math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IE" dirty="0" smtClean="0"/>
                  <a:t>)  &lt; n*0.02</a:t>
                </a:r>
                <a:r>
                  <a:rPr lang="en-IE" baseline="30000" dirty="0" smtClean="0"/>
                  <a:t>2</a:t>
                </a:r>
              </a:p>
              <a:p>
                <a:endParaRPr lang="en-IE" baseline="30000" dirty="0"/>
              </a:p>
              <a:p>
                <a:pPr marL="0" indent="0">
                  <a:buNone/>
                </a:pPr>
                <a:endParaRPr lang="en-IE" dirty="0"/>
              </a:p>
              <a:p>
                <a:r>
                  <a:rPr lang="en-IE" dirty="0" smtClean="0"/>
                  <a:t>n*0.02</a:t>
                </a:r>
                <a:r>
                  <a:rPr lang="en-IE" baseline="30000" dirty="0" smtClean="0"/>
                  <a:t>2  </a:t>
                </a:r>
                <a:r>
                  <a:rPr lang="en-IE" dirty="0" smtClean="0"/>
                  <a:t>&gt; </a:t>
                </a:r>
                <a:r>
                  <a:rPr lang="en-IE" dirty="0"/>
                  <a:t>1.96</a:t>
                </a:r>
                <a:r>
                  <a:rPr lang="en-IE" baseline="30000" dirty="0"/>
                  <a:t>2</a:t>
                </a:r>
                <a:r>
                  <a:rPr lang="en-IE" dirty="0"/>
                  <a:t>*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E" i="1">
                            <a:latin typeface="Cambria Math"/>
                          </a:rPr>
                        </m:ctrlPr>
                      </m:barPr>
                      <m:e>
                        <m:r>
                          <a:rPr lang="en-IE" i="1">
                            <a:latin typeface="Cambria Math"/>
                          </a:rPr>
                          <m:t>𝑝</m:t>
                        </m:r>
                      </m:e>
                    </m:bar>
                    <m:r>
                      <a:rPr lang="en-IE">
                        <a:latin typeface="Cambria Math"/>
                      </a:rPr>
                      <m:t>∗(1−</m:t>
                    </m:r>
                    <m:bar>
                      <m:barPr>
                        <m:pos m:val="top"/>
                        <m:ctrlPr>
                          <a:rPr lang="en-IE" i="1">
                            <a:latin typeface="Cambria Math"/>
                          </a:rPr>
                        </m:ctrlPr>
                      </m:barPr>
                      <m:e>
                        <m:r>
                          <a:rPr lang="en-IE" i="1">
                            <a:latin typeface="Cambria Math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IE" dirty="0"/>
                  <a:t>) </a:t>
                </a:r>
                <a:endParaRPr lang="en-IE" dirty="0" smtClean="0"/>
              </a:p>
              <a:p>
                <a:pPr marL="0" indent="0">
                  <a:buNone/>
                </a:pPr>
                <a:endParaRPr lang="en-IE" dirty="0" smtClean="0"/>
              </a:p>
              <a:p>
                <a:r>
                  <a:rPr lang="en-IE" dirty="0"/>
                  <a:t>n&gt;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bar>
                        <m:r>
                          <a:rPr lang="en-IE" i="1">
                            <a:latin typeface="Cambria Math"/>
                            <a:ea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bar>
                              <m:barPr>
                                <m:pos m:val="top"/>
                                <m:ctrlPr>
                                  <a:rPr lang="en-IE" i="1">
                                    <a:latin typeface="Cambria Math"/>
                                    <a:ea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bar>
                          </m:e>
                        </m:d>
                        <m:r>
                          <a:rPr lang="en-IE" i="1">
                            <a:latin typeface="Cambria Math"/>
                            <a:ea typeface="Cambria Math"/>
                          </a:rPr>
                          <m:t>∗</m:t>
                        </m:r>
                        <m:sSup>
                          <m:sSupPr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1.96</m:t>
                            </m:r>
                          </m:e>
                          <m:sup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E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E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IE" i="1">
                                <a:latin typeface="Cambria Math"/>
                              </a:rPr>
                              <m:t>.02</m:t>
                            </m:r>
                          </m:e>
                          <m:sup>
                            <m:r>
                              <a:rPr lang="en-I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E" dirty="0"/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15" t="-135" b="-27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76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 what do we do now??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E" dirty="0" smtClean="0"/>
                  <a:t>n&gt;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bar>
                        <m:r>
                          <a:rPr lang="en-IE" i="1">
                            <a:latin typeface="Cambria Math"/>
                            <a:ea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bar>
                              <m:barPr>
                                <m:pos m:val="top"/>
                                <m:ctrlPr>
                                  <a:rPr lang="en-IE" i="1">
                                    <a:latin typeface="Cambria Math"/>
                                    <a:ea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bar>
                          </m:e>
                        </m:d>
                        <m:r>
                          <a:rPr lang="en-IE" i="1">
                            <a:latin typeface="Cambria Math"/>
                            <a:ea typeface="Cambria Math"/>
                          </a:rPr>
                          <m:t>∗</m:t>
                        </m:r>
                        <m:sSup>
                          <m:sSupPr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1.96</m:t>
                            </m:r>
                          </m:e>
                          <m:sup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E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E" i="1">
                                <a:latin typeface="Cambria Math"/>
                              </a:rPr>
                              <m:t>.02</m:t>
                            </m:r>
                          </m:e>
                          <m:sup>
                            <m:r>
                              <a:rPr lang="en-I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E" dirty="0" smtClean="0"/>
              </a:p>
              <a:p>
                <a:r>
                  <a:rPr lang="en-IE" dirty="0" smtClean="0"/>
                  <a:t>Look 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E" i="1">
                            <a:latin typeface="Cambria Math"/>
                            <a:ea typeface="Cambria Math"/>
                          </a:rPr>
                        </m:ctrlPr>
                      </m:barPr>
                      <m:e>
                        <m:r>
                          <a:rPr lang="en-IE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bar>
                    <m:r>
                      <a:rPr lang="en-IE" i="1">
                        <a:latin typeface="Cambria Math"/>
                        <a:ea typeface="Cambria Math"/>
                      </a:rPr>
                      <m:t>∗</m:t>
                    </m:r>
                    <m:d>
                      <m:dPr>
                        <m:ctrlPr>
                          <a:rPr lang="en-I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E" i="1">
                            <a:latin typeface="Cambria Math"/>
                            <a:ea typeface="Cambria Math"/>
                          </a:rPr>
                          <m:t>1−</m:t>
                        </m:r>
                        <m:bar>
                          <m:barPr>
                            <m:pos m:val="top"/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bar>
                      </m:e>
                    </m:d>
                  </m:oMath>
                </a14:m>
                <a:r>
                  <a:rPr lang="en-IE" dirty="0" smtClean="0"/>
                  <a:t> </a:t>
                </a:r>
              </a:p>
              <a:p>
                <a:r>
                  <a:rPr lang="en-IE" dirty="0" smtClean="0"/>
                  <a:t>Remember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E" i="1" smtClean="0">
                            <a:latin typeface="Cambria Math"/>
                            <a:ea typeface="Cambria Math"/>
                          </a:rPr>
                        </m:ctrlPr>
                      </m:barPr>
                      <m:e>
                        <m:r>
                          <a:rPr lang="en-IE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bar>
                    <m:r>
                      <a:rPr lang="en-IE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IE" dirty="0" smtClean="0"/>
                  <a:t>goes from 0 to 1</a:t>
                </a:r>
              </a:p>
              <a:p>
                <a:r>
                  <a:rPr lang="en-IE" dirty="0" smtClean="0"/>
                  <a:t>What is the worst possible case?</a:t>
                </a:r>
              </a:p>
              <a:p>
                <a:r>
                  <a:rPr lang="en-IE" dirty="0" smtClean="0"/>
                  <a:t>What is the largest value for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E" i="1">
                            <a:latin typeface="Cambria Math"/>
                            <a:ea typeface="Cambria Math"/>
                          </a:rPr>
                        </m:ctrlPr>
                      </m:barPr>
                      <m:e>
                        <m:r>
                          <a:rPr lang="en-IE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bar>
                    <m:r>
                      <a:rPr lang="en-IE" i="1">
                        <a:latin typeface="Cambria Math"/>
                        <a:ea typeface="Cambria Math"/>
                      </a:rPr>
                      <m:t>∗</m:t>
                    </m:r>
                    <m:d>
                      <m:dPr>
                        <m:ctrlPr>
                          <a:rPr lang="en-I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E" i="1">
                            <a:latin typeface="Cambria Math"/>
                            <a:ea typeface="Cambria Math"/>
                          </a:rPr>
                          <m:t>1−</m:t>
                        </m:r>
                        <m:bar>
                          <m:barPr>
                            <m:pos m:val="top"/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bar>
                      </m:e>
                    </m:d>
                  </m:oMath>
                </a14:m>
                <a:r>
                  <a:rPr lang="en-IE" dirty="0"/>
                  <a:t> </a:t>
                </a:r>
                <a:r>
                  <a:rPr lang="en-IE" dirty="0" smtClean="0"/>
                  <a:t>?</a:t>
                </a:r>
              </a:p>
              <a:p>
                <a:r>
                  <a:rPr lang="en-IE" dirty="0" smtClean="0"/>
                  <a:t>We could differentiate it or we could just graph it.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0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of p*1-p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650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 ???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E" i="1">
                            <a:latin typeface="Cambria Math"/>
                            <a:ea typeface="Cambria Math"/>
                          </a:rPr>
                        </m:ctrlPr>
                      </m:barPr>
                      <m:e>
                        <m:r>
                          <a:rPr lang="en-IE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bar>
                    <m:r>
                      <a:rPr lang="en-IE" i="1">
                        <a:latin typeface="Cambria Math"/>
                        <a:ea typeface="Cambria Math"/>
                      </a:rPr>
                      <m:t>∗</m:t>
                    </m:r>
                    <m:d>
                      <m:dPr>
                        <m:ctrlPr>
                          <a:rPr lang="en-I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E" i="1">
                            <a:latin typeface="Cambria Math"/>
                            <a:ea typeface="Cambria Math"/>
                          </a:rPr>
                          <m:t>1−</m:t>
                        </m:r>
                        <m:bar>
                          <m:barPr>
                            <m:pos m:val="top"/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bar>
                      </m:e>
                    </m:d>
                  </m:oMath>
                </a14:m>
                <a:r>
                  <a:rPr lang="en-IE" dirty="0"/>
                  <a:t> has a maximum value 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E" i="1">
                            <a:latin typeface="Cambria Math"/>
                            <a:ea typeface="Cambria Math"/>
                          </a:rPr>
                        </m:ctrlPr>
                      </m:barPr>
                      <m:e>
                        <m:r>
                          <a:rPr lang="en-IE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bar>
                    <m:r>
                      <a:rPr lang="en-IE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IE" dirty="0"/>
                  <a:t> = </a:t>
                </a:r>
                <a:r>
                  <a:rPr lang="en-IE" dirty="0" smtClean="0"/>
                  <a:t>0.5</a:t>
                </a:r>
              </a:p>
              <a:p>
                <a:endParaRPr lang="en-IE" dirty="0"/>
              </a:p>
              <a:p>
                <a:r>
                  <a:rPr lang="en-IE" dirty="0"/>
                  <a:t>Use this </a:t>
                </a:r>
                <a:r>
                  <a:rPr lang="en-IE" dirty="0" smtClean="0"/>
                  <a:t>value</a:t>
                </a:r>
                <a:endParaRPr lang="en-IE" dirty="0"/>
              </a:p>
              <a:p>
                <a:r>
                  <a:rPr lang="en-IE" dirty="0"/>
                  <a:t> n&gt;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bar>
                        <m:r>
                          <a:rPr lang="en-IE" i="1">
                            <a:latin typeface="Cambria Math"/>
                            <a:ea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bar>
                              <m:barPr>
                                <m:pos m:val="top"/>
                                <m:ctrlPr>
                                  <a:rPr lang="en-IE" i="1">
                                    <a:latin typeface="Cambria Math"/>
                                    <a:ea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bar>
                          </m:e>
                        </m:d>
                        <m:r>
                          <a:rPr lang="en-IE" i="1">
                            <a:latin typeface="Cambria Math"/>
                            <a:ea typeface="Cambria Math"/>
                          </a:rPr>
                          <m:t>∗</m:t>
                        </m:r>
                        <m:sSup>
                          <m:sSupPr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1.96</m:t>
                            </m:r>
                          </m:e>
                          <m:sup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E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E" i="1">
                                <a:latin typeface="Cambria Math"/>
                              </a:rPr>
                              <m:t>.02</m:t>
                            </m:r>
                          </m:e>
                          <m:sup>
                            <m:r>
                              <a:rPr lang="en-I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E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/>
                          </a:rPr>
                        </m:ctrlPr>
                      </m:fPr>
                      <m:num>
                        <m:r>
                          <a:rPr lang="en-IE" i="1">
                            <a:latin typeface="Cambria Math"/>
                          </a:rPr>
                          <m:t>0.5</m:t>
                        </m:r>
                        <m:r>
                          <a:rPr lang="en-IE" i="1">
                            <a:latin typeface="Cambria Math"/>
                            <a:ea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1−0.5</m:t>
                            </m:r>
                          </m:e>
                        </m:d>
                        <m:r>
                          <a:rPr lang="en-IE" i="1">
                            <a:latin typeface="Cambria Math"/>
                            <a:ea typeface="Cambria Math"/>
                          </a:rPr>
                          <m:t>∗</m:t>
                        </m:r>
                        <m:sSup>
                          <m:sSupPr>
                            <m:ctrlPr>
                              <a:rPr lang="en-IE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1.96</m:t>
                            </m:r>
                          </m:e>
                          <m:sup>
                            <m:r>
                              <a:rPr lang="en-IE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E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E" i="1">
                                <a:latin typeface="Cambria Math"/>
                              </a:rPr>
                              <m:t>.02</m:t>
                            </m:r>
                          </m:e>
                          <m:sup>
                            <m:r>
                              <a:rPr lang="en-I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IE" dirty="0"/>
                      <m:t>=</m:t>
                    </m:r>
                  </m:oMath>
                </a14:m>
                <a:r>
                  <a:rPr lang="en-IE" dirty="0" smtClean="0"/>
                  <a:t>2,401</a:t>
                </a:r>
              </a:p>
              <a:p>
                <a:endParaRPr lang="en-IE" dirty="0"/>
              </a:p>
              <a:p>
                <a:r>
                  <a:rPr lang="en-IE" dirty="0" smtClean="0"/>
                  <a:t>If we want to be make sure that the margin of error &lt; 0.02 we need to take a sample of 2,401</a:t>
                </a:r>
                <a:endParaRPr lang="en-IE" dirty="0"/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 r="-177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40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 what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So if pick a beautiful random sample of 2,401 people </a:t>
            </a:r>
          </a:p>
          <a:p>
            <a:r>
              <a:rPr lang="en-IE" dirty="0" smtClean="0"/>
              <a:t>Our resulting  95% CI (half width) for a proportion will not exceed .02.</a:t>
            </a:r>
          </a:p>
          <a:p>
            <a:r>
              <a:rPr lang="en-IE" dirty="0" smtClean="0"/>
              <a:t>Can use smaller values for p if you have some idea beforehand.</a:t>
            </a:r>
          </a:p>
          <a:p>
            <a:r>
              <a:rPr lang="en-IE" dirty="0" smtClean="0"/>
              <a:t>Use value closest to 0.5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719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1357</Words>
  <Application>Microsoft Office PowerPoint</Application>
  <PresentationFormat>On-screen Show (4:3)</PresentationFormat>
  <Paragraphs>301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Statistical Analysis</vt:lpstr>
      <vt:lpstr>Question</vt:lpstr>
      <vt:lpstr>Size of sample</vt:lpstr>
      <vt:lpstr>And more</vt:lpstr>
      <vt:lpstr>So what is n?</vt:lpstr>
      <vt:lpstr>So what do we do now??</vt:lpstr>
      <vt:lpstr>Graph of p*1-p</vt:lpstr>
      <vt:lpstr>So ???</vt:lpstr>
      <vt:lpstr>So what</vt:lpstr>
      <vt:lpstr>Sample sizes</vt:lpstr>
      <vt:lpstr>Guidelines</vt:lpstr>
      <vt:lpstr>Sample sizes for estimating means</vt:lpstr>
      <vt:lpstr>Bit of algebra</vt:lpstr>
      <vt:lpstr>How do we estimate SD?</vt:lpstr>
      <vt:lpstr>Estimating SD</vt:lpstr>
      <vt:lpstr>And more …</vt:lpstr>
      <vt:lpstr>And again ..</vt:lpstr>
      <vt:lpstr>Summary</vt:lpstr>
      <vt:lpstr>Types of mortgage</vt:lpstr>
      <vt:lpstr>And again ….</vt:lpstr>
      <vt:lpstr>What do we get ..</vt:lpstr>
      <vt:lpstr>And ..</vt:lpstr>
      <vt:lpstr>So…</vt:lpstr>
      <vt:lpstr>And more ….</vt:lpstr>
      <vt:lpstr>Not a pretty sight</vt:lpstr>
      <vt:lpstr>Some more figures</vt:lpstr>
      <vt:lpstr>Remember</vt:lpstr>
      <vt:lpstr>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</dc:title>
  <dc:creator>username</dc:creator>
  <cp:lastModifiedBy>moregan</cp:lastModifiedBy>
  <cp:revision>26</cp:revision>
  <dcterms:created xsi:type="dcterms:W3CDTF">2011-10-03T15:23:52Z</dcterms:created>
  <dcterms:modified xsi:type="dcterms:W3CDTF">2014-10-20T09:52:26Z</dcterms:modified>
</cp:coreProperties>
</file>