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78" r:id="rId4"/>
    <p:sldId id="257" r:id="rId5"/>
    <p:sldId id="279" r:id="rId6"/>
    <p:sldId id="280" r:id="rId7"/>
    <p:sldId id="263" r:id="rId8"/>
    <p:sldId id="274" r:id="rId9"/>
    <p:sldId id="258" r:id="rId10"/>
    <p:sldId id="276" r:id="rId11"/>
    <p:sldId id="260" r:id="rId12"/>
    <p:sldId id="261" r:id="rId13"/>
    <p:sldId id="275" r:id="rId14"/>
    <p:sldId id="262" r:id="rId15"/>
    <p:sldId id="281" r:id="rId16"/>
  </p:sldIdLst>
  <p:sldSz cx="9144000" cy="6858000" type="screen4x3"/>
  <p:notesSz cx="6669088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A99F0-247F-4991-87E7-E46528E02CE8}" type="datetimeFigureOut">
              <a:rPr lang="en-IE" smtClean="0"/>
              <a:t>03/11/2015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5EA0-77A0-47A5-BBBE-07D574650E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4552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262C9-3A30-401B-90CF-345284D4CE50}" type="datetimeFigureOut">
              <a:rPr lang="en-IE" smtClean="0"/>
              <a:t>03/11/2015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BA37E-E09A-4A8B-9909-4FF498A9BC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983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063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5611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2644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2932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6746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38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277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7959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4369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443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307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5974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8804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BA37E-E09A-4A8B-9909-4FF498A9BC99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63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03/11/2015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44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03/11/2015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472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03/11/2015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16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03/11/2015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652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03/11/2015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617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03/11/2015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039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03/11/2015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538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03/11/2015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03/11/2015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220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03/11/2015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090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5DD-9A2E-4F0D-ACAE-5AE3598493AD}" type="datetimeFigureOut">
              <a:rPr lang="en-IE" smtClean="0"/>
              <a:t>03/11/2015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908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A5DD-9A2E-4F0D-ACAE-5AE3598493AD}" type="datetimeFigureOut">
              <a:rPr lang="en-IE" smtClean="0"/>
              <a:t>03/11/2015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EBB9-DBEC-4E98-8146-E80481044F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35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Statistical Analysis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How to pick a sample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134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key words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Sampling with replacement </a:t>
            </a:r>
          </a:p>
          <a:p>
            <a:pPr lvl="1"/>
            <a:r>
              <a:rPr lang="en-IE" dirty="0" smtClean="0"/>
              <a:t>When a case is drawn it is put back again</a:t>
            </a:r>
          </a:p>
          <a:p>
            <a:pPr lvl="1"/>
            <a:r>
              <a:rPr lang="en-IE" dirty="0" smtClean="0"/>
              <a:t>Eligible for future draws</a:t>
            </a:r>
          </a:p>
          <a:p>
            <a:r>
              <a:rPr lang="en-IE" dirty="0" smtClean="0"/>
              <a:t>Sampling without replacement </a:t>
            </a:r>
          </a:p>
          <a:p>
            <a:pPr lvl="1"/>
            <a:r>
              <a:rPr lang="en-IE" dirty="0" smtClean="0"/>
              <a:t>When a case is drawn it is not put back again</a:t>
            </a:r>
          </a:p>
          <a:p>
            <a:pPr lvl="1"/>
            <a:r>
              <a:rPr lang="en-IE" dirty="0" smtClean="0"/>
              <a:t>Not eligible for future draws</a:t>
            </a:r>
          </a:p>
          <a:p>
            <a:r>
              <a:rPr lang="en-IE" dirty="0" smtClean="0"/>
              <a:t>What happens in the lottery?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348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Systematic sampling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Take every </a:t>
            </a:r>
            <a:r>
              <a:rPr lang="en-IE" dirty="0" err="1" smtClean="0"/>
              <a:t>k</a:t>
            </a:r>
            <a:r>
              <a:rPr lang="en-IE" baseline="30000" dirty="0" err="1" smtClean="0"/>
              <a:t>th</a:t>
            </a:r>
            <a:r>
              <a:rPr lang="en-IE" dirty="0" smtClean="0"/>
              <a:t> element after a random start</a:t>
            </a:r>
          </a:p>
          <a:p>
            <a:r>
              <a:rPr lang="en-IE" dirty="0" smtClean="0"/>
              <a:t>k=125/5=25 </a:t>
            </a:r>
          </a:p>
          <a:p>
            <a:r>
              <a:rPr lang="en-IE" dirty="0" smtClean="0"/>
              <a:t>Suppose it was 7 from 125 k=125/7=17.8 </a:t>
            </a:r>
          </a:p>
          <a:p>
            <a:r>
              <a:rPr lang="en-IE" dirty="0" smtClean="0"/>
              <a:t>Call it 17</a:t>
            </a:r>
          </a:p>
          <a:p>
            <a:r>
              <a:rPr lang="en-IE" dirty="0" smtClean="0"/>
              <a:t>Generate a random start between 1 and 125</a:t>
            </a:r>
          </a:p>
          <a:p>
            <a:r>
              <a:rPr lang="en-IE" dirty="0" smtClean="0"/>
              <a:t>Treat list as circular</a:t>
            </a:r>
          </a:p>
          <a:p>
            <a:r>
              <a:rPr lang="en-IE" dirty="0" smtClean="0"/>
              <a:t>Important that there is no pattern in list that you do not know about</a:t>
            </a:r>
          </a:p>
          <a:p>
            <a:r>
              <a:rPr lang="en-IE" dirty="0" smtClean="0"/>
              <a:t>Randomly sort the list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509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Stratified sampling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2 </a:t>
            </a:r>
            <a:r>
              <a:rPr lang="en-IE" dirty="0" smtClean="0"/>
              <a:t>groups in this class</a:t>
            </a:r>
          </a:p>
          <a:p>
            <a:r>
              <a:rPr lang="en-IE" dirty="0" smtClean="0"/>
              <a:t>MSISS and  </a:t>
            </a:r>
            <a:r>
              <a:rPr lang="en-IE" dirty="0" smtClean="0"/>
              <a:t>C &amp; B, </a:t>
            </a:r>
            <a:endParaRPr lang="en-IE" dirty="0" smtClean="0"/>
          </a:p>
          <a:p>
            <a:r>
              <a:rPr lang="en-IE" dirty="0" smtClean="0"/>
              <a:t>Might </a:t>
            </a:r>
            <a:r>
              <a:rPr lang="en-IE" dirty="0" smtClean="0"/>
              <a:t>want to make sure that there is at least one from each group</a:t>
            </a:r>
          </a:p>
          <a:p>
            <a:r>
              <a:rPr lang="en-IE" dirty="0" smtClean="0"/>
              <a:t>Decide before hand how many to select from each group</a:t>
            </a:r>
          </a:p>
        </p:txBody>
      </p:sp>
    </p:spTree>
    <p:extLst>
      <p:ext uri="{BB962C8B-B14F-4D97-AF65-F5344CB8AC3E}">
        <p14:creationId xmlns:p14="http://schemas.microsoft.com/office/powerpoint/2010/main" val="174874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 types of sampling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Probability sampling</a:t>
            </a:r>
          </a:p>
          <a:p>
            <a:pPr marL="625475" indent="0">
              <a:buNone/>
            </a:pPr>
            <a:r>
              <a:rPr lang="en-IE" dirty="0" smtClean="0"/>
              <a:t>Every element has a </a:t>
            </a:r>
            <a:r>
              <a:rPr lang="en-IE" u="sng" dirty="0" smtClean="0"/>
              <a:t>known</a:t>
            </a:r>
            <a:r>
              <a:rPr lang="en-IE" dirty="0" smtClean="0"/>
              <a:t> non-zero chance of being selected</a:t>
            </a:r>
          </a:p>
          <a:p>
            <a:pPr marL="625475" indent="0">
              <a:buNone/>
            </a:pPr>
            <a:endParaRPr lang="en-IE" dirty="0"/>
          </a:p>
          <a:p>
            <a:r>
              <a:rPr lang="en-IE" dirty="0" smtClean="0"/>
              <a:t>Non-probability sampling</a:t>
            </a:r>
          </a:p>
          <a:p>
            <a:pPr marL="534988" indent="0">
              <a:buNone/>
            </a:pPr>
            <a:r>
              <a:rPr lang="en-US" dirty="0" smtClean="0">
                <a:cs typeface="Times New Roman" pitchFamily="18" charset="0"/>
              </a:rPr>
              <a:t>Choice of selection of sampling units depends entirely on the discretion or judgment of  the sampler.  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29738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302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considerations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Sampling is not considered in a vacuum</a:t>
            </a:r>
          </a:p>
          <a:p>
            <a:r>
              <a:rPr lang="en-IE" dirty="0" smtClean="0"/>
              <a:t>Depends on how you are going to collect the data</a:t>
            </a:r>
          </a:p>
          <a:p>
            <a:r>
              <a:rPr lang="en-IE" dirty="0" smtClean="0"/>
              <a:t>What lists of the population are available?</a:t>
            </a:r>
          </a:p>
          <a:p>
            <a:r>
              <a:rPr lang="en-IE" dirty="0" smtClean="0"/>
              <a:t>What have other people done?</a:t>
            </a:r>
          </a:p>
          <a:p>
            <a:r>
              <a:rPr lang="en-IE" dirty="0" smtClean="0"/>
              <a:t>Huge area in statistics</a:t>
            </a:r>
          </a:p>
          <a:p>
            <a:r>
              <a:rPr lang="en-IE" dirty="0" smtClean="0"/>
              <a:t>Feasibility of plan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45445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Irish Lottery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Pick 6 + 1 bonus from </a:t>
            </a:r>
            <a:r>
              <a:rPr lang="en-IE" dirty="0" smtClean="0"/>
              <a:t>47 </a:t>
            </a:r>
            <a:r>
              <a:rPr lang="en-IE" dirty="0" smtClean="0"/>
              <a:t>balls</a:t>
            </a:r>
          </a:p>
          <a:p>
            <a:r>
              <a:rPr lang="en-IE" dirty="0" smtClean="0"/>
              <a:t>Absolutely crucial that </a:t>
            </a:r>
            <a:r>
              <a:rPr lang="en-IE" dirty="0" smtClean="0"/>
              <a:t>it is </a:t>
            </a:r>
            <a:r>
              <a:rPr lang="en-IE" dirty="0" smtClean="0"/>
              <a:t>done properly.</a:t>
            </a:r>
          </a:p>
          <a:p>
            <a:r>
              <a:rPr lang="en-IE" dirty="0" smtClean="0"/>
              <a:t>Physical selection</a:t>
            </a:r>
          </a:p>
          <a:p>
            <a:r>
              <a:rPr lang="en-IE" dirty="0" smtClean="0"/>
              <a:t>Extensive checks carried out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28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Prize Bonds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System for drawing prize bonds every week</a:t>
            </a:r>
          </a:p>
          <a:p>
            <a:r>
              <a:rPr lang="en-IE" dirty="0" smtClean="0"/>
              <a:t>Generate random numbers and use these to select the prize bonds</a:t>
            </a:r>
          </a:p>
          <a:p>
            <a:r>
              <a:rPr lang="en-IE" dirty="0" smtClean="0"/>
              <a:t>Changing to euros</a:t>
            </a:r>
          </a:p>
          <a:p>
            <a:r>
              <a:rPr lang="en-IE" dirty="0" smtClean="0"/>
              <a:t>Old prize bond IR£5</a:t>
            </a:r>
          </a:p>
          <a:p>
            <a:r>
              <a:rPr lang="en-IE" dirty="0" smtClean="0"/>
              <a:t>New prize bonds €6.25 euro</a:t>
            </a:r>
          </a:p>
          <a:p>
            <a:r>
              <a:rPr lang="en-IE" dirty="0" smtClean="0"/>
              <a:t>How are you going to manage this?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094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Class as an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How do I pick a sample of 5 people from this class?</a:t>
            </a:r>
          </a:p>
          <a:p>
            <a:r>
              <a:rPr lang="en-IE" dirty="0" smtClean="0"/>
              <a:t>Many ways of picking this sample</a:t>
            </a:r>
          </a:p>
          <a:p>
            <a:r>
              <a:rPr lang="en-IE" dirty="0" smtClean="0"/>
              <a:t>Huge area in statistics</a:t>
            </a:r>
          </a:p>
          <a:p>
            <a:r>
              <a:rPr lang="en-IE" dirty="0" smtClean="0"/>
              <a:t>Introduction to the area</a:t>
            </a:r>
          </a:p>
          <a:p>
            <a:r>
              <a:rPr lang="en-IE" dirty="0" smtClean="0"/>
              <a:t>Absolutely key in many of the statistical theories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66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Random numbers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Table of numbers</a:t>
            </a:r>
          </a:p>
          <a:p>
            <a:r>
              <a:rPr lang="en-IE" dirty="0" smtClean="0"/>
              <a:t>Read them anyway you like</a:t>
            </a:r>
          </a:p>
          <a:p>
            <a:r>
              <a:rPr lang="en-IE" dirty="0" smtClean="0"/>
              <a:t>Use 2 digits –  less than 100 people on class list</a:t>
            </a:r>
          </a:p>
          <a:p>
            <a:r>
              <a:rPr lang="en-IE" dirty="0" smtClean="0"/>
              <a:t>Suppose I looked at the frequency of each digit </a:t>
            </a:r>
          </a:p>
          <a:p>
            <a:r>
              <a:rPr lang="en-IE" dirty="0" smtClean="0"/>
              <a:t>What would I get?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55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Frequency of second digit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040222"/>
              </p:ext>
            </p:extLst>
          </p:nvPr>
        </p:nvGraphicFramePr>
        <p:xfrm>
          <a:off x="3707904" y="2204864"/>
          <a:ext cx="1219200" cy="3427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Digit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u="none" strike="noStrike" dirty="0">
                          <a:effectLst/>
                        </a:rPr>
                        <a:t>Count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0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68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1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56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>
                          <a:effectLst/>
                        </a:rPr>
                        <a:t>2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79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>
                          <a:effectLst/>
                        </a:rPr>
                        <a:t>3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56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>
                          <a:effectLst/>
                        </a:rPr>
                        <a:t>4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52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>
                          <a:effectLst/>
                        </a:rPr>
                        <a:t>5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59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>
                          <a:effectLst/>
                        </a:rPr>
                        <a:t>6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70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>
                          <a:effectLst/>
                        </a:rPr>
                        <a:t>7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62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>
                          <a:effectLst/>
                        </a:rPr>
                        <a:t>8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62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>
                          <a:effectLst/>
                        </a:rPr>
                        <a:t>9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48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60212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N=612</a:t>
            </a:r>
          </a:p>
        </p:txBody>
      </p:sp>
    </p:spTree>
    <p:extLst>
      <p:ext uri="{BB962C8B-B14F-4D97-AF65-F5344CB8AC3E}">
        <p14:creationId xmlns:p14="http://schemas.microsoft.com/office/powerpoint/2010/main" val="39625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First steps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Define population – list of all elements</a:t>
            </a:r>
          </a:p>
          <a:p>
            <a:r>
              <a:rPr lang="en-IE" dirty="0" smtClean="0"/>
              <a:t>Does a list exist – sampling frame</a:t>
            </a:r>
          </a:p>
          <a:p>
            <a:r>
              <a:rPr lang="en-IE" dirty="0" smtClean="0"/>
              <a:t>Very hard to get lists usually</a:t>
            </a:r>
          </a:p>
          <a:p>
            <a:r>
              <a:rPr lang="en-IE" dirty="0" smtClean="0"/>
              <a:t>Even harder to get this list sorted out.</a:t>
            </a:r>
          </a:p>
          <a:p>
            <a:r>
              <a:rPr lang="en-IE" dirty="0" smtClean="0"/>
              <a:t>Other examples – list of people on electoral register</a:t>
            </a:r>
          </a:p>
          <a:p>
            <a:r>
              <a:rPr lang="en-IE" dirty="0" smtClean="0"/>
              <a:t>Student information system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903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Problems with list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Not every case is on the list</a:t>
            </a:r>
          </a:p>
          <a:p>
            <a:r>
              <a:rPr lang="en-IE" dirty="0" smtClean="0"/>
              <a:t>List includes cases that should not be there</a:t>
            </a:r>
          </a:p>
          <a:p>
            <a:r>
              <a:rPr lang="en-IE" dirty="0" smtClean="0"/>
              <a:t>Cases appear more than once</a:t>
            </a:r>
          </a:p>
          <a:p>
            <a:r>
              <a:rPr lang="en-IE" dirty="0" smtClean="0"/>
              <a:t>List not available</a:t>
            </a:r>
          </a:p>
          <a:p>
            <a:r>
              <a:rPr lang="en-IE" dirty="0" smtClean="0"/>
              <a:t>Is it computerised?</a:t>
            </a:r>
          </a:p>
          <a:p>
            <a:r>
              <a:rPr lang="en-IE" dirty="0" smtClean="0"/>
              <a:t>Not possible to pick a random sample given the computer software</a:t>
            </a:r>
          </a:p>
          <a:p>
            <a:r>
              <a:rPr lang="en-IE" dirty="0" smtClean="0"/>
              <a:t>Should always evaluate the list/sampling frame</a:t>
            </a:r>
          </a:p>
        </p:txBody>
      </p:sp>
    </p:spTree>
    <p:extLst>
      <p:ext uri="{BB962C8B-B14F-4D97-AF65-F5344CB8AC3E}">
        <p14:creationId xmlns:p14="http://schemas.microsoft.com/office/powerpoint/2010/main" val="1872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Simple random sampling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Every element has an equal chance of being selected</a:t>
            </a:r>
          </a:p>
          <a:p>
            <a:r>
              <a:rPr lang="en-IE" dirty="0" smtClean="0"/>
              <a:t>Standard to which all other sampling techniques are compared</a:t>
            </a:r>
          </a:p>
          <a:p>
            <a:r>
              <a:rPr lang="en-IE" dirty="0" smtClean="0"/>
              <a:t>Give each person a unique id</a:t>
            </a:r>
          </a:p>
          <a:p>
            <a:r>
              <a:rPr lang="en-IE" dirty="0" smtClean="0"/>
              <a:t>Use random number tables. </a:t>
            </a:r>
          </a:p>
          <a:p>
            <a:r>
              <a:rPr lang="en-IE" dirty="0" smtClean="0"/>
              <a:t>Be careful</a:t>
            </a:r>
          </a:p>
          <a:p>
            <a:r>
              <a:rPr lang="en-IE" dirty="0" smtClean="0"/>
              <a:t>Basis for all the calculations in CI’s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918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526</Words>
  <Application>Microsoft Office PowerPoint</Application>
  <PresentationFormat>On-screen Show (4:3)</PresentationFormat>
  <Paragraphs>121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Statistical Analysis</vt:lpstr>
      <vt:lpstr>Irish Lottery</vt:lpstr>
      <vt:lpstr>Prize Bonds</vt:lpstr>
      <vt:lpstr>Class as an example</vt:lpstr>
      <vt:lpstr>Random numbers</vt:lpstr>
      <vt:lpstr>Frequency of second digit</vt:lpstr>
      <vt:lpstr>First steps</vt:lpstr>
      <vt:lpstr>Problems with list</vt:lpstr>
      <vt:lpstr>Simple random sampling</vt:lpstr>
      <vt:lpstr>Other key words</vt:lpstr>
      <vt:lpstr>Systematic sampling</vt:lpstr>
      <vt:lpstr>Stratified sampling</vt:lpstr>
      <vt:lpstr>Two types of sampling</vt:lpstr>
      <vt:lpstr>Other considerations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</dc:title>
  <dc:creator>username</dc:creator>
  <cp:lastModifiedBy>moregan</cp:lastModifiedBy>
  <cp:revision>21</cp:revision>
  <cp:lastPrinted>2012-10-22T13:36:31Z</cp:lastPrinted>
  <dcterms:created xsi:type="dcterms:W3CDTF">2011-10-03T15:23:52Z</dcterms:created>
  <dcterms:modified xsi:type="dcterms:W3CDTF">2015-11-03T16:01:14Z</dcterms:modified>
</cp:coreProperties>
</file>