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92" r:id="rId2"/>
    <p:sldId id="280" r:id="rId3"/>
    <p:sldId id="293" r:id="rId4"/>
    <p:sldId id="281" r:id="rId5"/>
    <p:sldId id="258" r:id="rId6"/>
    <p:sldId id="259" r:id="rId7"/>
    <p:sldId id="282" r:id="rId8"/>
    <p:sldId id="283" r:id="rId9"/>
    <p:sldId id="276" r:id="rId10"/>
    <p:sldId id="260" r:id="rId11"/>
    <p:sldId id="285" r:id="rId12"/>
    <p:sldId id="284" r:id="rId13"/>
    <p:sldId id="294" r:id="rId14"/>
    <p:sldId id="300" r:id="rId15"/>
    <p:sldId id="295" r:id="rId16"/>
    <p:sldId id="301" r:id="rId17"/>
    <p:sldId id="303" r:id="rId18"/>
    <p:sldId id="304" r:id="rId19"/>
    <p:sldId id="305" r:id="rId20"/>
    <p:sldId id="306" r:id="rId21"/>
    <p:sldId id="310" r:id="rId22"/>
    <p:sldId id="296" r:id="rId23"/>
    <p:sldId id="307" r:id="rId24"/>
    <p:sldId id="308" r:id="rId25"/>
    <p:sldId id="309" r:id="rId26"/>
    <p:sldId id="297" r:id="rId27"/>
    <p:sldId id="298" r:id="rId28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17" d="100"/>
          <a:sy n="117" d="100"/>
        </p:scale>
        <p:origin x="-1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4C2238-8511-4123-B15E-EF94E27CB8A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36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GB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91063"/>
            <a:ext cx="5435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GB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FDB3249-14AD-49EC-A72A-DD8FE892768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12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3BB02-BE33-4156-AC6C-9F5DFAD20CC3}" type="slidenum">
              <a:rPr lang="en-GB"/>
              <a:pPr/>
              <a:t>1</a:t>
            </a:fld>
            <a:endParaRPr lang="en-GB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1F682-36D3-4E86-A209-96C859266620}" type="slidenum">
              <a:rPr lang="en-GB"/>
              <a:pPr/>
              <a:t>10</a:t>
            </a:fld>
            <a:endParaRPr lang="en-GB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0B6F4-C8F5-4407-8AB6-2F37A727210B}" type="slidenum">
              <a:rPr lang="en-GB"/>
              <a:pPr/>
              <a:t>11</a:t>
            </a:fld>
            <a:endParaRPr lang="en-GB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9BCE7-9F39-4998-84A1-AD753B658695}" type="slidenum">
              <a:rPr lang="en-GB"/>
              <a:pPr/>
              <a:t>12</a:t>
            </a:fld>
            <a:endParaRPr lang="en-GB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07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878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25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2E378-2D73-4AF5-96D8-642EA5A413DB}" type="slidenum">
              <a:rPr lang="en-GB"/>
              <a:pPr/>
              <a:t>2</a:t>
            </a:fld>
            <a:endParaRPr lang="en-GB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501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25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33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5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878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F7F27F-27EC-428C-921D-2DCBF956648C}" type="slidenum">
              <a:rPr lang="en-GB"/>
              <a:pPr/>
              <a:t>4</a:t>
            </a:fld>
            <a:endParaRPr lang="en-GB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F45F5-BF61-47BD-91F0-099EBFDFB0F1}" type="slidenum">
              <a:rPr lang="en-GB"/>
              <a:pPr/>
              <a:t>5</a:t>
            </a:fld>
            <a:endParaRPr lang="en-GB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5259C-5EDB-42D0-B763-7FC7329C9EAB}" type="slidenum">
              <a:rPr lang="en-GB"/>
              <a:pPr/>
              <a:t>6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5FFEE-3F85-4AB4-8BC4-BA8C52C0A0FA}" type="slidenum">
              <a:rPr lang="en-GB"/>
              <a:pPr/>
              <a:t>7</a:t>
            </a:fld>
            <a:endParaRPr lang="en-GB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2A90-5453-41F9-A1D1-E3B84BF4895B}" type="slidenum">
              <a:rPr lang="en-GB"/>
              <a:pPr/>
              <a:t>8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5DF4C-52E1-46BB-B41F-3C528EC7651A}" type="slidenum">
              <a:rPr lang="en-GB"/>
              <a:pPr/>
              <a:t>9</a:t>
            </a:fld>
            <a:endParaRPr lang="en-GB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C124-7D68-4CB7-83A8-B8AD86DED2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94B8-EC27-40E8-885F-85C156BF37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4962-B31E-4171-8D7C-2F2FEB11D6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F7A3-C7C1-4AB8-A27D-FA929A78601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34DF-B02A-49FA-AA7A-72820BAF22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079B-3E94-417C-AD0C-B30F2321EF3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2740-D089-411A-B01F-4FF415E3D1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8AA8-67DF-4A4E-B733-399C774C7D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DEFB-F9F3-492C-BECB-21FD9A44B5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36EC-5B14-4095-9A07-104F6E68BF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4F23-F0F0-432B-B24D-EE5CAB2216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8854-8A6C-4C9C-92F0-0F773BBE35C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Statistical Analysis</a:t>
            </a:r>
            <a:endParaRPr lang="en-GB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Hypothesis Testing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1981200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7188" indent="-357188"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This probability is the p-value printed out by statistical programs.</a:t>
            </a:r>
          </a:p>
          <a:p>
            <a:pPr marL="357188" indent="-357188">
              <a:buFont typeface="Arial" pitchFamily="34" charset="0"/>
              <a:buChar char="•"/>
            </a:pPr>
            <a:endParaRPr lang="en-US" b="0" dirty="0">
              <a:cs typeface="Arial" charset="0"/>
            </a:endParaRPr>
          </a:p>
          <a:p>
            <a:pPr marL="357188" indent="-357188"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Very small p-values correspond to evidence against Null Hypothesis</a:t>
            </a:r>
          </a:p>
          <a:p>
            <a:pPr marL="357188" indent="-357188">
              <a:buFont typeface="Arial" pitchFamily="34" charset="0"/>
              <a:buChar char="•"/>
            </a:pPr>
            <a:endParaRPr lang="en-US" b="0" dirty="0">
              <a:cs typeface="Arial" charset="0"/>
            </a:endParaRPr>
          </a:p>
          <a:p>
            <a:pPr marL="357188" indent="-357188"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How small is small?</a:t>
            </a:r>
          </a:p>
          <a:p>
            <a:pPr marL="357188" indent="-357188">
              <a:buFont typeface="Arial" pitchFamily="34" charset="0"/>
              <a:buChar char="•"/>
            </a:pPr>
            <a:endParaRPr lang="en-US" b="0" dirty="0">
              <a:cs typeface="Arial" charset="0"/>
            </a:endParaRPr>
          </a:p>
          <a:p>
            <a:pPr marL="357188" indent="-357188"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Small is less &lt; .</a:t>
            </a:r>
            <a:r>
              <a:rPr lang="en-US" b="0" dirty="0" smtClean="0">
                <a:cs typeface="Arial" charset="0"/>
              </a:rPr>
              <a:t>05 – called the significance value (</a:t>
            </a:r>
            <a:r>
              <a:rPr lang="en-US" b="0" dirty="0" smtClean="0">
                <a:latin typeface="Symbol" pitchFamily="18" charset="2"/>
                <a:cs typeface="Arial" charset="0"/>
              </a:rPr>
              <a:t>a)</a:t>
            </a:r>
            <a:endParaRPr lang="en-US" b="0" dirty="0">
              <a:latin typeface="Symbol" pitchFamily="18" charset="2"/>
              <a:cs typeface="Arial" charset="0"/>
            </a:endParaRPr>
          </a:p>
          <a:p>
            <a:pPr marL="357188" indent="-357188">
              <a:buFont typeface="Arial" pitchFamily="34" charset="0"/>
              <a:buChar char="•"/>
            </a:pPr>
            <a:endParaRPr lang="en-US" b="0" dirty="0">
              <a:cs typeface="Arial" charset="0"/>
            </a:endParaRPr>
          </a:p>
          <a:p>
            <a:pPr marL="357188" indent="-357188"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 Like the judicial situation we need a lot of evidence against the null hypothesis.  </a:t>
            </a:r>
            <a:endParaRPr lang="en-US" b="0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6324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on Process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822325" y="2097088"/>
            <a:ext cx="78644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4500" indent="-444500">
              <a:buFont typeface="Arial" pitchFamily="34" charset="0"/>
              <a:buChar char="•"/>
            </a:pPr>
            <a:r>
              <a:rPr lang="en-GB" b="0" dirty="0"/>
              <a:t>How do we calculate this probability p?  </a:t>
            </a:r>
          </a:p>
          <a:p>
            <a:pPr marL="444500" indent="-444500">
              <a:buFont typeface="Arial" pitchFamily="34" charset="0"/>
              <a:buChar char="•"/>
            </a:pPr>
            <a:endParaRPr lang="en-GB" b="0" dirty="0"/>
          </a:p>
          <a:p>
            <a:pPr marL="444500" indent="-444500">
              <a:buFont typeface="Arial" pitchFamily="34" charset="0"/>
              <a:buChar char="•"/>
            </a:pPr>
            <a:r>
              <a:rPr lang="en-GB" b="0" dirty="0"/>
              <a:t>We carry out statistical tests that result in this probability p</a:t>
            </a:r>
          </a:p>
          <a:p>
            <a:pPr marL="444500" indent="-444500">
              <a:buFont typeface="Arial" pitchFamily="34" charset="0"/>
              <a:buChar char="•"/>
            </a:pPr>
            <a:endParaRPr lang="en-GB" b="0" dirty="0"/>
          </a:p>
          <a:p>
            <a:pPr marL="444500" indent="-444500">
              <a:buFont typeface="Arial" pitchFamily="34" charset="0"/>
              <a:buChar char="•"/>
            </a:pPr>
            <a:endParaRPr lang="en-GB" b="0" dirty="0"/>
          </a:p>
          <a:p>
            <a:pPr marL="444500" indent="-444500">
              <a:buFont typeface="Arial" pitchFamily="34" charset="0"/>
              <a:buChar char="•"/>
            </a:pPr>
            <a:r>
              <a:rPr lang="en-GB" b="0" dirty="0"/>
              <a:t>We can also carry out this process using confidence intervals</a:t>
            </a:r>
          </a:p>
          <a:p>
            <a:pPr marL="444500" indent="-444500">
              <a:buFont typeface="Arial" pitchFamily="34" charset="0"/>
              <a:buChar char="•"/>
            </a:pPr>
            <a:endParaRPr lang="en-GB" b="0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838200"/>
            <a:ext cx="8686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357188" indent="-357188">
              <a:buFont typeface="Arial" pitchFamily="34" charset="0"/>
              <a:buChar char="•"/>
            </a:pPr>
            <a:r>
              <a:rPr lang="en-GB" b="0" dirty="0" smtClean="0"/>
              <a:t>The </a:t>
            </a:r>
            <a:r>
              <a:rPr lang="en-GB" b="0" dirty="0"/>
              <a:t>question now is what test statistic to use</a:t>
            </a:r>
          </a:p>
          <a:p>
            <a:pPr marL="357188" indent="-357188">
              <a:buFont typeface="Arial" pitchFamily="34" charset="0"/>
              <a:buChar char="•"/>
            </a:pPr>
            <a:endParaRPr lang="en-GB" b="0" dirty="0"/>
          </a:p>
          <a:p>
            <a:pPr marL="357188" indent="-357188">
              <a:buFont typeface="Arial" pitchFamily="34" charset="0"/>
              <a:buChar char="•"/>
            </a:pPr>
            <a:r>
              <a:rPr lang="en-GB" b="0" dirty="0"/>
              <a:t>This depends on the form of the null hypothesis, the type of data and the story behind the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Which Statistical test?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Simple Hypothesis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2420888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800" dirty="0" smtClean="0">
                <a:latin typeface="Arial" pitchFamily="34" charset="0"/>
                <a:cs typeface="Arial" pitchFamily="34" charset="0"/>
              </a:rPr>
              <a:t>Mean weight of all bags of crisps packaged by a company is 250g</a:t>
            </a:r>
          </a:p>
          <a:p>
            <a:endParaRPr lang="en-IE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IE" sz="2800" dirty="0" smtClean="0">
                <a:latin typeface="Arial" pitchFamily="34" charset="0"/>
                <a:cs typeface="Arial" pitchFamily="34" charset="0"/>
              </a:rPr>
              <a:t>Null Hypothesis H</a:t>
            </a:r>
            <a:r>
              <a:rPr lang="en-IE" sz="28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IE" sz="2800" dirty="0" smtClean="0">
                <a:latin typeface="Arial" pitchFamily="34" charset="0"/>
                <a:cs typeface="Arial" pitchFamily="34" charset="0"/>
              </a:rPr>
              <a:t>:  µ = 250g</a:t>
            </a:r>
          </a:p>
          <a:p>
            <a:r>
              <a:rPr lang="en-IE" sz="2800" dirty="0" smtClean="0">
                <a:latin typeface="Arial" pitchFamily="34" charset="0"/>
                <a:cs typeface="Arial" pitchFamily="34" charset="0"/>
              </a:rPr>
              <a:t>Alternative Hypothesis H</a:t>
            </a:r>
            <a:r>
              <a:rPr lang="en-IE" sz="2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IE" sz="2800" dirty="0" smtClean="0">
                <a:latin typeface="Arial" pitchFamily="34" charset="0"/>
                <a:cs typeface="Arial" pitchFamily="34" charset="0"/>
              </a:rPr>
              <a:t>: µ ≠ 250g</a:t>
            </a:r>
          </a:p>
          <a:p>
            <a:endParaRPr lang="en-IE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IE" sz="2800" dirty="0" smtClean="0">
                <a:latin typeface="Arial" pitchFamily="34" charset="0"/>
                <a:cs typeface="Arial" pitchFamily="34" charset="0"/>
              </a:rPr>
              <a:t>Sample of 50 bags and weigh them</a:t>
            </a:r>
          </a:p>
          <a:p>
            <a:r>
              <a:rPr lang="en-IE" sz="2800" dirty="0" smtClean="0">
                <a:latin typeface="Arial" pitchFamily="34" charset="0"/>
                <a:cs typeface="Arial" pitchFamily="34" charset="0"/>
              </a:rPr>
              <a:t>Have to make a decision.  </a:t>
            </a:r>
          </a:p>
          <a:p>
            <a:r>
              <a:rPr lang="en-IE" sz="2800" dirty="0" smtClean="0">
                <a:latin typeface="Arial" pitchFamily="34" charset="0"/>
                <a:cs typeface="Arial" pitchFamily="34" charset="0"/>
              </a:rPr>
              <a:t>Variation between bags</a:t>
            </a:r>
          </a:p>
          <a:p>
            <a:pPr>
              <a:buNone/>
            </a:pPr>
            <a:endParaRPr lang="en-IE" sz="2800" dirty="0" smtClean="0">
              <a:latin typeface="Arial" pitchFamily="34" charset="0"/>
              <a:cs typeface="Arial" pitchFamily="34" charset="0"/>
            </a:endParaRPr>
          </a:p>
          <a:p>
            <a:endParaRPr lang="en-IE" sz="2800" dirty="0">
              <a:latin typeface="Arial" pitchFamily="34" charset="0"/>
              <a:cs typeface="Arial" pitchFamily="34" charset="0"/>
            </a:endParaRPr>
          </a:p>
          <a:p>
            <a:endParaRPr lang="en-IE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 data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5949280"/>
            <a:ext cx="553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Mean = 248.40 grams SD:  8.98  n=50</a:t>
            </a:r>
            <a:endParaRPr lang="en-IE" dirty="0"/>
          </a:p>
        </p:txBody>
      </p:sp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statistic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094949"/>
              </p:ext>
            </p:extLst>
          </p:nvPr>
        </p:nvGraphicFramePr>
        <p:xfrm>
          <a:off x="1043608" y="1412776"/>
          <a:ext cx="2687960" cy="98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4" imgW="2844720" imgH="1168200" progId="Equation.DSMT4">
                  <p:embed/>
                </p:oleObj>
              </mc:Choice>
              <mc:Fallback>
                <p:oleObj name="Equation" r:id="rId4" imgW="2844720" imgH="1168200" progId="Equation.DSMT4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12776"/>
                        <a:ext cx="2687960" cy="9855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2924944"/>
            <a:ext cx="694613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0" dirty="0" smtClean="0"/>
              <a:t>n is the sample  size</a:t>
            </a:r>
          </a:p>
          <a:p>
            <a:endParaRPr lang="en-IE" b="0" dirty="0" smtClean="0"/>
          </a:p>
          <a:p>
            <a:r>
              <a:rPr lang="en-IE" b="0" dirty="0" err="1" smtClean="0"/>
              <a:t>sd</a:t>
            </a:r>
            <a:r>
              <a:rPr lang="en-IE" b="0" dirty="0" smtClean="0"/>
              <a:t> is an estimate of the variation in the population</a:t>
            </a:r>
          </a:p>
          <a:p>
            <a:endParaRPr lang="en-IE" b="0" dirty="0" smtClean="0"/>
          </a:p>
          <a:p>
            <a:r>
              <a:rPr lang="en-IE" b="0" dirty="0" smtClean="0"/>
              <a:t>µ</a:t>
            </a:r>
            <a:r>
              <a:rPr lang="en-IE" b="0" baseline="-25000" dirty="0" smtClean="0"/>
              <a:t>0</a:t>
            </a:r>
            <a:r>
              <a:rPr lang="en-IE" b="0" dirty="0" smtClean="0"/>
              <a:t> is the population mean (H</a:t>
            </a:r>
            <a:r>
              <a:rPr lang="en-IE" b="0" baseline="-25000" dirty="0" smtClean="0"/>
              <a:t>0</a:t>
            </a:r>
            <a:r>
              <a:rPr lang="en-IE" b="0" dirty="0" smtClean="0"/>
              <a:t> value)</a:t>
            </a:r>
          </a:p>
          <a:p>
            <a:endParaRPr lang="en-IE" b="0" dirty="0" smtClean="0"/>
          </a:p>
          <a:p>
            <a:r>
              <a:rPr lang="en-IE" b="0" dirty="0" smtClean="0"/>
              <a:t>We estimate the population </a:t>
            </a:r>
            <a:r>
              <a:rPr lang="en-IE" b="0" dirty="0" err="1" smtClean="0"/>
              <a:t>sd</a:t>
            </a:r>
            <a:r>
              <a:rPr lang="en-IE" b="0" dirty="0" smtClean="0"/>
              <a:t> by the sample </a:t>
            </a:r>
            <a:r>
              <a:rPr lang="en-IE" b="0" dirty="0" err="1" smtClean="0"/>
              <a:t>sd</a:t>
            </a:r>
            <a:r>
              <a:rPr lang="en-IE" b="0" dirty="0" smtClean="0"/>
              <a:t> </a:t>
            </a:r>
          </a:p>
          <a:p>
            <a:endParaRPr lang="en-IE" b="0" dirty="0"/>
          </a:p>
          <a:p>
            <a:r>
              <a:rPr lang="en-IE" b="0" dirty="0" smtClean="0"/>
              <a:t>Z is distributed as a N(0,1) distribution - theory</a:t>
            </a:r>
          </a:p>
          <a:p>
            <a:endParaRPr lang="en-IE" b="0" dirty="0" smtClean="0"/>
          </a:p>
          <a:p>
            <a:endParaRPr lang="en-IE" b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83100" y="3282950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6" imgW="177480" imgH="291960" progId="Equation.DSMT4">
                  <p:embed/>
                </p:oleObj>
              </mc:Choice>
              <mc:Fallback>
                <p:oleObj name="Equation" r:id="rId6" imgW="177480" imgH="29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82950"/>
                        <a:ext cx="177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Statistic again</a:t>
            </a:r>
            <a:endParaRPr lang="en-IE" dirty="0"/>
          </a:p>
        </p:txBody>
      </p:sp>
      <p:graphicFrame>
        <p:nvGraphicFramePr>
          <p:cNvPr id="14029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146592"/>
              </p:ext>
            </p:extLst>
          </p:nvPr>
        </p:nvGraphicFramePr>
        <p:xfrm>
          <a:off x="1187450" y="1746250"/>
          <a:ext cx="56134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2" name="Equation" r:id="rId4" imgW="8267400" imgH="1180800" progId="Equation.DSMT4">
                  <p:embed/>
                </p:oleObj>
              </mc:Choice>
              <mc:Fallback>
                <p:oleObj name="Equation" r:id="rId4" imgW="8267400" imgH="1180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46250"/>
                        <a:ext cx="561340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3356992"/>
            <a:ext cx="82028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How likely are we to get a sample mean of 248.40 from </a:t>
            </a:r>
          </a:p>
          <a:p>
            <a:r>
              <a:rPr lang="en-IE" dirty="0" smtClean="0"/>
              <a:t>a population where the mean = 250 where </a:t>
            </a:r>
            <a:r>
              <a:rPr lang="en-IE" dirty="0" err="1" smtClean="0"/>
              <a:t>sd</a:t>
            </a:r>
            <a:r>
              <a:rPr lang="en-IE" dirty="0" smtClean="0"/>
              <a:t>=8.98 and </a:t>
            </a:r>
          </a:p>
          <a:p>
            <a:r>
              <a:rPr lang="en-IE" dirty="0" smtClean="0"/>
              <a:t>n=50?</a:t>
            </a:r>
          </a:p>
          <a:p>
            <a:endParaRPr lang="en-IE" dirty="0" smtClean="0"/>
          </a:p>
          <a:p>
            <a:r>
              <a:rPr lang="en-IE" dirty="0" smtClean="0"/>
              <a:t>Sample means are normally distributed</a:t>
            </a:r>
          </a:p>
          <a:p>
            <a:endParaRPr lang="en-IE" dirty="0" smtClean="0"/>
          </a:p>
          <a:p>
            <a:r>
              <a:rPr lang="en-IE" dirty="0" smtClean="0"/>
              <a:t>SD of this distribution =  </a:t>
            </a:r>
          </a:p>
          <a:p>
            <a:endParaRPr lang="en-IE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210023"/>
              </p:ext>
            </p:extLst>
          </p:nvPr>
        </p:nvGraphicFramePr>
        <p:xfrm>
          <a:off x="4781550" y="5373688"/>
          <a:ext cx="2133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3" name="Equation" r:id="rId6" imgW="2133360" imgH="787320" progId="Equation.DSMT4">
                  <p:embed/>
                </p:oleObj>
              </mc:Choice>
              <mc:Fallback>
                <p:oleObj name="Equation" r:id="rId6" imgW="2133360" imgH="787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5373688"/>
                        <a:ext cx="21336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extreme?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509713"/>
            <a:ext cx="69246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Look up normal tables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Most extreme corresponds to area to the left of -1.26 and to the right of 1.26 – blue area</a:t>
            </a:r>
          </a:p>
          <a:p>
            <a:r>
              <a:rPr lang="en-IE" dirty="0" smtClean="0"/>
              <a:t>This equals = 2*(1-0.90)= 0.20</a:t>
            </a:r>
          </a:p>
          <a:p>
            <a:r>
              <a:rPr lang="en-IE" dirty="0" smtClean="0"/>
              <a:t>There is a probability of 0.20 of getting our data or a more extreme value if the null hypothesis is true</a:t>
            </a:r>
          </a:p>
          <a:p>
            <a:r>
              <a:rPr lang="en-IE" dirty="0" smtClean="0"/>
              <a:t>This is greater than 0.05</a:t>
            </a:r>
          </a:p>
          <a:p>
            <a:r>
              <a:rPr lang="en-IE" dirty="0" smtClean="0"/>
              <a:t>We do not have enough evidence to reject H</a:t>
            </a:r>
            <a:r>
              <a:rPr lang="en-IE" baseline="-25000" dirty="0" smtClean="0"/>
              <a:t>0</a:t>
            </a:r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approach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Instead of comparing values on the p-value scale. </a:t>
            </a:r>
          </a:p>
          <a:p>
            <a:r>
              <a:rPr lang="en-IE" dirty="0" smtClean="0"/>
              <a:t>We can compare values on the z-scale </a:t>
            </a:r>
          </a:p>
          <a:p>
            <a:r>
              <a:rPr lang="en-IE" dirty="0" smtClean="0"/>
              <a:t>We can convert our significance value </a:t>
            </a:r>
            <a:r>
              <a:rPr lang="en-IE" dirty="0" smtClean="0">
                <a:latin typeface="Symbol" pitchFamily="18" charset="2"/>
              </a:rPr>
              <a:t>a </a:t>
            </a:r>
            <a:r>
              <a:rPr lang="en-IE" dirty="0" smtClean="0"/>
              <a:t>to a z-value</a:t>
            </a:r>
          </a:p>
          <a:p>
            <a:r>
              <a:rPr lang="en-IE" dirty="0" smtClean="0"/>
              <a:t>p=0.05 is equivalent to a </a:t>
            </a:r>
            <a:r>
              <a:rPr lang="en-IE" dirty="0" err="1" smtClean="0"/>
              <a:t>cutoff</a:t>
            </a:r>
            <a:r>
              <a:rPr lang="en-IE" dirty="0" smtClean="0"/>
              <a:t> value of 1.96</a:t>
            </a:r>
          </a:p>
          <a:p>
            <a:r>
              <a:rPr lang="en-IE" dirty="0" smtClean="0"/>
              <a:t>So we calculate our test statistic z as before</a:t>
            </a:r>
          </a:p>
          <a:p>
            <a:r>
              <a:rPr lang="en-IE" dirty="0" smtClean="0"/>
              <a:t>We reject H</a:t>
            </a:r>
            <a:r>
              <a:rPr lang="en-IE" baseline="-25000" dirty="0" smtClean="0"/>
              <a:t>0</a:t>
            </a:r>
            <a:r>
              <a:rPr lang="en-IE" dirty="0" smtClean="0"/>
              <a:t> for values of z &lt; -1.96 or z &gt; 1.96</a:t>
            </a:r>
          </a:p>
          <a:p>
            <a:r>
              <a:rPr lang="en-IE" dirty="0" smtClean="0"/>
              <a:t>Values between -1.96&lt;z&lt;1.96 – no evidence to reject the H</a:t>
            </a:r>
            <a:r>
              <a:rPr lang="en-IE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439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Hypothesis Testing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98525" y="2022475"/>
            <a:ext cx="63404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dirty="0"/>
              <a:t>What is a hypothesis?</a:t>
            </a:r>
          </a:p>
          <a:p>
            <a:endParaRPr lang="en-GB" dirty="0"/>
          </a:p>
          <a:p>
            <a:r>
              <a:rPr lang="en-GB" b="0" dirty="0" smtClean="0"/>
              <a:t>“In statistics a hypothesis is a claim about some property of a population”</a:t>
            </a:r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r>
              <a:rPr lang="en-GB" b="0" dirty="0"/>
              <a:t>% of people listening to RTE1 has dropped over the last six months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Our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 got z=1.26 which is inside the interval</a:t>
            </a:r>
          </a:p>
          <a:p>
            <a:r>
              <a:rPr lang="en-IE" dirty="0" smtClean="0"/>
              <a:t>[-1.96,1.96]</a:t>
            </a:r>
          </a:p>
          <a:p>
            <a:r>
              <a:rPr lang="en-IE" dirty="0" smtClean="0"/>
              <a:t>No evidence to reject H</a:t>
            </a:r>
            <a:r>
              <a:rPr lang="en-IE" baseline="-25000" dirty="0" smtClean="0"/>
              <a:t>0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6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Relationship with Confidence intervals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dirty="0"/>
                  <a:t>We could also have computed a CI for the true weight based on our data</a:t>
                </a:r>
              </a:p>
              <a:p>
                <a:r>
                  <a:rPr lang="en-IE" dirty="0"/>
                  <a:t>95% confidence interval </a:t>
                </a:r>
                <a:r>
                  <a:rPr lang="en-IE" dirty="0" smtClean="0"/>
                  <a:t> equivalent to </a:t>
                </a:r>
                <a:r>
                  <a:rPr lang="en-IE" dirty="0" smtClean="0">
                    <a:latin typeface="Symbol" pitchFamily="18" charset="2"/>
                  </a:rPr>
                  <a:t>a=5%</a:t>
                </a:r>
                <a:endParaRPr lang="en-IE" dirty="0"/>
              </a:p>
              <a:p>
                <a:r>
                  <a:rPr lang="en-IE" dirty="0"/>
                  <a:t>2</a:t>
                </a:r>
                <a14:m>
                  <m:oMath xmlns:m="http://schemas.openxmlformats.org/officeDocument/2006/math">
                    <m:r>
                      <a:rPr lang="en-IE" b="1">
                        <a:latin typeface="Cambria Math"/>
                        <a:ea typeface="Cambria Math"/>
                      </a:rPr>
                      <m:t>𝟒𝟖</m:t>
                    </m:r>
                    <m:r>
                      <a:rPr lang="en-IE" b="1">
                        <a:latin typeface="Cambria Math"/>
                        <a:ea typeface="Cambria Math"/>
                      </a:rPr>
                      <m:t>.</m:t>
                    </m:r>
                    <m:r>
                      <a:rPr lang="en-IE" b="1">
                        <a:latin typeface="Cambria Math"/>
                        <a:ea typeface="Cambria Math"/>
                      </a:rPr>
                      <m:t>𝟒𝟎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𝟏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𝟗𝟔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𝟏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𝟐𝟕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𝟐𝟒𝟓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𝟗𝟏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IE" b="1" i="1">
                        <a:latin typeface="Cambria Math"/>
                        <a:ea typeface="Cambria Math"/>
                      </a:rPr>
                      <m:t>𝟐𝟓𝟎</m:t>
                    </m:r>
                    <m:r>
                      <a:rPr lang="en-IE" b="1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IE" b="1" i="1">
                        <a:latin typeface="Cambria Math"/>
                        <a:ea typeface="Cambria Math"/>
                      </a:rPr>
                      <m:t>𝟖𝟗</m:t>
                    </m:r>
                  </m:oMath>
                </a14:m>
                <a:endParaRPr lang="en-IE" dirty="0"/>
              </a:p>
              <a:p>
                <a:r>
                  <a:rPr lang="en-IE" dirty="0" smtClean="0"/>
                  <a:t>Likely values for population mean </a:t>
                </a:r>
              </a:p>
              <a:p>
                <a:r>
                  <a:rPr lang="en-IE" dirty="0" smtClean="0"/>
                  <a:t>And 250 the value of interest appears in this interval. </a:t>
                </a:r>
              </a:p>
              <a:p>
                <a:r>
                  <a:rPr lang="en-IE" dirty="0" smtClean="0"/>
                  <a:t>No evidence against the null hypothesis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2222" b="-336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84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35% in the voting district will vote for me</a:t>
                </a:r>
              </a:p>
              <a:p>
                <a:r>
                  <a:rPr lang="en-IE" dirty="0" smtClean="0"/>
                  <a:t>Take sample of 80 and find that 20 people will support me</a:t>
                </a:r>
              </a:p>
              <a:p>
                <a:r>
                  <a:rPr lang="en-IE" dirty="0" smtClean="0"/>
                  <a:t>Sample proportion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E" i="1" dirty="0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IE" b="0" i="1" dirty="0" smtClean="0">
                            <a:latin typeface="Cambria Math"/>
                          </a:rPr>
                          <m:t>𝑝</m:t>
                        </m:r>
                      </m:e>
                    </m:bar>
                    <m:r>
                      <a:rPr lang="en-IE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E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E" b="0" i="1" dirty="0" smtClean="0">
                            <a:latin typeface="Cambria Math"/>
                          </a:rPr>
                          <m:t>20</m:t>
                        </m:r>
                      </m:num>
                      <m:den>
                        <m:r>
                          <a:rPr lang="en-IE" b="0" i="1" dirty="0" smtClean="0">
                            <a:latin typeface="Cambria Math"/>
                          </a:rPr>
                          <m:t>80</m:t>
                        </m:r>
                      </m:den>
                    </m:f>
                  </m:oMath>
                </a14:m>
                <a:r>
                  <a:rPr lang="en-IE" b="0" dirty="0" smtClean="0"/>
                  <a:t>=0.25</a:t>
                </a:r>
              </a:p>
              <a:p>
                <a:r>
                  <a:rPr lang="en-IE" dirty="0" smtClean="0"/>
                  <a:t>SE(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E" i="1" dirty="0">
                            <a:latin typeface="Cambria Math"/>
                          </a:rPr>
                        </m:ctrlPr>
                      </m:barPr>
                      <m:e>
                        <m:r>
                          <a:rPr lang="en-IE" i="1" dirty="0">
                            <a:latin typeface="Cambria Math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IE" dirty="0" smtClean="0"/>
                  <a:t>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E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i="1" dirty="0">
                                <a:latin typeface="Cambria Math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IE" i="1" dirty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</m:bar>
                            <m:r>
                              <a:rPr lang="en-IE" i="1" dirty="0">
                                <a:latin typeface="Cambria Math"/>
                              </a:rPr>
                              <m:t>∗(1−</m:t>
                            </m:r>
                            <m:bar>
                              <m:barPr>
                                <m:pos m:val="top"/>
                                <m:ctrlPr>
                                  <a:rPr lang="en-IE" i="1" dirty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</m:bar>
                            <m:r>
                              <a:rPr lang="en-IE" i="1" dirty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IE" i="1" dirty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IE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E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E" b="0" i="1" dirty="0" smtClean="0">
                                <a:latin typeface="Cambria Math"/>
                              </a:rPr>
                              <m:t>0.25∗(1−0.25)</m:t>
                            </m:r>
                          </m:num>
                          <m:den>
                            <m:r>
                              <a:rPr lang="en-IE" b="0" i="1" dirty="0" smtClean="0">
                                <a:latin typeface="Cambria Math"/>
                              </a:rPr>
                              <m:t>80</m:t>
                            </m:r>
                          </m:den>
                        </m:f>
                      </m:e>
                    </m:rad>
                  </m:oMath>
                </a14:m>
                <a:r>
                  <a:rPr lang="en-IE" dirty="0" smtClean="0"/>
                  <a:t>=0.048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14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again …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H</a:t>
                </a:r>
                <a:r>
                  <a:rPr lang="en-IE" baseline="-25000" dirty="0" smtClean="0"/>
                  <a:t>0</a:t>
                </a:r>
                <a:r>
                  <a:rPr lang="en-IE" dirty="0" smtClean="0"/>
                  <a:t>: 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=0.35</m:t>
                    </m:r>
                  </m:oMath>
                </a14:m>
                <a:endParaRPr lang="en-IE" b="0" dirty="0" smtClean="0">
                  <a:ea typeface="Cambria Math"/>
                </a:endParaRPr>
              </a:p>
              <a:p>
                <a:r>
                  <a:rPr lang="en-IE" dirty="0" smtClean="0"/>
                  <a:t>H</a:t>
                </a:r>
                <a:r>
                  <a:rPr lang="en-IE" baseline="-25000" dirty="0" smtClean="0"/>
                  <a:t>1</a:t>
                </a:r>
                <a:r>
                  <a:rPr lang="en-IE" dirty="0" smtClean="0"/>
                  <a:t>: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E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0.35</m:t>
                    </m:r>
                  </m:oMath>
                </a14:m>
                <a:endParaRPr lang="en-IE" b="0" dirty="0" smtClean="0">
                  <a:ea typeface="Cambria Math"/>
                </a:endParaRPr>
              </a:p>
              <a:p>
                <a:r>
                  <a:rPr lang="en-IE" dirty="0" smtClean="0"/>
                  <a:t>Test Statistic</a:t>
                </a:r>
              </a:p>
              <a:p>
                <a:pPr marL="0" indent="0">
                  <a:buNone/>
                </a:pPr>
                <a:r>
                  <a:rPr lang="en-IE" dirty="0" smtClean="0"/>
                  <a:t>Z</a:t>
                </a:r>
                <a:r>
                  <a:rPr lang="en-IE" dirty="0"/>
                  <a:t> </a:t>
                </a:r>
                <a:r>
                  <a:rPr lang="en-IE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/>
                              </a:rPr>
                              <m:t>0</m:t>
                            </m:r>
                            <m:d>
                              <m:dPr>
                                <m:ctrlPr>
                                  <a:rPr lang="en-IE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E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𝑠𝑎𝑚𝑝𝑙𝑒</m:t>
                            </m:r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bar>
                              <m:barPr>
                                <m:pos m:val="top"/>
                                <m:ctrlPr>
                                  <a:rPr lang="en-IE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bar>
                          </m:sub>
                        </m:sSub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𝑆𝐸</m:t>
                        </m:r>
                        <m:r>
                          <a:rPr lang="en-IE" b="0" i="1" smtClean="0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bar>
                        <m:r>
                          <a:rPr lang="en-IE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IE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E" b="0" i="1" dirty="0" smtClean="0">
                            <a:latin typeface="Cambria Math"/>
                          </a:rPr>
                          <m:t>0.35−0.25</m:t>
                        </m:r>
                      </m:num>
                      <m:den>
                        <m:r>
                          <a:rPr lang="en-IE" b="0" i="1" dirty="0" smtClean="0">
                            <a:latin typeface="Cambria Math"/>
                          </a:rPr>
                          <m:t>0.048</m:t>
                        </m:r>
                      </m:den>
                    </m:f>
                  </m:oMath>
                </a14:m>
                <a:r>
                  <a:rPr lang="en-IE" dirty="0" smtClean="0"/>
                  <a:t>=2.08</a:t>
                </a:r>
              </a:p>
              <a:p>
                <a:pPr marL="0" indent="0">
                  <a:buNone/>
                </a:pPr>
                <a:r>
                  <a:rPr lang="en-IE" dirty="0" smtClean="0"/>
                  <a:t>What is the probability of getting this value or more extreme given that H</a:t>
                </a:r>
                <a:r>
                  <a:rPr lang="en-IE" baseline="-25000" dirty="0" smtClean="0"/>
                  <a:t>0 </a:t>
                </a:r>
                <a:r>
                  <a:rPr lang="en-IE" dirty="0" smtClean="0"/>
                  <a:t>is true?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3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little graph</a:t>
            </a:r>
            <a:endParaRPr lang="en-IE" dirty="0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1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Look up normal tables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Most extreme corresponds to area to the left of -2.08 and to the right of 2.08 – blue area</a:t>
            </a:r>
          </a:p>
          <a:p>
            <a:r>
              <a:rPr lang="en-IE" dirty="0" smtClean="0"/>
              <a:t>This equals = 2*(1-0.98)= .04</a:t>
            </a:r>
          </a:p>
          <a:p>
            <a:r>
              <a:rPr lang="en-IE" dirty="0" smtClean="0"/>
              <a:t>There is a probability of 0.04 of getting our data or a more extreme value if the null hypothesis is true</a:t>
            </a:r>
          </a:p>
          <a:p>
            <a:r>
              <a:rPr lang="en-IE" dirty="0" smtClean="0"/>
              <a:t>This is less than 0.05</a:t>
            </a:r>
          </a:p>
          <a:p>
            <a:r>
              <a:rPr lang="en-IE" dirty="0" smtClean="0"/>
              <a:t>We do have enough evidence to reject H</a:t>
            </a:r>
            <a:r>
              <a:rPr lang="en-IE" baseline="-25000" dirty="0" smtClean="0"/>
              <a:t>0</a:t>
            </a:r>
          </a:p>
          <a:p>
            <a:pPr marL="0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3409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next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I know that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IE" b="0" smtClean="0">
                        <a:latin typeface="Cambria Math"/>
                        <a:ea typeface="Cambria Math"/>
                      </a:rPr>
                      <m:t>≠</m:t>
                    </m:r>
                    <m:r>
                      <m:rPr>
                        <m:nor/>
                      </m:rPr>
                      <a:rPr lang="en-IE" b="0" i="0" smtClean="0">
                        <a:latin typeface="Cambria Math"/>
                        <a:ea typeface="Cambria Math"/>
                      </a:rPr>
                      <m:t> 0.35</m:t>
                    </m:r>
                  </m:oMath>
                </a14:m>
                <a:endParaRPr lang="en-IE" b="0" dirty="0" smtClean="0">
                  <a:ea typeface="Cambria Math"/>
                </a:endParaRPr>
              </a:p>
              <a:p>
                <a:r>
                  <a:rPr lang="en-IE" dirty="0" smtClean="0"/>
                  <a:t>So what is it?</a:t>
                </a:r>
              </a:p>
              <a:p>
                <a:r>
                  <a:rPr lang="en-IE" dirty="0" smtClean="0"/>
                  <a:t>We can now construct a 95% CI</a:t>
                </a: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E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IE" b="0" i="1" smtClean="0">
                            <a:latin typeface="Cambria Math"/>
                          </a:rPr>
                          <m:t>𝑝</m:t>
                        </m:r>
                      </m:e>
                    </m:bar>
                    <m:r>
                      <a:rPr lang="en-IE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1.96∗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𝑆𝐸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(</m:t>
                    </m:r>
                    <m:bar>
                      <m:barPr>
                        <m:pos m:val="top"/>
                        <m:ctrlPr>
                          <a:rPr lang="en-IE" i="1">
                            <a:latin typeface="Cambria Math"/>
                          </a:rPr>
                        </m:ctrlPr>
                      </m:barPr>
                      <m:e>
                        <m:r>
                          <a:rPr lang="en-IE" i="1">
                            <a:latin typeface="Cambria Math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IE" dirty="0" smtClean="0"/>
                  <a:t>)= 0.25±1.96*0.048</a:t>
                </a:r>
              </a:p>
              <a:p>
                <a:r>
                  <a:rPr lang="en-IE" dirty="0" smtClean="0"/>
                  <a:t>(0.16 to 0.34)</a:t>
                </a:r>
              </a:p>
              <a:p>
                <a:r>
                  <a:rPr lang="en-IE" dirty="0" smtClean="0"/>
                  <a:t>This time the value of interest is outside the CI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 r="-11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Summary of steps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Examine data</a:t>
            </a:r>
          </a:p>
          <a:p>
            <a:r>
              <a:rPr lang="en-IE" dirty="0" smtClean="0"/>
              <a:t>Descriptive Statistics</a:t>
            </a:r>
          </a:p>
          <a:p>
            <a:r>
              <a:rPr lang="en-IE" dirty="0" smtClean="0"/>
              <a:t>Formulate Hypotheses</a:t>
            </a:r>
          </a:p>
          <a:p>
            <a:r>
              <a:rPr lang="en-IE" dirty="0" smtClean="0"/>
              <a:t>Test hypothesis</a:t>
            </a:r>
          </a:p>
          <a:p>
            <a:r>
              <a:rPr lang="en-IE" dirty="0" smtClean="0"/>
              <a:t>If significant provide an appropriate confidence interval</a:t>
            </a:r>
          </a:p>
          <a:p>
            <a:r>
              <a:rPr lang="en-IE" dirty="0" smtClean="0"/>
              <a:t>If not ????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examples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Mean weight of all bags of crisps packaged by a company is 250g</a:t>
            </a:r>
          </a:p>
          <a:p>
            <a:endParaRPr lang="en-IE" dirty="0" smtClean="0">
              <a:latin typeface="Arial" pitchFamily="34" charset="0"/>
              <a:cs typeface="Arial" pitchFamily="34" charset="0"/>
            </a:endParaRPr>
          </a:p>
          <a:p>
            <a:r>
              <a:rPr lang="en-IE" dirty="0" smtClean="0">
                <a:latin typeface="Arial" pitchFamily="34" charset="0"/>
                <a:cs typeface="Arial" pitchFamily="34" charset="0"/>
              </a:rPr>
              <a:t>35% of the constituency will support me when I run for election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Legal System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33400" y="1676400"/>
            <a:ext cx="86106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9875" indent="-269875">
              <a:spcBef>
                <a:spcPct val="50000"/>
              </a:spcBef>
              <a:buFontTx/>
              <a:buChar char="•"/>
            </a:pPr>
            <a:r>
              <a:rPr lang="en-US" b="0" dirty="0">
                <a:cs typeface="Arial" charset="0"/>
              </a:rPr>
              <a:t>The legal system states that a prisoner is innocent until proven guilty.  </a:t>
            </a:r>
          </a:p>
          <a:p>
            <a:pPr marL="269875" indent="-269875">
              <a:spcBef>
                <a:spcPct val="50000"/>
              </a:spcBef>
              <a:buFontTx/>
              <a:buChar char="•"/>
            </a:pPr>
            <a:r>
              <a:rPr lang="en-US" b="0" dirty="0">
                <a:cs typeface="Arial" charset="0"/>
              </a:rPr>
              <a:t>The prisoner is bought to court and tried.  </a:t>
            </a:r>
          </a:p>
          <a:p>
            <a:pPr marL="269875" indent="-269875">
              <a:spcBef>
                <a:spcPct val="50000"/>
              </a:spcBef>
              <a:buFontTx/>
              <a:buChar char="•"/>
            </a:pPr>
            <a:r>
              <a:rPr lang="en-US" b="0" dirty="0">
                <a:cs typeface="Arial" charset="0"/>
              </a:rPr>
              <a:t>Evidence is presented </a:t>
            </a:r>
          </a:p>
          <a:p>
            <a:pPr marL="269875" indent="-269875">
              <a:spcBef>
                <a:spcPct val="50000"/>
              </a:spcBef>
              <a:buFontTx/>
              <a:buChar char="•"/>
            </a:pPr>
            <a:r>
              <a:rPr lang="en-US" b="0" dirty="0">
                <a:cs typeface="Arial" charset="0"/>
              </a:rPr>
              <a:t>Based on that evidence a prisoner is judged as guilty or not guilty.  </a:t>
            </a:r>
          </a:p>
          <a:p>
            <a:pPr marL="269875" indent="-269875">
              <a:spcBef>
                <a:spcPct val="50000"/>
              </a:spcBef>
              <a:buFontTx/>
              <a:buChar char="•"/>
            </a:pPr>
            <a:r>
              <a:rPr lang="en-US" b="0" dirty="0">
                <a:cs typeface="Arial" charset="0"/>
              </a:rPr>
              <a:t>The evidence has to be very strong for the defendant to be judged guilty.  </a:t>
            </a:r>
          </a:p>
          <a:p>
            <a:pPr marL="269875" indent="-269875">
              <a:spcBef>
                <a:spcPct val="50000"/>
              </a:spcBef>
              <a:buFontTx/>
              <a:buChar char="•"/>
            </a:pPr>
            <a:r>
              <a:rPr lang="en-US" b="0" dirty="0">
                <a:cs typeface="Arial" charset="0"/>
              </a:rPr>
              <a:t>Defendant has to be guilty beyond reasonable doubt.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-92075" y="46482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Hypothesis framework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cs typeface="Arial" charset="0"/>
              </a:rPr>
              <a:t>We set up two competing hypotheses: </a:t>
            </a:r>
          </a:p>
          <a:p>
            <a:pPr algn="just"/>
            <a:endParaRPr lang="en-US" sz="2400" dirty="0" smtClean="0">
              <a:cs typeface="Arial" charset="0"/>
            </a:endParaRPr>
          </a:p>
          <a:p>
            <a:pPr algn="just" eaLnBrk="0" hangingPunct="0"/>
            <a:r>
              <a:rPr lang="en-US" sz="2400" dirty="0" smtClean="0">
                <a:cs typeface="Arial" charset="0"/>
              </a:rPr>
              <a:t>H1:   Defendant is innocent</a:t>
            </a:r>
          </a:p>
          <a:p>
            <a:pPr algn="just" eaLnBrk="0" hangingPunct="0"/>
            <a:r>
              <a:rPr lang="en-US" sz="2400" dirty="0" smtClean="0">
                <a:cs typeface="Arial" charset="0"/>
              </a:rPr>
              <a:t>H2:   Defendant is guilty</a:t>
            </a:r>
          </a:p>
          <a:p>
            <a:pPr algn="just" eaLnBrk="0" hangingPunct="0">
              <a:buNone/>
            </a:pPr>
            <a:endParaRPr lang="en-US" sz="2400" dirty="0" smtClean="0">
              <a:cs typeface="Arial" charset="0"/>
            </a:endParaRPr>
          </a:p>
          <a:p>
            <a:pPr algn="just"/>
            <a:r>
              <a:rPr lang="en-US" sz="2400" dirty="0" smtClean="0">
                <a:cs typeface="Arial" charset="0"/>
              </a:rPr>
              <a:t>Assume defendant is innocent and look at the evidence e.g. forensic evidence and testimony of various people</a:t>
            </a:r>
          </a:p>
          <a:p>
            <a:pPr algn="just"/>
            <a:r>
              <a:rPr lang="en-US" sz="2400" dirty="0" smtClean="0">
                <a:cs typeface="Arial" charset="0"/>
              </a:rPr>
              <a:t>The jury has to decide on the basis of the evidence if a prisoner is guilty beyond reasonable doubt.</a:t>
            </a:r>
          </a:p>
          <a:p>
            <a:pPr algn="just"/>
            <a:r>
              <a:rPr lang="en-GB" sz="2400" dirty="0" smtClean="0"/>
              <a:t>Very similar to what happens in Statistical Hypothesis Testing</a:t>
            </a:r>
          </a:p>
          <a:p>
            <a:pPr algn="just"/>
            <a:endParaRPr lang="en-US" dirty="0" smtClean="0">
              <a:cs typeface="Arial" charset="0"/>
            </a:endParaRPr>
          </a:p>
          <a:p>
            <a:pPr eaLnBrk="0" hangingPunct="0"/>
            <a:endParaRPr lang="en-US" dirty="0" smtClean="0"/>
          </a:p>
          <a:p>
            <a:pPr algn="just" eaLnBrk="0" hangingPunct="0"/>
            <a:endParaRPr lang="en-US" dirty="0" smtClean="0">
              <a:cs typeface="Arial" charset="0"/>
            </a:endParaRP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2133600"/>
            <a:ext cx="8305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>
              <a:cs typeface="Arial" charset="0"/>
            </a:endParaRPr>
          </a:p>
          <a:p>
            <a:endParaRPr lang="en-US" dirty="0">
              <a:cs typeface="Arial" charset="0"/>
            </a:endParaRPr>
          </a:p>
          <a:p>
            <a:endParaRPr lang="en-GB" dirty="0">
              <a:cs typeface="Arial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2133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5029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49530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cs typeface="Arial" charset="0"/>
              </a:rPr>
              <a:t>. </a:t>
            </a:r>
            <a:endParaRPr lang="en-US" sz="18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6537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b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Statistical Hypothesis testing</a:t>
            </a:r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We set up competing hypotheses</a:t>
            </a: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Null Hypothesis commonly denoted as H</a:t>
            </a:r>
            <a:r>
              <a:rPr lang="en-US" baseline="-25000" dirty="0" smtClean="0">
                <a:cs typeface="Arial" charset="0"/>
              </a:rPr>
              <a:t>0</a:t>
            </a:r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Alternative hypothesis  (H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)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Null Hypothesis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57200" y="1752600"/>
            <a:ext cx="8229600" cy="485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7188" indent="-357188">
              <a:spcBef>
                <a:spcPct val="50000"/>
              </a:spcBef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A </a:t>
            </a:r>
            <a:r>
              <a:rPr lang="en-US" b="0" i="1" dirty="0">
                <a:cs typeface="Arial" charset="0"/>
              </a:rPr>
              <a:t>straw person</a:t>
            </a:r>
            <a:r>
              <a:rPr lang="en-US" b="0" dirty="0">
                <a:cs typeface="Arial" charset="0"/>
              </a:rPr>
              <a:t> which we want to knock down </a:t>
            </a:r>
          </a:p>
          <a:p>
            <a:pPr marL="357188" indent="-357188">
              <a:spcBef>
                <a:spcPct val="50000"/>
              </a:spcBef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We are not interested in proving this hypothesis but in disproving it. </a:t>
            </a:r>
          </a:p>
          <a:p>
            <a:pPr marL="357188" indent="-357188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endParaRPr lang="en-US" b="0" dirty="0">
              <a:cs typeface="Arial" charset="0"/>
            </a:endParaRPr>
          </a:p>
          <a:p>
            <a:pPr marL="357188" indent="-357188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It has to be worth disproving. </a:t>
            </a:r>
          </a:p>
          <a:p>
            <a:pPr marL="357188" indent="-357188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endParaRPr lang="en-US" b="0" dirty="0">
              <a:cs typeface="Arial" charset="0"/>
            </a:endParaRPr>
          </a:p>
          <a:p>
            <a:pPr marL="357188" indent="-357188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Usually states that some parameter in a population is equal to another parameter or a particular value.    </a:t>
            </a:r>
          </a:p>
          <a:p>
            <a:pPr marL="357188" indent="-357188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endParaRPr lang="en-US" b="0" dirty="0">
              <a:cs typeface="Arial" charset="0"/>
            </a:endParaRPr>
          </a:p>
          <a:p>
            <a:pPr marL="357188" indent="-357188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% of population listening to Radio 1 at both time periods are 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Null Hypothesis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57200" y="2057400"/>
            <a:ext cx="8305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9875" indent="-269875"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Besides being a worthwhile hypothesis it has to be testable from a statistical point of view.  </a:t>
            </a:r>
          </a:p>
          <a:p>
            <a:pPr marL="269875" indent="-269875">
              <a:buFont typeface="Arial" pitchFamily="34" charset="0"/>
              <a:buChar char="•"/>
            </a:pPr>
            <a:endParaRPr lang="en-US" b="0" dirty="0">
              <a:cs typeface="Arial" charset="0"/>
            </a:endParaRPr>
          </a:p>
          <a:p>
            <a:pPr marL="269875" indent="-269875">
              <a:buFont typeface="Arial" pitchFamily="34" charset="0"/>
              <a:buChar char="•"/>
            </a:pPr>
            <a:endParaRPr lang="en-US" b="0" dirty="0">
              <a:cs typeface="Arial" charset="0"/>
            </a:endParaRPr>
          </a:p>
          <a:p>
            <a:pPr marL="269875" indent="-269875"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We then use our data to choose between the two competing hypotheses in a very particular manner</a:t>
            </a:r>
            <a:r>
              <a:rPr lang="en-US" dirty="0">
                <a:cs typeface="Arial" charset="0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42900" y="2057400"/>
            <a:ext cx="84582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The data in statistics play the role of the evidence in court.  </a:t>
            </a:r>
          </a:p>
          <a:p>
            <a:pPr marL="269875" indent="-269875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We assume that the null hypothesis is true and evaluate the data in that light.</a:t>
            </a:r>
          </a:p>
          <a:p>
            <a:pPr marL="269875" indent="-269875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b="0" dirty="0">
                <a:cs typeface="Arial" charset="0"/>
              </a:rPr>
              <a:t> We end up with an  actual probability of getting our data (or more extreme) given that the null hypothesis is true</a:t>
            </a:r>
            <a:endParaRPr lang="en-GB" b="0" dirty="0">
              <a:cs typeface="Arial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870325" y="26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3313</TotalTime>
  <Words>1085</Words>
  <Application>Microsoft Office PowerPoint</Application>
  <PresentationFormat>On-screen Show (4:3)</PresentationFormat>
  <Paragraphs>200</Paragraphs>
  <Slides>27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Statistical Analysis</vt:lpstr>
      <vt:lpstr>Hypothesis Testing</vt:lpstr>
      <vt:lpstr>More examples</vt:lpstr>
      <vt:lpstr>Legal System</vt:lpstr>
      <vt:lpstr>Hypothesis framework</vt:lpstr>
      <vt:lpstr>Statistical Hypothesis testing</vt:lpstr>
      <vt:lpstr>Null Hypothesis</vt:lpstr>
      <vt:lpstr>Null Hypothesis</vt:lpstr>
      <vt:lpstr>Process</vt:lpstr>
      <vt:lpstr>More on Process</vt:lpstr>
      <vt:lpstr>More on Process</vt:lpstr>
      <vt:lpstr>Which Statistical test?</vt:lpstr>
      <vt:lpstr>Simple Hypothesis</vt:lpstr>
      <vt:lpstr>Graph the data</vt:lpstr>
      <vt:lpstr>Test statistic</vt:lpstr>
      <vt:lpstr>Test Statistic again</vt:lpstr>
      <vt:lpstr>What is extreme?</vt:lpstr>
      <vt:lpstr>Look up normal tables</vt:lpstr>
      <vt:lpstr>Another approach</vt:lpstr>
      <vt:lpstr>Our example</vt:lpstr>
      <vt:lpstr>Relationship with Confidence intervals</vt:lpstr>
      <vt:lpstr>Second example</vt:lpstr>
      <vt:lpstr>And again …</vt:lpstr>
      <vt:lpstr>A little graph</vt:lpstr>
      <vt:lpstr>Look up normal tables</vt:lpstr>
      <vt:lpstr>What next</vt:lpstr>
      <vt:lpstr>Summary of steps</vt:lpstr>
    </vt:vector>
  </TitlesOfParts>
  <Company>Trinity College Dublin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moregan</dc:creator>
  <cp:lastModifiedBy>moregan</cp:lastModifiedBy>
  <cp:revision>46</cp:revision>
  <dcterms:created xsi:type="dcterms:W3CDTF">2003-10-24T09:22:32Z</dcterms:created>
  <dcterms:modified xsi:type="dcterms:W3CDTF">2013-10-25T09:41:03Z</dcterms:modified>
</cp:coreProperties>
</file>