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0"/>
  </p:notesMasterIdLst>
  <p:handoutMasterIdLst>
    <p:handoutMasterId r:id="rId31"/>
  </p:handoutMasterIdLst>
  <p:sldIdLst>
    <p:sldId id="331" r:id="rId2"/>
    <p:sldId id="321" r:id="rId3"/>
    <p:sldId id="297" r:id="rId4"/>
    <p:sldId id="298" r:id="rId5"/>
    <p:sldId id="299" r:id="rId6"/>
    <p:sldId id="323" r:id="rId7"/>
    <p:sldId id="324" r:id="rId8"/>
    <p:sldId id="325" r:id="rId9"/>
    <p:sldId id="301" r:id="rId10"/>
    <p:sldId id="302" r:id="rId11"/>
    <p:sldId id="307" r:id="rId12"/>
    <p:sldId id="332" r:id="rId13"/>
    <p:sldId id="333" r:id="rId14"/>
    <p:sldId id="334" r:id="rId15"/>
    <p:sldId id="335" r:id="rId16"/>
    <p:sldId id="337" r:id="rId17"/>
    <p:sldId id="304" r:id="rId18"/>
    <p:sldId id="339" r:id="rId19"/>
    <p:sldId id="338" r:id="rId20"/>
    <p:sldId id="340" r:id="rId21"/>
    <p:sldId id="342" r:id="rId22"/>
    <p:sldId id="305" r:id="rId23"/>
    <p:sldId id="343" r:id="rId24"/>
    <p:sldId id="344" r:id="rId25"/>
    <p:sldId id="346" r:id="rId26"/>
    <p:sldId id="347" r:id="rId27"/>
    <p:sldId id="348" r:id="rId28"/>
    <p:sldId id="34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FA41-AEBF-114F-ADE3-AEC77DCFF108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9BF-DA37-7146-9E08-C4D7685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9337-3EAD-384E-A304-F55790B45C5E}" type="datetimeFigureOut">
              <a:rPr lang="en-US" smtClean="0"/>
              <a:t>04/10/16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88D-2A78-934E-9E57-485A8B2B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ecture3-co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2" y="-1609"/>
            <a:ext cx="9154552" cy="68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Growth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better to worse: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D2533C"/>
                </a:solidFill>
              </a:rPr>
              <a:t> </a:t>
            </a:r>
            <a:r>
              <a:rPr lang="en-US" u="sng" dirty="0" smtClean="0">
                <a:solidFill>
                  <a:srgbClr val="D2533C"/>
                </a:solidFill>
              </a:rPr>
              <a:t>Function f</a:t>
            </a:r>
            <a:r>
              <a:rPr lang="en-US" u="sng" dirty="0">
                <a:solidFill>
                  <a:srgbClr val="D2533C"/>
                </a:solidFill>
              </a:rPr>
              <a:t>	Name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1	 	constant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log n 	logarithmic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	 	linear</a:t>
            </a:r>
          </a:p>
          <a:p>
            <a:r>
              <a:rPr lang="en-US" b="1" dirty="0" err="1" smtClean="0">
                <a:solidFill>
                  <a:srgbClr val="008000"/>
                </a:solidFill>
              </a:rPr>
              <a:t>n</a:t>
            </a:r>
            <a:r>
              <a:rPr lang="en-US" b="1" baseline="30000" dirty="0" err="1" smtClean="0">
                <a:solidFill>
                  <a:srgbClr val="008000"/>
                </a:solidFill>
              </a:rPr>
              <a:t>.</a:t>
            </a:r>
            <a:r>
              <a:rPr lang="en-US" b="1" dirty="0" err="1" smtClean="0">
                <a:solidFill>
                  <a:srgbClr val="008000"/>
                </a:solidFill>
              </a:rPr>
              <a:t>log</a:t>
            </a:r>
            <a:r>
              <a:rPr lang="en-US" b="1" dirty="0" smtClean="0">
                <a:solidFill>
                  <a:srgbClr val="00800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		quadratic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baseline="30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		cubic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 	exponential</a:t>
            </a:r>
            <a:endParaRPr lang="el-GR" dirty="0" smtClean="0"/>
          </a:p>
          <a:p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6364" y="2493158"/>
            <a:ext cx="34704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first 4 are </a:t>
            </a:r>
            <a:r>
              <a:rPr lang="en-US" b="1" dirty="0" smtClean="0">
                <a:solidFill>
                  <a:srgbClr val="D2533C"/>
                </a:solidFill>
              </a:rPr>
              <a:t>practically fast</a:t>
            </a:r>
          </a:p>
          <a:p>
            <a:r>
              <a:rPr lang="en-US" b="1" dirty="0" smtClean="0">
                <a:solidFill>
                  <a:srgbClr val="292934"/>
                </a:solidFill>
              </a:rPr>
              <a:t>(most commercial programs run in such </a:t>
            </a:r>
            <a:r>
              <a:rPr lang="el-GR" b="1" dirty="0" smtClean="0">
                <a:solidFill>
                  <a:srgbClr val="292934"/>
                </a:solidFill>
              </a:rPr>
              <a:t>Θ-</a:t>
            </a:r>
            <a:r>
              <a:rPr lang="en-US" b="1" dirty="0" smtClean="0">
                <a:solidFill>
                  <a:srgbClr val="292934"/>
                </a:solidFill>
              </a:rPr>
              <a:t>time)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6364" y="4256795"/>
            <a:ext cx="34946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Anything less than exponential</a:t>
            </a:r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chemeClr val="tx2"/>
                </a:solidFill>
              </a:rPr>
              <a:t>theoretically fast </a:t>
            </a:r>
            <a:r>
              <a:rPr lang="en-US" b="1" dirty="0" smtClean="0">
                <a:solidFill>
                  <a:srgbClr val="292934"/>
                </a:solidFill>
              </a:rPr>
              <a:t>(P </a:t>
            </a:r>
            <a:r>
              <a:rPr lang="en-US" b="1" dirty="0" err="1" smtClean="0">
                <a:solidFill>
                  <a:srgbClr val="292934"/>
                </a:solidFill>
              </a:rPr>
              <a:t>vs</a:t>
            </a:r>
            <a:r>
              <a:rPr lang="en-US" b="1" dirty="0" smtClean="0">
                <a:solidFill>
                  <a:srgbClr val="292934"/>
                </a:solidFill>
              </a:rPr>
              <a:t> NP)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3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Growth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better to worse: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D2533C"/>
                </a:solidFill>
              </a:rPr>
              <a:t> Function f</a:t>
            </a:r>
            <a:r>
              <a:rPr lang="en-US" u="sng" dirty="0">
                <a:solidFill>
                  <a:srgbClr val="D2533C"/>
                </a:solidFill>
              </a:rPr>
              <a:t>	</a:t>
            </a:r>
            <a:r>
              <a:rPr lang="en-US" u="sng" dirty="0" smtClean="0">
                <a:solidFill>
                  <a:srgbClr val="D2533C"/>
                </a:solidFill>
              </a:rPr>
              <a:t>Name	           Problem size solved in </a:t>
            </a:r>
            <a:r>
              <a:rPr lang="en-US" u="sng" dirty="0" err="1" smtClean="0">
                <a:solidFill>
                  <a:srgbClr val="D2533C"/>
                </a:solidFill>
              </a:rPr>
              <a:t>mins</a:t>
            </a:r>
            <a:r>
              <a:rPr lang="en-US" u="sng" dirty="0" smtClean="0">
                <a:solidFill>
                  <a:srgbClr val="D2533C"/>
                </a:solidFill>
              </a:rPr>
              <a:t> (today) </a:t>
            </a:r>
          </a:p>
          <a:p>
            <a:r>
              <a:rPr lang="en-US" b="1" dirty="0" smtClean="0"/>
              <a:t>1</a:t>
            </a:r>
            <a:r>
              <a:rPr lang="en-US" dirty="0" smtClean="0"/>
              <a:t>	 	constant		any</a:t>
            </a:r>
          </a:p>
          <a:p>
            <a:r>
              <a:rPr lang="en-US" b="1" dirty="0" smtClean="0"/>
              <a:t>log n</a:t>
            </a:r>
            <a:r>
              <a:rPr lang="en-US" dirty="0" smtClean="0"/>
              <a:t> 	logarithmic		any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	 	linear			billions</a:t>
            </a:r>
          </a:p>
          <a:p>
            <a:r>
              <a:rPr lang="en-US" b="1" dirty="0" err="1" smtClean="0"/>
              <a:t>n</a:t>
            </a:r>
            <a:r>
              <a:rPr lang="en-US" b="1" baseline="30000" dirty="0" err="1" smtClean="0"/>
              <a:t>.</a:t>
            </a:r>
            <a:r>
              <a:rPr lang="en-US" b="1" dirty="0" err="1" smtClean="0"/>
              <a:t>log</a:t>
            </a:r>
            <a:r>
              <a:rPr lang="en-US" b="1" dirty="0" smtClean="0"/>
              <a:t> n				</a:t>
            </a:r>
            <a:r>
              <a:rPr lang="en-US" dirty="0" smtClean="0"/>
              <a:t>hundreds of millions</a:t>
            </a:r>
            <a:endParaRPr lang="en-US" b="1" dirty="0" smtClean="0"/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		quadratic		tens of thousands</a:t>
            </a:r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3</a:t>
            </a:r>
            <a:r>
              <a:rPr lang="en-US" dirty="0" smtClean="0"/>
              <a:t>		cubic			thousands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 	exponential		100</a:t>
            </a:r>
            <a:endParaRPr lang="el-GR" dirty="0" smtClean="0"/>
          </a:p>
          <a:p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programs have these running times?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experience we can recognise </a:t>
            </a:r>
            <a:r>
              <a:rPr lang="en-GB" b="1" dirty="0" smtClean="0"/>
              <a:t>patterns in code </a:t>
            </a:r>
            <a:r>
              <a:rPr lang="en-GB" dirty="0" smtClean="0"/>
              <a:t>with known running time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fixed number of basic operations.</a:t>
            </a:r>
          </a:p>
          <a:p>
            <a:pPr lvl="1"/>
            <a:r>
              <a:rPr lang="en-GB" dirty="0" smtClean="0"/>
              <a:t>assignments  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5</a:t>
            </a:r>
          </a:p>
          <a:p>
            <a:pPr lvl="1"/>
            <a:r>
              <a:rPr lang="en-GB" dirty="0" smtClean="0"/>
              <a:t>memory access  </a:t>
            </a:r>
          </a:p>
          <a:p>
            <a:pPr lvl="2"/>
            <a:r>
              <a:rPr lang="en-US" dirty="0" smtClean="0">
                <a:latin typeface="Andale Mono"/>
                <a:cs typeface="Andale Mono"/>
              </a:rPr>
              <a:t>A[5]</a:t>
            </a:r>
          </a:p>
          <a:p>
            <a:pPr lvl="1"/>
            <a:r>
              <a:rPr lang="en-GB" dirty="0" smtClean="0"/>
              <a:t>fixed number of combinations of the above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swap</a:t>
            </a:r>
            <a:r>
              <a:rPr lang="en-US" dirty="0" smtClean="0">
                <a:latin typeface="Andale Mono"/>
                <a:cs typeface="Andale Mono"/>
              </a:rPr>
              <a:t>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], A[j] </a:t>
            </a:r>
            <a:r>
              <a:rPr lang="en-GB" dirty="0" smtClean="0"/>
              <a:t>(3 array accesses &amp; 3 assignments)</a:t>
            </a:r>
            <a:endParaRPr lang="en-GB" dirty="0"/>
          </a:p>
          <a:p>
            <a:pPr lvl="1"/>
            <a:r>
              <a:rPr lang="en-GB" dirty="0" smtClean="0"/>
              <a:t>any other basic command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dirty="0" smtClean="0"/>
              <a:t>But not:</a:t>
            </a:r>
          </a:p>
          <a:p>
            <a:pPr lvl="1"/>
            <a:r>
              <a:rPr lang="en-GB" dirty="0" smtClean="0"/>
              <a:t>array initialisation 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A[] </a:t>
            </a:r>
            <a:r>
              <a:rPr lang="en-US" dirty="0">
                <a:latin typeface="Andale Mono"/>
                <a:cs typeface="Andale Mono"/>
              </a:rPr>
              <a:t>= </a:t>
            </a:r>
            <a:r>
              <a:rPr lang="en-US" dirty="0" smtClean="0">
                <a:latin typeface="Andale Mono"/>
                <a:cs typeface="Andale Mono"/>
              </a:rPr>
              <a:t>new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[n] </a:t>
            </a:r>
            <a:r>
              <a:rPr lang="en-GB" b="1" dirty="0" smtClean="0"/>
              <a:t>(</a:t>
            </a:r>
            <a:r>
              <a:rPr lang="el-GR" b="1" dirty="0" smtClean="0"/>
              <a:t>Θ(n))</a:t>
            </a:r>
            <a:r>
              <a:rPr lang="en-GB" dirty="0" smtClean="0"/>
              <a:t> </a:t>
            </a:r>
            <a:endParaRPr lang="en-US" dirty="0">
              <a:latin typeface="Andale Mono"/>
              <a:cs typeface="Andale Mono"/>
            </a:endParaRPr>
          </a:p>
          <a:p>
            <a:pPr lvl="2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Θ(n)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Pattern of code: loops where each iteration </a:t>
            </a:r>
            <a:r>
              <a:rPr lang="en-GB" b="1" dirty="0" smtClean="0"/>
              <a:t>decreases the problem size by a constant factor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for</a:t>
            </a:r>
            <a:r>
              <a:rPr lang="en-US" dirty="0">
                <a:latin typeface="Andale Mono"/>
                <a:cs typeface="Andale Mono"/>
              </a:rPr>
              <a:t>(j=1; j&lt;n; j++){ </a:t>
            </a:r>
            <a:r>
              <a:rPr lang="en-US" dirty="0" smtClean="0">
                <a:cs typeface="Andale Mono"/>
              </a:rPr>
              <a:t>…</a:t>
            </a:r>
            <a:r>
              <a:rPr lang="en-US" u="sng" dirty="0" smtClean="0">
                <a:cs typeface="Andale Mono"/>
              </a:rPr>
              <a:t>&lt;constant cost operations&gt;</a:t>
            </a:r>
            <a:r>
              <a:rPr lang="en-US" dirty="0" smtClean="0">
                <a:cs typeface="Andale Mono"/>
              </a:rPr>
              <a:t>…  </a:t>
            </a:r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r>
              <a:rPr lang="en-GB" sz="1800" dirty="0" smtClean="0"/>
              <a:t>Problem: iterate from 1 … n</a:t>
            </a:r>
          </a:p>
          <a:p>
            <a:r>
              <a:rPr lang="en-GB" sz="1800" dirty="0" smtClean="0"/>
              <a:t>Initial problem size: n</a:t>
            </a:r>
          </a:p>
          <a:p>
            <a:r>
              <a:rPr lang="en-GB" sz="1800" dirty="0" smtClean="0"/>
              <a:t>each iteration decreases problem size by 1.</a:t>
            </a:r>
            <a:endParaRPr lang="en-US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k=n;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while</a:t>
            </a:r>
            <a:r>
              <a:rPr lang="en-US" dirty="0" smtClean="0">
                <a:latin typeface="Andale Mono"/>
                <a:cs typeface="Andale Mono"/>
              </a:rPr>
              <a:t>(k&gt;0){</a:t>
            </a:r>
            <a:r>
              <a:rPr lang="en-US" dirty="0" smtClean="0">
                <a:latin typeface="+mj-lt"/>
                <a:cs typeface="Andale Mono"/>
              </a:rPr>
              <a:t> </a:t>
            </a:r>
            <a:r>
              <a:rPr lang="en-US" dirty="0">
                <a:latin typeface="+mj-lt"/>
                <a:cs typeface="Andale Mono"/>
              </a:rPr>
              <a:t>…</a:t>
            </a:r>
            <a:r>
              <a:rPr lang="en-US" u="sng" dirty="0">
                <a:latin typeface="+mj-lt"/>
                <a:cs typeface="Andale Mono"/>
              </a:rPr>
              <a:t>&lt;constant cost operations&gt;</a:t>
            </a:r>
            <a:r>
              <a:rPr lang="en-US" dirty="0">
                <a:latin typeface="+mj-lt"/>
                <a:cs typeface="Andale Mono"/>
              </a:rPr>
              <a:t>… </a:t>
            </a:r>
            <a:r>
              <a:rPr lang="en-US" dirty="0" smtClean="0">
                <a:latin typeface="+mj-lt"/>
                <a:cs typeface="Andale Mono"/>
              </a:rPr>
              <a:t>;</a:t>
            </a:r>
            <a:r>
              <a:rPr lang="en-US" dirty="0" smtClean="0">
                <a:latin typeface="Andale Mono"/>
                <a:cs typeface="Andale Mono"/>
              </a:rPr>
              <a:t> k=k-100; }</a:t>
            </a:r>
            <a:endParaRPr lang="en-US" dirty="0"/>
          </a:p>
          <a:p>
            <a:r>
              <a:rPr lang="en-GB" sz="1800" dirty="0"/>
              <a:t>Problem: iterate from </a:t>
            </a:r>
            <a:r>
              <a:rPr lang="en-GB" sz="1800" dirty="0" smtClean="0"/>
              <a:t>n </a:t>
            </a:r>
            <a:r>
              <a:rPr lang="en-GB" sz="1800" dirty="0"/>
              <a:t>… </a:t>
            </a:r>
            <a:r>
              <a:rPr lang="en-GB" sz="1800" dirty="0" smtClean="0"/>
              <a:t>1</a:t>
            </a:r>
            <a:endParaRPr lang="en-GB" sz="1800" dirty="0"/>
          </a:p>
          <a:p>
            <a:r>
              <a:rPr lang="en-GB" sz="1800" dirty="0"/>
              <a:t>Initial problem size: n</a:t>
            </a:r>
          </a:p>
          <a:p>
            <a:r>
              <a:rPr lang="en-GB" sz="1800" dirty="0"/>
              <a:t>each iteration decreases problem size by </a:t>
            </a:r>
            <a:r>
              <a:rPr lang="en-GB" sz="1800" dirty="0" smtClean="0"/>
              <a:t>100.</a:t>
            </a:r>
            <a:endParaRPr lang="en-US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Θ(log 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Pattern of code: loops where each iteration </a:t>
            </a:r>
            <a:r>
              <a:rPr lang="en-GB" b="1" dirty="0" smtClean="0">
                <a:solidFill>
                  <a:srgbClr val="D2533C"/>
                </a:solidFill>
              </a:rPr>
              <a:t>divides</a:t>
            </a:r>
            <a:r>
              <a:rPr lang="en-GB" b="1" dirty="0" smtClean="0"/>
              <a:t> </a:t>
            </a:r>
            <a:r>
              <a:rPr lang="en-GB" b="1" dirty="0"/>
              <a:t>the problem size by a </a:t>
            </a:r>
            <a:r>
              <a:rPr lang="en-GB" b="1" dirty="0" smtClean="0"/>
              <a:t>constant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j=n; 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while</a:t>
            </a:r>
            <a:r>
              <a:rPr lang="en-US" dirty="0">
                <a:latin typeface="Andale Mono"/>
                <a:cs typeface="Andale Mono"/>
              </a:rPr>
              <a:t>(j</a:t>
            </a:r>
            <a:r>
              <a:rPr lang="en-US" dirty="0" smtClean="0">
                <a:latin typeface="Andale Mono"/>
                <a:cs typeface="Andale Mono"/>
              </a:rPr>
              <a:t>&gt;=0</a:t>
            </a:r>
            <a:r>
              <a:rPr lang="en-US" dirty="0">
                <a:latin typeface="Andale Mono"/>
                <a:cs typeface="Andale Mono"/>
              </a:rPr>
              <a:t>){…</a:t>
            </a:r>
            <a:r>
              <a:rPr lang="en-US" u="sng" dirty="0">
                <a:cs typeface="Andale Mono"/>
              </a:rPr>
              <a:t>&lt;constant cost operations&gt;</a:t>
            </a:r>
            <a:r>
              <a:rPr lang="en-US" dirty="0" smtClean="0">
                <a:latin typeface="Andale Mono"/>
                <a:cs typeface="Andale Mono"/>
              </a:rPr>
              <a:t>…; </a:t>
            </a:r>
            <a:r>
              <a:rPr lang="en-US" b="1" u="sng" dirty="0">
                <a:solidFill>
                  <a:schemeClr val="tx2"/>
                </a:solidFill>
                <a:latin typeface="Andale Mono"/>
                <a:cs typeface="Andale Mono"/>
              </a:rPr>
              <a:t>j=j/2</a:t>
            </a:r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r>
              <a:rPr lang="en-GB" sz="1800" dirty="0"/>
              <a:t>Problem: iterate from </a:t>
            </a:r>
            <a:r>
              <a:rPr lang="en-GB" sz="1800" dirty="0" smtClean="0"/>
              <a:t>n </a:t>
            </a:r>
            <a:r>
              <a:rPr lang="en-GB" sz="1800" dirty="0"/>
              <a:t>… </a:t>
            </a:r>
            <a:r>
              <a:rPr lang="en-GB" sz="1800" dirty="0" smtClean="0"/>
              <a:t>0</a:t>
            </a:r>
            <a:endParaRPr lang="en-GB" sz="1800" dirty="0"/>
          </a:p>
          <a:p>
            <a:r>
              <a:rPr lang="en-GB" sz="1800" dirty="0"/>
              <a:t>Initial problem size: n</a:t>
            </a:r>
          </a:p>
          <a:p>
            <a:r>
              <a:rPr lang="en-GB" sz="1800" dirty="0"/>
              <a:t>each iteration </a:t>
            </a:r>
            <a:r>
              <a:rPr lang="en-GB" sz="1800" dirty="0" smtClean="0"/>
              <a:t>divides </a:t>
            </a:r>
            <a:r>
              <a:rPr lang="en-GB" sz="1800" dirty="0"/>
              <a:t>problem size by </a:t>
            </a:r>
            <a:r>
              <a:rPr lang="en-GB" sz="1800" dirty="0" smtClean="0"/>
              <a:t>2.</a:t>
            </a: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lecture3-1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18" y="-46542"/>
            <a:ext cx="9214517" cy="69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endParaRPr lang="el-GR" sz="1800" b="1" dirty="0" smtClean="0"/>
          </a:p>
          <a:p>
            <a:r>
              <a:rPr lang="el-GR" sz="2000" b="1" dirty="0" smtClean="0"/>
              <a:t>Simplify:</a:t>
            </a:r>
            <a:r>
              <a:rPr lang="el-GR" sz="2000" dirty="0" smtClean="0"/>
              <a:t> replace multiplicative constants with 1</a:t>
            </a:r>
          </a:p>
          <a:p>
            <a:pPr lvl="1"/>
            <a:r>
              <a:rPr lang="el-GR" sz="1800" dirty="0" smtClean="0"/>
              <a:t>Θ(2) = Θ(1)</a:t>
            </a:r>
          </a:p>
          <a:p>
            <a:pPr lvl="1"/>
            <a:r>
              <a:rPr lang="el-GR" sz="1800" dirty="0" smtClean="0"/>
              <a:t>Θ(10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= </a:t>
            </a:r>
            <a:r>
              <a:rPr lang="el-GR" sz="1800" dirty="0" smtClean="0"/>
              <a:t>Θ</a:t>
            </a:r>
            <a:r>
              <a:rPr lang="en-US" sz="1800" dirty="0" smtClean="0"/>
              <a:t>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 </a:t>
            </a:r>
          </a:p>
          <a:p>
            <a:pPr lvl="1"/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</a:t>
            </a:r>
            <a:r>
              <a:rPr lang="en-US" sz="1800" baseline="-25000" dirty="0" smtClean="0"/>
              <a:t>300</a:t>
            </a:r>
            <a:r>
              <a:rPr lang="en-US" sz="1800" dirty="0" smtClean="0"/>
              <a:t> n ) = </a:t>
            </a:r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</a:t>
            </a:r>
            <a:r>
              <a:rPr lang="en-US" sz="1800" baseline="-25000" dirty="0" smtClean="0"/>
              <a:t>2</a:t>
            </a:r>
            <a:r>
              <a:rPr lang="en-US" sz="1800" dirty="0"/>
              <a:t> </a:t>
            </a:r>
            <a:r>
              <a:rPr lang="en-US" sz="1800" dirty="0" smtClean="0"/>
              <a:t>n)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Always use the simplest possible functions</a:t>
            </a:r>
            <a:endParaRPr lang="el-GR" sz="22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 Oct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endParaRPr lang="x-none" sz="1800" b="1" dirty="0" smtClean="0"/>
          </a:p>
          <a:p>
            <a:r>
              <a:rPr lang="el-GR" sz="2000" b="1" dirty="0" smtClean="0"/>
              <a:t>Addition:</a:t>
            </a:r>
            <a:r>
              <a:rPr lang="el-GR" sz="2000" dirty="0" smtClean="0"/>
              <a:t> keep only highest factor</a:t>
            </a:r>
          </a:p>
          <a:p>
            <a:pPr lvl="1"/>
            <a:r>
              <a:rPr lang="el-GR" sz="1800" dirty="0"/>
              <a:t>Θ(</a:t>
            </a:r>
            <a:r>
              <a:rPr lang="el-GR" sz="1800" dirty="0" smtClean="0"/>
              <a:t>1) </a:t>
            </a:r>
            <a:r>
              <a:rPr lang="el-GR" sz="1800" dirty="0"/>
              <a:t>+ </a:t>
            </a:r>
            <a:r>
              <a:rPr lang="el-GR" sz="1800" dirty="0" smtClean="0"/>
              <a:t>Θ(1) </a:t>
            </a:r>
            <a:r>
              <a:rPr lang="el-GR" sz="1800" dirty="0"/>
              <a:t>= </a:t>
            </a:r>
            <a:r>
              <a:rPr lang="el-GR" sz="1800" dirty="0" smtClean="0"/>
              <a:t>Θ(1)</a:t>
            </a:r>
          </a:p>
          <a:p>
            <a:pPr lvl="1"/>
            <a:r>
              <a:rPr lang="el-GR" sz="1800" dirty="0" smtClean="0"/>
              <a:t>Θ(</a:t>
            </a:r>
            <a:r>
              <a:rPr lang="en-US" sz="1800" dirty="0" smtClean="0"/>
              <a:t>n) + </a:t>
            </a:r>
            <a:r>
              <a:rPr lang="el-GR" sz="1800" dirty="0" smtClean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= </a:t>
            </a:r>
            <a:r>
              <a:rPr lang="el-GR" sz="1800" dirty="0" smtClean="0"/>
              <a:t>Θ</a:t>
            </a:r>
            <a:r>
              <a:rPr lang="el-GR" sz="1800" dirty="0"/>
              <a:t>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</a:t>
            </a:r>
          </a:p>
          <a:p>
            <a:pPr lvl="1"/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 +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 =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</a:t>
            </a:r>
          </a:p>
          <a:p>
            <a:pPr lvl="1"/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2.</a:t>
            </a:r>
            <a:r>
              <a:rPr lang="en-US" sz="1800" dirty="0" smtClean="0"/>
              <a:t>log n) + </a:t>
            </a:r>
            <a:r>
              <a:rPr lang="el-GR" sz="1800" dirty="0"/>
              <a:t>Θ(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 =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2.</a:t>
            </a:r>
            <a:r>
              <a:rPr lang="en-US" sz="1800" dirty="0" smtClean="0"/>
              <a:t>log n)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endParaRPr lang="x-none" sz="1800" b="1" dirty="0" smtClean="0"/>
          </a:p>
          <a:p>
            <a:r>
              <a:rPr lang="en-US" sz="2000" b="1" dirty="0" smtClean="0"/>
              <a:t>Multiplication:</a:t>
            </a:r>
            <a:r>
              <a:rPr lang="en-US" sz="2000" dirty="0" smtClean="0"/>
              <a:t> multiply inner functions</a:t>
            </a:r>
            <a:endParaRPr lang="en-US" sz="2000" dirty="0"/>
          </a:p>
          <a:p>
            <a:pPr lvl="1"/>
            <a:r>
              <a:rPr lang="el-GR" sz="1800" dirty="0" smtClean="0"/>
              <a:t>Θ</a:t>
            </a:r>
            <a:r>
              <a:rPr lang="el-GR" sz="1800" dirty="0"/>
              <a:t>(</a:t>
            </a:r>
            <a:r>
              <a:rPr lang="en-US" sz="1800" dirty="0"/>
              <a:t>n) </a:t>
            </a:r>
            <a:r>
              <a:rPr lang="en-US" sz="1800" dirty="0" smtClean="0"/>
              <a:t>× </a:t>
            </a:r>
            <a:r>
              <a:rPr lang="el-GR" sz="1800" dirty="0"/>
              <a:t>Θ(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) =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l-GR" sz="1800" dirty="0"/>
              <a:t>Θ(</a:t>
            </a:r>
            <a:r>
              <a:rPr lang="en-US" sz="1800" dirty="0"/>
              <a:t>n) × </a:t>
            </a:r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 n) </a:t>
            </a:r>
            <a:r>
              <a:rPr lang="en-US" sz="1800" dirty="0"/>
              <a:t>= </a:t>
            </a:r>
            <a:r>
              <a:rPr lang="el-GR" sz="1800" dirty="0"/>
              <a:t>Θ(</a:t>
            </a:r>
            <a:r>
              <a:rPr lang="en-US" sz="1800" dirty="0" err="1" smtClean="0"/>
              <a:t>n</a:t>
            </a:r>
            <a:r>
              <a:rPr lang="en-US" sz="1800" baseline="30000" dirty="0" err="1" smtClean="0"/>
              <a:t>.</a:t>
            </a:r>
            <a:r>
              <a:rPr lang="en-US" sz="1800" dirty="0" err="1" smtClean="0"/>
              <a:t>log</a:t>
            </a:r>
            <a:r>
              <a:rPr lang="en-US" sz="1800" dirty="0" smtClean="0"/>
              <a:t> n)</a:t>
            </a:r>
          </a:p>
          <a:p>
            <a:pPr lvl="1"/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1) </a:t>
            </a:r>
            <a:r>
              <a:rPr lang="en-US" sz="1800" dirty="0"/>
              <a:t>× </a:t>
            </a:r>
            <a:r>
              <a:rPr lang="el-GR" sz="1800" dirty="0"/>
              <a:t>Θ(</a:t>
            </a:r>
            <a:r>
              <a:rPr lang="en-US" sz="1800" dirty="0"/>
              <a:t>log n) = </a:t>
            </a:r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 </a:t>
            </a:r>
            <a:r>
              <a:rPr lang="en-US" sz="1800" dirty="0"/>
              <a:t>n)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Techniques until now:</a:t>
            </a:r>
          </a:p>
          <a:p>
            <a:r>
              <a:rPr lang="en-US" dirty="0" smtClean="0"/>
              <a:t>Experimental</a:t>
            </a:r>
          </a:p>
          <a:p>
            <a:r>
              <a:rPr lang="en-US" dirty="0" smtClean="0"/>
              <a:t>Approximate running time using cost models</a:t>
            </a:r>
          </a:p>
          <a:p>
            <a:pPr lvl="1"/>
            <a:r>
              <a:rPr lang="en-US" dirty="0" smtClean="0"/>
              <a:t>counting execution of operations or lines of code.</a:t>
            </a:r>
          </a:p>
          <a:p>
            <a:pPr lvl="1"/>
            <a:r>
              <a:rPr lang="en-US" dirty="0" smtClean="0"/>
              <a:t>under some assumptions</a:t>
            </a:r>
          </a:p>
          <a:p>
            <a:pPr lvl="2"/>
            <a:r>
              <a:rPr lang="en-US" dirty="0" smtClean="0"/>
              <a:t>only some operations count</a:t>
            </a:r>
          </a:p>
          <a:p>
            <a:pPr lvl="2"/>
            <a:r>
              <a:rPr lang="en-US" dirty="0" smtClean="0"/>
              <a:t>cost of each operation = 1 time unit</a:t>
            </a:r>
            <a:endParaRPr lang="en-US" dirty="0"/>
          </a:p>
          <a:p>
            <a:pPr lvl="2"/>
            <a:r>
              <a:rPr lang="en-US" dirty="0" smtClean="0"/>
              <a:t>Tilde notation: T(n) ~ (5/3)n</a:t>
            </a:r>
            <a:r>
              <a:rPr lang="en-US" baseline="30000" dirty="0" smtClean="0"/>
              <a:t>2</a:t>
            </a:r>
          </a:p>
          <a:p>
            <a:pPr lvl="1"/>
            <a:endParaRPr lang="en-US" baseline="300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D2533C"/>
                </a:solidFill>
              </a:rPr>
              <a:t>Today:</a:t>
            </a:r>
          </a:p>
          <a:p>
            <a:r>
              <a:rPr lang="el-GR" b="1" dirty="0" smtClean="0"/>
              <a:t>Asymptotic Running Time: Θ/O/Ω-</a:t>
            </a:r>
            <a:r>
              <a:rPr lang="en-US" b="1" dirty="0" smtClean="0"/>
              <a:t>notation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insertionSort</a:t>
            </a:r>
            <a:r>
              <a:rPr lang="en-US" dirty="0" smtClean="0"/>
              <a:t> &amp; </a:t>
            </a:r>
            <a:r>
              <a:rPr lang="en-US" dirty="0" err="1" smtClean="0"/>
              <a:t>binarySearch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70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r>
              <a:rPr lang="el-GR" sz="1800" b="1" dirty="0" smtClean="0"/>
              <a:t>Simplify:</a:t>
            </a:r>
            <a:r>
              <a:rPr lang="el-GR" sz="1800" dirty="0" smtClean="0"/>
              <a:t> replace multiplicative constants with 1</a:t>
            </a:r>
          </a:p>
          <a:p>
            <a:pPr lvl="1"/>
            <a:r>
              <a:rPr lang="el-GR" sz="1400" dirty="0" smtClean="0"/>
              <a:t>Θ(2) = Θ(1)</a:t>
            </a:r>
          </a:p>
          <a:p>
            <a:pPr lvl="1"/>
            <a:r>
              <a:rPr lang="el-GR" sz="1400" dirty="0" smtClean="0"/>
              <a:t>Θ(10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 = </a:t>
            </a:r>
            <a:r>
              <a:rPr lang="el-GR" sz="1400" dirty="0" smtClean="0"/>
              <a:t>Θ</a:t>
            </a:r>
            <a:r>
              <a:rPr lang="en-US" sz="1400" dirty="0" smtClean="0"/>
              <a:t>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 </a:t>
            </a:r>
          </a:p>
          <a:p>
            <a:pPr lvl="1"/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log</a:t>
            </a:r>
            <a:r>
              <a:rPr lang="en-US" sz="1400" baseline="-25000" dirty="0" smtClean="0"/>
              <a:t>200</a:t>
            </a:r>
            <a:r>
              <a:rPr lang="en-US" sz="1400" dirty="0" smtClean="0"/>
              <a:t>(</a:t>
            </a:r>
            <a:r>
              <a:rPr lang="en-US" sz="1400" dirty="0"/>
              <a:t>n)</a:t>
            </a:r>
            <a:r>
              <a:rPr lang="en-US" sz="1400" dirty="0" smtClean="0"/>
              <a:t>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log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</a:t>
            </a:r>
            <a:r>
              <a:rPr lang="en-US" sz="1400" dirty="0"/>
              <a:t>n))</a:t>
            </a:r>
            <a:endParaRPr lang="el-GR" sz="1400" dirty="0" smtClean="0"/>
          </a:p>
          <a:p>
            <a:r>
              <a:rPr lang="el-GR" sz="1800" b="1" dirty="0" smtClean="0"/>
              <a:t>Addition:</a:t>
            </a:r>
            <a:r>
              <a:rPr lang="el-GR" sz="1800" dirty="0" smtClean="0"/>
              <a:t> keep only highest factor</a:t>
            </a:r>
          </a:p>
          <a:p>
            <a:pPr lvl="1"/>
            <a:r>
              <a:rPr lang="el-GR" sz="1400" dirty="0" smtClean="0"/>
              <a:t>Θ(1) + Θ(1) = Θ(1)</a:t>
            </a:r>
          </a:p>
          <a:p>
            <a:pPr lvl="1"/>
            <a:r>
              <a:rPr lang="el-GR" sz="1400" dirty="0" smtClean="0"/>
              <a:t>Θ(</a:t>
            </a:r>
            <a:r>
              <a:rPr lang="en-US" sz="1400" dirty="0" smtClean="0"/>
              <a:t>n) + </a:t>
            </a:r>
            <a:r>
              <a:rPr lang="el-GR" sz="1400" dirty="0" smtClean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 = </a:t>
            </a:r>
            <a:r>
              <a:rPr lang="el-GR" sz="1400" dirty="0" smtClean="0"/>
              <a:t>Θ</a:t>
            </a:r>
            <a:r>
              <a:rPr lang="el-GR" sz="1400" dirty="0"/>
              <a:t>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 smtClean="0"/>
              <a:t>)</a:t>
            </a:r>
          </a:p>
          <a:p>
            <a:pPr lvl="1"/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 + </a:t>
            </a:r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 = </a:t>
            </a:r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</a:p>
          <a:p>
            <a:pPr lvl="1"/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log(n)) +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 smtClean="0"/>
              <a:t>) =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/>
              <a:t>log(n)</a:t>
            </a:r>
            <a:r>
              <a:rPr lang="en-US" sz="1400" dirty="0" smtClean="0"/>
              <a:t>)</a:t>
            </a:r>
          </a:p>
          <a:p>
            <a:r>
              <a:rPr lang="en-US" sz="1800" b="1" dirty="0" smtClean="0"/>
              <a:t>Multiplication:</a:t>
            </a:r>
            <a:r>
              <a:rPr lang="en-US" sz="1800" dirty="0" smtClean="0"/>
              <a:t> multiply inner functions</a:t>
            </a:r>
            <a:endParaRPr lang="en-US" sz="1800" dirty="0"/>
          </a:p>
          <a:p>
            <a:pPr lvl="1"/>
            <a:r>
              <a:rPr lang="el-GR" sz="1400" dirty="0" smtClean="0"/>
              <a:t>Θ</a:t>
            </a:r>
            <a:r>
              <a:rPr lang="el-GR" sz="1400" dirty="0"/>
              <a:t>(</a:t>
            </a:r>
            <a:r>
              <a:rPr lang="en-US" sz="1400" dirty="0"/>
              <a:t>n) </a:t>
            </a:r>
            <a:r>
              <a:rPr lang="en-US" sz="1400" dirty="0" smtClean="0"/>
              <a:t>×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= </a:t>
            </a:r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l-GR" sz="1400" dirty="0"/>
              <a:t>Θ(</a:t>
            </a:r>
            <a:r>
              <a:rPr lang="en-US" sz="1400" dirty="0"/>
              <a:t>n) ×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log n) </a:t>
            </a:r>
            <a:r>
              <a:rPr lang="en-US" sz="1400" dirty="0"/>
              <a:t>= </a:t>
            </a:r>
            <a:r>
              <a:rPr lang="el-GR" sz="1400" dirty="0"/>
              <a:t>Θ(</a:t>
            </a:r>
            <a:r>
              <a:rPr lang="en-US" sz="1400" dirty="0" err="1" smtClean="0"/>
              <a:t>n</a:t>
            </a:r>
            <a:r>
              <a:rPr lang="en-US" sz="1400" baseline="30000" dirty="0" err="1" smtClean="0"/>
              <a:t>.</a:t>
            </a:r>
            <a:r>
              <a:rPr lang="en-US" sz="1400" dirty="0" err="1" smtClean="0"/>
              <a:t>log</a:t>
            </a:r>
            <a:r>
              <a:rPr lang="en-US" sz="1400" dirty="0" smtClean="0"/>
              <a:t> n)</a:t>
            </a:r>
            <a:endParaRPr lang="el-GR" sz="1400" dirty="0" smtClean="0"/>
          </a:p>
          <a:p>
            <a:pPr lvl="1"/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2.</a:t>
            </a:r>
            <a:r>
              <a:rPr lang="en-US" sz="1400" dirty="0"/>
              <a:t>log n) +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=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2.</a:t>
            </a:r>
            <a:r>
              <a:rPr lang="en-US" sz="1400" dirty="0"/>
              <a:t>log n</a:t>
            </a:r>
            <a:r>
              <a:rPr lang="en-US" sz="1400" dirty="0" smtClean="0"/>
              <a:t>)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above are because of the following general theorems:</a:t>
            </a:r>
            <a:endParaRPr lang="en-US" sz="1800" dirty="0"/>
          </a:p>
          <a:p>
            <a:pPr lvl="1"/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f(n)) </a:t>
            </a:r>
            <a:r>
              <a:rPr lang="en-US" sz="1400" dirty="0"/>
              <a:t>+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g(n)) </a:t>
            </a:r>
            <a:r>
              <a:rPr lang="en-US" sz="1400" dirty="0"/>
              <a:t>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g(n))		if </a:t>
            </a:r>
            <a:r>
              <a:rPr lang="el-GR" sz="1400" dirty="0" smtClean="0"/>
              <a:t>Θ</a:t>
            </a:r>
            <a:r>
              <a:rPr lang="el-GR" sz="1400" dirty="0"/>
              <a:t>(</a:t>
            </a:r>
            <a:r>
              <a:rPr lang="en-US" sz="1400" dirty="0"/>
              <a:t>f(n)</a:t>
            </a:r>
            <a:r>
              <a:rPr lang="en-US" sz="1400" dirty="0" smtClean="0"/>
              <a:t>) ≤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/>
              <a:t>g</a:t>
            </a:r>
            <a:r>
              <a:rPr lang="en-US" sz="1400" dirty="0" smtClean="0"/>
              <a:t>(</a:t>
            </a:r>
            <a:r>
              <a:rPr lang="en-US" sz="1400" dirty="0"/>
              <a:t>n))</a:t>
            </a:r>
          </a:p>
          <a:p>
            <a:pPr lvl="1"/>
            <a:r>
              <a:rPr lang="el-GR" sz="1400" dirty="0"/>
              <a:t>Θ(</a:t>
            </a:r>
            <a:r>
              <a:rPr lang="en-US" sz="1400" dirty="0"/>
              <a:t>f(n)) ×</a:t>
            </a:r>
            <a:r>
              <a:rPr lang="en-US" sz="1400" dirty="0" smtClean="0"/>
              <a:t> </a:t>
            </a:r>
            <a:r>
              <a:rPr lang="el-GR" sz="1400" dirty="0"/>
              <a:t>Θ(</a:t>
            </a:r>
            <a:r>
              <a:rPr lang="en-US" sz="1400" dirty="0"/>
              <a:t>g(n))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f(n) </a:t>
            </a:r>
            <a:r>
              <a:rPr lang="en-US" sz="1400" dirty="0"/>
              <a:t>×</a:t>
            </a:r>
            <a:r>
              <a:rPr lang="en-US" sz="1400" dirty="0" smtClean="0"/>
              <a:t> g</a:t>
            </a:r>
            <a:r>
              <a:rPr lang="en-US" sz="1400" dirty="0"/>
              <a:t>(n)</a:t>
            </a:r>
            <a:r>
              <a:rPr lang="en-US" sz="1400" dirty="0" smtClean="0"/>
              <a:t>)</a:t>
            </a:r>
            <a:endParaRPr lang="en-US" sz="1800" dirty="0"/>
          </a:p>
          <a:p>
            <a:pPr lvl="1"/>
            <a:r>
              <a:rPr lang="en-US" sz="1400" dirty="0" smtClean="0"/>
              <a:t>If f(n)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g(</a:t>
            </a:r>
            <a:r>
              <a:rPr lang="en-US" sz="1400" dirty="0"/>
              <a:t>n)</a:t>
            </a:r>
            <a:r>
              <a:rPr lang="en-US" sz="1400" dirty="0" smtClean="0"/>
              <a:t>)	and  g(n)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h(</a:t>
            </a:r>
            <a:r>
              <a:rPr lang="en-US" sz="1400" dirty="0"/>
              <a:t>n)</a:t>
            </a:r>
            <a:r>
              <a:rPr lang="en-US" sz="1400" dirty="0" smtClean="0"/>
              <a:t>)	then f(n)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h(</a:t>
            </a:r>
            <a:r>
              <a:rPr lang="en-US" sz="1400" dirty="0"/>
              <a:t>n))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How to calculate Asymptotic running times?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70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First decide what </a:t>
            </a:r>
            <a:r>
              <a:rPr lang="en-US" sz="2000" b="1" dirty="0" smtClean="0"/>
              <a:t>case</a:t>
            </a:r>
            <a:r>
              <a:rPr lang="en-US" sz="2000" dirty="0" smtClean="0"/>
              <a:t> you want to calculate</a:t>
            </a:r>
          </a:p>
          <a:p>
            <a:r>
              <a:rPr lang="en-US" sz="2000" dirty="0" smtClean="0"/>
              <a:t>Worst case input </a:t>
            </a:r>
            <a:r>
              <a:rPr lang="en-US" sz="2000" dirty="0" smtClean="0">
                <a:sym typeface="Wingdings"/>
              </a:rPr>
              <a:t> usually</a:t>
            </a:r>
          </a:p>
          <a:p>
            <a:r>
              <a:rPr lang="en-US" sz="2000" dirty="0" smtClean="0">
                <a:sym typeface="Wingdings"/>
              </a:rPr>
              <a:t>Best case input</a:t>
            </a:r>
          </a:p>
          <a:p>
            <a:r>
              <a:rPr lang="en-US" sz="2000" dirty="0" smtClean="0">
                <a:sym typeface="Wingdings"/>
              </a:rPr>
              <a:t>Average case input</a:t>
            </a:r>
          </a:p>
          <a:p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Then add up costs of each operation multiplied with number of times called</a:t>
            </a:r>
          </a:p>
          <a:p>
            <a:r>
              <a:rPr lang="en-US" sz="2000" dirty="0" smtClean="0">
                <a:sym typeface="Wingdings"/>
              </a:rPr>
              <a:t>As we did with the precise/approximate running times</a:t>
            </a:r>
          </a:p>
          <a:p>
            <a:r>
              <a:rPr lang="en-US" sz="2000" dirty="0" smtClean="0">
                <a:sym typeface="Wingdings"/>
              </a:rPr>
              <a:t>but use asymptotic notation</a:t>
            </a:r>
          </a:p>
          <a:p>
            <a:r>
              <a:rPr lang="en-US" sz="2000" dirty="0" smtClean="0">
                <a:sym typeface="Wingdings"/>
              </a:rPr>
              <a:t>take advantage of the simple addition and multiplication operations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6632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4561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430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4526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Θ(1)</a:t>
            </a:r>
            <a:endParaRPr lang="en-US" sz="16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85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Θ(1)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sz="1600" dirty="0" smtClean="0">
                <a:cs typeface="Andale Mono"/>
              </a:rPr>
              <a:t> =</a:t>
            </a:r>
            <a:r>
              <a:rPr lang="el-GR" sz="1600" dirty="0" smtClean="0">
                <a:cs typeface="Andale Mono"/>
              </a:rPr>
              <a:t> Θ(1) x Θ</a:t>
            </a:r>
            <a:r>
              <a:rPr lang="el-GR" sz="1600" dirty="0">
                <a:cs typeface="Andale Mono"/>
              </a:rPr>
              <a:t>(Ν) + Θ(1) </a:t>
            </a:r>
            <a:r>
              <a:rPr lang="el-GR" sz="1600" dirty="0" smtClean="0">
                <a:cs typeface="Andale Mono"/>
              </a:rPr>
              <a:t>x Θ(Ν) + Θ(1) x Θ(Ν</a:t>
            </a:r>
            <a:r>
              <a:rPr lang="el-GR" sz="1600" baseline="30000" dirty="0" smtClean="0">
                <a:cs typeface="Andale Mono"/>
              </a:rPr>
              <a:t>2</a:t>
            </a:r>
            <a:r>
              <a:rPr lang="el-GR" sz="1600" dirty="0" smtClean="0">
                <a:cs typeface="Andale Mono"/>
              </a:rPr>
              <a:t>) + </a:t>
            </a:r>
            <a:r>
              <a:rPr lang="el-GR" sz="1600" dirty="0">
                <a:cs typeface="Andale Mono"/>
              </a:rPr>
              <a:t>Θ(1)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</a:t>
            </a:r>
            <a:r>
              <a:rPr lang="el-GR" sz="1600" dirty="0">
                <a:cs typeface="Andale Mono"/>
              </a:rPr>
              <a:t>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Θ(1) </a:t>
            </a:r>
            <a:r>
              <a:rPr lang="el-GR" sz="1600" dirty="0">
                <a:cs typeface="Andale Mono"/>
              </a:rPr>
              <a:t>x Θ</a:t>
            </a:r>
            <a:r>
              <a:rPr lang="el-GR" sz="1600" dirty="0" smtClean="0">
                <a:cs typeface="Andale Mono"/>
              </a:rPr>
              <a:t>(1)</a:t>
            </a:r>
          </a:p>
          <a:p>
            <a:pPr marL="0" indent="0">
              <a:buNone/>
            </a:pPr>
            <a:r>
              <a:rPr lang="el-GR" sz="1600" dirty="0" smtClean="0">
                <a:cs typeface="Andale Mono"/>
              </a:rPr>
              <a:t>      </a:t>
            </a: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3529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Θ(1)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sz="1600" dirty="0" smtClean="0">
                <a:cs typeface="Andale Mono"/>
              </a:rPr>
              <a:t> =</a:t>
            </a:r>
            <a:r>
              <a:rPr lang="el-GR" sz="1600" dirty="0" smtClean="0">
                <a:cs typeface="Andale Mono"/>
              </a:rPr>
              <a:t> Θ(1) x Θ</a:t>
            </a:r>
            <a:r>
              <a:rPr lang="el-GR" sz="1600" dirty="0">
                <a:cs typeface="Andale Mono"/>
              </a:rPr>
              <a:t>(Ν) + Θ(1) </a:t>
            </a:r>
            <a:r>
              <a:rPr lang="el-GR" sz="1600" dirty="0" smtClean="0">
                <a:cs typeface="Andale Mono"/>
              </a:rPr>
              <a:t>x Θ(Ν) + Θ(1) x Θ(Ν</a:t>
            </a:r>
            <a:r>
              <a:rPr lang="el-GR" sz="1600" baseline="30000" dirty="0" smtClean="0">
                <a:cs typeface="Andale Mono"/>
              </a:rPr>
              <a:t>2</a:t>
            </a:r>
            <a:r>
              <a:rPr lang="el-GR" sz="1600" dirty="0" smtClean="0">
                <a:cs typeface="Andale Mono"/>
              </a:rPr>
              <a:t>) + </a:t>
            </a:r>
            <a:r>
              <a:rPr lang="el-GR" sz="1600" dirty="0">
                <a:cs typeface="Andale Mono"/>
              </a:rPr>
              <a:t>Θ(1)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</a:t>
            </a:r>
            <a:r>
              <a:rPr lang="el-GR" sz="1600" dirty="0">
                <a:cs typeface="Andale Mono"/>
              </a:rPr>
              <a:t>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Θ(1) </a:t>
            </a:r>
            <a:r>
              <a:rPr lang="el-GR" sz="1600" dirty="0">
                <a:cs typeface="Andale Mono"/>
              </a:rPr>
              <a:t>x Θ</a:t>
            </a:r>
            <a:r>
              <a:rPr lang="el-GR" sz="1600" dirty="0" smtClean="0">
                <a:cs typeface="Andale Mono"/>
              </a:rPr>
              <a:t>(1)</a:t>
            </a:r>
          </a:p>
          <a:p>
            <a:pPr marL="0" indent="0">
              <a:buNone/>
            </a:pPr>
            <a:r>
              <a:rPr lang="el-GR" sz="1600" dirty="0" smtClean="0">
                <a:cs typeface="Andale Mono"/>
              </a:rPr>
              <a:t>        </a:t>
            </a:r>
            <a:r>
              <a:rPr lang="en-US" sz="1600" dirty="0" smtClean="0">
                <a:cs typeface="Andale Mono"/>
              </a:rPr>
              <a:t>=</a:t>
            </a:r>
            <a:r>
              <a:rPr lang="el-GR" sz="1600" dirty="0" smtClean="0">
                <a:cs typeface="Andale Mono"/>
              </a:rPr>
              <a:t>            </a:t>
            </a:r>
            <a:r>
              <a:rPr lang="el-GR" sz="1600" dirty="0">
                <a:cs typeface="Andale Mono"/>
              </a:rPr>
              <a:t>Θ(Ν)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(Ν)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           </a:t>
            </a:r>
            <a:r>
              <a:rPr lang="el-GR" sz="1600" dirty="0">
                <a:cs typeface="Andale Mono"/>
              </a:rPr>
              <a:t>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(1</a:t>
            </a:r>
            <a:r>
              <a:rPr lang="el-GR" sz="1600" dirty="0" smtClean="0"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l-GR" sz="1600" dirty="0">
                <a:solidFill>
                  <a:srgbClr val="D2533C"/>
                </a:solidFill>
                <a:cs typeface="Andale Mono"/>
              </a:rPr>
              <a:t> </a:t>
            </a:r>
            <a:r>
              <a:rPr lang="el-GR" sz="1600" dirty="0" smtClean="0">
                <a:solidFill>
                  <a:srgbClr val="D2533C"/>
                </a:solidFill>
                <a:cs typeface="Andale Mono"/>
              </a:rPr>
              <a:t>       = Θ</a:t>
            </a:r>
            <a:r>
              <a:rPr lang="el-GR" sz="1600" dirty="0">
                <a:solidFill>
                  <a:srgbClr val="D2533C"/>
                </a:solidFill>
                <a:cs typeface="Andale Mono"/>
              </a:rPr>
              <a:t>(Ν</a:t>
            </a:r>
            <a:r>
              <a:rPr lang="el-GR" sz="1600" baseline="30000" dirty="0">
                <a:solidFill>
                  <a:srgbClr val="D2533C"/>
                </a:solidFill>
                <a:cs typeface="Andale Mono"/>
              </a:rPr>
              <a:t>2</a:t>
            </a:r>
            <a:r>
              <a:rPr lang="el-GR" sz="1600" dirty="0">
                <a:solidFill>
                  <a:srgbClr val="D2533C"/>
                </a:solidFill>
                <a:cs typeface="Andale Mon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4590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1176" y="532528"/>
            <a:ext cx="8739458" cy="59444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How fast is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T(n) = (3/2)n</a:t>
            </a:r>
            <a:r>
              <a:rPr lang="en-US" baseline="30000" dirty="0" smtClean="0">
                <a:solidFill>
                  <a:srgbClr val="D2533C"/>
                </a:solidFill>
                <a:cs typeface="Andale Mono"/>
              </a:rPr>
              <a:t>2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 + (3/2)n - 1 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b="1" dirty="0" smtClean="0"/>
              <a:t>Fast computer vs. Slow computer</a:t>
            </a:r>
          </a:p>
        </p:txBody>
      </p:sp>
      <p:pic>
        <p:nvPicPr>
          <p:cNvPr id="7" name="Picture 6" descr="Screen Shot 2014-01-17 at 01.41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000"/>
            <a:ext cx="9144000" cy="54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6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1176" y="532528"/>
            <a:ext cx="8739458" cy="59444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T1(n) = (3/2)n</a:t>
            </a:r>
            <a:r>
              <a:rPr lang="en-US" baseline="30000" dirty="0" smtClean="0">
                <a:solidFill>
                  <a:srgbClr val="D2533C"/>
                </a:solidFill>
                <a:cs typeface="Andale Mono"/>
              </a:rPr>
              <a:t>2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 + (3/2)n - 1		T2(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n) =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3/2)n -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1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Fast Computer vs. Smart Programmer</a:t>
            </a:r>
          </a:p>
        </p:txBody>
      </p:sp>
      <p:pic>
        <p:nvPicPr>
          <p:cNvPr id="8" name="Picture 7" descr="Screen Shot 2014-01-17 at 02.10.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51"/>
            <a:ext cx="9144000" cy="5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1176" y="532528"/>
            <a:ext cx="8739458" cy="59444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T1(n) = (3/2)n</a:t>
            </a:r>
            <a:r>
              <a:rPr lang="en-US" baseline="30000" dirty="0" smtClean="0">
                <a:solidFill>
                  <a:srgbClr val="D2533C"/>
                </a:solidFill>
                <a:cs typeface="Andale Mono"/>
              </a:rPr>
              <a:t>2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 + (3/2)n - 1		T2(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n) =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3/2)n -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1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Fast Computer </a:t>
            </a:r>
            <a:r>
              <a:rPr lang="en-US" b="1" dirty="0" err="1" smtClean="0"/>
              <a:t>vs</a:t>
            </a:r>
            <a:r>
              <a:rPr lang="en-US" b="1" dirty="0" smtClean="0"/>
              <a:t> Smart Programmer (rematch!)</a:t>
            </a:r>
          </a:p>
        </p:txBody>
      </p:sp>
      <p:pic>
        <p:nvPicPr>
          <p:cNvPr id="6" name="Picture 5" descr="Screen Shot 2014-01-17 at 02.16.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080"/>
            <a:ext cx="9144000" cy="5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7272"/>
            <a:ext cx="8229600" cy="3359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smart programmer</a:t>
            </a:r>
            <a:r>
              <a:rPr lang="en-US" dirty="0" smtClean="0"/>
              <a:t> with a better algorithm always </a:t>
            </a:r>
            <a:r>
              <a:rPr lang="en-US" b="1" dirty="0" smtClean="0"/>
              <a:t>beats</a:t>
            </a:r>
            <a:r>
              <a:rPr lang="en-US" dirty="0" smtClean="0"/>
              <a:t> a </a:t>
            </a:r>
            <a:r>
              <a:rPr lang="en-US" b="1" dirty="0" smtClean="0"/>
              <a:t>fast computer</a:t>
            </a:r>
            <a:r>
              <a:rPr lang="en-US" dirty="0" smtClean="0"/>
              <a:t> with a worst algorithm for </a:t>
            </a:r>
            <a:r>
              <a:rPr lang="en-US" u="sng" dirty="0" smtClean="0"/>
              <a:t>sufficiently large inputs.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</a:t>
            </a:r>
            <a:r>
              <a:rPr lang="en-US" b="1" dirty="0">
                <a:solidFill>
                  <a:srgbClr val="D2533C"/>
                </a:solidFill>
              </a:rPr>
              <a:t>large enough input sizes</a:t>
            </a:r>
            <a:r>
              <a:rPr lang="en-US" b="1" dirty="0"/>
              <a:t> only the </a:t>
            </a:r>
            <a:r>
              <a:rPr lang="en-US" b="1" dirty="0">
                <a:solidFill>
                  <a:srgbClr val="D2533C"/>
                </a:solidFill>
              </a:rPr>
              <a:t>rate of growth</a:t>
            </a:r>
            <a:r>
              <a:rPr lang="en-US" b="1" dirty="0"/>
              <a:t> of an algorithm’s running time matters.</a:t>
            </a:r>
            <a:endParaRPr lang="en-US" dirty="0"/>
          </a:p>
          <a:p>
            <a:r>
              <a:rPr lang="en-US" dirty="0" smtClean="0"/>
              <a:t>That’s why we dropped the lower-order terms in the approximate tilde notation: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solidFill>
                  <a:srgbClr val="D2533C"/>
                </a:solidFill>
              </a:rPr>
              <a:t>T(n) = (3/2)n</a:t>
            </a:r>
            <a:r>
              <a:rPr lang="en-US" baseline="30000" dirty="0" smtClean="0">
                <a:solidFill>
                  <a:srgbClr val="D2533C"/>
                </a:solidFill>
              </a:rPr>
              <a:t>2</a:t>
            </a:r>
            <a:r>
              <a:rPr lang="en-US" dirty="0" smtClean="0">
                <a:solidFill>
                  <a:srgbClr val="D2533C"/>
                </a:solidFill>
              </a:rPr>
              <a:t> + (3/2)n -1 </a:t>
            </a:r>
          </a:p>
          <a:p>
            <a:pPr lvl="1"/>
            <a:r>
              <a:rPr lang="en-US" dirty="0" smtClean="0"/>
              <a:t>we write: </a:t>
            </a:r>
            <a:r>
              <a:rPr lang="en-US" b="1" dirty="0" smtClean="0">
                <a:solidFill>
                  <a:srgbClr val="D2533C"/>
                </a:solidFill>
              </a:rPr>
              <a:t>T(n) ~ (3/2)n</a:t>
            </a:r>
            <a:r>
              <a:rPr lang="en-US" b="1" baseline="30000" dirty="0" smtClean="0">
                <a:solidFill>
                  <a:srgbClr val="D2533C"/>
                </a:solidFill>
              </a:rPr>
              <a:t>2</a:t>
            </a:r>
            <a:endParaRPr lang="en-US" b="1" dirty="0" smtClean="0">
              <a:solidFill>
                <a:srgbClr val="D2533C"/>
              </a:solidFill>
            </a:endParaRPr>
          </a:p>
          <a:p>
            <a:pPr lvl="1"/>
            <a:r>
              <a:rPr lang="en-US" b="1" dirty="0" smtClean="0"/>
              <a:t>However: to calculate </a:t>
            </a:r>
            <a:r>
              <a:rPr lang="en-US" b="1" dirty="0">
                <a:solidFill>
                  <a:srgbClr val="D2533C"/>
                </a:solidFill>
              </a:rPr>
              <a:t>(3/2)</a:t>
            </a:r>
            <a:r>
              <a:rPr lang="en-US" b="1" dirty="0" smtClean="0">
                <a:solidFill>
                  <a:srgbClr val="D2533C"/>
                </a:solidFill>
              </a:rPr>
              <a:t>n</a:t>
            </a:r>
            <a:r>
              <a:rPr lang="en-US" b="1" baseline="30000" dirty="0" smtClean="0">
                <a:solidFill>
                  <a:srgbClr val="D2533C"/>
                </a:solidFill>
              </a:rPr>
              <a:t>2 </a:t>
            </a:r>
            <a:r>
              <a:rPr lang="en-US" b="1" dirty="0" smtClean="0"/>
              <a:t>we need to first calculate </a:t>
            </a:r>
            <a:r>
              <a:rPr lang="en-US" b="1" dirty="0">
                <a:solidFill>
                  <a:srgbClr val="D2533C"/>
                </a:solidFill>
              </a:rPr>
              <a:t>(3/2)n</a:t>
            </a:r>
            <a:r>
              <a:rPr lang="en-US" b="1" baseline="30000" dirty="0">
                <a:solidFill>
                  <a:srgbClr val="D2533C"/>
                </a:solidFill>
              </a:rPr>
              <a:t>2</a:t>
            </a:r>
            <a:r>
              <a:rPr lang="en-US" b="1" dirty="0">
                <a:solidFill>
                  <a:srgbClr val="D2533C"/>
                </a:solidFill>
              </a:rPr>
              <a:t> + (3/2)n -</a:t>
            </a:r>
            <a:r>
              <a:rPr lang="en-US" b="1" dirty="0" smtClean="0">
                <a:solidFill>
                  <a:srgbClr val="D2533C"/>
                </a:solidFill>
              </a:rPr>
              <a:t>1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It is not possible to calculate the coefficient 3/2 without the complete polynomials.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 turns out that </a:t>
            </a:r>
            <a:r>
              <a:rPr lang="en-US" sz="2000" b="1" dirty="0" smtClean="0"/>
              <a:t>even the coefficient of the highest order term of polynomials is not all that important</a:t>
            </a:r>
            <a:r>
              <a:rPr lang="en-US" sz="2000" dirty="0" smtClean="0"/>
              <a:t> for large enough inputs.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leads us to </a:t>
            </a:r>
            <a:r>
              <a:rPr lang="en-US" sz="2000" b="1" dirty="0">
                <a:solidFill>
                  <a:srgbClr val="D2533C"/>
                </a:solidFill>
              </a:rPr>
              <a:t>Asymptotic running time:</a:t>
            </a:r>
            <a:endParaRPr lang="en-US" sz="2000" dirty="0"/>
          </a:p>
          <a:p>
            <a:pPr marL="0" indent="0" algn="ctr">
              <a:buNone/>
            </a:pPr>
            <a:endParaRPr lang="en-US" sz="2000" dirty="0" smtClean="0">
              <a:solidFill>
                <a:srgbClr val="D2533C"/>
              </a:solidFill>
              <a:cs typeface="Andale Mono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D2533C"/>
                </a:solidFill>
                <a:cs typeface="Andale Mono"/>
              </a:rPr>
              <a:t>T</a:t>
            </a:r>
            <a:r>
              <a:rPr lang="en-US" sz="2000" dirty="0">
                <a:solidFill>
                  <a:srgbClr val="D2533C"/>
                </a:solidFill>
                <a:cs typeface="Andale Mono"/>
              </a:rPr>
              <a:t>(n) = </a:t>
            </a:r>
            <a:r>
              <a:rPr lang="el-GR" sz="2000" dirty="0" smtClean="0">
                <a:solidFill>
                  <a:schemeClr val="tx2"/>
                </a:solidFill>
                <a:cs typeface="Andale Mono"/>
              </a:rPr>
              <a:t>Θ</a:t>
            </a:r>
            <a:r>
              <a:rPr lang="el-GR" sz="2000" dirty="0">
                <a:solidFill>
                  <a:schemeClr val="tx2"/>
                </a:solidFill>
                <a:cs typeface="Andale Mono"/>
              </a:rPr>
              <a:t>(</a:t>
            </a:r>
            <a:r>
              <a:rPr lang="en-US" sz="2000" dirty="0">
                <a:solidFill>
                  <a:schemeClr val="tx2"/>
                </a:solidFill>
                <a:cs typeface="Andale Mono"/>
              </a:rPr>
              <a:t>n</a:t>
            </a:r>
            <a:r>
              <a:rPr lang="en-US" sz="2000" baseline="30000" dirty="0">
                <a:solidFill>
                  <a:schemeClr val="tx2"/>
                </a:solidFill>
                <a:cs typeface="Andale Mono"/>
              </a:rPr>
              <a:t>2</a:t>
            </a:r>
            <a:r>
              <a:rPr lang="el-GR" sz="2000" dirty="0">
                <a:solidFill>
                  <a:schemeClr val="tx2"/>
                </a:solidFill>
                <a:cs typeface="Andale Mono"/>
              </a:rPr>
              <a:t>)</a:t>
            </a:r>
            <a:endParaRPr lang="en-US" sz="2000" dirty="0">
              <a:solidFill>
                <a:schemeClr val="tx2"/>
              </a:solidFill>
              <a:cs typeface="Andale Mono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We </a:t>
            </a:r>
            <a:r>
              <a:rPr lang="en-US" sz="2000" dirty="0" smtClean="0"/>
              <a:t>calculate </a:t>
            </a:r>
            <a:r>
              <a:rPr lang="en-US" sz="2000" b="1" dirty="0" smtClean="0"/>
              <a:t>directly</a:t>
            </a:r>
            <a:r>
              <a:rPr lang="en-US" sz="2000" dirty="0" smtClean="0"/>
              <a:t> the </a:t>
            </a:r>
            <a:r>
              <a:rPr lang="en-US" sz="2000" b="1" dirty="0" smtClean="0">
                <a:solidFill>
                  <a:srgbClr val="D2533C"/>
                </a:solidFill>
              </a:rPr>
              <a:t>growth function</a:t>
            </a:r>
          </a:p>
          <a:p>
            <a:r>
              <a:rPr lang="en-US" sz="2000" dirty="0" smtClean="0">
                <a:solidFill>
                  <a:srgbClr val="292934"/>
                </a:solidFill>
              </a:rPr>
              <a:t>Even with such a simplification, we can </a:t>
            </a:r>
            <a:r>
              <a:rPr lang="en-US" sz="2000" b="1" dirty="0" smtClean="0">
                <a:solidFill>
                  <a:srgbClr val="292934"/>
                </a:solidFill>
              </a:rPr>
              <a:t>compare algorithms</a:t>
            </a:r>
            <a:r>
              <a:rPr lang="en-US" sz="2000" dirty="0" smtClean="0">
                <a:solidFill>
                  <a:srgbClr val="292934"/>
                </a:solidFill>
              </a:rPr>
              <a:t> to discover the best ones</a:t>
            </a:r>
          </a:p>
          <a:p>
            <a:r>
              <a:rPr lang="en-US" sz="1100" dirty="0" smtClean="0">
                <a:solidFill>
                  <a:srgbClr val="292934"/>
                </a:solidFill>
              </a:rPr>
              <a:t>Sometimes constants matter in the real-world performance of algorithms, but this is not that common.</a:t>
            </a:r>
            <a:endParaRPr lang="en-US" sz="1100" dirty="0">
              <a:solidFill>
                <a:srgbClr val="292934"/>
              </a:solidFill>
            </a:endParaRPr>
          </a:p>
          <a:p>
            <a:r>
              <a:rPr lang="en-US" sz="2000" dirty="0" smtClean="0">
                <a:solidFill>
                  <a:srgbClr val="292934"/>
                </a:solidFill>
              </a:rPr>
              <a:t>We can write the asymptotic running time of best/worst/average case</a:t>
            </a:r>
            <a:endParaRPr lang="en-US" sz="2000" dirty="0">
              <a:solidFill>
                <a:srgbClr val="292934"/>
              </a:solidFill>
            </a:endParaRP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0242" y="2542337"/>
            <a:ext cx="1532652" cy="54537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Growth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better to worse: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D2533C"/>
                </a:solidFill>
              </a:rPr>
              <a:t> Function f</a:t>
            </a:r>
            <a:r>
              <a:rPr lang="en-US" u="sng" dirty="0">
                <a:solidFill>
                  <a:srgbClr val="D2533C"/>
                </a:solidFill>
              </a:rPr>
              <a:t>	</a:t>
            </a:r>
            <a:r>
              <a:rPr lang="en-US" u="sng" dirty="0" smtClean="0">
                <a:solidFill>
                  <a:srgbClr val="D2533C"/>
                </a:solidFill>
              </a:rPr>
              <a:t>Name</a:t>
            </a:r>
          </a:p>
          <a:p>
            <a:r>
              <a:rPr lang="en-US" b="1" dirty="0" smtClean="0"/>
              <a:t>1</a:t>
            </a:r>
            <a:r>
              <a:rPr lang="en-US" dirty="0" smtClean="0"/>
              <a:t>	 	constant</a:t>
            </a:r>
          </a:p>
          <a:p>
            <a:r>
              <a:rPr lang="en-US" b="1" dirty="0" smtClean="0"/>
              <a:t>log n</a:t>
            </a:r>
            <a:r>
              <a:rPr lang="en-US" dirty="0" smtClean="0"/>
              <a:t> 	logarithmic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	 	linear</a:t>
            </a:r>
          </a:p>
          <a:p>
            <a:r>
              <a:rPr lang="en-US" b="1" dirty="0" err="1" smtClean="0"/>
              <a:t>n</a:t>
            </a:r>
            <a:r>
              <a:rPr lang="en-US" b="1" baseline="30000" dirty="0" err="1" smtClean="0"/>
              <a:t>.</a:t>
            </a:r>
            <a:r>
              <a:rPr lang="en-US" b="1" dirty="0" err="1" smtClean="0"/>
              <a:t>log</a:t>
            </a:r>
            <a:r>
              <a:rPr lang="en-US" b="1" dirty="0" smtClean="0"/>
              <a:t> n</a:t>
            </a:r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		quadratic</a:t>
            </a:r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3</a:t>
            </a:r>
            <a:r>
              <a:rPr lang="en-US" dirty="0" smtClean="0"/>
              <a:t>		cubic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 	exponential</a:t>
            </a:r>
            <a:endParaRPr lang="el-GR" dirty="0" smtClean="0"/>
          </a:p>
          <a:p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1190</TotalTime>
  <Words>1315</Words>
  <Application>Microsoft Macintosh PowerPoint</Application>
  <PresentationFormat>On-screen Show (4:3)</PresentationFormat>
  <Paragraphs>305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Running Time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Simpler approach</vt:lpstr>
      <vt:lpstr>Important Growth Functions</vt:lpstr>
      <vt:lpstr>Important Growth Functions</vt:lpstr>
      <vt:lpstr>Important Growth Functions</vt:lpstr>
      <vt:lpstr>What programs have these running times?</vt:lpstr>
      <vt:lpstr>Θ(1)</vt:lpstr>
      <vt:lpstr>Θ(n)</vt:lpstr>
      <vt:lpstr>Θ(log n)</vt:lpstr>
      <vt:lpstr>PowerPoint Presentation</vt:lpstr>
      <vt:lpstr>Asymptotic Running Time Θ(f(n))</vt:lpstr>
      <vt:lpstr>Asymptotic Running Time Θ(f(n))</vt:lpstr>
      <vt:lpstr>Asymptotic Running Time Θ(f(n))</vt:lpstr>
      <vt:lpstr>Asymptotic Running Time Θ(f(n))</vt:lpstr>
      <vt:lpstr>How to calculate Asymptotic running times?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</vt:vector>
  </TitlesOfParts>
  <Company>Trinity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CS2012 Programming Techniques II</dc:title>
  <dc:creator>Vasileios Koutavas</dc:creator>
  <cp:lastModifiedBy>Vasileios Koutavas</cp:lastModifiedBy>
  <cp:revision>142</cp:revision>
  <dcterms:created xsi:type="dcterms:W3CDTF">2014-01-13T07:25:07Z</dcterms:created>
  <dcterms:modified xsi:type="dcterms:W3CDTF">2016-10-04T22:26:34Z</dcterms:modified>
</cp:coreProperties>
</file>