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4"/>
  </p:notesMasterIdLst>
  <p:handoutMasterIdLst>
    <p:handoutMasterId r:id="rId45"/>
  </p:handoutMasterIdLst>
  <p:sldIdLst>
    <p:sldId id="467" r:id="rId2"/>
    <p:sldId id="444" r:id="rId3"/>
    <p:sldId id="445" r:id="rId4"/>
    <p:sldId id="451" r:id="rId5"/>
    <p:sldId id="452" r:id="rId6"/>
    <p:sldId id="453" r:id="rId7"/>
    <p:sldId id="416" r:id="rId8"/>
    <p:sldId id="402" r:id="rId9"/>
    <p:sldId id="449" r:id="rId10"/>
    <p:sldId id="403" r:id="rId11"/>
    <p:sldId id="446" r:id="rId12"/>
    <p:sldId id="404" r:id="rId13"/>
    <p:sldId id="420" r:id="rId14"/>
    <p:sldId id="443" r:id="rId15"/>
    <p:sldId id="440" r:id="rId16"/>
    <p:sldId id="405" r:id="rId17"/>
    <p:sldId id="406" r:id="rId18"/>
    <p:sldId id="407" r:id="rId19"/>
    <p:sldId id="424" r:id="rId20"/>
    <p:sldId id="423" r:id="rId21"/>
    <p:sldId id="425" r:id="rId22"/>
    <p:sldId id="426" r:id="rId23"/>
    <p:sldId id="447" r:id="rId24"/>
    <p:sldId id="427" r:id="rId25"/>
    <p:sldId id="428" r:id="rId26"/>
    <p:sldId id="429" r:id="rId27"/>
    <p:sldId id="441" r:id="rId28"/>
    <p:sldId id="448" r:id="rId29"/>
    <p:sldId id="454" r:id="rId30"/>
    <p:sldId id="432" r:id="rId31"/>
    <p:sldId id="455" r:id="rId32"/>
    <p:sldId id="456" r:id="rId33"/>
    <p:sldId id="457" r:id="rId34"/>
    <p:sldId id="458" r:id="rId35"/>
    <p:sldId id="459" r:id="rId36"/>
    <p:sldId id="409" r:id="rId37"/>
    <p:sldId id="460" r:id="rId38"/>
    <p:sldId id="474" r:id="rId39"/>
    <p:sldId id="434" r:id="rId40"/>
    <p:sldId id="473" r:id="rId41"/>
    <p:sldId id="475" r:id="rId42"/>
    <p:sldId id="47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2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FA41-AEBF-114F-ADE3-AEC77DCFF108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D9BF-DA37-7146-9E08-C4D7685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3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D9337-3EAD-384E-A304-F55790B45C5E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588D-2A78-934E-9E57-485A8B2B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9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000" cap="none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 Oct 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ss.tcd.ie/Vasileios.Koutavas/teaching/cs2010/michaelmas1617/assignment-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 descr="lecture9-co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class	</a:t>
            </a:r>
            <a:r>
              <a:rPr lang="en-US" sz="1400" dirty="0" err="1" smtClean="0">
                <a:latin typeface="Consolas"/>
                <a:cs typeface="Consolas"/>
              </a:rPr>
              <a:t>DLLofString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DoublyLinkedList</a:t>
            </a:r>
            <a:r>
              <a:rPr lang="en-US" sz="1400" dirty="0" smtClean="0">
                <a:latin typeface="Consolas"/>
                <a:cs typeface="Consolas"/>
              </a:rPr>
              <a:t>()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insertFirst</a:t>
            </a:r>
            <a:r>
              <a:rPr lang="en-US" sz="1400" dirty="0" smtClean="0">
                <a:latin typeface="Consolas"/>
                <a:cs typeface="Consolas"/>
              </a:rPr>
              <a:t>(String s)</a:t>
            </a:r>
            <a:r>
              <a:rPr lang="en-US" sz="1400" i="1" dirty="0" smtClean="0">
                <a:latin typeface="Consolas"/>
                <a:cs typeface="Consolas"/>
              </a:rPr>
              <a:t>	inserts s at the head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getFirst</a:t>
            </a:r>
            <a:r>
              <a:rPr lang="en-US" sz="1400" dirty="0" smtClean="0">
                <a:latin typeface="Consolas"/>
                <a:cs typeface="Consolas"/>
              </a:rPr>
              <a:t>()		returns string at the head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deleteFirst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)		removes string at the head of the list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insertLast</a:t>
            </a:r>
            <a:r>
              <a:rPr lang="en-US" sz="1400" dirty="0" smtClean="0">
                <a:latin typeface="Consolas"/>
                <a:cs typeface="Consolas"/>
              </a:rPr>
              <a:t>(String s)	inserts s at the end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getLast</a:t>
            </a:r>
            <a:r>
              <a:rPr lang="en-US" sz="1400" dirty="0">
                <a:latin typeface="Consolas"/>
                <a:cs typeface="Consolas"/>
              </a:rPr>
              <a:t>(String </a:t>
            </a:r>
            <a:r>
              <a:rPr lang="en-US" sz="1400" dirty="0" smtClean="0">
                <a:latin typeface="Consolas"/>
                <a:cs typeface="Consolas"/>
              </a:rPr>
              <a:t>s)		returns string at the end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deleteLast</a:t>
            </a:r>
            <a:r>
              <a:rPr lang="en-US" sz="1400" dirty="0" smtClean="0">
                <a:latin typeface="Consolas"/>
                <a:cs typeface="Consolas"/>
              </a:rPr>
              <a:t>()		removes string at the end of the list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insertBefore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, String s)	inserts s before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get(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returns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deleteAt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deletes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solidFill>
                <a:srgbClr val="D2533C"/>
              </a:solidFill>
              <a:latin typeface="Consolas"/>
              <a:cs typeface="Consolas"/>
            </a:endParaRPr>
          </a:p>
          <a:p>
            <a:pPr>
              <a:buFontTx/>
              <a:buChar char="•"/>
            </a:pPr>
            <a:r>
              <a:rPr lang="en-US" sz="1800" dirty="0" smtClean="0"/>
              <a:t>Interface somewhat different than that of </a:t>
            </a:r>
            <a:r>
              <a:rPr lang="en-US" sz="1800" dirty="0" err="1" smtClean="0"/>
              <a:t>java.util.List</a:t>
            </a:r>
            <a:r>
              <a:rPr lang="en-US" sz="1800" dirty="0" smtClean="0"/>
              <a:t>.</a:t>
            </a:r>
          </a:p>
          <a:p>
            <a:pPr>
              <a:buFontTx/>
              <a:buChar char="•"/>
            </a:pPr>
            <a:r>
              <a:rPr lang="en-US" sz="1800" dirty="0" smtClean="0"/>
              <a:t>How to make </a:t>
            </a:r>
            <a:r>
              <a:rPr lang="en-US" sz="1800" dirty="0"/>
              <a:t>interface </a:t>
            </a:r>
            <a:r>
              <a:rPr lang="en-US" sz="1800" dirty="0" smtClean="0"/>
              <a:t>generic?</a:t>
            </a:r>
          </a:p>
          <a:p>
            <a:pPr lvl="1">
              <a:buSzPts val="1200"/>
              <a:buFont typeface="Arial"/>
              <a:buChar char="•"/>
            </a:pPr>
            <a:r>
              <a:rPr lang="en-US" sz="1400" dirty="0">
                <a:solidFill>
                  <a:srgbClr val="292934"/>
                </a:solidFill>
              </a:rPr>
              <a:t>class </a:t>
            </a:r>
            <a:r>
              <a:rPr lang="en-US" sz="1400" dirty="0" err="1">
                <a:solidFill>
                  <a:srgbClr val="292934"/>
                </a:solidFill>
              </a:rPr>
              <a:t>DoublyLinkedList</a:t>
            </a:r>
            <a:r>
              <a:rPr lang="en-US" sz="1400" dirty="0">
                <a:solidFill>
                  <a:srgbClr val="292934"/>
                </a:solidFill>
              </a:rPr>
              <a:t>&lt;T</a:t>
            </a:r>
            <a:r>
              <a:rPr lang="en-US" sz="1400" dirty="0" smtClean="0">
                <a:solidFill>
                  <a:srgbClr val="292934"/>
                </a:solidFill>
              </a:rPr>
              <a:t>&gt;</a:t>
            </a:r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55642" y="1882477"/>
            <a:ext cx="77903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class	</a:t>
            </a:r>
            <a:r>
              <a:rPr lang="en-US" sz="1400" dirty="0" err="1" smtClean="0">
                <a:latin typeface="Consolas"/>
                <a:cs typeface="Consolas"/>
              </a:rPr>
              <a:t>DLLofString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DoublyLinkedList</a:t>
            </a:r>
            <a:r>
              <a:rPr lang="en-US" sz="1400" dirty="0" smtClean="0">
                <a:latin typeface="Consolas"/>
                <a:cs typeface="Consolas"/>
              </a:rPr>
              <a:t>()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insertFirst</a:t>
            </a:r>
            <a:r>
              <a:rPr lang="en-US" sz="1400" dirty="0" smtClean="0">
                <a:latin typeface="Consolas"/>
                <a:cs typeface="Consolas"/>
              </a:rPr>
              <a:t>(String s)</a:t>
            </a:r>
            <a:r>
              <a:rPr lang="en-US" sz="1400" i="1" dirty="0" smtClean="0">
                <a:latin typeface="Consolas"/>
                <a:cs typeface="Consolas"/>
              </a:rPr>
              <a:t>	inserts s at the head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getFirst</a:t>
            </a:r>
            <a:r>
              <a:rPr lang="en-US" sz="1400" dirty="0" smtClean="0">
                <a:latin typeface="Consolas"/>
                <a:cs typeface="Consolas"/>
              </a:rPr>
              <a:t>()		returns string at the head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deleteFirst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)		removes string at the head of the list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insertLast</a:t>
            </a:r>
            <a:r>
              <a:rPr lang="en-US" sz="1400" dirty="0" smtClean="0">
                <a:latin typeface="Consolas"/>
                <a:cs typeface="Consolas"/>
              </a:rPr>
              <a:t>(String s)	inserts s at the end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getLast</a:t>
            </a:r>
            <a:r>
              <a:rPr lang="en-US" sz="1400" dirty="0">
                <a:latin typeface="Consolas"/>
                <a:cs typeface="Consolas"/>
              </a:rPr>
              <a:t>(String </a:t>
            </a:r>
            <a:r>
              <a:rPr lang="en-US" sz="1400" dirty="0" smtClean="0">
                <a:latin typeface="Consolas"/>
                <a:cs typeface="Consolas"/>
              </a:rPr>
              <a:t>s)		returns string at the end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deleteLast</a:t>
            </a:r>
            <a:r>
              <a:rPr lang="en-US" sz="1400" dirty="0" smtClean="0">
                <a:latin typeface="Consolas"/>
                <a:cs typeface="Consolas"/>
              </a:rPr>
              <a:t>()		removes string at the end of the list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insertBefore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, String s)	inserts s before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get(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returns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deleteAt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deletes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solidFill>
                <a:srgbClr val="D2533C"/>
              </a:solidFill>
              <a:latin typeface="Consolas"/>
              <a:cs typeface="Consolas"/>
            </a:endParaRPr>
          </a:p>
          <a:p>
            <a:pPr>
              <a:buFontTx/>
              <a:buChar char="•"/>
            </a:pPr>
            <a:r>
              <a:rPr lang="en-US" sz="1800" dirty="0" smtClean="0"/>
              <a:t>Interface somewhat different than that of </a:t>
            </a:r>
            <a:r>
              <a:rPr lang="en-US" sz="1800" dirty="0" err="1" smtClean="0"/>
              <a:t>java.util.List</a:t>
            </a:r>
            <a:r>
              <a:rPr lang="en-US" sz="1800" dirty="0" smtClean="0"/>
              <a:t>.</a:t>
            </a:r>
          </a:p>
          <a:p>
            <a:pPr>
              <a:buFontTx/>
              <a:buChar char="•"/>
            </a:pPr>
            <a:r>
              <a:rPr lang="en-US" sz="1800" dirty="0" smtClean="0"/>
              <a:t>How to make interface generic?</a:t>
            </a:r>
          </a:p>
          <a:p>
            <a:pPr lvl="1">
              <a:buFontTx/>
              <a:buChar char="•"/>
            </a:pPr>
            <a:r>
              <a:rPr lang="en-US" sz="1400" dirty="0" smtClean="0"/>
              <a:t>class </a:t>
            </a:r>
            <a:r>
              <a:rPr lang="en-US" sz="1400" dirty="0" err="1" smtClean="0"/>
              <a:t>DoublyLinkedList</a:t>
            </a:r>
            <a:r>
              <a:rPr lang="en-US" sz="1400" dirty="0" smtClean="0"/>
              <a:t>&lt;T&gt;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55642" y="1882477"/>
            <a:ext cx="77903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859" y="4470400"/>
            <a:ext cx="4112675" cy="20955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552" y="3938548"/>
            <a:ext cx="2286993" cy="25245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859" y="3441700"/>
            <a:ext cx="3160145" cy="20955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Three main cases to deal with</a:t>
            </a:r>
            <a:endParaRPr lang="en-US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12415"/>
              </p:ext>
            </p:extLst>
          </p:nvPr>
        </p:nvGraphicFramePr>
        <p:xfrm>
          <a:off x="457200" y="1524000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24558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245586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24558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24559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43849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43849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438495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438494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899703"/>
              </p:ext>
            </p:extLst>
          </p:nvPr>
        </p:nvGraphicFramePr>
        <p:xfrm>
          <a:off x="473289" y="3279293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612808"/>
              </p:ext>
            </p:extLst>
          </p:nvPr>
        </p:nvGraphicFramePr>
        <p:xfrm>
          <a:off x="473289" y="5518532"/>
          <a:ext cx="8229600" cy="90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353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 null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tail  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5906"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24758" y="1865098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96111" y="3748553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24758" y="5731134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0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1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582341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/**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* </a:t>
            </a:r>
            <a:r>
              <a:rPr lang="en-US" sz="1600" dirty="0">
                <a:latin typeface="Consolas"/>
                <a:cs typeface="Consolas"/>
              </a:rPr>
              <a:t>Inserts an element at the end of the doubly linked list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data : The new data of class T that needs to be added to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none</a:t>
            </a:r>
          </a:p>
          <a:p>
            <a:r>
              <a:rPr lang="en-US" sz="1600" dirty="0">
                <a:latin typeface="Consolas"/>
                <a:cs typeface="Consolas"/>
              </a:rPr>
              <a:t>     *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*</a:t>
            </a:r>
            <a:r>
              <a:rPr lang="en-US" sz="1600" dirty="0">
                <a:latin typeface="Consolas"/>
                <a:cs typeface="Consolas"/>
              </a:rPr>
              <a:t>/</a:t>
            </a:r>
          </a:p>
          <a:p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   public void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insertLast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( T data ) </a:t>
            </a:r>
          </a:p>
        </p:txBody>
      </p:sp>
    </p:spTree>
    <p:extLst>
      <p:ext uri="{BB962C8B-B14F-4D97-AF65-F5344CB8AC3E}">
        <p14:creationId xmlns:p14="http://schemas.microsoft.com/office/powerpoint/2010/main" val="110324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80934"/>
              </p:ext>
            </p:extLst>
          </p:nvPr>
        </p:nvGraphicFramePr>
        <p:xfrm>
          <a:off x="2539709" y="2186981"/>
          <a:ext cx="2082511" cy="34033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48587"/>
                <a:gridCol w="1233924"/>
              </a:tblGrid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</a:t>
                      </a:r>
                    </a:p>
                    <a:p>
                      <a:pPr algn="ctr"/>
                      <a:r>
                        <a:rPr lang="en-US" sz="1600" b="1" dirty="0" smtClean="0"/>
                        <a:t>&gt;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955530" y="3731487"/>
            <a:ext cx="2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size of the DLL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8780" y="3052156"/>
            <a:ext cx="30316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Richard Feynman:</a:t>
            </a:r>
          </a:p>
          <a:p>
            <a:pPr algn="r"/>
            <a:r>
              <a:rPr lang="en-US" dirty="0" smtClean="0"/>
              <a:t>“Consider simple examples</a:t>
            </a:r>
          </a:p>
          <a:p>
            <a:pPr algn="r"/>
            <a:r>
              <a:rPr lang="en-US" dirty="0" smtClean="0">
                <a:solidFill>
                  <a:srgbClr val="D2533C"/>
                </a:solidFill>
              </a:rPr>
              <a:t>but not too simple!</a:t>
            </a:r>
            <a:r>
              <a:rPr lang="en-US" dirty="0" smtClean="0"/>
              <a:t>”</a:t>
            </a:r>
          </a:p>
          <a:p>
            <a:pPr algn="r"/>
            <a:r>
              <a:rPr lang="en-US" sz="1200" dirty="0"/>
              <a:t>(paraphrase)</a:t>
            </a:r>
          </a:p>
          <a:p>
            <a:pPr algn="r"/>
            <a:endParaRPr lang="en-US" dirty="0"/>
          </a:p>
        </p:txBody>
      </p:sp>
      <p:pic>
        <p:nvPicPr>
          <p:cNvPr id="7" name="Picture 6" descr="A_feynman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00" y="2019062"/>
            <a:ext cx="802628" cy="9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>
                <a:latin typeface="Consolas"/>
                <a:cs typeface="Consolas"/>
              </a:rPr>
              <a:t>(“be”)</a:t>
            </a:r>
            <a:endParaRPr lang="en-US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984072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566451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1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137369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1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118716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9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851855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=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1</a:t>
            </a:r>
            <a:r>
              <a:rPr lang="en-US" dirty="0" smtClean="0">
                <a:solidFill>
                  <a:srgbClr val="D2533C"/>
                </a:solidFill>
              </a:rPr>
              <a:t>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public interface </a:t>
            </a:r>
            <a:r>
              <a:rPr lang="en-US" sz="1600" b="1" dirty="0" err="1" smtClean="0"/>
              <a:t>java.util.List</a:t>
            </a:r>
            <a:r>
              <a:rPr lang="en-US" sz="1600" dirty="0" smtClean="0"/>
              <a:t>&lt;E&gt;</a:t>
            </a:r>
          </a:p>
          <a:p>
            <a:pPr marL="0" indent="0">
              <a:buNone/>
            </a:pPr>
            <a:r>
              <a:rPr lang="en-US" sz="1600" dirty="0" err="1" smtClean="0"/>
              <a:t>boolean</a:t>
            </a:r>
            <a:r>
              <a:rPr lang="en-US" sz="1600" dirty="0"/>
              <a:t>	</a:t>
            </a:r>
            <a:r>
              <a:rPr lang="en-US" sz="1600" b="1" dirty="0"/>
              <a:t>add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index, E element</a:t>
            </a:r>
            <a:r>
              <a:rPr lang="en-US" sz="1600" dirty="0" smtClean="0"/>
              <a:t>) 	Inserts </a:t>
            </a:r>
            <a:r>
              <a:rPr lang="en-US" sz="1600" dirty="0"/>
              <a:t>the specified element at the </a:t>
            </a:r>
            <a:r>
              <a:rPr lang="en-US" sz="1600" dirty="0" smtClean="0"/>
              <a:t>specified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position </a:t>
            </a:r>
            <a:r>
              <a:rPr lang="en-US" sz="1600" dirty="0"/>
              <a:t>in this list (optional operation)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E</a:t>
            </a:r>
            <a:r>
              <a:rPr lang="en-US" sz="1600" dirty="0"/>
              <a:t>	</a:t>
            </a:r>
            <a:r>
              <a:rPr lang="en-US" sz="1600" b="1" dirty="0" smtClean="0"/>
              <a:t>remove(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index)		Removes the element at the specified position </a:t>
            </a:r>
            <a:r>
              <a:rPr lang="en-US" sz="1600" dirty="0" smtClean="0"/>
              <a:t>in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this list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Implementations:</a:t>
            </a:r>
          </a:p>
          <a:p>
            <a:r>
              <a:rPr lang="en-US" sz="1600" b="1" dirty="0" err="1" smtClean="0"/>
              <a:t>LinkedList</a:t>
            </a: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tx2"/>
                </a:solidFill>
              </a:rPr>
              <a:t>doubly-linked list implementation</a:t>
            </a:r>
          </a:p>
          <a:p>
            <a:r>
              <a:rPr lang="en-US" sz="1600" b="1" dirty="0" err="1" smtClean="0"/>
              <a:t>ArrayList</a:t>
            </a:r>
            <a:r>
              <a:rPr lang="en-US" sz="1600" dirty="0" smtClean="0"/>
              <a:t>	resizable-array implementation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55642" y="1882477"/>
            <a:ext cx="77903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8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652244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505250"/>
                <a:gridCol w="943809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=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8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896802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7"/>
                <a:gridCol w="641804"/>
                <a:gridCol w="943809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=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031577">
            <a:off x="1164213" y="2486923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070552">
            <a:off x="1112397" y="2629351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750408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40"/>
                <a:gridCol w="682771"/>
                <a:gridCol w="943809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031577">
            <a:off x="1164213" y="253887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070552">
            <a:off x="1221641" y="268130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9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486024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40"/>
                <a:gridCol w="682771"/>
                <a:gridCol w="943809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031577">
            <a:off x="1164213" y="253887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070552">
            <a:off x="1221641" y="268130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4699747"/>
            <a:ext cx="356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Same as the case with &gt;1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6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071170"/>
              </p:ext>
            </p:extLst>
          </p:nvPr>
        </p:nvGraphicFramePr>
        <p:xfrm>
          <a:off x="457200" y="175524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  <a:r>
                        <a:rPr lang="en-US" sz="1200" baseline="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  null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+mj-lt"/>
                        <a:ea typeface="Wingdings"/>
                        <a:cs typeface="Wingdings"/>
                        <a:sym typeface="Wing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tail </a:t>
                      </a:r>
                      <a:r>
                        <a:rPr lang="en-US" sz="1200" dirty="0" smtClean="0">
                          <a:solidFill>
                            <a:srgbClr val="292934"/>
                          </a:solidFill>
                          <a:sym typeface="Wingdings"/>
                        </a:rPr>
                        <a:t> 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0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9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532814"/>
              </p:ext>
            </p:extLst>
          </p:nvPr>
        </p:nvGraphicFramePr>
        <p:xfrm>
          <a:off x="457200" y="1755242"/>
          <a:ext cx="82296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  <a:r>
                        <a:rPr lang="en-US" sz="1200" baseline="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  null</a:t>
                      </a:r>
                    </a:p>
                    <a:p>
                      <a:pPr algn="ctr"/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tail </a:t>
                      </a:r>
                      <a:r>
                        <a:rPr lang="en-US" sz="1200" dirty="0" smtClean="0">
                          <a:solidFill>
                            <a:srgbClr val="292934"/>
                          </a:solidFill>
                          <a:sym typeface="Wingdings"/>
                        </a:rPr>
                        <a:t> 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0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45210"/>
              </p:ext>
            </p:extLst>
          </p:nvPr>
        </p:nvGraphicFramePr>
        <p:xfrm>
          <a:off x="457200" y="1755242"/>
          <a:ext cx="82296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  <a:latin typeface="+mj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  <a:latin typeface="+mj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=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0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6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1720840"/>
            <a:ext cx="9143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/**</a:t>
            </a:r>
          </a:p>
          <a:p>
            <a:r>
              <a:rPr lang="en-US" sz="1600" dirty="0">
                <a:latin typeface="Consolas"/>
                <a:cs typeface="Consolas"/>
              </a:rPr>
              <a:t>     * Inserts an element at the beginning of the doubly linked list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data : The new data of class T that needs to be added to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none</a:t>
            </a:r>
          </a:p>
          <a:p>
            <a:r>
              <a:rPr lang="en-US" sz="1600" dirty="0">
                <a:latin typeface="Consolas"/>
                <a:cs typeface="Consolas"/>
              </a:rPr>
              <a:t>     </a:t>
            </a:r>
            <a:r>
              <a:rPr lang="en-US" sz="1600" dirty="0" smtClean="0">
                <a:latin typeface="Consolas"/>
                <a:cs typeface="Consolas"/>
              </a:rPr>
              <a:t>*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*</a:t>
            </a:r>
            <a:r>
              <a:rPr lang="en-US" sz="1600" dirty="0">
                <a:latin typeface="Consolas"/>
                <a:cs typeface="Consolas"/>
              </a:rPr>
              <a:t>/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/>
                <a:cs typeface="Consolas"/>
              </a:rPr>
              <a:t>    public void </a:t>
            </a:r>
            <a:r>
              <a:rPr lang="en-US" sz="1600" b="1" dirty="0" err="1">
                <a:solidFill>
                  <a:schemeClr val="tx2"/>
                </a:solidFill>
                <a:latin typeface="Consolas"/>
                <a:cs typeface="Consolas"/>
              </a:rPr>
              <a:t>insertFirst</a:t>
            </a:r>
            <a:r>
              <a:rPr lang="en-US" sz="1600" b="1" dirty="0">
                <a:solidFill>
                  <a:schemeClr val="tx2"/>
                </a:solidFill>
                <a:latin typeface="Consolas"/>
                <a:cs typeface="Consolas"/>
              </a:rPr>
              <a:t>( T data 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1215" y="5581287"/>
            <a:ext cx="308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implement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5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insertFirst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59761"/>
              </p:ext>
            </p:extLst>
          </p:nvPr>
        </p:nvGraphicFramePr>
        <p:xfrm>
          <a:off x="2539709" y="2186981"/>
          <a:ext cx="2082511" cy="34033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48587"/>
                <a:gridCol w="1233924"/>
              </a:tblGrid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</a:t>
                      </a:r>
                    </a:p>
                    <a:p>
                      <a:pPr algn="ctr"/>
                      <a:r>
                        <a:rPr lang="en-US" sz="1600" b="1" dirty="0" smtClean="0"/>
                        <a:t>&gt;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955530" y="3731487"/>
            <a:ext cx="2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size of the DLL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2429" y="2188573"/>
            <a:ext cx="25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down an example</a:t>
            </a:r>
          </a:p>
          <a:p>
            <a:r>
              <a:rPr lang="en-US" dirty="0" smtClean="0"/>
              <a:t>for each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1720840"/>
            <a:ext cx="9143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/**</a:t>
            </a:r>
          </a:p>
          <a:p>
            <a:r>
              <a:rPr lang="en-US" sz="1600" dirty="0">
                <a:latin typeface="Consolas"/>
                <a:cs typeface="Consolas"/>
              </a:rPr>
              <a:t>     * Inserts an element in the doubly linked list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: The integer location at which the new data should be</a:t>
            </a:r>
          </a:p>
          <a:p>
            <a:r>
              <a:rPr lang="en-US" sz="1600" dirty="0">
                <a:latin typeface="Consolas"/>
                <a:cs typeface="Consolas"/>
              </a:rPr>
              <a:t>     *      inserted in the list. We assume that the first position in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     is 0 (zero). If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is less than 0 then add to the head of the list.</a:t>
            </a:r>
          </a:p>
          <a:p>
            <a:r>
              <a:rPr lang="en-US" sz="1600" dirty="0">
                <a:latin typeface="Consolas"/>
                <a:cs typeface="Consolas"/>
              </a:rPr>
              <a:t>     *      If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is greater or equal to the size of the list then add the</a:t>
            </a:r>
          </a:p>
          <a:p>
            <a:r>
              <a:rPr lang="en-US" sz="1600" dirty="0">
                <a:latin typeface="Consolas"/>
                <a:cs typeface="Consolas"/>
              </a:rPr>
              <a:t>     *      element at the end of the list.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data : The new data of class T that needs to be added to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none</a:t>
            </a:r>
          </a:p>
          <a:p>
            <a:r>
              <a:rPr lang="en-US" sz="1600" dirty="0">
                <a:latin typeface="Consolas"/>
                <a:cs typeface="Consolas"/>
              </a:rPr>
              <a:t>     *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*</a:t>
            </a:r>
            <a:r>
              <a:rPr lang="en-US" sz="1600" dirty="0">
                <a:latin typeface="Consolas"/>
                <a:cs typeface="Consolas"/>
              </a:rPr>
              <a:t>/</a:t>
            </a:r>
          </a:p>
          <a:p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   public void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insertBefore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(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pos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, T data ) </a:t>
            </a:r>
          </a:p>
        </p:txBody>
      </p:sp>
    </p:spTree>
    <p:extLst>
      <p:ext uri="{BB962C8B-B14F-4D97-AF65-F5344CB8AC3E}">
        <p14:creationId xmlns:p14="http://schemas.microsoft.com/office/powerpoint/2010/main" val="164149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86868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  <a:cs typeface="Consolas"/>
              </a:rPr>
              <a:t>public static void main</a:t>
            </a:r>
            <a:r>
              <a:rPr lang="en-US" sz="1400" b="1" dirty="0">
                <a:latin typeface="Consolas"/>
                <a:cs typeface="Consolas"/>
              </a:rPr>
              <a:t>(String[</a:t>
            </a:r>
            <a:r>
              <a:rPr lang="en-US" sz="1400" b="1" dirty="0" smtClean="0">
                <a:latin typeface="Consolas"/>
                <a:cs typeface="Consolas"/>
              </a:rPr>
              <a:t>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>
                <a:latin typeface="Consolas"/>
                <a:cs typeface="Consolas"/>
              </a:rPr>
              <a:t>{	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StackOfStrings</a:t>
            </a:r>
            <a:r>
              <a:rPr lang="en-US" sz="1400" b="1" dirty="0" smtClean="0">
                <a:latin typeface="Consolas"/>
                <a:cs typeface="Consolas"/>
              </a:rPr>
              <a:t> buffer = new 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StackQueue</a:t>
            </a:r>
            <a:r>
              <a:rPr lang="en-US" sz="1400" b="1" dirty="0" smtClean="0">
                <a:latin typeface="Consolas"/>
                <a:cs typeface="Consolas"/>
              </a:rPr>
              <a:t>&lt;String&gt;(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while (</a:t>
            </a:r>
            <a:r>
              <a:rPr lang="en-US" sz="1400" b="1" dirty="0">
                <a:latin typeface="Consolas"/>
                <a:cs typeface="Consolas"/>
              </a:rPr>
              <a:t>!</a:t>
            </a:r>
            <a:r>
              <a:rPr lang="en-US" sz="1400" b="1" dirty="0" err="1">
                <a:latin typeface="Consolas"/>
                <a:cs typeface="Consolas"/>
              </a:rPr>
              <a:t>StdIn.isEmpty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{</a:t>
            </a:r>
          </a:p>
          <a:p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   String s = </a:t>
            </a:r>
            <a:r>
              <a:rPr lang="en-US" sz="1400" b="1" dirty="0" err="1" smtClean="0">
                <a:latin typeface="Consolas"/>
                <a:cs typeface="Consolas"/>
              </a:rPr>
              <a:t>StdIn.readString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  if (</a:t>
            </a:r>
            <a:r>
              <a:rPr lang="en-US" sz="1400" b="1" dirty="0" err="1">
                <a:latin typeface="Consolas"/>
                <a:cs typeface="Consolas"/>
              </a:rPr>
              <a:t>s.equals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smtClean="0">
                <a:latin typeface="Consolas"/>
                <a:cs typeface="Consolas"/>
              </a:rPr>
              <a:t>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&lt;</a:t>
            </a:r>
            <a:r>
              <a:rPr lang="en-US" sz="1400" b="1" dirty="0" smtClean="0">
                <a:latin typeface="Consolas"/>
                <a:cs typeface="Consolas"/>
              </a:rPr>
              <a:t>”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pop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 if (</a:t>
            </a:r>
            <a:r>
              <a:rPr lang="en-US" sz="1400" b="1" dirty="0" err="1" smtClean="0">
                <a:latin typeface="Consolas"/>
                <a:cs typeface="Consolas"/>
              </a:rPr>
              <a:t>s.equals</a:t>
            </a:r>
            <a:r>
              <a:rPr lang="en-US" sz="1400" b="1" dirty="0" smtClean="0">
                <a:latin typeface="Consolas"/>
                <a:cs typeface="Consolas"/>
              </a:rPr>
              <a:t>(“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&gt;</a:t>
            </a:r>
            <a:r>
              <a:rPr lang="en-US" sz="1400" b="1" dirty="0" smtClean="0">
                <a:latin typeface="Consolas"/>
                <a:cs typeface="Consolas"/>
              </a:rPr>
              <a:t>”))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dequeue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stack.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enqueue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s)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} }</a:t>
            </a:r>
            <a:endParaRPr lang="en-US" sz="14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176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87275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73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7111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9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17550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0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6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02780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-1)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0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0)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30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93508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-1)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0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0)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2447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-1)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0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0)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D2533C"/>
                          </a:solidFill>
                        </a:rPr>
                        <a:t>?</a:t>
                      </a:r>
                      <a:endParaRPr lang="en-US" sz="1400" b="1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/>
                        <a:t>same</a:t>
                      </a:r>
                      <a:r>
                        <a:rPr lang="el-GR" sz="1400" b="0" baseline="0" dirty="0" smtClean="0"/>
                        <a:t> as case to the left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59000" y="5243287"/>
            <a:ext cx="2140857" cy="127907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299505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998361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490308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26958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40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184233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379878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4531905">
            <a:off x="1769460" y="3377586"/>
            <a:ext cx="1485756" cy="2100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Input: </a:t>
            </a:r>
            <a:r>
              <a:rPr lang="en-US" sz="1800" b="1" dirty="0" smtClean="0"/>
              <a:t>“judge </a:t>
            </a:r>
            <a:r>
              <a:rPr lang="en-US" sz="1800" b="1" dirty="0"/>
              <a:t>me by my </a:t>
            </a:r>
            <a:r>
              <a:rPr lang="en-US" sz="1800" b="1" dirty="0" smtClean="0"/>
              <a:t>size do &gt; you &gt; &lt; &lt; &lt; &lt; &lt; ? &gt;”</a:t>
            </a:r>
            <a:endParaRPr lang="en-US" sz="1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86868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  <a:cs typeface="Consolas"/>
              </a:rPr>
              <a:t>public static void main</a:t>
            </a:r>
            <a:r>
              <a:rPr lang="en-US" sz="1400" b="1" dirty="0">
                <a:latin typeface="Consolas"/>
                <a:cs typeface="Consolas"/>
              </a:rPr>
              <a:t>(String[</a:t>
            </a:r>
            <a:r>
              <a:rPr lang="en-US" sz="1400" b="1" dirty="0" smtClean="0">
                <a:latin typeface="Consolas"/>
                <a:cs typeface="Consolas"/>
              </a:rPr>
              <a:t>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>
                <a:latin typeface="Consolas"/>
                <a:cs typeface="Consolas"/>
              </a:rPr>
              <a:t>{	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StackOfStrings</a:t>
            </a:r>
            <a:r>
              <a:rPr lang="en-US" sz="1400" b="1" dirty="0" smtClean="0">
                <a:latin typeface="Consolas"/>
                <a:cs typeface="Consolas"/>
              </a:rPr>
              <a:t> buffer = new 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StackQueue</a:t>
            </a:r>
            <a:r>
              <a:rPr lang="en-US" sz="1400" b="1" dirty="0" smtClean="0">
                <a:latin typeface="Consolas"/>
                <a:cs typeface="Consolas"/>
              </a:rPr>
              <a:t>&lt;String&gt;(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while (</a:t>
            </a:r>
            <a:r>
              <a:rPr lang="en-US" sz="1400" b="1" dirty="0">
                <a:latin typeface="Consolas"/>
                <a:cs typeface="Consolas"/>
              </a:rPr>
              <a:t>!</a:t>
            </a:r>
            <a:r>
              <a:rPr lang="en-US" sz="1400" b="1" dirty="0" err="1">
                <a:latin typeface="Consolas"/>
                <a:cs typeface="Consolas"/>
              </a:rPr>
              <a:t>StdIn.isEmpty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{</a:t>
            </a:r>
          </a:p>
          <a:p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   String s = </a:t>
            </a:r>
            <a:r>
              <a:rPr lang="en-US" sz="1400" b="1" dirty="0" err="1" smtClean="0">
                <a:latin typeface="Consolas"/>
                <a:cs typeface="Consolas"/>
              </a:rPr>
              <a:t>StdIn.readString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  if (</a:t>
            </a:r>
            <a:r>
              <a:rPr lang="en-US" sz="1400" b="1" dirty="0" err="1">
                <a:latin typeface="Consolas"/>
                <a:cs typeface="Consolas"/>
              </a:rPr>
              <a:t>s.equals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smtClean="0">
                <a:latin typeface="Consolas"/>
                <a:cs typeface="Consolas"/>
              </a:rPr>
              <a:t>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&lt;</a:t>
            </a:r>
            <a:r>
              <a:rPr lang="en-US" sz="1400" b="1" dirty="0" smtClean="0">
                <a:latin typeface="Consolas"/>
                <a:cs typeface="Consolas"/>
              </a:rPr>
              <a:t>”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pop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 if (</a:t>
            </a:r>
            <a:r>
              <a:rPr lang="en-US" sz="1400" b="1" dirty="0" err="1" smtClean="0">
                <a:latin typeface="Consolas"/>
                <a:cs typeface="Consolas"/>
              </a:rPr>
              <a:t>s.equals</a:t>
            </a:r>
            <a:r>
              <a:rPr lang="en-US" sz="1400" b="1" dirty="0" smtClean="0">
                <a:latin typeface="Consolas"/>
                <a:cs typeface="Consolas"/>
              </a:rPr>
              <a:t>(“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&gt;</a:t>
            </a:r>
            <a:r>
              <a:rPr lang="en-US" sz="1400" b="1" dirty="0" smtClean="0">
                <a:latin typeface="Consolas"/>
                <a:cs typeface="Consolas"/>
              </a:rPr>
              <a:t>”))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dequeue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stack.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enqueue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s)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} }</a:t>
            </a:r>
            <a:endParaRPr lang="en-US" sz="1400" b="1" dirty="0">
              <a:latin typeface="Consolas"/>
              <a:cs typeface="Consolas"/>
            </a:endParaRPr>
          </a:p>
        </p:txBody>
      </p:sp>
      <p:pic>
        <p:nvPicPr>
          <p:cNvPr id="8" name="Picture 7" descr="yoda-log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23" y="5291379"/>
            <a:ext cx="930477" cy="10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0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915026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51521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4531905">
            <a:off x="1769460" y="3377586"/>
            <a:ext cx="1485756" cy="2100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5212630">
            <a:off x="1631543" y="4198447"/>
            <a:ext cx="1914489" cy="240287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6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356825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099901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4531905">
            <a:off x="1769460" y="3377586"/>
            <a:ext cx="1485756" cy="2100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5212630">
            <a:off x="1631543" y="4198447"/>
            <a:ext cx="1914489" cy="240287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6560712">
            <a:off x="2805194" y="3555319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4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636749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046991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4531905">
            <a:off x="1769460" y="3377586"/>
            <a:ext cx="1485756" cy="2100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5212630">
            <a:off x="1631543" y="4198447"/>
            <a:ext cx="1914489" cy="240287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6560712">
            <a:off x="2805194" y="3555319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7209718">
            <a:off x="2622117" y="4014730"/>
            <a:ext cx="1660870" cy="22747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Can we implement </a:t>
            </a:r>
            <a:r>
              <a:rPr lang="en-US" sz="1800" dirty="0" err="1" smtClean="0"/>
              <a:t>StackQueue</a:t>
            </a:r>
            <a:r>
              <a:rPr lang="en-US" sz="1800" dirty="0" smtClean="0"/>
              <a:t> efficiently using a </a:t>
            </a:r>
            <a:r>
              <a:rPr lang="en-US" sz="1800" b="1" dirty="0" smtClean="0"/>
              <a:t>linked list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86868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  <a:cs typeface="Consolas"/>
              </a:rPr>
              <a:t>public static void main</a:t>
            </a:r>
            <a:r>
              <a:rPr lang="en-US" sz="1400" b="1" dirty="0">
                <a:latin typeface="Consolas"/>
                <a:cs typeface="Consolas"/>
              </a:rPr>
              <a:t>(String[</a:t>
            </a:r>
            <a:r>
              <a:rPr lang="en-US" sz="1400" b="1" dirty="0" smtClean="0">
                <a:latin typeface="Consolas"/>
                <a:cs typeface="Consolas"/>
              </a:rPr>
              <a:t>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>
                <a:latin typeface="Consolas"/>
                <a:cs typeface="Consolas"/>
              </a:rPr>
              <a:t>{	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StackOfStrings</a:t>
            </a:r>
            <a:r>
              <a:rPr lang="en-US" sz="1400" b="1" dirty="0" smtClean="0">
                <a:latin typeface="Consolas"/>
                <a:cs typeface="Consolas"/>
              </a:rPr>
              <a:t> buffer = new 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StackQueue</a:t>
            </a:r>
            <a:r>
              <a:rPr lang="en-US" sz="1400" b="1" dirty="0" smtClean="0">
                <a:latin typeface="Consolas"/>
                <a:cs typeface="Consolas"/>
              </a:rPr>
              <a:t>&lt;String&gt;(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while (</a:t>
            </a:r>
            <a:r>
              <a:rPr lang="en-US" sz="1400" b="1" dirty="0">
                <a:latin typeface="Consolas"/>
                <a:cs typeface="Consolas"/>
              </a:rPr>
              <a:t>!</a:t>
            </a:r>
            <a:r>
              <a:rPr lang="en-US" sz="1400" b="1" dirty="0" err="1">
                <a:latin typeface="Consolas"/>
                <a:cs typeface="Consolas"/>
              </a:rPr>
              <a:t>StdIn.isEmpty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{</a:t>
            </a:r>
          </a:p>
          <a:p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   String s = </a:t>
            </a:r>
            <a:r>
              <a:rPr lang="en-US" sz="1400" b="1" dirty="0" err="1" smtClean="0">
                <a:latin typeface="Consolas"/>
                <a:cs typeface="Consolas"/>
              </a:rPr>
              <a:t>StdIn.readString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  if (</a:t>
            </a:r>
            <a:r>
              <a:rPr lang="en-US" sz="1400" b="1" dirty="0" err="1">
                <a:latin typeface="Consolas"/>
                <a:cs typeface="Consolas"/>
              </a:rPr>
              <a:t>s.equals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smtClean="0">
                <a:latin typeface="Consolas"/>
                <a:cs typeface="Consolas"/>
              </a:rPr>
              <a:t>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&lt;</a:t>
            </a:r>
            <a:r>
              <a:rPr lang="en-US" sz="1400" b="1" dirty="0" smtClean="0">
                <a:latin typeface="Consolas"/>
                <a:cs typeface="Consolas"/>
              </a:rPr>
              <a:t>”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pop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 if (</a:t>
            </a:r>
            <a:r>
              <a:rPr lang="en-US" sz="1400" b="1" dirty="0" err="1" smtClean="0">
                <a:latin typeface="Consolas"/>
                <a:cs typeface="Consolas"/>
              </a:rPr>
              <a:t>s.equals</a:t>
            </a:r>
            <a:r>
              <a:rPr lang="en-US" sz="1400" b="1" dirty="0" smtClean="0">
                <a:latin typeface="Consolas"/>
                <a:cs typeface="Consolas"/>
              </a:rPr>
              <a:t>(“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&gt;</a:t>
            </a:r>
            <a:r>
              <a:rPr lang="en-US" sz="1400" b="1" dirty="0" smtClean="0">
                <a:latin typeface="Consolas"/>
                <a:cs typeface="Consolas"/>
              </a:rPr>
              <a:t>”))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dequeue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stack.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enqueue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s)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} }</a:t>
            </a:r>
            <a:endParaRPr lang="en-US" sz="14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850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Can we implement </a:t>
            </a:r>
            <a:r>
              <a:rPr lang="en-US" sz="1800" dirty="0" err="1" smtClean="0"/>
              <a:t>StackQueue</a:t>
            </a:r>
            <a:r>
              <a:rPr lang="en-US" sz="1800" dirty="0" smtClean="0"/>
              <a:t> efficiently using a </a:t>
            </a:r>
            <a:r>
              <a:rPr lang="en-US" sz="1800" b="1" dirty="0" smtClean="0"/>
              <a:t>linked list</a:t>
            </a:r>
            <a:r>
              <a:rPr lang="en-US" sz="1800" dirty="0" smtClean="0"/>
              <a:t>?</a:t>
            </a:r>
          </a:p>
          <a:p>
            <a:r>
              <a:rPr lang="en-US" sz="1800" dirty="0" err="1" smtClean="0"/>
              <a:t>enqueue</a:t>
            </a:r>
            <a:r>
              <a:rPr lang="en-US" sz="1800" dirty="0" smtClean="0"/>
              <a:t> and push will run in </a:t>
            </a:r>
            <a:r>
              <a:rPr lang="el-GR" sz="1800" b="1" dirty="0">
                <a:solidFill>
                  <a:srgbClr val="D2533C"/>
                </a:solidFill>
              </a:rPr>
              <a:t>Θ(1</a:t>
            </a:r>
            <a:r>
              <a:rPr lang="el-GR" sz="1800" b="1" dirty="0" smtClean="0">
                <a:solidFill>
                  <a:srgbClr val="D2533C"/>
                </a:solidFill>
              </a:rPr>
              <a:t>)</a:t>
            </a:r>
            <a:endParaRPr lang="en-US" sz="1800" dirty="0" smtClean="0"/>
          </a:p>
          <a:p>
            <a:r>
              <a:rPr lang="en-US" sz="1800" dirty="0" smtClean="0"/>
              <a:t>one of </a:t>
            </a:r>
            <a:r>
              <a:rPr lang="en-US" sz="1800" dirty="0" err="1" smtClean="0"/>
              <a:t>dequeue</a:t>
            </a:r>
            <a:r>
              <a:rPr lang="en-US" sz="1800" dirty="0" smtClean="0"/>
              <a:t> and pop will run in </a:t>
            </a:r>
            <a:r>
              <a:rPr lang="el-GR" sz="1800" b="1" dirty="0" smtClean="0">
                <a:solidFill>
                  <a:srgbClr val="D2533C"/>
                </a:solidFill>
              </a:rPr>
              <a:t>Θ(1)</a:t>
            </a:r>
            <a:r>
              <a:rPr lang="en-US" sz="1800" dirty="0"/>
              <a:t> </a:t>
            </a:r>
            <a:r>
              <a:rPr lang="en-US" sz="1800" dirty="0" smtClean="0"/>
              <a:t>and the other in </a:t>
            </a:r>
            <a:r>
              <a:rPr lang="el-GR" sz="1800" b="1" dirty="0">
                <a:solidFill>
                  <a:srgbClr val="D2533C"/>
                </a:solidFill>
              </a:rPr>
              <a:t>Θ</a:t>
            </a:r>
            <a:r>
              <a:rPr lang="el-GR" sz="1800" b="1" dirty="0" smtClean="0">
                <a:solidFill>
                  <a:srgbClr val="D2533C"/>
                </a:solidFill>
              </a:rPr>
              <a:t>(</a:t>
            </a:r>
            <a:r>
              <a:rPr lang="en-US" sz="1800" b="1" dirty="0" smtClean="0">
                <a:solidFill>
                  <a:srgbClr val="D2533C"/>
                </a:solidFill>
              </a:rPr>
              <a:t>N</a:t>
            </a:r>
            <a:r>
              <a:rPr lang="el-GR" sz="1800" b="1" dirty="0" smtClean="0">
                <a:solidFill>
                  <a:srgbClr val="D2533C"/>
                </a:solidFill>
              </a:rPr>
              <a:t>)</a:t>
            </a:r>
            <a:endParaRPr lang="en-US" sz="1800" b="1" dirty="0" smtClean="0">
              <a:solidFill>
                <a:srgbClr val="D2533C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we can do better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86868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  <a:cs typeface="Consolas"/>
              </a:rPr>
              <a:t>public static void main</a:t>
            </a:r>
            <a:r>
              <a:rPr lang="en-US" sz="1400" b="1" dirty="0">
                <a:latin typeface="Consolas"/>
                <a:cs typeface="Consolas"/>
              </a:rPr>
              <a:t>(String[</a:t>
            </a:r>
            <a:r>
              <a:rPr lang="en-US" sz="1400" b="1" dirty="0" smtClean="0">
                <a:latin typeface="Consolas"/>
                <a:cs typeface="Consolas"/>
              </a:rPr>
              <a:t>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>
                <a:latin typeface="Consolas"/>
                <a:cs typeface="Consolas"/>
              </a:rPr>
              <a:t>{	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StackOfStrings</a:t>
            </a:r>
            <a:r>
              <a:rPr lang="en-US" sz="1400" b="1" dirty="0" smtClean="0">
                <a:latin typeface="Consolas"/>
                <a:cs typeface="Consolas"/>
              </a:rPr>
              <a:t> buffer = new 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StackQueue</a:t>
            </a:r>
            <a:r>
              <a:rPr lang="en-US" sz="1400" b="1" dirty="0" smtClean="0">
                <a:latin typeface="Consolas"/>
                <a:cs typeface="Consolas"/>
              </a:rPr>
              <a:t>&lt;String&gt;(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while (</a:t>
            </a:r>
            <a:r>
              <a:rPr lang="en-US" sz="1400" b="1" dirty="0">
                <a:latin typeface="Consolas"/>
                <a:cs typeface="Consolas"/>
              </a:rPr>
              <a:t>!</a:t>
            </a:r>
            <a:r>
              <a:rPr lang="en-US" sz="1400" b="1" dirty="0" err="1">
                <a:latin typeface="Consolas"/>
                <a:cs typeface="Consolas"/>
              </a:rPr>
              <a:t>StdIn.isEmpty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{</a:t>
            </a:r>
          </a:p>
          <a:p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   String s = </a:t>
            </a:r>
            <a:r>
              <a:rPr lang="en-US" sz="1400" b="1" dirty="0" err="1" smtClean="0">
                <a:latin typeface="Consolas"/>
                <a:cs typeface="Consolas"/>
              </a:rPr>
              <a:t>StdIn.readString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  if (</a:t>
            </a:r>
            <a:r>
              <a:rPr lang="en-US" sz="1400" b="1" dirty="0" err="1">
                <a:latin typeface="Consolas"/>
                <a:cs typeface="Consolas"/>
              </a:rPr>
              <a:t>s.equals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smtClean="0">
                <a:latin typeface="Consolas"/>
                <a:cs typeface="Consolas"/>
              </a:rPr>
              <a:t>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&lt;</a:t>
            </a:r>
            <a:r>
              <a:rPr lang="en-US" sz="1400" b="1" dirty="0" smtClean="0">
                <a:latin typeface="Consolas"/>
                <a:cs typeface="Consolas"/>
              </a:rPr>
              <a:t>”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pop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 if (</a:t>
            </a:r>
            <a:r>
              <a:rPr lang="en-US" sz="1400" b="1" dirty="0" err="1" smtClean="0">
                <a:latin typeface="Consolas"/>
                <a:cs typeface="Consolas"/>
              </a:rPr>
              <a:t>s.equals</a:t>
            </a:r>
            <a:r>
              <a:rPr lang="en-US" sz="1400" b="1" dirty="0" smtClean="0">
                <a:latin typeface="Consolas"/>
                <a:cs typeface="Consolas"/>
              </a:rPr>
              <a:t>(“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&gt;</a:t>
            </a:r>
            <a:r>
              <a:rPr lang="en-US" sz="1400" b="1" dirty="0" smtClean="0">
                <a:latin typeface="Consolas"/>
                <a:cs typeface="Consolas"/>
              </a:rPr>
              <a:t>”))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dequeue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stack.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enqueue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s)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} }</a:t>
            </a:r>
            <a:endParaRPr lang="en-US" sz="14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3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(Java implementation in Assignment 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https://www.scss.tcd.ie/Vasileios.Koutavas/teaching/cs2010/</a:t>
            </a:r>
            <a:r>
              <a:rPr lang="en-US" sz="1800" dirty="0" smtClean="0">
                <a:hlinkClick r:id="rId2"/>
              </a:rPr>
              <a:t>michaelmas1617/</a:t>
            </a:r>
            <a:r>
              <a:rPr lang="en-US" sz="1800" dirty="0">
                <a:hlinkClick r:id="rId2"/>
              </a:rPr>
              <a:t>assignment-2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 (DLL)</a:t>
            </a:r>
            <a:endParaRPr lang="en-US" sz="1600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87734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4614" y="585691"/>
            <a:ext cx="2390771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class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String item;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next;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prev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13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 (DLL)</a:t>
            </a:r>
            <a:endParaRPr lang="en-US" sz="1600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562698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4614" y="585691"/>
            <a:ext cx="2390771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class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String item;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next;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  <a:latin typeface="Consolas"/>
                <a:cs typeface="Consolas"/>
              </a:rPr>
              <a:t>prev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74142"/>
              </p:ext>
            </p:extLst>
          </p:nvPr>
        </p:nvGraphicFramePr>
        <p:xfrm>
          <a:off x="351011" y="3997335"/>
          <a:ext cx="83454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 rot="20031577">
            <a:off x="7894649" y="4706692"/>
            <a:ext cx="532250" cy="1603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3070552">
            <a:off x="7117192" y="4989200"/>
            <a:ext cx="593847" cy="19590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1011" y="5678945"/>
            <a:ext cx="1024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DLL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5169" y="5678945"/>
            <a:ext cx="1174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chemeClr val="tx2"/>
                </a:solidFill>
              </a:rPr>
              <a:t>only node</a:t>
            </a:r>
            <a:r>
              <a:rPr lang="en-US" sz="1600" dirty="0" smtClean="0"/>
              <a:t> of a DLL with 1 node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57363" y="5678945"/>
            <a:ext cx="117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D2533C"/>
                </a:solidFill>
              </a:rPr>
              <a:t>first node</a:t>
            </a:r>
            <a:r>
              <a:rPr lang="en-US" sz="1600" dirty="0" smtClean="0"/>
              <a:t> of a DLL with &gt;1 node</a:t>
            </a:r>
          </a:p>
        </p:txBody>
      </p:sp>
      <p:sp>
        <p:nvSpPr>
          <p:cNvPr id="27" name="Right Arrow 26"/>
          <p:cNvSpPr/>
          <p:nvPr/>
        </p:nvSpPr>
        <p:spPr>
          <a:xfrm rot="20031577">
            <a:off x="3135568" y="4695556"/>
            <a:ext cx="573071" cy="20230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3070552">
            <a:off x="4660588" y="4957740"/>
            <a:ext cx="774015" cy="202775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71729" y="5678945"/>
            <a:ext cx="117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D2533C"/>
                </a:solidFill>
              </a:rPr>
              <a:t>last node</a:t>
            </a:r>
            <a:r>
              <a:rPr lang="en-US" sz="1600" dirty="0" smtClean="0"/>
              <a:t> of a DLL with &gt;1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9544" y="5678945"/>
            <a:ext cx="117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</a:t>
            </a:r>
            <a:r>
              <a:rPr lang="en-US" sz="1600" b="1" dirty="0" smtClean="0">
                <a:solidFill>
                  <a:srgbClr val="D2533C"/>
                </a:solidFill>
              </a:rPr>
              <a:t>middle node</a:t>
            </a:r>
            <a:r>
              <a:rPr lang="en-US" sz="1600" dirty="0" smtClean="0"/>
              <a:t> of a DLL with &gt;2 items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627" y="3440676"/>
            <a:ext cx="9144000" cy="2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40761" y="3418905"/>
            <a:ext cx="8229600" cy="72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Kinds of nodes inside a DLL: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71105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5007</TotalTime>
  <Words>1906</Words>
  <Application>Microsoft Macintosh PowerPoint</Application>
  <PresentationFormat>On-screen Show (4:3)</PresentationFormat>
  <Paragraphs>728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PowerPoint Presentation</vt:lpstr>
      <vt:lpstr>Java collections library</vt:lpstr>
      <vt:lpstr>Example client</vt:lpstr>
      <vt:lpstr>Example client</vt:lpstr>
      <vt:lpstr>Example client</vt:lpstr>
      <vt:lpstr>Example client</vt:lpstr>
      <vt:lpstr>Doubly Linked Lists</vt:lpstr>
      <vt:lpstr>Doubly Linked Lists (DLL)</vt:lpstr>
      <vt:lpstr>Doubly Linked Lists (DLL)</vt:lpstr>
      <vt:lpstr>Doubly Linked Lists</vt:lpstr>
      <vt:lpstr>Doubly Linked Lists</vt:lpstr>
      <vt:lpstr>Three main cases to deal with</vt:lpstr>
      <vt:lpstr>PowerPoint Presentation</vt:lpstr>
      <vt:lpstr>void 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PowerPoint Presentation</vt:lpstr>
      <vt:lpstr>void insertFirst(“be”)</vt:lpstr>
      <vt:lpstr>PowerPoint Presentation</vt:lpstr>
      <vt:lpstr>void insertBefore(pos,“be”)</vt:lpstr>
      <vt:lpstr>void insertBefore(pos,“be”)</vt:lpstr>
      <vt:lpstr>void insertBefore(pos,“be”)</vt:lpstr>
      <vt:lpstr>void insertBefore(pos,“be”)</vt:lpstr>
      <vt:lpstr>void insertBefore(pos,“be”)</vt:lpstr>
      <vt:lpstr>void insertBefore(pos,“be”)</vt:lpstr>
      <vt:lpstr>insertBefore(2,“nice”)</vt:lpstr>
      <vt:lpstr>insertBefore(2,“nice”)</vt:lpstr>
      <vt:lpstr>insertBefore(2,“nice”)</vt:lpstr>
      <vt:lpstr>insertBefore(2,“nice”)</vt:lpstr>
      <vt:lpstr>insertBefore(2,“nice”)</vt:lpstr>
      <vt:lpstr>insertBefore(2,“nice”)</vt:lpstr>
      <vt:lpstr>insertBefore(2,“nice”)</vt:lpstr>
    </vt:vector>
  </TitlesOfParts>
  <Company>Trinity College Dublin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CS2012 Programming Techniques II</dc:title>
  <dc:creator>Vasileios Koutavas</dc:creator>
  <cp:lastModifiedBy>Vasileios Koutavas</cp:lastModifiedBy>
  <cp:revision>404</cp:revision>
  <dcterms:created xsi:type="dcterms:W3CDTF">2014-01-13T07:25:07Z</dcterms:created>
  <dcterms:modified xsi:type="dcterms:W3CDTF">2016-10-18T19:34:17Z</dcterms:modified>
</cp:coreProperties>
</file>