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6"/>
  </p:notesMasterIdLst>
  <p:handoutMasterIdLst>
    <p:handoutMasterId r:id="rId37"/>
  </p:handoutMasterIdLst>
  <p:sldIdLst>
    <p:sldId id="467" r:id="rId2"/>
    <p:sldId id="414" r:id="rId3"/>
    <p:sldId id="449" r:id="rId4"/>
    <p:sldId id="403" r:id="rId5"/>
    <p:sldId id="477" r:id="rId6"/>
    <p:sldId id="478" r:id="rId7"/>
    <p:sldId id="443" r:id="rId8"/>
    <p:sldId id="441" r:id="rId9"/>
    <p:sldId id="448" r:id="rId10"/>
    <p:sldId id="454" r:id="rId11"/>
    <p:sldId id="45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42" r:id="rId23"/>
    <p:sldId id="468" r:id="rId24"/>
    <p:sldId id="469" r:id="rId25"/>
    <p:sldId id="471" r:id="rId26"/>
    <p:sldId id="472" r:id="rId27"/>
    <p:sldId id="470" r:id="rId28"/>
    <p:sldId id="437" r:id="rId29"/>
    <p:sldId id="464" r:id="rId30"/>
    <p:sldId id="465" r:id="rId31"/>
    <p:sldId id="466" r:id="rId32"/>
    <p:sldId id="411" r:id="rId33"/>
    <p:sldId id="412" r:id="rId34"/>
    <p:sldId id="47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12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0FA41-AEBF-114F-ADE3-AEC77DCFF108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CD9BF-DA37-7146-9E08-C4D7685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3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D9337-3EAD-384E-A304-F55790B45C5E}" type="datetimeFigureOut">
              <a:rPr lang="en-US" smtClean="0"/>
              <a:t>18/10/16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588D-2A78-934E-9E57-485A8B2B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9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000" cap="none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13 Oct 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ss.tcd.ie/Vasileios.Koutavas/teaching/cs2010/michaelmas1415/assignment-2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lecture9-co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2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1720840"/>
            <a:ext cx="91439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/**</a:t>
            </a:r>
          </a:p>
          <a:p>
            <a:r>
              <a:rPr lang="en-US" sz="1600" dirty="0">
                <a:latin typeface="Consolas"/>
                <a:cs typeface="Consolas"/>
              </a:rPr>
              <a:t>     * Inserts an element in the doubly linked list</a:t>
            </a:r>
          </a:p>
          <a:p>
            <a:r>
              <a:rPr lang="en-US" sz="1600" dirty="0">
                <a:latin typeface="Consolas"/>
                <a:cs typeface="Consolas"/>
              </a:rPr>
              <a:t>     * @</a:t>
            </a:r>
            <a:r>
              <a:rPr lang="en-US" sz="1600" dirty="0" err="1">
                <a:latin typeface="Consolas"/>
                <a:cs typeface="Consolas"/>
              </a:rPr>
              <a:t>param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pos</a:t>
            </a:r>
            <a:r>
              <a:rPr lang="en-US" sz="1600" dirty="0">
                <a:latin typeface="Consolas"/>
                <a:cs typeface="Consolas"/>
              </a:rPr>
              <a:t> : The integer location at which the new data should be</a:t>
            </a:r>
          </a:p>
          <a:p>
            <a:r>
              <a:rPr lang="en-US" sz="1600" dirty="0">
                <a:latin typeface="Consolas"/>
                <a:cs typeface="Consolas"/>
              </a:rPr>
              <a:t>     *      inserted in the list. We assume that the first position in the list</a:t>
            </a:r>
          </a:p>
          <a:p>
            <a:r>
              <a:rPr lang="en-US" sz="1600" dirty="0">
                <a:latin typeface="Consolas"/>
                <a:cs typeface="Consolas"/>
              </a:rPr>
              <a:t>     *      is 0 (zero). If </a:t>
            </a:r>
            <a:r>
              <a:rPr lang="en-US" sz="1600" dirty="0" err="1">
                <a:latin typeface="Consolas"/>
                <a:cs typeface="Consolas"/>
              </a:rPr>
              <a:t>pos</a:t>
            </a:r>
            <a:r>
              <a:rPr lang="en-US" sz="1600" dirty="0">
                <a:latin typeface="Consolas"/>
                <a:cs typeface="Consolas"/>
              </a:rPr>
              <a:t> is less than 0 then add to the head of the list.</a:t>
            </a:r>
          </a:p>
          <a:p>
            <a:r>
              <a:rPr lang="en-US" sz="1600" dirty="0">
                <a:latin typeface="Consolas"/>
                <a:cs typeface="Consolas"/>
              </a:rPr>
              <a:t>     *      If </a:t>
            </a:r>
            <a:r>
              <a:rPr lang="en-US" sz="1600" dirty="0" err="1">
                <a:latin typeface="Consolas"/>
                <a:cs typeface="Consolas"/>
              </a:rPr>
              <a:t>pos</a:t>
            </a:r>
            <a:r>
              <a:rPr lang="en-US" sz="1600" dirty="0">
                <a:latin typeface="Consolas"/>
                <a:cs typeface="Consolas"/>
              </a:rPr>
              <a:t> is greater or equal to the size of the list then add the</a:t>
            </a:r>
          </a:p>
          <a:p>
            <a:r>
              <a:rPr lang="en-US" sz="1600" dirty="0">
                <a:latin typeface="Consolas"/>
                <a:cs typeface="Consolas"/>
              </a:rPr>
              <a:t>     *      element at the end of the list.</a:t>
            </a:r>
          </a:p>
          <a:p>
            <a:r>
              <a:rPr lang="en-US" sz="1600" dirty="0">
                <a:latin typeface="Consolas"/>
                <a:cs typeface="Consolas"/>
              </a:rPr>
              <a:t>     * @</a:t>
            </a:r>
            <a:r>
              <a:rPr lang="en-US" sz="1600" dirty="0" err="1">
                <a:latin typeface="Consolas"/>
                <a:cs typeface="Consolas"/>
              </a:rPr>
              <a:t>param</a:t>
            </a:r>
            <a:r>
              <a:rPr lang="en-US" sz="1600" dirty="0">
                <a:latin typeface="Consolas"/>
                <a:cs typeface="Consolas"/>
              </a:rPr>
              <a:t> data : The new data of class T that needs to be added to the list</a:t>
            </a:r>
          </a:p>
          <a:p>
            <a:r>
              <a:rPr lang="en-US" sz="1600" dirty="0">
                <a:latin typeface="Consolas"/>
                <a:cs typeface="Consolas"/>
              </a:rPr>
              <a:t>     * @return none</a:t>
            </a:r>
          </a:p>
          <a:p>
            <a:r>
              <a:rPr lang="en-US" sz="1600" dirty="0">
                <a:latin typeface="Consolas"/>
                <a:cs typeface="Consolas"/>
              </a:rPr>
              <a:t>     *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*</a:t>
            </a:r>
            <a:r>
              <a:rPr lang="en-US" sz="1600" dirty="0">
                <a:latin typeface="Consolas"/>
                <a:cs typeface="Consolas"/>
              </a:rPr>
              <a:t>/</a:t>
            </a:r>
          </a:p>
          <a:p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    public void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insertBefore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(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int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pos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, T data ) </a:t>
            </a:r>
          </a:p>
        </p:txBody>
      </p:sp>
    </p:spTree>
    <p:extLst>
      <p:ext uri="{BB962C8B-B14F-4D97-AF65-F5344CB8AC3E}">
        <p14:creationId xmlns:p14="http://schemas.microsoft.com/office/powerpoint/2010/main" val="164149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insertBefore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,“be”)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84156"/>
              </p:ext>
            </p:extLst>
          </p:nvPr>
        </p:nvGraphicFramePr>
        <p:xfrm>
          <a:off x="136555" y="1816057"/>
          <a:ext cx="8780423" cy="46372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1970"/>
                <a:gridCol w="1417306"/>
                <a:gridCol w="1998548"/>
                <a:gridCol w="1579133"/>
                <a:gridCol w="1579133"/>
                <a:gridCol w="1534333"/>
              </a:tblGrid>
              <a:tr h="1233935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== 0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 &lt; </a:t>
                      </a:r>
                      <a:r>
                        <a:rPr lang="en-US" sz="1400" b="1" dirty="0" err="1" smtClean="0"/>
                        <a:t>pos</a:t>
                      </a:r>
                      <a:r>
                        <a:rPr lang="en-US" sz="1400" b="1" baseline="0" dirty="0" smtClean="0"/>
                        <a:t> &lt; </a:t>
                      </a:r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algn="ctr"/>
                      <a:r>
                        <a:rPr lang="en-US" sz="1400" b="0" baseline="0" dirty="0" smtClean="0"/>
                        <a:t>(insert in the middle of the DLL)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pos</a:t>
                      </a:r>
                      <a:r>
                        <a:rPr lang="en-US" sz="1400" b="1" baseline="0" dirty="0" smtClean="0"/>
                        <a:t> == </a:t>
                      </a:r>
                    </a:p>
                    <a:p>
                      <a:pPr algn="ctr"/>
                      <a:r>
                        <a:rPr lang="en-US" sz="1400" b="1" baseline="0" dirty="0" err="1" smtClean="0"/>
                        <a:t>DLL.size</a:t>
                      </a:r>
                      <a:r>
                        <a:rPr lang="en-US" sz="1400" b="1" baseline="0" dirty="0" smtClean="0"/>
                        <a:t> -1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&lt; 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head of the DLL)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pos</a:t>
                      </a:r>
                      <a:r>
                        <a:rPr lang="en-US" sz="1400" b="1" dirty="0" smtClean="0"/>
                        <a:t> ≥ </a:t>
                      </a:r>
                      <a:r>
                        <a:rPr lang="en-US" sz="1400" b="1" dirty="0" err="1" smtClean="0"/>
                        <a:t>DLL.size</a:t>
                      </a: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(insert at the end of the DLL)</a:t>
                      </a:r>
                      <a:endParaRPr lang="en-US" sz="1400" b="0" dirty="0" smtClean="0"/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-1)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/>
                        <a:t>not possible</a:t>
                      </a:r>
                    </a:p>
                    <a:p>
                      <a:pPr algn="ctr"/>
                      <a:r>
                        <a:rPr lang="en-US" sz="1400" b="0" i="1" dirty="0" smtClean="0"/>
                        <a:t>0 &lt; </a:t>
                      </a:r>
                      <a:r>
                        <a:rPr lang="en-US" sz="1400" b="0" i="1" dirty="0" err="1" smtClean="0"/>
                        <a:t>pos</a:t>
                      </a:r>
                      <a:r>
                        <a:rPr lang="en-US" sz="1400" b="0" i="1" baseline="0" dirty="0" smtClean="0"/>
                        <a:t> &lt; 0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 smtClean="0"/>
                    </a:p>
                    <a:p>
                      <a:pPr algn="ctr"/>
                      <a:r>
                        <a:rPr lang="en-US" sz="1400" b="0" dirty="0" smtClean="0"/>
                        <a:t>(here </a:t>
                      </a:r>
                      <a:r>
                        <a:rPr lang="en-US" sz="1400" b="0" dirty="0" err="1" smtClean="0"/>
                        <a:t>pos</a:t>
                      </a:r>
                      <a:r>
                        <a:rPr lang="en-US" sz="1400" b="0" dirty="0" smtClean="0"/>
                        <a:t> == 0)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DLL of </a:t>
                      </a:r>
                      <a:r>
                        <a:rPr lang="en-US" sz="1400" b="1" dirty="0" smtClean="0"/>
                        <a:t>size &gt; 1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D2533C"/>
                          </a:solidFill>
                        </a:rPr>
                        <a:t>?</a:t>
                      </a:r>
                      <a:endParaRPr lang="en-US" sz="1400" b="1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same as box to the left</a:t>
                      </a:r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insertFirst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InsertLast</a:t>
                      </a:r>
                      <a:r>
                        <a:rPr lang="en-US" sz="1400" b="0" dirty="0" smtClean="0"/>
                        <a:t>(“be”)</a:t>
                      </a:r>
                    </a:p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59000" y="5243287"/>
            <a:ext cx="2140857" cy="127907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January 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771876"/>
            <a:ext cx="93949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/**</a:t>
            </a:r>
          </a:p>
          <a:p>
            <a:r>
              <a:rPr lang="en-US" sz="1600" dirty="0">
                <a:latin typeface="Consolas"/>
                <a:cs typeface="Consolas"/>
              </a:rPr>
              <a:t>     * Deletes an element at the beginning of the doubly linked list</a:t>
            </a:r>
          </a:p>
          <a:p>
            <a:r>
              <a:rPr lang="en-US" sz="1600" dirty="0">
                <a:latin typeface="Consolas"/>
                <a:cs typeface="Consolas"/>
              </a:rPr>
              <a:t>     * @return true : on successful deletion, false : list has not been modified. </a:t>
            </a:r>
          </a:p>
          <a:p>
            <a:r>
              <a:rPr lang="en-US" sz="1600" dirty="0">
                <a:latin typeface="Consolas"/>
                <a:cs typeface="Consolas"/>
              </a:rPr>
              <a:t>     */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    public </a:t>
            </a:r>
            <a:r>
              <a:rPr lang="en-US" sz="1600" b="1" dirty="0" err="1">
                <a:solidFill>
                  <a:srgbClr val="FF0000"/>
                </a:solidFill>
                <a:latin typeface="Consolas"/>
                <a:cs typeface="Consolas"/>
              </a:rPr>
              <a:t>boolean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/>
                <a:cs typeface="Consolas"/>
              </a:rPr>
              <a:t>deleteFirst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41639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deleteFirst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January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0119"/>
              </p:ext>
            </p:extLst>
          </p:nvPr>
        </p:nvGraphicFramePr>
        <p:xfrm>
          <a:off x="2539709" y="2186981"/>
          <a:ext cx="2082511" cy="340331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48587"/>
                <a:gridCol w="1233924"/>
              </a:tblGrid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&gt;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955530" y="3731487"/>
            <a:ext cx="2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size of the DLL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7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deleteFirst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January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66244"/>
              </p:ext>
            </p:extLst>
          </p:nvPr>
        </p:nvGraphicFramePr>
        <p:xfrm>
          <a:off x="2539709" y="2186981"/>
          <a:ext cx="2082511" cy="340331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48587"/>
                <a:gridCol w="1233924"/>
              </a:tblGrid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</a:t>
                      </a:r>
                      <a:r>
                        <a:rPr lang="en-US" sz="1600" b="0" baseline="0" dirty="0" smtClean="0"/>
                        <a:t>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&gt;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955530" y="3731487"/>
            <a:ext cx="2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size of the DLL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6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deleteFirst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January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492996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04384" y="90120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4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deleteFirst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January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910693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  <a:latin typeface="+mj-lt"/>
                        <a:ea typeface="Wingdings"/>
                        <a:cs typeface="Wingdings"/>
                        <a:sym typeface="Wingding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head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04384" y="90120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7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deleteFirst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January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500922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  <a:latin typeface="+mj-lt"/>
                        <a:ea typeface="Wingdings"/>
                        <a:cs typeface="Wingdings"/>
                        <a:sym typeface="Wingding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head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2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04384" y="90120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6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deleteFirst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January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775869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  <a:latin typeface="+mj-lt"/>
                        <a:ea typeface="Wingdings"/>
                        <a:cs typeface="Wingdings"/>
                        <a:sym typeface="Wingding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head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2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04384" y="90120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&gt;1 node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377" y="3324962"/>
            <a:ext cx="113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garbage collected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6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deleteFirst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January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718372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61"/>
                <a:gridCol w="1240779"/>
                <a:gridCol w="208280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= 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1</a:t>
            </a:r>
            <a:r>
              <a:rPr lang="en-US" dirty="0" smtClean="0">
                <a:solidFill>
                  <a:srgbClr val="D2533C"/>
                </a:solidFill>
              </a:rPr>
              <a:t> nodes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4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9813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Last Lecture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Doubly Linked Lists</a:t>
            </a:r>
          </a:p>
          <a:p>
            <a:pPr lvl="1"/>
            <a:r>
              <a:rPr lang="en-US" dirty="0" smtClean="0"/>
              <a:t>Operations: </a:t>
            </a:r>
            <a:r>
              <a:rPr lang="en-US" dirty="0" err="1" smtClean="0"/>
              <a:t>insertFirst</a:t>
            </a:r>
            <a:r>
              <a:rPr lang="en-US" dirty="0" smtClean="0"/>
              <a:t>, </a:t>
            </a:r>
            <a:r>
              <a:rPr lang="en-US" dirty="0" err="1" smtClean="0"/>
              <a:t>insertLast</a:t>
            </a:r>
            <a:r>
              <a:rPr lang="en-US" dirty="0" smtClean="0"/>
              <a:t>, </a:t>
            </a:r>
            <a:r>
              <a:rPr lang="en-US" dirty="0" err="1" smtClean="0"/>
              <a:t>insertAt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deleteAt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 doubly linked lists</a:t>
            </a:r>
          </a:p>
          <a:p>
            <a:r>
              <a:rPr lang="en-US" sz="1500" dirty="0">
                <a:hlinkClick r:id="rId2"/>
              </a:rPr>
              <a:t>https://www.scss.tcd.ie/Vasileios.Koutavas/teaching/cs2010/</a:t>
            </a:r>
            <a:r>
              <a:rPr lang="en-US" sz="1500" dirty="0" smtClean="0">
                <a:hlinkClick r:id="rId2"/>
              </a:rPr>
              <a:t>michaelmas1617/</a:t>
            </a:r>
            <a:r>
              <a:rPr lang="en-US" sz="1500" dirty="0">
                <a:hlinkClick r:id="rId2"/>
              </a:rPr>
              <a:t>assignment-2</a:t>
            </a:r>
            <a:r>
              <a:rPr lang="en-US" sz="1500" dirty="0" smtClean="0">
                <a:hlinkClick r:id="rId2"/>
              </a:rPr>
              <a:t>/</a:t>
            </a:r>
            <a:endParaRPr lang="en-US" sz="15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501236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Today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58053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Assignment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031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deleteFirst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January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857129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61"/>
                <a:gridCol w="1240779"/>
                <a:gridCol w="208280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 null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tail  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1</a:t>
            </a:r>
            <a:r>
              <a:rPr lang="en-US" dirty="0" smtClean="0">
                <a:solidFill>
                  <a:srgbClr val="D2533C"/>
                </a:solidFill>
              </a:rPr>
              <a:t> nodes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9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deleteFirst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31 January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682558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61"/>
                <a:gridCol w="1240779"/>
                <a:gridCol w="208280"/>
                <a:gridCol w="20828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  null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tail  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4384" y="901200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1</a:t>
            </a:r>
            <a:r>
              <a:rPr lang="en-US" dirty="0" smtClean="0">
                <a:solidFill>
                  <a:srgbClr val="D2533C"/>
                </a:solidFill>
              </a:rPr>
              <a:t> nodes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324962"/>
            <a:ext cx="113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garbage collected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56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190550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/**</a:t>
            </a:r>
          </a:p>
          <a:p>
            <a:r>
              <a:rPr lang="en-US" sz="1600" dirty="0">
                <a:latin typeface="Consolas"/>
                <a:cs typeface="Consolas"/>
              </a:rPr>
              <a:t>     * Deletes the element of the list at position pos.</a:t>
            </a:r>
          </a:p>
          <a:p>
            <a:r>
              <a:rPr lang="en-US" sz="1600" dirty="0">
                <a:latin typeface="Consolas"/>
                <a:cs typeface="Consolas"/>
              </a:rPr>
              <a:t>     * First element in the list has position 0. If </a:t>
            </a:r>
            <a:r>
              <a:rPr lang="en-US" sz="1600" dirty="0" err="1">
                <a:latin typeface="Consolas"/>
                <a:cs typeface="Consolas"/>
              </a:rPr>
              <a:t>pos</a:t>
            </a:r>
            <a:r>
              <a:rPr lang="en-US" sz="1600" dirty="0">
                <a:latin typeface="Consolas"/>
                <a:cs typeface="Consolas"/>
              </a:rPr>
              <a:t> points outside the</a:t>
            </a:r>
          </a:p>
          <a:p>
            <a:r>
              <a:rPr lang="en-US" sz="1600" dirty="0">
                <a:latin typeface="Consolas"/>
                <a:cs typeface="Consolas"/>
              </a:rPr>
              <a:t>     * elements of the list then no modification happens to the list.</a:t>
            </a:r>
          </a:p>
          <a:p>
            <a:r>
              <a:rPr lang="en-US" sz="1600" dirty="0">
                <a:latin typeface="Consolas"/>
                <a:cs typeface="Consolas"/>
              </a:rPr>
              <a:t>     * @</a:t>
            </a:r>
            <a:r>
              <a:rPr lang="en-US" sz="1600" dirty="0" err="1">
                <a:latin typeface="Consolas"/>
                <a:cs typeface="Consolas"/>
              </a:rPr>
              <a:t>param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pos</a:t>
            </a:r>
            <a:r>
              <a:rPr lang="en-US" sz="1600" dirty="0">
                <a:latin typeface="Consolas"/>
                <a:cs typeface="Consolas"/>
              </a:rPr>
              <a:t> : the position in the list to be deleted.</a:t>
            </a:r>
          </a:p>
          <a:p>
            <a:r>
              <a:rPr lang="en-US" sz="1600" dirty="0">
                <a:latin typeface="Consolas"/>
                <a:cs typeface="Consolas"/>
              </a:rPr>
              <a:t>     * @return true : on successful deletion, false : list has not been modified. 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*/</a:t>
            </a:r>
          </a:p>
          <a:p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b="1" dirty="0" smtClean="0">
                <a:solidFill>
                  <a:srgbClr val="D2533C"/>
                </a:solidFill>
                <a:latin typeface="Consolas"/>
                <a:cs typeface="Consolas"/>
              </a:rPr>
              <a:t>   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public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boolean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deleteAt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(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int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 </a:t>
            </a:r>
            <a:r>
              <a:rPr lang="en-US" sz="1600" b="1" dirty="0" err="1">
                <a:solidFill>
                  <a:srgbClr val="D2533C"/>
                </a:solidFill>
                <a:latin typeface="Consolas"/>
                <a:cs typeface="Consolas"/>
              </a:rPr>
              <a:t>pos</a:t>
            </a:r>
            <a:r>
              <a:rPr lang="en-US" sz="1600" b="1" dirty="0">
                <a:solidFill>
                  <a:srgbClr val="D2533C"/>
                </a:solidFill>
                <a:latin typeface="Consolas"/>
                <a:cs typeface="Consolas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218318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deleteAt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77388"/>
              </p:ext>
            </p:extLst>
          </p:nvPr>
        </p:nvGraphicFramePr>
        <p:xfrm>
          <a:off x="0" y="1843273"/>
          <a:ext cx="9144000" cy="487865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0494"/>
                <a:gridCol w="1604168"/>
                <a:gridCol w="2263973"/>
                <a:gridCol w="1303697"/>
                <a:gridCol w="1193502"/>
                <a:gridCol w="1758166"/>
              </a:tblGrid>
              <a:tr h="1043013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baseline="0" dirty="0" smtClean="0"/>
                        <a:t> ==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 &lt; </a:t>
                      </a:r>
                      <a:r>
                        <a:rPr lang="en-US" sz="1600" b="1" dirty="0" err="1" smtClean="0"/>
                        <a:t>pos</a:t>
                      </a:r>
                      <a:r>
                        <a:rPr lang="en-US" sz="1600" b="1" baseline="0" dirty="0" smtClean="0"/>
                        <a:t> &lt; </a:t>
                      </a:r>
                      <a:r>
                        <a:rPr lang="en-US" sz="1600" b="1" baseline="0" dirty="0" err="1" smtClean="0"/>
                        <a:t>DLL.size</a:t>
                      </a:r>
                      <a:r>
                        <a:rPr lang="en-US" sz="1600" b="1" baseline="0" dirty="0" smtClean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==</a:t>
                      </a:r>
                    </a:p>
                    <a:p>
                      <a:pPr algn="ctr"/>
                      <a:r>
                        <a:rPr lang="en-US" sz="1600" b="1" dirty="0" err="1" smtClean="0"/>
                        <a:t>DLL.size</a:t>
                      </a:r>
                      <a:r>
                        <a:rPr lang="en-US" sz="1600" b="1" dirty="0" smtClean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≥ </a:t>
                      </a:r>
                      <a:r>
                        <a:rPr lang="en-US" sz="1600" b="1" dirty="0" err="1" smtClean="0"/>
                        <a:t>DLL.size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2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</a:t>
                      </a:r>
                      <a:r>
                        <a:rPr lang="en-US" sz="1600" b="0" baseline="0" dirty="0" smtClean="0"/>
                        <a:t> of</a:t>
                      </a:r>
                    </a:p>
                    <a:p>
                      <a:pPr algn="ctr"/>
                      <a:r>
                        <a:rPr lang="en-US" sz="1600" b="1" baseline="0" dirty="0" smtClean="0"/>
                        <a:t>size &gt; 2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52800" y="1446725"/>
            <a:ext cx="273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parameter </a:t>
            </a:r>
            <a:r>
              <a:rPr lang="en-US" dirty="0" err="1" smtClean="0">
                <a:solidFill>
                  <a:schemeClr val="tx2"/>
                </a:solidFill>
              </a:rPr>
              <a:t>pos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12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deleteAt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10489"/>
              </p:ext>
            </p:extLst>
          </p:nvPr>
        </p:nvGraphicFramePr>
        <p:xfrm>
          <a:off x="0" y="1843273"/>
          <a:ext cx="9144000" cy="487865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0494"/>
                <a:gridCol w="1604168"/>
                <a:gridCol w="2263973"/>
                <a:gridCol w="1303697"/>
                <a:gridCol w="1193502"/>
                <a:gridCol w="1758166"/>
              </a:tblGrid>
              <a:tr h="1043013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baseline="0" dirty="0" smtClean="0"/>
                        <a:t> ==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 &lt; </a:t>
                      </a:r>
                      <a:r>
                        <a:rPr lang="en-US" sz="1600" b="1" dirty="0" err="1" smtClean="0"/>
                        <a:t>pos</a:t>
                      </a:r>
                      <a:r>
                        <a:rPr lang="en-US" sz="1600" b="1" baseline="0" dirty="0" smtClean="0"/>
                        <a:t> &lt; </a:t>
                      </a:r>
                      <a:r>
                        <a:rPr lang="en-US" sz="1600" b="1" baseline="0" dirty="0" err="1" smtClean="0"/>
                        <a:t>DLL.size</a:t>
                      </a:r>
                      <a:r>
                        <a:rPr lang="en-US" sz="1600" b="1" baseline="0" dirty="0" smtClean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==</a:t>
                      </a:r>
                    </a:p>
                    <a:p>
                      <a:pPr algn="ctr"/>
                      <a:r>
                        <a:rPr lang="en-US" sz="1600" b="1" dirty="0" err="1" smtClean="0"/>
                        <a:t>DLL.size</a:t>
                      </a:r>
                      <a:r>
                        <a:rPr lang="en-US" sz="1600" b="1" dirty="0" smtClean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≥ </a:t>
                      </a:r>
                      <a:r>
                        <a:rPr lang="en-US" sz="1600" b="1" dirty="0" err="1" smtClean="0"/>
                        <a:t>DLL.size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2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</a:t>
                      </a:r>
                      <a:r>
                        <a:rPr lang="en-US" sz="1600" b="0" baseline="0" dirty="0" smtClean="0"/>
                        <a:t> of</a:t>
                      </a:r>
                    </a:p>
                    <a:p>
                      <a:pPr algn="ctr"/>
                      <a:r>
                        <a:rPr lang="en-US" sz="1600" b="1" baseline="0" dirty="0" smtClean="0"/>
                        <a:t>size &gt; 2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52800" y="1446725"/>
            <a:ext cx="273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parameter </a:t>
            </a:r>
            <a:r>
              <a:rPr lang="en-US" dirty="0" err="1" smtClean="0">
                <a:solidFill>
                  <a:schemeClr val="tx2"/>
                </a:solidFill>
              </a:rPr>
              <a:t>pos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61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deleteAt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05218"/>
              </p:ext>
            </p:extLst>
          </p:nvPr>
        </p:nvGraphicFramePr>
        <p:xfrm>
          <a:off x="0" y="1843273"/>
          <a:ext cx="9144000" cy="487865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0494"/>
                <a:gridCol w="1604168"/>
                <a:gridCol w="2263973"/>
                <a:gridCol w="1303697"/>
                <a:gridCol w="1193502"/>
                <a:gridCol w="1758166"/>
              </a:tblGrid>
              <a:tr h="1043013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baseline="0" dirty="0" smtClean="0"/>
                        <a:t> ==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 &lt; </a:t>
                      </a:r>
                      <a:r>
                        <a:rPr lang="en-US" sz="1600" b="1" dirty="0" err="1" smtClean="0"/>
                        <a:t>pos</a:t>
                      </a:r>
                      <a:r>
                        <a:rPr lang="en-US" sz="1600" b="1" baseline="0" dirty="0" smtClean="0"/>
                        <a:t> &lt; </a:t>
                      </a:r>
                      <a:r>
                        <a:rPr lang="en-US" sz="1600" b="1" baseline="0" dirty="0" err="1" smtClean="0"/>
                        <a:t>DLL.size</a:t>
                      </a:r>
                      <a:r>
                        <a:rPr lang="en-US" sz="1600" b="1" baseline="0" dirty="0" smtClean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==</a:t>
                      </a:r>
                    </a:p>
                    <a:p>
                      <a:pPr algn="ctr"/>
                      <a:r>
                        <a:rPr lang="en-US" sz="1600" b="1" dirty="0" err="1" smtClean="0"/>
                        <a:t>DLL.size</a:t>
                      </a:r>
                      <a:r>
                        <a:rPr lang="en-US" sz="1600" b="1" dirty="0" smtClean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≥ </a:t>
                      </a:r>
                      <a:r>
                        <a:rPr lang="en-US" sz="1600" b="1" dirty="0" err="1" smtClean="0"/>
                        <a:t>DLL.size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</a:t>
                      </a:r>
                      <a:r>
                        <a:rPr lang="en-US" sz="1600" b="0" baseline="0" dirty="0" smtClean="0"/>
                        <a:t>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2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</a:t>
                      </a:r>
                      <a:r>
                        <a:rPr lang="en-US" sz="1600" b="0" baseline="0" dirty="0" smtClean="0"/>
                        <a:t> of</a:t>
                      </a:r>
                    </a:p>
                    <a:p>
                      <a:pPr algn="ctr"/>
                      <a:r>
                        <a:rPr lang="en-US" sz="1600" b="1" baseline="0" dirty="0" smtClean="0"/>
                        <a:t>size &gt; 2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52800" y="1446725"/>
            <a:ext cx="273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parameter </a:t>
            </a:r>
            <a:r>
              <a:rPr lang="en-US" dirty="0" err="1" smtClean="0">
                <a:solidFill>
                  <a:schemeClr val="tx2"/>
                </a:solidFill>
              </a:rPr>
              <a:t>pos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deleteAt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67735"/>
              </p:ext>
            </p:extLst>
          </p:nvPr>
        </p:nvGraphicFramePr>
        <p:xfrm>
          <a:off x="0" y="1843273"/>
          <a:ext cx="9144000" cy="487865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0494"/>
                <a:gridCol w="1604168"/>
                <a:gridCol w="2263973"/>
                <a:gridCol w="1303697"/>
                <a:gridCol w="1193502"/>
                <a:gridCol w="1758166"/>
              </a:tblGrid>
              <a:tr h="1043013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baseline="0" dirty="0" smtClean="0"/>
                        <a:t> ==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 &lt; </a:t>
                      </a:r>
                      <a:r>
                        <a:rPr lang="en-US" sz="1600" b="1" dirty="0" err="1" smtClean="0"/>
                        <a:t>pos</a:t>
                      </a:r>
                      <a:r>
                        <a:rPr lang="en-US" sz="1600" b="1" baseline="0" dirty="0" smtClean="0"/>
                        <a:t> &lt; </a:t>
                      </a:r>
                      <a:r>
                        <a:rPr lang="en-US" sz="1600" b="1" baseline="0" dirty="0" err="1" smtClean="0"/>
                        <a:t>DLL.size</a:t>
                      </a:r>
                      <a:r>
                        <a:rPr lang="en-US" sz="1600" b="1" baseline="0" dirty="0" smtClean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==</a:t>
                      </a:r>
                    </a:p>
                    <a:p>
                      <a:pPr algn="ctr"/>
                      <a:r>
                        <a:rPr lang="en-US" sz="1600" b="1" dirty="0" err="1" smtClean="0"/>
                        <a:t>DLL.size</a:t>
                      </a:r>
                      <a:r>
                        <a:rPr lang="en-US" sz="1600" b="1" dirty="0" smtClean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≥ </a:t>
                      </a:r>
                      <a:r>
                        <a:rPr lang="en-US" sz="1600" b="1" dirty="0" err="1" smtClean="0"/>
                        <a:t>DLL.size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</a:t>
                      </a:r>
                      <a:r>
                        <a:rPr lang="en-US" sz="1600" b="0" baseline="0" dirty="0" smtClean="0"/>
                        <a:t>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deleteLast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2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deleteLast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</a:t>
                      </a:r>
                      <a:r>
                        <a:rPr lang="en-US" sz="1600" b="0" baseline="0" dirty="0" smtClean="0"/>
                        <a:t> of</a:t>
                      </a:r>
                    </a:p>
                    <a:p>
                      <a:pPr algn="ctr"/>
                      <a:r>
                        <a:rPr lang="en-US" sz="1600" b="1" baseline="0" dirty="0" smtClean="0"/>
                        <a:t>size &gt; 2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deleteLast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52800" y="1446725"/>
            <a:ext cx="273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parameter </a:t>
            </a:r>
            <a:r>
              <a:rPr lang="en-US" dirty="0" err="1" smtClean="0">
                <a:solidFill>
                  <a:schemeClr val="tx2"/>
                </a:solidFill>
              </a:rPr>
              <a:t>pos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6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deleteAt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55737"/>
              </p:ext>
            </p:extLst>
          </p:nvPr>
        </p:nvGraphicFramePr>
        <p:xfrm>
          <a:off x="0" y="1843273"/>
          <a:ext cx="9144000" cy="487865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0494"/>
                <a:gridCol w="1604168"/>
                <a:gridCol w="2263973"/>
                <a:gridCol w="1303697"/>
                <a:gridCol w="1193502"/>
                <a:gridCol w="1758166"/>
              </a:tblGrid>
              <a:tr h="1043013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baseline="0" dirty="0" smtClean="0"/>
                        <a:t> ==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 &lt; </a:t>
                      </a:r>
                      <a:r>
                        <a:rPr lang="en-US" sz="1600" b="1" dirty="0" err="1" smtClean="0"/>
                        <a:t>pos</a:t>
                      </a:r>
                      <a:r>
                        <a:rPr lang="en-US" sz="1600" b="1" baseline="0" dirty="0" smtClean="0"/>
                        <a:t> &lt; </a:t>
                      </a:r>
                      <a:r>
                        <a:rPr lang="en-US" sz="1600" b="1" baseline="0" dirty="0" err="1" smtClean="0"/>
                        <a:t>DLL.size</a:t>
                      </a:r>
                      <a:r>
                        <a:rPr lang="en-US" sz="1600" b="1" baseline="0" dirty="0" smtClean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==</a:t>
                      </a:r>
                    </a:p>
                    <a:p>
                      <a:pPr algn="ctr"/>
                      <a:r>
                        <a:rPr lang="en-US" sz="1600" b="1" dirty="0" err="1" smtClean="0"/>
                        <a:t>DLL.size</a:t>
                      </a:r>
                      <a:r>
                        <a:rPr lang="en-US" sz="1600" b="1" dirty="0" smtClean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≥ </a:t>
                      </a:r>
                      <a:r>
                        <a:rPr lang="en-US" sz="1600" b="1" dirty="0" err="1" smtClean="0"/>
                        <a:t>DLL.size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</a:t>
                      </a:r>
                      <a:r>
                        <a:rPr lang="en-US" sz="1600" b="0" baseline="0" dirty="0" smtClean="0"/>
                        <a:t>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not</a:t>
                      </a:r>
                      <a:r>
                        <a:rPr lang="en-US" sz="1600" b="0" baseline="0" dirty="0" smtClean="0"/>
                        <a:t> possible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deleteLast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2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not possible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deleteLast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</a:t>
                      </a:r>
                      <a:r>
                        <a:rPr lang="en-US" sz="1600" b="0" baseline="0" dirty="0" smtClean="0"/>
                        <a:t> of</a:t>
                      </a:r>
                    </a:p>
                    <a:p>
                      <a:pPr algn="ctr"/>
                      <a:r>
                        <a:rPr lang="en-US" sz="1600" b="1" baseline="0" dirty="0" smtClean="0"/>
                        <a:t>size &gt; 2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deleteLast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52800" y="1446725"/>
            <a:ext cx="273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parameter </a:t>
            </a:r>
            <a:r>
              <a:rPr lang="en-US" dirty="0" err="1" smtClean="0">
                <a:solidFill>
                  <a:schemeClr val="tx2"/>
                </a:solidFill>
              </a:rPr>
              <a:t>pos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8143" y="5696856"/>
            <a:ext cx="2376714" cy="1097643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54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deleteAt</a:t>
            </a:r>
            <a:r>
              <a:rPr lang="en-US" dirty="0" smtClean="0">
                <a:latin typeface="Consolas"/>
                <a:cs typeface="Consolas"/>
              </a:rPr>
              <a:t>(2)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243616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7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deleteAt</a:t>
            </a:r>
            <a:r>
              <a:rPr lang="en-US" dirty="0" smtClean="0">
                <a:latin typeface="Consolas"/>
                <a:cs typeface="Consolas"/>
              </a:rPr>
              <a:t>(2)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197445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</a:t>
            </a:r>
            <a:endParaRPr lang="en-US" sz="1600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730728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31577">
            <a:off x="2198217" y="2476828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5012252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24614" y="585691"/>
            <a:ext cx="2390771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class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String item;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next;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DLLNode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  <a:latin typeface="Consolas"/>
                <a:cs typeface="Consolas"/>
              </a:rPr>
              <a:t>prev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74142"/>
              </p:ext>
            </p:extLst>
          </p:nvPr>
        </p:nvGraphicFramePr>
        <p:xfrm>
          <a:off x="351011" y="3997335"/>
          <a:ext cx="83454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  <a:gridCol w="5961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 rot="20031577">
            <a:off x="7894649" y="4706692"/>
            <a:ext cx="532250" cy="1603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3070552">
            <a:off x="7117192" y="4989200"/>
            <a:ext cx="593847" cy="19590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1011" y="5678945"/>
            <a:ext cx="1024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DLL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5169" y="5678945"/>
            <a:ext cx="1174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chemeClr val="tx2"/>
                </a:solidFill>
              </a:rPr>
              <a:t>only node</a:t>
            </a:r>
            <a:r>
              <a:rPr lang="en-US" sz="1600" dirty="0" smtClean="0"/>
              <a:t> of a DLL with 1 node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57363" y="5678945"/>
            <a:ext cx="1178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D2533C"/>
                </a:solidFill>
              </a:rPr>
              <a:t>first node</a:t>
            </a:r>
            <a:r>
              <a:rPr lang="en-US" sz="1600" dirty="0" smtClean="0"/>
              <a:t> of a DLL with &gt;1 node</a:t>
            </a:r>
          </a:p>
        </p:txBody>
      </p:sp>
      <p:sp>
        <p:nvSpPr>
          <p:cNvPr id="27" name="Right Arrow 26"/>
          <p:cNvSpPr/>
          <p:nvPr/>
        </p:nvSpPr>
        <p:spPr>
          <a:xfrm rot="20031577">
            <a:off x="3135568" y="4695556"/>
            <a:ext cx="573071" cy="20230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3070552">
            <a:off x="4660588" y="4957740"/>
            <a:ext cx="774015" cy="202775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71729" y="5678945"/>
            <a:ext cx="1178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D2533C"/>
                </a:solidFill>
              </a:rPr>
              <a:t>last node</a:t>
            </a:r>
            <a:r>
              <a:rPr lang="en-US" sz="1600" dirty="0" smtClean="0"/>
              <a:t> of a DLL with &gt;1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19544" y="5678945"/>
            <a:ext cx="1178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</a:t>
            </a:r>
            <a:r>
              <a:rPr lang="en-US" sz="1600" b="1" dirty="0" smtClean="0">
                <a:solidFill>
                  <a:srgbClr val="D2533C"/>
                </a:solidFill>
              </a:rPr>
              <a:t>middle node</a:t>
            </a:r>
            <a:r>
              <a:rPr lang="en-US" sz="1600" dirty="0" smtClean="0"/>
              <a:t> of a DLL with &gt;2 items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627" y="3440676"/>
            <a:ext cx="9144000" cy="27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40761" y="3418905"/>
            <a:ext cx="8229600" cy="72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Kinds of nodes: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71105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deleteAt</a:t>
            </a:r>
            <a:r>
              <a:rPr lang="en-US" dirty="0" smtClean="0">
                <a:latin typeface="Consolas"/>
                <a:cs typeface="Consolas"/>
              </a:rPr>
              <a:t>(2)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450457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070552">
            <a:off x="3739430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770295">
            <a:off x="2387812" y="2418492"/>
            <a:ext cx="2131388" cy="29626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10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deleteAt</a:t>
            </a:r>
            <a:r>
              <a:rPr lang="en-US" dirty="0" smtClean="0">
                <a:latin typeface="Consolas"/>
                <a:cs typeface="Consolas"/>
              </a:rPr>
              <a:t>(2)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406962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tmp</a:t>
                      </a:r>
                      <a:endParaRPr lang="en-US" sz="1200" b="1" kern="1200" dirty="0" smtClean="0">
                        <a:solidFill>
                          <a:schemeClr val="tx2"/>
                        </a:solidFill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770295">
            <a:off x="2387812" y="2418492"/>
            <a:ext cx="2131388" cy="29626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2019258" flipV="1">
            <a:off x="2321449" y="2629710"/>
            <a:ext cx="2289373" cy="378976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0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deleteAt</a:t>
            </a:r>
            <a:r>
              <a:rPr lang="en-US" dirty="0" smtClean="0">
                <a:latin typeface="Consolas"/>
                <a:cs typeface="Consolas"/>
              </a:rPr>
              <a:t>(2)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491844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770295">
            <a:off x="2387812" y="2418492"/>
            <a:ext cx="2131388" cy="29626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2019258" flipV="1">
            <a:off x="2321449" y="2629710"/>
            <a:ext cx="2289373" cy="378976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7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deleteAt</a:t>
            </a:r>
            <a:r>
              <a:rPr lang="en-US" dirty="0" smtClean="0">
                <a:latin typeface="Consolas"/>
                <a:cs typeface="Consolas"/>
              </a:rPr>
              <a:t>(2)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684561"/>
              </p:ext>
            </p:extLst>
          </p:nvPr>
        </p:nvGraphicFramePr>
        <p:xfrm>
          <a:off x="457200" y="1755242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+mj-lt"/>
                          <a:ea typeface="Wingdings"/>
                          <a:cs typeface="Wingdings"/>
                          <a:sym typeface="Wingdings"/>
                        </a:rPr>
                        <a:t>head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rgbClr val="292934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tail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12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not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to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be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rgbClr val="292934"/>
                          </a:solidFill>
                        </a:rPr>
                        <a:t>null</a:t>
                      </a:r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031577">
            <a:off x="849986" y="2476829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31577">
            <a:off x="3606506" y="2476830"/>
            <a:ext cx="927804" cy="16731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31577">
            <a:off x="5014795" y="2476832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070552">
            <a:off x="6328934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3070552">
            <a:off x="2320890" y="2669737"/>
            <a:ext cx="1170519" cy="19779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070552">
            <a:off x="902350" y="2669736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31577">
            <a:off x="6380750" y="2476827"/>
            <a:ext cx="927804" cy="16731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70552">
            <a:off x="4962979" y="2669738"/>
            <a:ext cx="1170519" cy="19779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770295">
            <a:off x="2387812" y="2418492"/>
            <a:ext cx="2131388" cy="29626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2019258" flipV="1">
            <a:off x="2321449" y="2629710"/>
            <a:ext cx="2289373" cy="378976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33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deleteAt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pos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10228"/>
              </p:ext>
            </p:extLst>
          </p:nvPr>
        </p:nvGraphicFramePr>
        <p:xfrm>
          <a:off x="0" y="1843273"/>
          <a:ext cx="9144000" cy="487865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0494"/>
                <a:gridCol w="1604168"/>
                <a:gridCol w="2263973"/>
                <a:gridCol w="1303697"/>
                <a:gridCol w="1193502"/>
                <a:gridCol w="1758166"/>
              </a:tblGrid>
              <a:tr h="1043013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baseline="0" dirty="0" smtClean="0"/>
                        <a:t> ==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 &lt; </a:t>
                      </a:r>
                      <a:r>
                        <a:rPr lang="en-US" sz="1600" b="1" dirty="0" err="1" smtClean="0"/>
                        <a:t>pos</a:t>
                      </a:r>
                      <a:r>
                        <a:rPr lang="en-US" sz="1600" b="1" baseline="0" dirty="0" smtClean="0"/>
                        <a:t> &lt; </a:t>
                      </a:r>
                      <a:r>
                        <a:rPr lang="en-US" sz="1600" b="1" baseline="0" dirty="0" err="1" smtClean="0"/>
                        <a:t>DLL.size</a:t>
                      </a:r>
                      <a:r>
                        <a:rPr lang="en-US" sz="1600" b="1" baseline="0" dirty="0" smtClean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==</a:t>
                      </a:r>
                    </a:p>
                    <a:p>
                      <a:pPr algn="ctr"/>
                      <a:r>
                        <a:rPr lang="en-US" sz="1600" b="1" dirty="0" err="1" smtClean="0"/>
                        <a:t>DLL.size</a:t>
                      </a:r>
                      <a:r>
                        <a:rPr lang="en-US" sz="1600" b="1" dirty="0" smtClean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pos</a:t>
                      </a:r>
                      <a:r>
                        <a:rPr lang="en-US" sz="1600" b="1" dirty="0" smtClean="0"/>
                        <a:t> ≥ </a:t>
                      </a:r>
                      <a:r>
                        <a:rPr lang="en-US" sz="1600" b="1" dirty="0" err="1" smtClean="0"/>
                        <a:t>DLL.size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</a:t>
                      </a:r>
                      <a:r>
                        <a:rPr lang="en-US" sz="1600" b="0" baseline="0" dirty="0" smtClean="0"/>
                        <a:t>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deleteLast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2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deleteLast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891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</a:t>
                      </a:r>
                      <a:r>
                        <a:rPr lang="en-US" sz="1600" b="0" baseline="0" dirty="0" smtClean="0"/>
                        <a:t> of</a:t>
                      </a:r>
                    </a:p>
                    <a:p>
                      <a:pPr algn="ctr"/>
                      <a:r>
                        <a:rPr lang="en-US" sz="1600" b="1" baseline="0" dirty="0" smtClean="0"/>
                        <a:t>size &gt; 2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deleteFirst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deleteLast</a:t>
                      </a:r>
                      <a:r>
                        <a:rPr lang="en-US" sz="1600" b="0" dirty="0" smtClean="0"/>
                        <a:t>()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return false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52800" y="1446725"/>
            <a:ext cx="273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parameter </a:t>
            </a:r>
            <a:r>
              <a:rPr lang="en-US" dirty="0" err="1" smtClean="0">
                <a:solidFill>
                  <a:schemeClr val="tx2"/>
                </a:solidFill>
              </a:rPr>
              <a:t>pos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8143" y="3722414"/>
            <a:ext cx="2376714" cy="2137103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32690" y="4353034"/>
            <a:ext cx="20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How about these?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class	</a:t>
            </a:r>
            <a:r>
              <a:rPr lang="en-US" sz="1400" dirty="0" err="1" smtClean="0">
                <a:latin typeface="Consolas"/>
                <a:cs typeface="Consolas"/>
              </a:rPr>
              <a:t>DLLofString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DoublyLinkedList</a:t>
            </a:r>
            <a:r>
              <a:rPr lang="en-US" sz="1400" dirty="0" smtClean="0">
                <a:latin typeface="Consolas"/>
                <a:cs typeface="Consolas"/>
              </a:rPr>
              <a:t>()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insertFirst</a:t>
            </a:r>
            <a:r>
              <a:rPr lang="en-US" sz="1400" dirty="0" smtClean="0">
                <a:latin typeface="Consolas"/>
                <a:cs typeface="Consolas"/>
              </a:rPr>
              <a:t>(String s)</a:t>
            </a:r>
            <a:r>
              <a:rPr lang="en-US" sz="1400" i="1" dirty="0" smtClean="0">
                <a:latin typeface="Consolas"/>
                <a:cs typeface="Consolas"/>
              </a:rPr>
              <a:t>	inserts s at the head of the list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</a:t>
            </a:r>
            <a:r>
              <a:rPr lang="en-US" sz="1400" dirty="0" err="1" smtClean="0">
                <a:latin typeface="Consolas"/>
                <a:cs typeface="Consolas"/>
              </a:rPr>
              <a:t>getFirst</a:t>
            </a:r>
            <a:r>
              <a:rPr lang="en-US" sz="1400" dirty="0" smtClean="0">
                <a:latin typeface="Consolas"/>
                <a:cs typeface="Consolas"/>
              </a:rPr>
              <a:t>()		returns string at the head of the list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deleteFirst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smtClean="0">
                <a:latin typeface="Consolas"/>
                <a:cs typeface="Consolas"/>
              </a:rPr>
              <a:t>)		removes string at the head of the list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insertLast</a:t>
            </a:r>
            <a:r>
              <a:rPr lang="en-US" sz="1400" dirty="0" smtClean="0">
                <a:latin typeface="Consolas"/>
                <a:cs typeface="Consolas"/>
              </a:rPr>
              <a:t>(String s)	inserts s at the end of the list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</a:t>
            </a:r>
            <a:r>
              <a:rPr lang="en-US" sz="1400" dirty="0" err="1" smtClean="0">
                <a:latin typeface="Consolas"/>
                <a:cs typeface="Consolas"/>
              </a:rPr>
              <a:t>getLast</a:t>
            </a:r>
            <a:r>
              <a:rPr lang="en-US" sz="1400" dirty="0">
                <a:latin typeface="Consolas"/>
                <a:cs typeface="Consolas"/>
              </a:rPr>
              <a:t>(String </a:t>
            </a:r>
            <a:r>
              <a:rPr lang="en-US" sz="1400" dirty="0" smtClean="0">
                <a:latin typeface="Consolas"/>
                <a:cs typeface="Consolas"/>
              </a:rPr>
              <a:t>s)		returns string at the end of the list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deleteLast</a:t>
            </a:r>
            <a:r>
              <a:rPr lang="en-US" sz="1400" dirty="0" smtClean="0">
                <a:latin typeface="Consolas"/>
                <a:cs typeface="Consolas"/>
              </a:rPr>
              <a:t>()		removes string at the end of the list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void 	</a:t>
            </a:r>
            <a:r>
              <a:rPr lang="en-US" sz="1400" dirty="0" err="1" smtClean="0">
                <a:latin typeface="Consolas"/>
                <a:cs typeface="Consolas"/>
              </a:rPr>
              <a:t>insertBefore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, String s)	inserts s before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String 	get(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)			returns string at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boolean</a:t>
            </a:r>
            <a:r>
              <a:rPr lang="en-US" sz="1400" dirty="0" smtClean="0">
                <a:latin typeface="Consolas"/>
                <a:cs typeface="Consolas"/>
              </a:rPr>
              <a:t> 	</a:t>
            </a:r>
            <a:r>
              <a:rPr lang="en-US" sz="1400" dirty="0" err="1" smtClean="0">
                <a:latin typeface="Consolas"/>
                <a:cs typeface="Consolas"/>
              </a:rPr>
              <a:t>deleteAt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pos</a:t>
            </a:r>
            <a:r>
              <a:rPr lang="en-US" sz="1400" dirty="0" smtClean="0">
                <a:latin typeface="Consolas"/>
                <a:cs typeface="Consolas"/>
              </a:rPr>
              <a:t>)			deletes string at position </a:t>
            </a:r>
            <a:r>
              <a:rPr lang="en-US" sz="1400" dirty="0" err="1" smtClean="0">
                <a:latin typeface="Consolas"/>
                <a:cs typeface="Consolas"/>
              </a:rPr>
              <a:t>pos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solidFill>
                <a:srgbClr val="D2533C"/>
              </a:solidFill>
              <a:latin typeface="Consolas"/>
              <a:cs typeface="Consolas"/>
            </a:endParaRPr>
          </a:p>
          <a:p>
            <a:pPr>
              <a:buFontTx/>
              <a:buChar char="•"/>
            </a:pPr>
            <a:r>
              <a:rPr lang="en-US" sz="1800" dirty="0" smtClean="0"/>
              <a:t>Interface somewhat different than that of </a:t>
            </a:r>
            <a:r>
              <a:rPr lang="en-US" sz="1800" dirty="0" err="1" smtClean="0"/>
              <a:t>java.util.List</a:t>
            </a:r>
            <a:r>
              <a:rPr lang="en-US" sz="1800" dirty="0" smtClean="0"/>
              <a:t>.</a:t>
            </a:r>
          </a:p>
          <a:p>
            <a:pPr>
              <a:buFontTx/>
              <a:buChar char="•"/>
            </a:pPr>
            <a:r>
              <a:rPr lang="en-US" sz="1800" dirty="0" smtClean="0"/>
              <a:t>How to make </a:t>
            </a:r>
            <a:r>
              <a:rPr lang="en-US" sz="1800" dirty="0"/>
              <a:t>interface </a:t>
            </a:r>
            <a:r>
              <a:rPr lang="en-US" sz="1800" dirty="0" smtClean="0"/>
              <a:t>generic?</a:t>
            </a:r>
          </a:p>
          <a:p>
            <a:pPr lvl="1">
              <a:buSzPts val="1200"/>
              <a:buFont typeface="Arial"/>
              <a:buChar char="•"/>
            </a:pPr>
            <a:r>
              <a:rPr lang="en-US" sz="1400" dirty="0">
                <a:solidFill>
                  <a:srgbClr val="292934"/>
                </a:solidFill>
              </a:rPr>
              <a:t>class </a:t>
            </a:r>
            <a:r>
              <a:rPr lang="en-US" sz="1400" dirty="0" err="1">
                <a:solidFill>
                  <a:srgbClr val="292934"/>
                </a:solidFill>
              </a:rPr>
              <a:t>DoublyLinkedList</a:t>
            </a:r>
            <a:r>
              <a:rPr lang="en-US" sz="1400" dirty="0">
                <a:solidFill>
                  <a:srgbClr val="292934"/>
                </a:solidFill>
              </a:rPr>
              <a:t>&lt;T</a:t>
            </a:r>
            <a:r>
              <a:rPr lang="en-US" sz="1400" dirty="0" smtClean="0">
                <a:solidFill>
                  <a:srgbClr val="292934"/>
                </a:solidFill>
              </a:rPr>
              <a:t>&gt;</a:t>
            </a:r>
            <a:endParaRPr lang="en-US" sz="18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55642" y="1882477"/>
            <a:ext cx="77903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implement? </a:t>
            </a:r>
            <a:r>
              <a:rPr lang="en-US" sz="2800" b="1" dirty="0" smtClean="0"/>
              <a:t>Data-Driven Programming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Perform a </a:t>
            </a:r>
            <a:r>
              <a:rPr lang="en-US" b="1" dirty="0" smtClean="0"/>
              <a:t>case analysis on the state of the data structure</a:t>
            </a:r>
          </a:p>
          <a:p>
            <a:pPr lvl="1"/>
            <a:r>
              <a:rPr lang="en-US" dirty="0" smtClean="0"/>
              <a:t>Example: Doubly linked list:</a:t>
            </a:r>
          </a:p>
          <a:p>
            <a:pPr lvl="2"/>
            <a:r>
              <a:rPr lang="en-US" u="sng" dirty="0" smtClean="0"/>
              <a:t>empty</a:t>
            </a:r>
            <a:r>
              <a:rPr lang="en-US" dirty="0" smtClean="0"/>
              <a:t>: </a:t>
            </a:r>
            <a:r>
              <a:rPr lang="en-US" b="1" dirty="0" smtClean="0"/>
              <a:t>head=tail=null</a:t>
            </a:r>
            <a:r>
              <a:rPr lang="en-US" dirty="0"/>
              <a:t> </a:t>
            </a:r>
            <a:r>
              <a:rPr lang="en-US" dirty="0" smtClean="0"/>
              <a:t>and there is no node</a:t>
            </a:r>
          </a:p>
          <a:p>
            <a:pPr lvl="2"/>
            <a:endParaRPr lang="en-US" u="sng" dirty="0" smtClean="0"/>
          </a:p>
          <a:p>
            <a:pPr lvl="2"/>
            <a:endParaRPr lang="en-US" u="sng" dirty="0"/>
          </a:p>
          <a:p>
            <a:pPr lvl="2"/>
            <a:r>
              <a:rPr lang="en-US" u="sng" dirty="0" smtClean="0"/>
              <a:t>size 1</a:t>
            </a:r>
            <a:r>
              <a:rPr lang="en-US" dirty="0" smtClean="0"/>
              <a:t>:</a:t>
            </a:r>
          </a:p>
          <a:p>
            <a:pPr lvl="2"/>
            <a:endParaRPr lang="en-US" dirty="0"/>
          </a:p>
          <a:p>
            <a:pPr lvl="2"/>
            <a:endParaRPr lang="en-US" u="sng" dirty="0"/>
          </a:p>
          <a:p>
            <a:pPr lvl="2"/>
            <a:r>
              <a:rPr lang="en-US" u="sng" dirty="0" smtClean="0"/>
              <a:t>size 2</a:t>
            </a:r>
            <a:r>
              <a:rPr lang="en-US" dirty="0" smtClean="0"/>
              <a:t>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u="sng" dirty="0" smtClean="0"/>
          </a:p>
          <a:p>
            <a:pPr lvl="2"/>
            <a:r>
              <a:rPr lang="en-US" u="sng" dirty="0" smtClean="0"/>
              <a:t>size &gt; 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805397"/>
              </p:ext>
            </p:extLst>
          </p:nvPr>
        </p:nvGraphicFramePr>
        <p:xfrm>
          <a:off x="4781256" y="2904705"/>
          <a:ext cx="4274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420"/>
              </a:tblGrid>
              <a:tr h="18086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292934"/>
                          </a:solidFill>
                        </a:rPr>
                        <a:t>head tail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292934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800" dirty="0" smtClean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808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8086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8086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null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306976" y="4144145"/>
            <a:ext cx="1375980" cy="1223301"/>
            <a:chOff x="3429000" y="3803680"/>
            <a:chExt cx="1375980" cy="1223301"/>
          </a:xfrm>
        </p:grpSpPr>
        <p:graphicFrame>
          <p:nvGraphicFramePr>
            <p:cNvPr id="9" name="Content Placeholder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5290772"/>
                </p:ext>
              </p:extLst>
            </p:nvPr>
          </p:nvGraphicFramePr>
          <p:xfrm>
            <a:off x="3429000" y="3803680"/>
            <a:ext cx="1375980" cy="1223301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8660"/>
                  <a:gridCol w="458660"/>
                  <a:gridCol w="458660"/>
                </a:tblGrid>
                <a:tr h="35630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 smtClean="0">
                            <a:solidFill>
                              <a:srgbClr val="292934"/>
                            </a:solidFill>
                            <a:latin typeface="+mj-lt"/>
                            <a:ea typeface="Wingdings"/>
                            <a:cs typeface="Wingdings"/>
                            <a:sym typeface="Wingdings"/>
                          </a:rPr>
                          <a:t>head</a:t>
                        </a:r>
                      </a:p>
                      <a:p>
                        <a:pPr algn="ctr"/>
                        <a:r>
                          <a:rPr lang="en-US" sz="800" dirty="0" smtClean="0">
                            <a:solidFill>
                              <a:srgbClr val="292934"/>
                            </a:solidFill>
                            <a:latin typeface="Wingdings"/>
                            <a:ea typeface="Wingdings"/>
                            <a:cs typeface="Wingdings"/>
                            <a:sym typeface="Wingdings"/>
                          </a:rPr>
                          <a:t></a:t>
                        </a:r>
                        <a:endParaRPr lang="en-US" sz="8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800" dirty="0" smtClean="0">
                            <a:solidFill>
                              <a:srgbClr val="292934"/>
                            </a:solidFill>
                          </a:rPr>
                          <a:t>tail </a:t>
                        </a: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800" dirty="0" smtClean="0">
                            <a:solidFill>
                              <a:srgbClr val="292934"/>
                            </a:solidFill>
                            <a:latin typeface="Wingdings"/>
                            <a:ea typeface="Wingdings"/>
                            <a:cs typeface="Wingdings"/>
                            <a:sym typeface="Wingdings"/>
                          </a:rPr>
                          <a:t></a:t>
                        </a:r>
                        <a:endParaRPr lang="en-US" sz="800" dirty="0" smtClean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</a:tr>
                <a:tr h="289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rgbClr val="292934"/>
                            </a:solidFill>
                          </a:rPr>
                          <a:t>to</a:t>
                        </a:r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rgbClr val="292934"/>
                            </a:solidFill>
                          </a:rPr>
                          <a:t>be</a:t>
                        </a:r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</a:tr>
                <a:tr h="289000"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rgbClr val="292934"/>
                            </a:solidFill>
                          </a:rPr>
                          <a:t>null</a:t>
                        </a:r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</a:tr>
                <a:tr h="289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i="1" dirty="0" smtClean="0">
                            <a:solidFill>
                              <a:srgbClr val="292934"/>
                            </a:solidFill>
                          </a:rPr>
                          <a:t>null</a:t>
                        </a:r>
                        <a:endParaRPr lang="en-US" sz="1200" i="1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" name="Right Arrow 9"/>
            <p:cNvSpPr/>
            <p:nvPr/>
          </p:nvSpPr>
          <p:spPr>
            <a:xfrm rot="20031577">
              <a:off x="3564554" y="4427177"/>
              <a:ext cx="790920" cy="17254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13070552">
              <a:off x="3731644" y="4534542"/>
              <a:ext cx="759174" cy="187886"/>
            </a:xfrm>
            <a:prstGeom prst="rightArrow">
              <a:avLst/>
            </a:prstGeom>
            <a:solidFill>
              <a:schemeClr val="tx2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0556" y="5526207"/>
            <a:ext cx="6026244" cy="1158240"/>
            <a:chOff x="2191013" y="5654177"/>
            <a:chExt cx="6026244" cy="1158240"/>
          </a:xfrm>
        </p:grpSpPr>
        <p:graphicFrame>
          <p:nvGraphicFramePr>
            <p:cNvPr id="16" name="Content Placeholder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11994168"/>
                </p:ext>
              </p:extLst>
            </p:nvPr>
          </p:nvGraphicFramePr>
          <p:xfrm>
            <a:off x="2191013" y="5654177"/>
            <a:ext cx="6026244" cy="11582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502187"/>
                  <a:gridCol w="502187"/>
                  <a:gridCol w="502187"/>
                  <a:gridCol w="502187"/>
                  <a:gridCol w="502187"/>
                  <a:gridCol w="502187"/>
                  <a:gridCol w="502187"/>
                  <a:gridCol w="502187"/>
                  <a:gridCol w="502187"/>
                  <a:gridCol w="502187"/>
                  <a:gridCol w="502187"/>
                  <a:gridCol w="502187"/>
                </a:tblGrid>
                <a:tr h="289363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 smtClean="0">
                            <a:solidFill>
                              <a:srgbClr val="292934"/>
                            </a:solidFill>
                            <a:latin typeface="+mj-lt"/>
                            <a:ea typeface="Wingdings"/>
                            <a:cs typeface="Wingdings"/>
                            <a:sym typeface="Wingdings"/>
                          </a:rPr>
                          <a:t>head</a:t>
                        </a:r>
                      </a:p>
                      <a:p>
                        <a:pPr algn="ctr"/>
                        <a:r>
                          <a:rPr lang="en-US" sz="800" dirty="0" smtClean="0">
                            <a:solidFill>
                              <a:srgbClr val="292934"/>
                            </a:solidFill>
                            <a:latin typeface="Wingdings"/>
                            <a:ea typeface="Wingdings"/>
                            <a:cs typeface="Wingdings"/>
                            <a:sym typeface="Wingdings"/>
                          </a:rPr>
                          <a:t></a:t>
                        </a:r>
                        <a:endParaRPr lang="en-US" sz="8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 smtClean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kern="1200" dirty="0" smtClean="0">
                            <a:solidFill>
                              <a:srgbClr val="292934"/>
                            </a:solidFill>
                            <a:latin typeface="+mn-lt"/>
                            <a:ea typeface="Wingdings"/>
                            <a:cs typeface="Wingdings"/>
                            <a:sym typeface="Wingdings"/>
                          </a:rPr>
                          <a:t>tail</a:t>
                        </a:r>
                      </a:p>
                      <a:p>
                        <a:pPr algn="ctr"/>
                        <a:r>
                          <a:rPr lang="en-US" sz="800" dirty="0" smtClean="0">
                            <a:solidFill>
                              <a:srgbClr val="292934"/>
                            </a:solidFill>
                            <a:latin typeface="Wingdings"/>
                            <a:ea typeface="Wingdings"/>
                            <a:cs typeface="Wingdings"/>
                            <a:sym typeface="Wingdings"/>
                          </a:rPr>
                          <a:t></a:t>
                        </a:r>
                        <a:endParaRPr lang="en-US" sz="800" dirty="0" smtClean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8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</a:tr>
                <a:tr h="23470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rgbClr val="292934"/>
                            </a:solidFill>
                          </a:rPr>
                          <a:t>to</a:t>
                        </a:r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rgbClr val="292934"/>
                            </a:solidFill>
                          </a:rPr>
                          <a:t>be</a:t>
                        </a:r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rgbClr val="292934"/>
                            </a:solidFill>
                          </a:rPr>
                          <a:t>or</a:t>
                        </a:r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rgbClr val="93A2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rgbClr val="292934"/>
                            </a:solidFill>
                          </a:rPr>
                          <a:t>not</a:t>
                        </a:r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rgbClr val="93A2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rgbClr val="292934"/>
                            </a:solidFill>
                          </a:rPr>
                          <a:t>to</a:t>
                        </a:r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</a:tr>
                <a:tr h="234705"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i="1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rgbClr val="93A2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rgbClr val="93A2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i="1" dirty="0" smtClean="0">
                            <a:solidFill>
                              <a:srgbClr val="292934"/>
                            </a:solidFill>
                          </a:rPr>
                          <a:t>null</a:t>
                        </a:r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</a:tr>
                <a:tr h="23470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i="1" dirty="0" smtClean="0">
                            <a:solidFill>
                              <a:srgbClr val="292934"/>
                            </a:solidFill>
                          </a:rPr>
                          <a:t>null</a:t>
                        </a:r>
                        <a:endParaRPr lang="en-US" sz="1200" i="1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i="1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rgbClr val="93A2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rgbClr val="93A2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dirty="0">
                          <a:solidFill>
                            <a:srgbClr val="292934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</a:tr>
              </a:tbl>
            </a:graphicData>
          </a:graphic>
        </p:graphicFrame>
        <p:sp>
          <p:nvSpPr>
            <p:cNvPr id="17" name="Right Arrow 16"/>
            <p:cNvSpPr/>
            <p:nvPr/>
          </p:nvSpPr>
          <p:spPr>
            <a:xfrm rot="20031577">
              <a:off x="2462604" y="6434306"/>
              <a:ext cx="679398" cy="10589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 rot="20031577">
              <a:off x="3433997" y="6491064"/>
              <a:ext cx="679398" cy="10589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20031577">
              <a:off x="4514005" y="6491067"/>
              <a:ext cx="679398" cy="10589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20031577">
              <a:off x="5545456" y="6491066"/>
              <a:ext cx="679398" cy="10589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3070552">
              <a:off x="5527359" y="6539815"/>
              <a:ext cx="857129" cy="125184"/>
            </a:xfrm>
            <a:prstGeom prst="rightArrow">
              <a:avLst/>
            </a:prstGeom>
            <a:solidFill>
              <a:schemeClr val="tx2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13070552">
              <a:off x="4631375" y="6539818"/>
              <a:ext cx="857129" cy="125184"/>
            </a:xfrm>
            <a:prstGeom prst="rightArrow">
              <a:avLst/>
            </a:prstGeom>
            <a:solidFill>
              <a:schemeClr val="tx2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 rot="13070552">
              <a:off x="3541116" y="6539816"/>
              <a:ext cx="857129" cy="125184"/>
            </a:xfrm>
            <a:prstGeom prst="rightArrow">
              <a:avLst/>
            </a:prstGeom>
            <a:solidFill>
              <a:schemeClr val="tx2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13070552">
              <a:off x="2499414" y="6483056"/>
              <a:ext cx="857129" cy="125184"/>
            </a:xfrm>
            <a:prstGeom prst="rightArrow">
              <a:avLst/>
            </a:prstGeom>
            <a:solidFill>
              <a:schemeClr val="tx2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947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implement? </a:t>
            </a:r>
            <a:r>
              <a:rPr lang="en-US" sz="2800" b="1" dirty="0"/>
              <a:t>Data-Driven Programming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also need </a:t>
            </a:r>
            <a:r>
              <a:rPr lang="en-US" b="1" dirty="0" smtClean="0"/>
              <a:t>a case analysis on some method arguments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2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insertLast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80934"/>
              </p:ext>
            </p:extLst>
          </p:nvPr>
        </p:nvGraphicFramePr>
        <p:xfrm>
          <a:off x="2539709" y="2186981"/>
          <a:ext cx="2082511" cy="340331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48587"/>
                <a:gridCol w="1233924"/>
              </a:tblGrid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</a:t>
                      </a:r>
                    </a:p>
                    <a:p>
                      <a:pPr algn="ctr"/>
                      <a:r>
                        <a:rPr lang="en-US" sz="1600" b="1" dirty="0" smtClean="0"/>
                        <a:t>&gt;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955530" y="3731487"/>
            <a:ext cx="2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size of the DLL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4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1720840"/>
            <a:ext cx="9143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/**</a:t>
            </a:r>
          </a:p>
          <a:p>
            <a:r>
              <a:rPr lang="en-US" sz="1600" dirty="0">
                <a:latin typeface="Consolas"/>
                <a:cs typeface="Consolas"/>
              </a:rPr>
              <a:t>     * Inserts an element at the beginning of the doubly linked list</a:t>
            </a:r>
          </a:p>
          <a:p>
            <a:r>
              <a:rPr lang="en-US" sz="1600" dirty="0">
                <a:latin typeface="Consolas"/>
                <a:cs typeface="Consolas"/>
              </a:rPr>
              <a:t>     * @</a:t>
            </a:r>
            <a:r>
              <a:rPr lang="en-US" sz="1600" dirty="0" err="1">
                <a:latin typeface="Consolas"/>
                <a:cs typeface="Consolas"/>
              </a:rPr>
              <a:t>param</a:t>
            </a:r>
            <a:r>
              <a:rPr lang="en-US" sz="1600" dirty="0">
                <a:latin typeface="Consolas"/>
                <a:cs typeface="Consolas"/>
              </a:rPr>
              <a:t> data : The new data of class T that needs to be added to the list</a:t>
            </a:r>
          </a:p>
          <a:p>
            <a:r>
              <a:rPr lang="en-US" sz="1600" dirty="0">
                <a:latin typeface="Consolas"/>
                <a:cs typeface="Consolas"/>
              </a:rPr>
              <a:t>     * @return none</a:t>
            </a:r>
          </a:p>
          <a:p>
            <a:r>
              <a:rPr lang="en-US" sz="1600" dirty="0">
                <a:latin typeface="Consolas"/>
                <a:cs typeface="Consolas"/>
              </a:rPr>
              <a:t>     </a:t>
            </a:r>
            <a:r>
              <a:rPr lang="en-US" sz="1600" dirty="0" smtClean="0">
                <a:latin typeface="Consolas"/>
                <a:cs typeface="Consolas"/>
              </a:rPr>
              <a:t>*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*</a:t>
            </a:r>
            <a:r>
              <a:rPr lang="en-US" sz="1600" dirty="0">
                <a:latin typeface="Consolas"/>
                <a:cs typeface="Consolas"/>
              </a:rPr>
              <a:t>/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/>
                <a:cs typeface="Consolas"/>
              </a:rPr>
              <a:t>    public void </a:t>
            </a:r>
            <a:r>
              <a:rPr lang="en-US" sz="1600" b="1" dirty="0" err="1">
                <a:solidFill>
                  <a:schemeClr val="tx2"/>
                </a:solidFill>
                <a:latin typeface="Consolas"/>
                <a:cs typeface="Consolas"/>
              </a:rPr>
              <a:t>insertFirst</a:t>
            </a:r>
            <a:r>
              <a:rPr lang="en-US" sz="1600" b="1" dirty="0">
                <a:solidFill>
                  <a:schemeClr val="tx2"/>
                </a:solidFill>
                <a:latin typeface="Consolas"/>
                <a:cs typeface="Consolas"/>
              </a:rPr>
              <a:t>( T data ) </a:t>
            </a:r>
          </a:p>
        </p:txBody>
      </p:sp>
    </p:spTree>
    <p:extLst>
      <p:ext uri="{BB962C8B-B14F-4D97-AF65-F5344CB8AC3E}">
        <p14:creationId xmlns:p14="http://schemas.microsoft.com/office/powerpoint/2010/main" val="48155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insertFirst</a:t>
            </a:r>
            <a:r>
              <a:rPr lang="en-US" dirty="0" smtClean="0">
                <a:latin typeface="Consolas"/>
                <a:cs typeface="Consolas"/>
              </a:rPr>
              <a:t>(“be”)</a:t>
            </a:r>
            <a:endParaRPr lang="en-US" baseline="-25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Oct 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59761"/>
              </p:ext>
            </p:extLst>
          </p:nvPr>
        </p:nvGraphicFramePr>
        <p:xfrm>
          <a:off x="2539709" y="2186981"/>
          <a:ext cx="2082511" cy="340331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48587"/>
                <a:gridCol w="1233924"/>
              </a:tblGrid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0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3443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DLL of </a:t>
                      </a:r>
                      <a:r>
                        <a:rPr lang="en-US" sz="1600" b="1" dirty="0" smtClean="0"/>
                        <a:t>size </a:t>
                      </a:r>
                    </a:p>
                    <a:p>
                      <a:pPr algn="ctr"/>
                      <a:r>
                        <a:rPr lang="en-US" sz="1600" b="1" dirty="0" smtClean="0"/>
                        <a:t>&gt; 1</a:t>
                      </a:r>
                      <a:endParaRPr lang="en-US" sz="16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?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955530" y="3731487"/>
            <a:ext cx="2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cases for size of the DLL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2429" y="2188573"/>
            <a:ext cx="25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down an example</a:t>
            </a:r>
          </a:p>
          <a:p>
            <a:r>
              <a:rPr lang="en-US" dirty="0" smtClean="0"/>
              <a:t>for each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0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3170</TotalTime>
  <Words>1733</Words>
  <Application>Microsoft Macintosh PowerPoint</Application>
  <PresentationFormat>On-screen Show (4:3)</PresentationFormat>
  <Paragraphs>627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PowerPoint Presentation</vt:lpstr>
      <vt:lpstr>Last Lecture</vt:lpstr>
      <vt:lpstr>Doubly Linked Lists</vt:lpstr>
      <vt:lpstr>Doubly Linked List API</vt:lpstr>
      <vt:lpstr>How to implement? Data-Driven Programming</vt:lpstr>
      <vt:lpstr>How to implement? Data-Driven Programming</vt:lpstr>
      <vt:lpstr>void insertLast(“be”)</vt:lpstr>
      <vt:lpstr>PowerPoint Presentation</vt:lpstr>
      <vt:lpstr>void insertFirst(“be”)</vt:lpstr>
      <vt:lpstr>PowerPoint Presentation</vt:lpstr>
      <vt:lpstr>void insertBefore(pos,“be”)</vt:lpstr>
      <vt:lpstr>PowerPoint Presentation</vt:lpstr>
      <vt:lpstr>void deleteFirst()</vt:lpstr>
      <vt:lpstr>void deleteFirst()</vt:lpstr>
      <vt:lpstr>deleteFirst()</vt:lpstr>
      <vt:lpstr>deleteFirst()</vt:lpstr>
      <vt:lpstr>deleteFirst()</vt:lpstr>
      <vt:lpstr>deleteFirst()</vt:lpstr>
      <vt:lpstr>deleteFirst()</vt:lpstr>
      <vt:lpstr>deleteFirst()</vt:lpstr>
      <vt:lpstr>deleteFirst()</vt:lpstr>
      <vt:lpstr>PowerPoint Presentation</vt:lpstr>
      <vt:lpstr>boolean deleteAt(pos)</vt:lpstr>
      <vt:lpstr>boolean deleteAt(pos)</vt:lpstr>
      <vt:lpstr>boolean deleteAt(pos)</vt:lpstr>
      <vt:lpstr>boolean deleteAt(pos)</vt:lpstr>
      <vt:lpstr>boolean deleteAt(pos)</vt:lpstr>
      <vt:lpstr>deleteAt(2)</vt:lpstr>
      <vt:lpstr>deleteAt(2)</vt:lpstr>
      <vt:lpstr>deleteAt(2)</vt:lpstr>
      <vt:lpstr>deleteAt(2)</vt:lpstr>
      <vt:lpstr>deleteAt(2)</vt:lpstr>
      <vt:lpstr>deleteAt(2)</vt:lpstr>
      <vt:lpstr>boolean deleteAt(pos)</vt:lpstr>
    </vt:vector>
  </TitlesOfParts>
  <Company>Trinity College Dublin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CS2012 Programming Techniques II</dc:title>
  <dc:creator>Vasileios Koutavas</dc:creator>
  <cp:lastModifiedBy>Vasileios Koutavas</cp:lastModifiedBy>
  <cp:revision>412</cp:revision>
  <dcterms:created xsi:type="dcterms:W3CDTF">2014-01-13T07:25:07Z</dcterms:created>
  <dcterms:modified xsi:type="dcterms:W3CDTF">2016-10-18T19:38:34Z</dcterms:modified>
</cp:coreProperties>
</file>