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notesMasterIdLst>
    <p:notesMasterId r:id="rId38"/>
  </p:notesMasterIdLst>
  <p:sldIdLst>
    <p:sldId id="259" r:id="rId2"/>
    <p:sldId id="257" r:id="rId3"/>
    <p:sldId id="258" r:id="rId4"/>
    <p:sldId id="260" r:id="rId5"/>
    <p:sldId id="261" r:id="rId6"/>
    <p:sldId id="262" r:id="rId7"/>
    <p:sldId id="264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80" r:id="rId17"/>
    <p:sldId id="272" r:id="rId18"/>
    <p:sldId id="273" r:id="rId19"/>
    <p:sldId id="275" r:id="rId20"/>
    <p:sldId id="274" r:id="rId21"/>
    <p:sldId id="277" r:id="rId22"/>
    <p:sldId id="278" r:id="rId23"/>
    <p:sldId id="279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4" r:id="rId36"/>
    <p:sldId id="292" r:id="rId3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29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73BEBBD-8B82-4E49-948A-E6C81F511149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1D4E2CF-232E-431F-9AEA-3296C586A298}">
      <dgm:prSet/>
      <dgm:spPr/>
      <dgm:t>
        <a:bodyPr/>
        <a:lstStyle/>
        <a:p>
          <a:r>
            <a:rPr lang="de-DE" baseline="0" dirty="0"/>
            <a:t>Einleitung &amp; Präsentation</a:t>
          </a:r>
          <a:endParaRPr lang="en-US" dirty="0"/>
        </a:p>
      </dgm:t>
    </dgm:pt>
    <dgm:pt modelId="{C669BAB2-F54C-4D27-8E0D-DD0B9BAD5E31}" type="parTrans" cxnId="{26988ADB-E5A0-4E0E-89D4-8053A76458AC}">
      <dgm:prSet/>
      <dgm:spPr/>
      <dgm:t>
        <a:bodyPr/>
        <a:lstStyle/>
        <a:p>
          <a:endParaRPr lang="en-US"/>
        </a:p>
      </dgm:t>
    </dgm:pt>
    <dgm:pt modelId="{046E97F8-A1F9-4193-9770-859CFB8254A6}" type="sibTrans" cxnId="{26988ADB-E5A0-4E0E-89D4-8053A76458AC}">
      <dgm:prSet/>
      <dgm:spPr/>
      <dgm:t>
        <a:bodyPr/>
        <a:lstStyle/>
        <a:p>
          <a:endParaRPr lang="en-US"/>
        </a:p>
      </dgm:t>
    </dgm:pt>
    <dgm:pt modelId="{12EF4652-0B43-4035-B50C-0BE9AD9C802E}">
      <dgm:prSet/>
      <dgm:spPr/>
      <dgm:t>
        <a:bodyPr/>
        <a:lstStyle/>
        <a:p>
          <a:r>
            <a:rPr lang="de-DE" baseline="0" dirty="0"/>
            <a:t>Eigenschaften des Systems</a:t>
          </a:r>
          <a:endParaRPr lang="en-US" dirty="0"/>
        </a:p>
      </dgm:t>
    </dgm:pt>
    <dgm:pt modelId="{29C2A8EA-9C3F-4876-916A-5357DA92E335}" type="parTrans" cxnId="{4B3A0BC7-2BDD-4C6E-BF7C-87EE47CBB009}">
      <dgm:prSet/>
      <dgm:spPr/>
      <dgm:t>
        <a:bodyPr/>
        <a:lstStyle/>
        <a:p>
          <a:endParaRPr lang="en-US"/>
        </a:p>
      </dgm:t>
    </dgm:pt>
    <dgm:pt modelId="{D90DF893-C6BF-45AE-95C2-923C390D6938}" type="sibTrans" cxnId="{4B3A0BC7-2BDD-4C6E-BF7C-87EE47CBB009}">
      <dgm:prSet/>
      <dgm:spPr/>
      <dgm:t>
        <a:bodyPr/>
        <a:lstStyle/>
        <a:p>
          <a:endParaRPr lang="en-US"/>
        </a:p>
      </dgm:t>
    </dgm:pt>
    <dgm:pt modelId="{E57AA3C4-792E-4CB6-8E66-ED1853A81F4A}">
      <dgm:prSet/>
      <dgm:spPr/>
      <dgm:t>
        <a:bodyPr/>
        <a:lstStyle/>
        <a:p>
          <a:r>
            <a:rPr lang="de-DE" baseline="0"/>
            <a:t>Modellierung</a:t>
          </a:r>
          <a:endParaRPr lang="en-US"/>
        </a:p>
      </dgm:t>
    </dgm:pt>
    <dgm:pt modelId="{E7FD23FC-D5D8-40D3-A096-C19B12AB0E18}" type="parTrans" cxnId="{644B5786-7BA1-425E-AD08-40903E68FBA5}">
      <dgm:prSet/>
      <dgm:spPr/>
      <dgm:t>
        <a:bodyPr/>
        <a:lstStyle/>
        <a:p>
          <a:endParaRPr lang="en-US"/>
        </a:p>
      </dgm:t>
    </dgm:pt>
    <dgm:pt modelId="{14F6C615-F1A0-48F6-8C0B-6129D6652445}" type="sibTrans" cxnId="{644B5786-7BA1-425E-AD08-40903E68FBA5}">
      <dgm:prSet/>
      <dgm:spPr/>
      <dgm:t>
        <a:bodyPr/>
        <a:lstStyle/>
        <a:p>
          <a:endParaRPr lang="en-US"/>
        </a:p>
      </dgm:t>
    </dgm:pt>
    <dgm:pt modelId="{16AA550A-9300-464F-917F-4265B21F4050}">
      <dgm:prSet/>
      <dgm:spPr/>
      <dgm:t>
        <a:bodyPr/>
        <a:lstStyle/>
        <a:p>
          <a:r>
            <a:rPr lang="de-DE"/>
            <a:t>Uppaal</a:t>
          </a:r>
          <a:endParaRPr lang="en-US"/>
        </a:p>
      </dgm:t>
    </dgm:pt>
    <dgm:pt modelId="{176B9E1E-5594-4E30-9515-94863905A142}" type="parTrans" cxnId="{6203FB12-9631-4951-9793-92424BAD696B}">
      <dgm:prSet/>
      <dgm:spPr/>
      <dgm:t>
        <a:bodyPr/>
        <a:lstStyle/>
        <a:p>
          <a:endParaRPr lang="en-US"/>
        </a:p>
      </dgm:t>
    </dgm:pt>
    <dgm:pt modelId="{95FB3E17-CB3E-4E3E-A21B-D1B109187121}" type="sibTrans" cxnId="{6203FB12-9631-4951-9793-92424BAD696B}">
      <dgm:prSet/>
      <dgm:spPr/>
      <dgm:t>
        <a:bodyPr/>
        <a:lstStyle/>
        <a:p>
          <a:endParaRPr lang="en-US"/>
        </a:p>
      </dgm:t>
    </dgm:pt>
    <dgm:pt modelId="{5E652B87-B7D0-4AC4-A5FC-F1A599A90815}">
      <dgm:prSet/>
      <dgm:spPr/>
      <dgm:t>
        <a:bodyPr/>
        <a:lstStyle/>
        <a:p>
          <a:r>
            <a:rPr lang="de-DE" dirty="0"/>
            <a:t>Architektur</a:t>
          </a:r>
          <a:endParaRPr lang="en-US" dirty="0"/>
        </a:p>
      </dgm:t>
    </dgm:pt>
    <dgm:pt modelId="{55DE4D03-2DF8-4022-8A20-476337D36EA9}" type="parTrans" cxnId="{A9329EB0-0693-43F7-93C7-D40DDA88A74A}">
      <dgm:prSet/>
      <dgm:spPr/>
      <dgm:t>
        <a:bodyPr/>
        <a:lstStyle/>
        <a:p>
          <a:endParaRPr lang="en-US"/>
        </a:p>
      </dgm:t>
    </dgm:pt>
    <dgm:pt modelId="{9D4ABAA6-777C-40B8-8182-8980672BAD4E}" type="sibTrans" cxnId="{A9329EB0-0693-43F7-93C7-D40DDA88A74A}">
      <dgm:prSet/>
      <dgm:spPr/>
      <dgm:t>
        <a:bodyPr/>
        <a:lstStyle/>
        <a:p>
          <a:endParaRPr lang="en-US"/>
        </a:p>
      </dgm:t>
    </dgm:pt>
    <dgm:pt modelId="{D9334CFA-1C7A-46A1-86A8-B4CDB7F10F0B}">
      <dgm:prSet/>
      <dgm:spPr/>
      <dgm:t>
        <a:bodyPr/>
        <a:lstStyle/>
        <a:p>
          <a:r>
            <a:rPr lang="de-DE" baseline="0" dirty="0"/>
            <a:t>Testen</a:t>
          </a:r>
          <a:endParaRPr lang="en-US" dirty="0"/>
        </a:p>
      </dgm:t>
    </dgm:pt>
    <dgm:pt modelId="{F244F0A6-9684-4D3A-A27E-90709C4D2207}" type="parTrans" cxnId="{47D7836A-2C72-4E89-842F-20A3D5897FED}">
      <dgm:prSet/>
      <dgm:spPr/>
      <dgm:t>
        <a:bodyPr/>
        <a:lstStyle/>
        <a:p>
          <a:endParaRPr lang="en-US"/>
        </a:p>
      </dgm:t>
    </dgm:pt>
    <dgm:pt modelId="{54C68C1F-64BE-4C9E-8A01-1A4CC93FD535}" type="sibTrans" cxnId="{47D7836A-2C72-4E89-842F-20A3D5897FED}">
      <dgm:prSet/>
      <dgm:spPr/>
      <dgm:t>
        <a:bodyPr/>
        <a:lstStyle/>
        <a:p>
          <a:endParaRPr lang="en-US"/>
        </a:p>
      </dgm:t>
    </dgm:pt>
    <dgm:pt modelId="{3A23A1A4-49AE-4D12-9F1D-11AFAB324053}">
      <dgm:prSet/>
      <dgm:spPr/>
      <dgm:t>
        <a:bodyPr/>
        <a:lstStyle/>
        <a:p>
          <a:r>
            <a:rPr lang="de-DE" baseline="0" dirty="0"/>
            <a:t>Fazit</a:t>
          </a:r>
          <a:endParaRPr lang="en-US" dirty="0"/>
        </a:p>
      </dgm:t>
    </dgm:pt>
    <dgm:pt modelId="{4E4CA7C3-F7F1-4F9A-8E13-EF8FEE7DE94C}" type="parTrans" cxnId="{6DA5DFE1-B0C2-4B27-8CC4-D2AC8D125216}">
      <dgm:prSet/>
      <dgm:spPr/>
      <dgm:t>
        <a:bodyPr/>
        <a:lstStyle/>
        <a:p>
          <a:endParaRPr lang="en-US"/>
        </a:p>
      </dgm:t>
    </dgm:pt>
    <dgm:pt modelId="{8580402C-97E2-4A88-9B40-A023E3F953FB}" type="sibTrans" cxnId="{6DA5DFE1-B0C2-4B27-8CC4-D2AC8D125216}">
      <dgm:prSet/>
      <dgm:spPr/>
      <dgm:t>
        <a:bodyPr/>
        <a:lstStyle/>
        <a:p>
          <a:endParaRPr lang="en-US"/>
        </a:p>
      </dgm:t>
    </dgm:pt>
    <dgm:pt modelId="{974F0A79-F0BD-4637-8D4C-0A289830E8D0}">
      <dgm:prSet/>
      <dgm:spPr/>
      <dgm:t>
        <a:bodyPr/>
        <a:lstStyle/>
        <a:p>
          <a:r>
            <a:rPr lang="de-DE" baseline="0" dirty="0"/>
            <a:t>Diskussion</a:t>
          </a:r>
          <a:endParaRPr lang="en-US" dirty="0"/>
        </a:p>
      </dgm:t>
    </dgm:pt>
    <dgm:pt modelId="{2A5E3645-1A9A-4586-99BA-F931F1D2A286}" type="parTrans" cxnId="{DE250094-6E59-4C3B-A222-2A3900E5B42F}">
      <dgm:prSet/>
      <dgm:spPr/>
      <dgm:t>
        <a:bodyPr/>
        <a:lstStyle/>
        <a:p>
          <a:endParaRPr lang="en-US"/>
        </a:p>
      </dgm:t>
    </dgm:pt>
    <dgm:pt modelId="{AAC05A9C-F817-443D-8F03-4613DC181B18}" type="sibTrans" cxnId="{DE250094-6E59-4C3B-A222-2A3900E5B42F}">
      <dgm:prSet/>
      <dgm:spPr/>
      <dgm:t>
        <a:bodyPr/>
        <a:lstStyle/>
        <a:p>
          <a:endParaRPr lang="en-US"/>
        </a:p>
      </dgm:t>
    </dgm:pt>
    <dgm:pt modelId="{B3B5EC6E-FB49-4551-9D63-2064D67B4004}">
      <dgm:prSet/>
      <dgm:spPr/>
      <dgm:t>
        <a:bodyPr/>
        <a:lstStyle/>
        <a:p>
          <a:r>
            <a:rPr lang="en-US" dirty="0"/>
            <a:t>Was</a:t>
          </a:r>
        </a:p>
      </dgm:t>
    </dgm:pt>
    <dgm:pt modelId="{0E23D037-8FE8-4B7B-BDA4-E406D7909B49}" type="parTrans" cxnId="{1011F847-4D95-4788-8039-5A8C08D32003}">
      <dgm:prSet/>
      <dgm:spPr/>
      <dgm:t>
        <a:bodyPr/>
        <a:lstStyle/>
        <a:p>
          <a:endParaRPr lang="de-DE"/>
        </a:p>
      </dgm:t>
    </dgm:pt>
    <dgm:pt modelId="{0A0CAFA3-DEAB-4584-AF86-F362BBF3414F}" type="sibTrans" cxnId="{1011F847-4D95-4788-8039-5A8C08D32003}">
      <dgm:prSet/>
      <dgm:spPr/>
      <dgm:t>
        <a:bodyPr/>
        <a:lstStyle/>
        <a:p>
          <a:endParaRPr lang="de-DE"/>
        </a:p>
      </dgm:t>
    </dgm:pt>
    <dgm:pt modelId="{2AA6E29B-1DC9-4600-A956-D4B44AD8163B}">
      <dgm:prSet/>
      <dgm:spPr/>
      <dgm:t>
        <a:bodyPr/>
        <a:lstStyle/>
        <a:p>
          <a:r>
            <a:rPr lang="en-US" dirty="0" err="1"/>
            <a:t>Warum</a:t>
          </a:r>
          <a:endParaRPr lang="en-US" dirty="0"/>
        </a:p>
      </dgm:t>
    </dgm:pt>
    <dgm:pt modelId="{413636C7-1C2E-4E87-86A4-BC0700481518}" type="parTrans" cxnId="{1178C48D-2B10-47D9-82D4-5400E3837A58}">
      <dgm:prSet/>
      <dgm:spPr/>
      <dgm:t>
        <a:bodyPr/>
        <a:lstStyle/>
        <a:p>
          <a:endParaRPr lang="de-DE"/>
        </a:p>
      </dgm:t>
    </dgm:pt>
    <dgm:pt modelId="{AECF5910-E8C9-456B-8BC2-7C73D2FA3624}" type="sibTrans" cxnId="{1178C48D-2B10-47D9-82D4-5400E3837A58}">
      <dgm:prSet/>
      <dgm:spPr/>
      <dgm:t>
        <a:bodyPr/>
        <a:lstStyle/>
        <a:p>
          <a:endParaRPr lang="de-DE"/>
        </a:p>
      </dgm:t>
    </dgm:pt>
    <dgm:pt modelId="{2F9765D3-5700-48A1-BCD2-B4EA5C05545B}">
      <dgm:prSet/>
      <dgm:spPr/>
      <dgm:t>
        <a:bodyPr/>
        <a:lstStyle/>
        <a:p>
          <a:r>
            <a:rPr lang="en-US" dirty="0" err="1"/>
            <a:t>Ziele</a:t>
          </a:r>
          <a:endParaRPr lang="en-US" dirty="0"/>
        </a:p>
      </dgm:t>
    </dgm:pt>
    <dgm:pt modelId="{ADDB1E5A-140E-4015-BD13-53E6AEAD0A45}" type="parTrans" cxnId="{6F18CB29-5A6B-43B8-8C1D-119647D6B603}">
      <dgm:prSet/>
      <dgm:spPr/>
      <dgm:t>
        <a:bodyPr/>
        <a:lstStyle/>
        <a:p>
          <a:endParaRPr lang="de-DE"/>
        </a:p>
      </dgm:t>
    </dgm:pt>
    <dgm:pt modelId="{621373C9-2E32-4AB6-BA57-569C690AFE07}" type="sibTrans" cxnId="{6F18CB29-5A6B-43B8-8C1D-119647D6B603}">
      <dgm:prSet/>
      <dgm:spPr/>
      <dgm:t>
        <a:bodyPr/>
        <a:lstStyle/>
        <a:p>
          <a:endParaRPr lang="de-DE"/>
        </a:p>
      </dgm:t>
    </dgm:pt>
    <dgm:pt modelId="{6952B714-EADF-43A0-93D6-030165B8D115}">
      <dgm:prSet/>
      <dgm:spPr/>
      <dgm:t>
        <a:bodyPr/>
        <a:lstStyle/>
        <a:p>
          <a:r>
            <a:rPr lang="en-US" dirty="0"/>
            <a:t>Demonstration</a:t>
          </a:r>
        </a:p>
      </dgm:t>
    </dgm:pt>
    <dgm:pt modelId="{D9B6F0E0-EADE-4FE3-9B23-784C73BBADE3}" type="parTrans" cxnId="{4DF193FE-124D-456A-845C-8ADFF7333BF6}">
      <dgm:prSet/>
      <dgm:spPr/>
      <dgm:t>
        <a:bodyPr/>
        <a:lstStyle/>
        <a:p>
          <a:endParaRPr lang="de-DE"/>
        </a:p>
      </dgm:t>
    </dgm:pt>
    <dgm:pt modelId="{81479BCC-3132-4D5C-8EE1-0DDF378990B1}" type="sibTrans" cxnId="{4DF193FE-124D-456A-845C-8ADFF7333BF6}">
      <dgm:prSet/>
      <dgm:spPr/>
      <dgm:t>
        <a:bodyPr/>
        <a:lstStyle/>
        <a:p>
          <a:endParaRPr lang="de-DE"/>
        </a:p>
      </dgm:t>
    </dgm:pt>
    <dgm:pt modelId="{29298D16-8099-4A11-8D70-A1B451AF49AB}">
      <dgm:prSet/>
      <dgm:spPr/>
      <dgm:t>
        <a:bodyPr/>
        <a:lstStyle/>
        <a:p>
          <a:r>
            <a:rPr lang="en-US" dirty="0" err="1"/>
            <a:t>Konzept</a:t>
          </a:r>
          <a:endParaRPr lang="en-US" dirty="0"/>
        </a:p>
      </dgm:t>
    </dgm:pt>
    <dgm:pt modelId="{8AC67615-B1FA-4195-91B0-107A2B138AB9}" type="parTrans" cxnId="{72AD7EED-372E-401A-9836-75D8C313D6CD}">
      <dgm:prSet/>
      <dgm:spPr/>
      <dgm:t>
        <a:bodyPr/>
        <a:lstStyle/>
        <a:p>
          <a:endParaRPr lang="de-DE"/>
        </a:p>
      </dgm:t>
    </dgm:pt>
    <dgm:pt modelId="{FAD7EB28-BF66-4F0E-A2DA-0311AAB93748}" type="sibTrans" cxnId="{72AD7EED-372E-401A-9836-75D8C313D6CD}">
      <dgm:prSet/>
      <dgm:spPr/>
      <dgm:t>
        <a:bodyPr/>
        <a:lstStyle/>
        <a:p>
          <a:endParaRPr lang="de-DE"/>
        </a:p>
      </dgm:t>
    </dgm:pt>
    <dgm:pt modelId="{C0F8CBFC-757D-454E-9388-9B88ADDD59EB}">
      <dgm:prSet/>
      <dgm:spPr/>
      <dgm:t>
        <a:bodyPr/>
        <a:lstStyle/>
        <a:p>
          <a:r>
            <a:rPr lang="en-US" dirty="0"/>
            <a:t>Evaluation</a:t>
          </a:r>
        </a:p>
      </dgm:t>
    </dgm:pt>
    <dgm:pt modelId="{C6DE4895-76C4-4770-AC5E-029324B5B024}" type="parTrans" cxnId="{1FDCF50C-AEA1-41F2-9E13-C2A21CBB82E6}">
      <dgm:prSet/>
      <dgm:spPr/>
      <dgm:t>
        <a:bodyPr/>
        <a:lstStyle/>
        <a:p>
          <a:endParaRPr lang="de-DE"/>
        </a:p>
      </dgm:t>
    </dgm:pt>
    <dgm:pt modelId="{8FB93EBB-E4FB-41CB-BBF5-CCE40C92D7CB}" type="sibTrans" cxnId="{1FDCF50C-AEA1-41F2-9E13-C2A21CBB82E6}">
      <dgm:prSet/>
      <dgm:spPr/>
      <dgm:t>
        <a:bodyPr/>
        <a:lstStyle/>
        <a:p>
          <a:endParaRPr lang="de-DE"/>
        </a:p>
      </dgm:t>
    </dgm:pt>
    <dgm:pt modelId="{D4EF67FD-DEAF-499D-BC80-750244FAA527}">
      <dgm:prSet/>
      <dgm:spPr/>
      <dgm:t>
        <a:bodyPr/>
        <a:lstStyle/>
        <a:p>
          <a:r>
            <a:rPr lang="en-US" dirty="0" err="1"/>
            <a:t>Zeitliche</a:t>
          </a:r>
          <a:r>
            <a:rPr lang="en-US" dirty="0"/>
            <a:t> </a:t>
          </a:r>
          <a:r>
            <a:rPr lang="en-US" dirty="0" err="1"/>
            <a:t>Anforderungen</a:t>
          </a:r>
          <a:endParaRPr lang="en-US" dirty="0"/>
        </a:p>
      </dgm:t>
    </dgm:pt>
    <dgm:pt modelId="{F8CD73F8-DF2E-43FC-A6AE-B2CA8042F96B}" type="parTrans" cxnId="{7B12A3A5-AADF-4B02-8B1A-EA625CD37863}">
      <dgm:prSet/>
      <dgm:spPr/>
      <dgm:t>
        <a:bodyPr/>
        <a:lstStyle/>
        <a:p>
          <a:endParaRPr lang="de-DE"/>
        </a:p>
      </dgm:t>
    </dgm:pt>
    <dgm:pt modelId="{0652889C-CC07-4044-8891-F53E7CF7C0A0}" type="sibTrans" cxnId="{7B12A3A5-AADF-4B02-8B1A-EA625CD37863}">
      <dgm:prSet/>
      <dgm:spPr/>
      <dgm:t>
        <a:bodyPr/>
        <a:lstStyle/>
        <a:p>
          <a:endParaRPr lang="de-DE"/>
        </a:p>
      </dgm:t>
    </dgm:pt>
    <dgm:pt modelId="{F3A0C00D-9CD3-4AC4-9A65-17391739AD3C}">
      <dgm:prSet/>
      <dgm:spPr/>
      <dgm:t>
        <a:bodyPr/>
        <a:lstStyle/>
        <a:p>
          <a:r>
            <a:rPr lang="en-US" dirty="0" err="1"/>
            <a:t>Funktionale</a:t>
          </a:r>
          <a:r>
            <a:rPr lang="en-US" dirty="0"/>
            <a:t> </a:t>
          </a:r>
          <a:r>
            <a:rPr lang="en-US" dirty="0" err="1"/>
            <a:t>Anforderungen</a:t>
          </a:r>
          <a:endParaRPr lang="en-US" dirty="0"/>
        </a:p>
      </dgm:t>
    </dgm:pt>
    <dgm:pt modelId="{62917395-3771-4B91-A742-0F27A38FED53}" type="parTrans" cxnId="{602ED2CD-825B-4BA6-BB75-6FDF4B675072}">
      <dgm:prSet/>
      <dgm:spPr/>
      <dgm:t>
        <a:bodyPr/>
        <a:lstStyle/>
        <a:p>
          <a:endParaRPr lang="de-DE"/>
        </a:p>
      </dgm:t>
    </dgm:pt>
    <dgm:pt modelId="{46D17AF8-4F01-43C3-B4CD-1884817CC99E}" type="sibTrans" cxnId="{602ED2CD-825B-4BA6-BB75-6FDF4B675072}">
      <dgm:prSet/>
      <dgm:spPr/>
      <dgm:t>
        <a:bodyPr/>
        <a:lstStyle/>
        <a:p>
          <a:endParaRPr lang="de-DE"/>
        </a:p>
      </dgm:t>
    </dgm:pt>
    <dgm:pt modelId="{14085586-D4F8-47F4-862D-135263614533}" type="pres">
      <dgm:prSet presAssocID="{A73BEBBD-8B82-4E49-948A-E6C81F511149}" presName="linear" presStyleCnt="0">
        <dgm:presLayoutVars>
          <dgm:dir/>
          <dgm:animLvl val="lvl"/>
          <dgm:resizeHandles val="exact"/>
        </dgm:presLayoutVars>
      </dgm:prSet>
      <dgm:spPr/>
    </dgm:pt>
    <dgm:pt modelId="{22EFCE80-2A6C-41A6-9A92-E93CCC3947DC}" type="pres">
      <dgm:prSet presAssocID="{41D4E2CF-232E-431F-9AEA-3296C586A298}" presName="parentLin" presStyleCnt="0"/>
      <dgm:spPr/>
    </dgm:pt>
    <dgm:pt modelId="{43F7211F-FE19-43B4-987B-7E80BBFA9393}" type="pres">
      <dgm:prSet presAssocID="{41D4E2CF-232E-431F-9AEA-3296C586A298}" presName="parentLeftMargin" presStyleLbl="node1" presStyleIdx="0" presStyleCnt="7"/>
      <dgm:spPr/>
    </dgm:pt>
    <dgm:pt modelId="{4A43E48C-584F-47E2-BB7A-A9843B882D8D}" type="pres">
      <dgm:prSet presAssocID="{41D4E2CF-232E-431F-9AEA-3296C586A298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E42904BF-E93D-4969-B349-9B1CE4DBA332}" type="pres">
      <dgm:prSet presAssocID="{41D4E2CF-232E-431F-9AEA-3296C586A298}" presName="negativeSpace" presStyleCnt="0"/>
      <dgm:spPr/>
    </dgm:pt>
    <dgm:pt modelId="{55463E23-3234-40E1-8D11-E3DE2DF974FC}" type="pres">
      <dgm:prSet presAssocID="{41D4E2CF-232E-431F-9AEA-3296C586A298}" presName="childText" presStyleLbl="conFgAcc1" presStyleIdx="0" presStyleCnt="7">
        <dgm:presLayoutVars>
          <dgm:bulletEnabled val="1"/>
        </dgm:presLayoutVars>
      </dgm:prSet>
      <dgm:spPr/>
    </dgm:pt>
    <dgm:pt modelId="{96BB8672-B600-413A-B2EE-3012AD4EB82E}" type="pres">
      <dgm:prSet presAssocID="{046E97F8-A1F9-4193-9770-859CFB8254A6}" presName="spaceBetweenRectangles" presStyleCnt="0"/>
      <dgm:spPr/>
    </dgm:pt>
    <dgm:pt modelId="{6D4A6CFB-779C-443A-85E8-8D07188FD46B}" type="pres">
      <dgm:prSet presAssocID="{12EF4652-0B43-4035-B50C-0BE9AD9C802E}" presName="parentLin" presStyleCnt="0"/>
      <dgm:spPr/>
    </dgm:pt>
    <dgm:pt modelId="{B29FEA1A-4ABD-467A-AC96-56FCB2C867E5}" type="pres">
      <dgm:prSet presAssocID="{12EF4652-0B43-4035-B50C-0BE9AD9C802E}" presName="parentLeftMargin" presStyleLbl="node1" presStyleIdx="0" presStyleCnt="7"/>
      <dgm:spPr/>
    </dgm:pt>
    <dgm:pt modelId="{4DEA45B8-C329-451A-9BC0-93B745C86F49}" type="pres">
      <dgm:prSet presAssocID="{12EF4652-0B43-4035-B50C-0BE9AD9C802E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62C0594D-0452-4ECD-82AF-AE3A006656CB}" type="pres">
      <dgm:prSet presAssocID="{12EF4652-0B43-4035-B50C-0BE9AD9C802E}" presName="negativeSpace" presStyleCnt="0"/>
      <dgm:spPr/>
    </dgm:pt>
    <dgm:pt modelId="{90B72006-FBC7-41BC-AB33-ECED50050FCE}" type="pres">
      <dgm:prSet presAssocID="{12EF4652-0B43-4035-B50C-0BE9AD9C802E}" presName="childText" presStyleLbl="conFgAcc1" presStyleIdx="1" presStyleCnt="7">
        <dgm:presLayoutVars>
          <dgm:bulletEnabled val="1"/>
        </dgm:presLayoutVars>
      </dgm:prSet>
      <dgm:spPr/>
    </dgm:pt>
    <dgm:pt modelId="{7523FAAB-041E-4266-85A1-336E2A0772E9}" type="pres">
      <dgm:prSet presAssocID="{D90DF893-C6BF-45AE-95C2-923C390D6938}" presName="spaceBetweenRectangles" presStyleCnt="0"/>
      <dgm:spPr/>
    </dgm:pt>
    <dgm:pt modelId="{ED26CF05-A145-4881-90E1-12641AD8D5A4}" type="pres">
      <dgm:prSet presAssocID="{E57AA3C4-792E-4CB6-8E66-ED1853A81F4A}" presName="parentLin" presStyleCnt="0"/>
      <dgm:spPr/>
    </dgm:pt>
    <dgm:pt modelId="{CB0B4BED-D58A-4D60-92EA-DFDCAE05218D}" type="pres">
      <dgm:prSet presAssocID="{E57AA3C4-792E-4CB6-8E66-ED1853A81F4A}" presName="parentLeftMargin" presStyleLbl="node1" presStyleIdx="1" presStyleCnt="7"/>
      <dgm:spPr/>
    </dgm:pt>
    <dgm:pt modelId="{5768208D-267D-43D3-A388-2845A30FA3D1}" type="pres">
      <dgm:prSet presAssocID="{E57AA3C4-792E-4CB6-8E66-ED1853A81F4A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1D2E721F-DB3D-44F9-A75D-78637A1C743F}" type="pres">
      <dgm:prSet presAssocID="{E57AA3C4-792E-4CB6-8E66-ED1853A81F4A}" presName="negativeSpace" presStyleCnt="0"/>
      <dgm:spPr/>
    </dgm:pt>
    <dgm:pt modelId="{DF7251CA-B948-432C-8364-F609494B4DDF}" type="pres">
      <dgm:prSet presAssocID="{E57AA3C4-792E-4CB6-8E66-ED1853A81F4A}" presName="childText" presStyleLbl="conFgAcc1" presStyleIdx="2" presStyleCnt="7">
        <dgm:presLayoutVars>
          <dgm:bulletEnabled val="1"/>
        </dgm:presLayoutVars>
      </dgm:prSet>
      <dgm:spPr/>
    </dgm:pt>
    <dgm:pt modelId="{5FD5D289-3B88-4877-9001-EF67CF3493D6}" type="pres">
      <dgm:prSet presAssocID="{14F6C615-F1A0-48F6-8C0B-6129D6652445}" presName="spaceBetweenRectangles" presStyleCnt="0"/>
      <dgm:spPr/>
    </dgm:pt>
    <dgm:pt modelId="{1CDACA96-6AA9-4E73-951A-8929895D1CCC}" type="pres">
      <dgm:prSet presAssocID="{D9334CFA-1C7A-46A1-86A8-B4CDB7F10F0B}" presName="parentLin" presStyleCnt="0"/>
      <dgm:spPr/>
    </dgm:pt>
    <dgm:pt modelId="{5C1D16D7-1665-40FB-AD7D-02CCD264FF66}" type="pres">
      <dgm:prSet presAssocID="{D9334CFA-1C7A-46A1-86A8-B4CDB7F10F0B}" presName="parentLeftMargin" presStyleLbl="node1" presStyleIdx="2" presStyleCnt="7"/>
      <dgm:spPr/>
    </dgm:pt>
    <dgm:pt modelId="{285E51DC-BE18-440A-A450-0C880377443A}" type="pres">
      <dgm:prSet presAssocID="{D9334CFA-1C7A-46A1-86A8-B4CDB7F10F0B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3215E38C-333B-451B-A0AD-70FEA88591EA}" type="pres">
      <dgm:prSet presAssocID="{D9334CFA-1C7A-46A1-86A8-B4CDB7F10F0B}" presName="negativeSpace" presStyleCnt="0"/>
      <dgm:spPr/>
    </dgm:pt>
    <dgm:pt modelId="{D16BB61C-3106-4046-9097-FC2BF871D1FB}" type="pres">
      <dgm:prSet presAssocID="{D9334CFA-1C7A-46A1-86A8-B4CDB7F10F0B}" presName="childText" presStyleLbl="conFgAcc1" presStyleIdx="3" presStyleCnt="7">
        <dgm:presLayoutVars>
          <dgm:bulletEnabled val="1"/>
        </dgm:presLayoutVars>
      </dgm:prSet>
      <dgm:spPr/>
    </dgm:pt>
    <dgm:pt modelId="{EE57DA72-FF79-44BF-B37E-3DBA32F6CBB0}" type="pres">
      <dgm:prSet presAssocID="{54C68C1F-64BE-4C9E-8A01-1A4CC93FD535}" presName="spaceBetweenRectangles" presStyleCnt="0"/>
      <dgm:spPr/>
    </dgm:pt>
    <dgm:pt modelId="{09C1C80E-4FD2-4F49-AD6C-AEA375243625}" type="pres">
      <dgm:prSet presAssocID="{3A23A1A4-49AE-4D12-9F1D-11AFAB324053}" presName="parentLin" presStyleCnt="0"/>
      <dgm:spPr/>
    </dgm:pt>
    <dgm:pt modelId="{FA3EBD61-41ED-4C70-98B0-F2FB103516B6}" type="pres">
      <dgm:prSet presAssocID="{3A23A1A4-49AE-4D12-9F1D-11AFAB324053}" presName="parentLeftMargin" presStyleLbl="node1" presStyleIdx="3" presStyleCnt="7"/>
      <dgm:spPr/>
    </dgm:pt>
    <dgm:pt modelId="{8BAF2E28-17A3-4007-B598-9709767FC930}" type="pres">
      <dgm:prSet presAssocID="{3A23A1A4-49AE-4D12-9F1D-11AFAB324053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30B644AC-324D-4AAF-BFB2-06C0E3AE0E19}" type="pres">
      <dgm:prSet presAssocID="{3A23A1A4-49AE-4D12-9F1D-11AFAB324053}" presName="negativeSpace" presStyleCnt="0"/>
      <dgm:spPr/>
    </dgm:pt>
    <dgm:pt modelId="{4B3A74C1-2502-4D67-8974-39B80426E866}" type="pres">
      <dgm:prSet presAssocID="{3A23A1A4-49AE-4D12-9F1D-11AFAB324053}" presName="childText" presStyleLbl="conFgAcc1" presStyleIdx="4" presStyleCnt="7">
        <dgm:presLayoutVars>
          <dgm:bulletEnabled val="1"/>
        </dgm:presLayoutVars>
      </dgm:prSet>
      <dgm:spPr/>
    </dgm:pt>
    <dgm:pt modelId="{17B0C9AC-35F1-4C02-9B69-13FB43BB1752}" type="pres">
      <dgm:prSet presAssocID="{8580402C-97E2-4A88-9B40-A023E3F953FB}" presName="spaceBetweenRectangles" presStyleCnt="0"/>
      <dgm:spPr/>
    </dgm:pt>
    <dgm:pt modelId="{302B8F22-2A1C-44A3-B9D2-94370F38DFC4}" type="pres">
      <dgm:prSet presAssocID="{C0F8CBFC-757D-454E-9388-9B88ADDD59EB}" presName="parentLin" presStyleCnt="0"/>
      <dgm:spPr/>
    </dgm:pt>
    <dgm:pt modelId="{C27D72E1-53AA-4168-A98F-30005A3C9D83}" type="pres">
      <dgm:prSet presAssocID="{C0F8CBFC-757D-454E-9388-9B88ADDD59EB}" presName="parentLeftMargin" presStyleLbl="node1" presStyleIdx="4" presStyleCnt="7"/>
      <dgm:spPr/>
    </dgm:pt>
    <dgm:pt modelId="{692C7F15-B3DE-47EB-A51B-AFA5A0552A72}" type="pres">
      <dgm:prSet presAssocID="{C0F8CBFC-757D-454E-9388-9B88ADDD59EB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CFD03E6E-AB58-4E1A-93F7-E2B3F3690F38}" type="pres">
      <dgm:prSet presAssocID="{C0F8CBFC-757D-454E-9388-9B88ADDD59EB}" presName="negativeSpace" presStyleCnt="0"/>
      <dgm:spPr/>
    </dgm:pt>
    <dgm:pt modelId="{3C83359F-3B78-406E-B834-1C5371846641}" type="pres">
      <dgm:prSet presAssocID="{C0F8CBFC-757D-454E-9388-9B88ADDD59EB}" presName="childText" presStyleLbl="conFgAcc1" presStyleIdx="5" presStyleCnt="7">
        <dgm:presLayoutVars>
          <dgm:bulletEnabled val="1"/>
        </dgm:presLayoutVars>
      </dgm:prSet>
      <dgm:spPr/>
    </dgm:pt>
    <dgm:pt modelId="{6296537F-DCE2-451E-95FF-5355FC6A507D}" type="pres">
      <dgm:prSet presAssocID="{8FB93EBB-E4FB-41CB-BBF5-CCE40C92D7CB}" presName="spaceBetweenRectangles" presStyleCnt="0"/>
      <dgm:spPr/>
    </dgm:pt>
    <dgm:pt modelId="{806402D6-1EE6-4BCE-8AD8-41BF495C0E9C}" type="pres">
      <dgm:prSet presAssocID="{974F0A79-F0BD-4637-8D4C-0A289830E8D0}" presName="parentLin" presStyleCnt="0"/>
      <dgm:spPr/>
    </dgm:pt>
    <dgm:pt modelId="{AA2752AC-949B-433F-A65F-06DAE22BAAFD}" type="pres">
      <dgm:prSet presAssocID="{974F0A79-F0BD-4637-8D4C-0A289830E8D0}" presName="parentLeftMargin" presStyleLbl="node1" presStyleIdx="5" presStyleCnt="7"/>
      <dgm:spPr/>
    </dgm:pt>
    <dgm:pt modelId="{34ED8D75-59DB-431F-A075-940B9A7EDA92}" type="pres">
      <dgm:prSet presAssocID="{974F0A79-F0BD-4637-8D4C-0A289830E8D0}" presName="parentText" presStyleLbl="node1" presStyleIdx="6" presStyleCnt="7">
        <dgm:presLayoutVars>
          <dgm:chMax val="0"/>
          <dgm:bulletEnabled val="1"/>
        </dgm:presLayoutVars>
      </dgm:prSet>
      <dgm:spPr/>
    </dgm:pt>
    <dgm:pt modelId="{B1130E87-4736-41DE-BD8E-ED7DFFF2EB0E}" type="pres">
      <dgm:prSet presAssocID="{974F0A79-F0BD-4637-8D4C-0A289830E8D0}" presName="negativeSpace" presStyleCnt="0"/>
      <dgm:spPr/>
    </dgm:pt>
    <dgm:pt modelId="{68BC1984-1F74-4876-969A-EA64F04A4571}" type="pres">
      <dgm:prSet presAssocID="{974F0A79-F0BD-4637-8D4C-0A289830E8D0}" presName="childText" presStyleLbl="conFgAcc1" presStyleIdx="6" presStyleCnt="7">
        <dgm:presLayoutVars>
          <dgm:bulletEnabled val="1"/>
        </dgm:presLayoutVars>
      </dgm:prSet>
      <dgm:spPr/>
    </dgm:pt>
  </dgm:ptLst>
  <dgm:cxnLst>
    <dgm:cxn modelId="{50519906-2644-4BFB-9026-97EDAF044272}" type="presOf" srcId="{41D4E2CF-232E-431F-9AEA-3296C586A298}" destId="{4A43E48C-584F-47E2-BB7A-A9843B882D8D}" srcOrd="1" destOrd="0" presId="urn:microsoft.com/office/officeart/2005/8/layout/list1"/>
    <dgm:cxn modelId="{6FEE950C-68B4-454E-AD20-F6EC27231CF1}" type="presOf" srcId="{974F0A79-F0BD-4637-8D4C-0A289830E8D0}" destId="{AA2752AC-949B-433F-A65F-06DAE22BAAFD}" srcOrd="0" destOrd="0" presId="urn:microsoft.com/office/officeart/2005/8/layout/list1"/>
    <dgm:cxn modelId="{1FDCF50C-AEA1-41F2-9E13-C2A21CBB82E6}" srcId="{A73BEBBD-8B82-4E49-948A-E6C81F511149}" destId="{C0F8CBFC-757D-454E-9388-9B88ADDD59EB}" srcOrd="5" destOrd="0" parTransId="{C6DE4895-76C4-4770-AC5E-029324B5B024}" sibTransId="{8FB93EBB-E4FB-41CB-BBF5-CCE40C92D7CB}"/>
    <dgm:cxn modelId="{6203FB12-9631-4951-9793-92424BAD696B}" srcId="{E57AA3C4-792E-4CB6-8E66-ED1853A81F4A}" destId="{16AA550A-9300-464F-917F-4265B21F4050}" srcOrd="0" destOrd="0" parTransId="{176B9E1E-5594-4E30-9515-94863905A142}" sibTransId="{95FB3E17-CB3E-4E3E-A21B-D1B109187121}"/>
    <dgm:cxn modelId="{81137225-1EB6-4BFB-9864-AA8C8F28ECCE}" type="presOf" srcId="{974F0A79-F0BD-4637-8D4C-0A289830E8D0}" destId="{34ED8D75-59DB-431F-A075-940B9A7EDA92}" srcOrd="1" destOrd="0" presId="urn:microsoft.com/office/officeart/2005/8/layout/list1"/>
    <dgm:cxn modelId="{8474C027-2A2D-4C4E-9A44-5074165CADC0}" type="presOf" srcId="{5E652B87-B7D0-4AC4-A5FC-F1A599A90815}" destId="{DF7251CA-B948-432C-8364-F609494B4DDF}" srcOrd="0" destOrd="1" presId="urn:microsoft.com/office/officeart/2005/8/layout/list1"/>
    <dgm:cxn modelId="{6F18CB29-5A6B-43B8-8C1D-119647D6B603}" srcId="{41D4E2CF-232E-431F-9AEA-3296C586A298}" destId="{2F9765D3-5700-48A1-BCD2-B4EA5C05545B}" srcOrd="2" destOrd="0" parTransId="{ADDB1E5A-140E-4015-BD13-53E6AEAD0A45}" sibTransId="{621373C9-2E32-4AB6-BA57-569C690AFE07}"/>
    <dgm:cxn modelId="{5057D62F-5564-4B9E-A237-4511A76F063E}" type="presOf" srcId="{B3B5EC6E-FB49-4551-9D63-2064D67B4004}" destId="{55463E23-3234-40E1-8D11-E3DE2DF974FC}" srcOrd="0" destOrd="0" presId="urn:microsoft.com/office/officeart/2005/8/layout/list1"/>
    <dgm:cxn modelId="{52E0155D-C348-4D70-A01B-BF1E932101B1}" type="presOf" srcId="{3A23A1A4-49AE-4D12-9F1D-11AFAB324053}" destId="{FA3EBD61-41ED-4C70-98B0-F2FB103516B6}" srcOrd="0" destOrd="0" presId="urn:microsoft.com/office/officeart/2005/8/layout/list1"/>
    <dgm:cxn modelId="{1011F847-4D95-4788-8039-5A8C08D32003}" srcId="{41D4E2CF-232E-431F-9AEA-3296C586A298}" destId="{B3B5EC6E-FB49-4551-9D63-2064D67B4004}" srcOrd="0" destOrd="0" parTransId="{0E23D037-8FE8-4B7B-BDA4-E406D7909B49}" sibTransId="{0A0CAFA3-DEAB-4584-AF86-F362BBF3414F}"/>
    <dgm:cxn modelId="{47D7836A-2C72-4E89-842F-20A3D5897FED}" srcId="{A73BEBBD-8B82-4E49-948A-E6C81F511149}" destId="{D9334CFA-1C7A-46A1-86A8-B4CDB7F10F0B}" srcOrd="3" destOrd="0" parTransId="{F244F0A6-9684-4D3A-A27E-90709C4D2207}" sibTransId="{54C68C1F-64BE-4C9E-8A01-1A4CC93FD535}"/>
    <dgm:cxn modelId="{E7607C6C-6762-463C-8ADC-C99C0C6024B2}" type="presOf" srcId="{D9334CFA-1C7A-46A1-86A8-B4CDB7F10F0B}" destId="{5C1D16D7-1665-40FB-AD7D-02CCD264FF66}" srcOrd="0" destOrd="0" presId="urn:microsoft.com/office/officeart/2005/8/layout/list1"/>
    <dgm:cxn modelId="{35601D52-9EE6-414D-A5D3-5C2B26BACDB9}" type="presOf" srcId="{12EF4652-0B43-4035-B50C-0BE9AD9C802E}" destId="{4DEA45B8-C329-451A-9BC0-93B745C86F49}" srcOrd="1" destOrd="0" presId="urn:microsoft.com/office/officeart/2005/8/layout/list1"/>
    <dgm:cxn modelId="{8452AC57-9042-47B4-B31D-DD512951D01A}" type="presOf" srcId="{16AA550A-9300-464F-917F-4265B21F4050}" destId="{DF7251CA-B948-432C-8364-F609494B4DDF}" srcOrd="0" destOrd="0" presId="urn:microsoft.com/office/officeart/2005/8/layout/list1"/>
    <dgm:cxn modelId="{CA74CC57-5156-4CDC-ADC9-00C018724B36}" type="presOf" srcId="{2F9765D3-5700-48A1-BCD2-B4EA5C05545B}" destId="{55463E23-3234-40E1-8D11-E3DE2DF974FC}" srcOrd="0" destOrd="2" presId="urn:microsoft.com/office/officeart/2005/8/layout/list1"/>
    <dgm:cxn modelId="{644B5786-7BA1-425E-AD08-40903E68FBA5}" srcId="{A73BEBBD-8B82-4E49-948A-E6C81F511149}" destId="{E57AA3C4-792E-4CB6-8E66-ED1853A81F4A}" srcOrd="2" destOrd="0" parTransId="{E7FD23FC-D5D8-40D3-A096-C19B12AB0E18}" sibTransId="{14F6C615-F1A0-48F6-8C0B-6129D6652445}"/>
    <dgm:cxn modelId="{1178C48D-2B10-47D9-82D4-5400E3837A58}" srcId="{41D4E2CF-232E-431F-9AEA-3296C586A298}" destId="{2AA6E29B-1DC9-4600-A956-D4B44AD8163B}" srcOrd="1" destOrd="0" parTransId="{413636C7-1C2E-4E87-86A4-BC0700481518}" sibTransId="{AECF5910-E8C9-456B-8BC2-7C73D2FA3624}"/>
    <dgm:cxn modelId="{F8D49692-4EEE-4249-BB12-B19225C7BE60}" type="presOf" srcId="{C0F8CBFC-757D-454E-9388-9B88ADDD59EB}" destId="{C27D72E1-53AA-4168-A98F-30005A3C9D83}" srcOrd="0" destOrd="0" presId="urn:microsoft.com/office/officeart/2005/8/layout/list1"/>
    <dgm:cxn modelId="{DE250094-6E59-4C3B-A222-2A3900E5B42F}" srcId="{A73BEBBD-8B82-4E49-948A-E6C81F511149}" destId="{974F0A79-F0BD-4637-8D4C-0A289830E8D0}" srcOrd="6" destOrd="0" parTransId="{2A5E3645-1A9A-4586-99BA-F931F1D2A286}" sibTransId="{AAC05A9C-F817-443D-8F03-4613DC181B18}"/>
    <dgm:cxn modelId="{586E1197-6842-4E4B-8B90-318157198B5C}" type="presOf" srcId="{2AA6E29B-1DC9-4600-A956-D4B44AD8163B}" destId="{55463E23-3234-40E1-8D11-E3DE2DF974FC}" srcOrd="0" destOrd="1" presId="urn:microsoft.com/office/officeart/2005/8/layout/list1"/>
    <dgm:cxn modelId="{83CD55A5-AF5F-4D71-B1D4-270D243FBF75}" type="presOf" srcId="{E57AA3C4-792E-4CB6-8E66-ED1853A81F4A}" destId="{5768208D-267D-43D3-A388-2845A30FA3D1}" srcOrd="1" destOrd="0" presId="urn:microsoft.com/office/officeart/2005/8/layout/list1"/>
    <dgm:cxn modelId="{7B12A3A5-AADF-4B02-8B1A-EA625CD37863}" srcId="{12EF4652-0B43-4035-B50C-0BE9AD9C802E}" destId="{D4EF67FD-DEAF-499D-BC80-750244FAA527}" srcOrd="0" destOrd="0" parTransId="{F8CD73F8-DF2E-43FC-A6AE-B2CA8042F96B}" sibTransId="{0652889C-CC07-4044-8891-F53E7CF7C0A0}"/>
    <dgm:cxn modelId="{A9329EB0-0693-43F7-93C7-D40DDA88A74A}" srcId="{E57AA3C4-792E-4CB6-8E66-ED1853A81F4A}" destId="{5E652B87-B7D0-4AC4-A5FC-F1A599A90815}" srcOrd="1" destOrd="0" parTransId="{55DE4D03-2DF8-4022-8A20-476337D36EA9}" sibTransId="{9D4ABAA6-777C-40B8-8182-8980672BAD4E}"/>
    <dgm:cxn modelId="{4B3A0BC7-2BDD-4C6E-BF7C-87EE47CBB009}" srcId="{A73BEBBD-8B82-4E49-948A-E6C81F511149}" destId="{12EF4652-0B43-4035-B50C-0BE9AD9C802E}" srcOrd="1" destOrd="0" parTransId="{29C2A8EA-9C3F-4876-916A-5357DA92E335}" sibTransId="{D90DF893-C6BF-45AE-95C2-923C390D6938}"/>
    <dgm:cxn modelId="{602ED2CD-825B-4BA6-BB75-6FDF4B675072}" srcId="{12EF4652-0B43-4035-B50C-0BE9AD9C802E}" destId="{F3A0C00D-9CD3-4AC4-9A65-17391739AD3C}" srcOrd="1" destOrd="0" parTransId="{62917395-3771-4B91-A742-0F27A38FED53}" sibTransId="{46D17AF8-4F01-43C3-B4CD-1884817CC99E}"/>
    <dgm:cxn modelId="{F27D48D1-6BE6-497F-997B-D05E03192F7C}" type="presOf" srcId="{12EF4652-0B43-4035-B50C-0BE9AD9C802E}" destId="{B29FEA1A-4ABD-467A-AC96-56FCB2C867E5}" srcOrd="0" destOrd="0" presId="urn:microsoft.com/office/officeart/2005/8/layout/list1"/>
    <dgm:cxn modelId="{C1E25FD2-30E2-41ED-A570-E84A1B4CB920}" type="presOf" srcId="{6952B714-EADF-43A0-93D6-030165B8D115}" destId="{55463E23-3234-40E1-8D11-E3DE2DF974FC}" srcOrd="0" destOrd="4" presId="urn:microsoft.com/office/officeart/2005/8/layout/list1"/>
    <dgm:cxn modelId="{018A2DD5-E52A-4A94-9DDB-DA07390ECA16}" type="presOf" srcId="{E57AA3C4-792E-4CB6-8E66-ED1853A81F4A}" destId="{CB0B4BED-D58A-4D60-92EA-DFDCAE05218D}" srcOrd="0" destOrd="0" presId="urn:microsoft.com/office/officeart/2005/8/layout/list1"/>
    <dgm:cxn modelId="{325605DB-8309-4F9B-B9DC-604F8E0048EA}" type="presOf" srcId="{D4EF67FD-DEAF-499D-BC80-750244FAA527}" destId="{90B72006-FBC7-41BC-AB33-ECED50050FCE}" srcOrd="0" destOrd="0" presId="urn:microsoft.com/office/officeart/2005/8/layout/list1"/>
    <dgm:cxn modelId="{26988ADB-E5A0-4E0E-89D4-8053A76458AC}" srcId="{A73BEBBD-8B82-4E49-948A-E6C81F511149}" destId="{41D4E2CF-232E-431F-9AEA-3296C586A298}" srcOrd="0" destOrd="0" parTransId="{C669BAB2-F54C-4D27-8E0D-DD0B9BAD5E31}" sibTransId="{046E97F8-A1F9-4193-9770-859CFB8254A6}"/>
    <dgm:cxn modelId="{02B156DD-5DCF-40EF-928E-5B64C4ED9F2C}" type="presOf" srcId="{3A23A1A4-49AE-4D12-9F1D-11AFAB324053}" destId="{8BAF2E28-17A3-4007-B598-9709767FC930}" srcOrd="1" destOrd="0" presId="urn:microsoft.com/office/officeart/2005/8/layout/list1"/>
    <dgm:cxn modelId="{6DA5DFE1-B0C2-4B27-8CC4-D2AC8D125216}" srcId="{A73BEBBD-8B82-4E49-948A-E6C81F511149}" destId="{3A23A1A4-49AE-4D12-9F1D-11AFAB324053}" srcOrd="4" destOrd="0" parTransId="{4E4CA7C3-F7F1-4F9A-8E13-EF8FEE7DE94C}" sibTransId="{8580402C-97E2-4A88-9B40-A023E3F953FB}"/>
    <dgm:cxn modelId="{C8AC1FE2-9D57-44C8-83D0-363888B673E0}" type="presOf" srcId="{29298D16-8099-4A11-8D70-A1B451AF49AB}" destId="{55463E23-3234-40E1-8D11-E3DE2DF974FC}" srcOrd="0" destOrd="3" presId="urn:microsoft.com/office/officeart/2005/8/layout/list1"/>
    <dgm:cxn modelId="{D0C747E4-326F-4477-BF4D-932A42DC34CD}" type="presOf" srcId="{C0F8CBFC-757D-454E-9388-9B88ADDD59EB}" destId="{692C7F15-B3DE-47EB-A51B-AFA5A0552A72}" srcOrd="1" destOrd="0" presId="urn:microsoft.com/office/officeart/2005/8/layout/list1"/>
    <dgm:cxn modelId="{72AD7EED-372E-401A-9836-75D8C313D6CD}" srcId="{41D4E2CF-232E-431F-9AEA-3296C586A298}" destId="{29298D16-8099-4A11-8D70-A1B451AF49AB}" srcOrd="3" destOrd="0" parTransId="{8AC67615-B1FA-4195-91B0-107A2B138AB9}" sibTransId="{FAD7EB28-BF66-4F0E-A2DA-0311AAB93748}"/>
    <dgm:cxn modelId="{29A4EEF1-A9E2-42B2-8F5B-F3605CDE70C3}" type="presOf" srcId="{D9334CFA-1C7A-46A1-86A8-B4CDB7F10F0B}" destId="{285E51DC-BE18-440A-A450-0C880377443A}" srcOrd="1" destOrd="0" presId="urn:microsoft.com/office/officeart/2005/8/layout/list1"/>
    <dgm:cxn modelId="{D75E48F5-753E-4B97-B5C4-E74DA6BE240A}" type="presOf" srcId="{F3A0C00D-9CD3-4AC4-9A65-17391739AD3C}" destId="{90B72006-FBC7-41BC-AB33-ECED50050FCE}" srcOrd="0" destOrd="1" presId="urn:microsoft.com/office/officeart/2005/8/layout/list1"/>
    <dgm:cxn modelId="{7FE539F9-BDE1-4191-8F8F-8348130DA017}" type="presOf" srcId="{41D4E2CF-232E-431F-9AEA-3296C586A298}" destId="{43F7211F-FE19-43B4-987B-7E80BBFA9393}" srcOrd="0" destOrd="0" presId="urn:microsoft.com/office/officeart/2005/8/layout/list1"/>
    <dgm:cxn modelId="{77D5F4FC-AF6D-48E7-B9DA-E9675AA8FD9E}" type="presOf" srcId="{A73BEBBD-8B82-4E49-948A-E6C81F511149}" destId="{14085586-D4F8-47F4-862D-135263614533}" srcOrd="0" destOrd="0" presId="urn:microsoft.com/office/officeart/2005/8/layout/list1"/>
    <dgm:cxn modelId="{4DF193FE-124D-456A-845C-8ADFF7333BF6}" srcId="{41D4E2CF-232E-431F-9AEA-3296C586A298}" destId="{6952B714-EADF-43A0-93D6-030165B8D115}" srcOrd="4" destOrd="0" parTransId="{D9B6F0E0-EADE-4FE3-9B23-784C73BBADE3}" sibTransId="{81479BCC-3132-4D5C-8EE1-0DDF378990B1}"/>
    <dgm:cxn modelId="{326ED841-8D3C-4EF7-A0FD-B0338A08A13E}" type="presParOf" srcId="{14085586-D4F8-47F4-862D-135263614533}" destId="{22EFCE80-2A6C-41A6-9A92-E93CCC3947DC}" srcOrd="0" destOrd="0" presId="urn:microsoft.com/office/officeart/2005/8/layout/list1"/>
    <dgm:cxn modelId="{8EA29BFD-840C-49AA-8E6E-AB4EE8F775EE}" type="presParOf" srcId="{22EFCE80-2A6C-41A6-9A92-E93CCC3947DC}" destId="{43F7211F-FE19-43B4-987B-7E80BBFA9393}" srcOrd="0" destOrd="0" presId="urn:microsoft.com/office/officeart/2005/8/layout/list1"/>
    <dgm:cxn modelId="{0EF45953-7743-41B6-8F40-22F2009F8885}" type="presParOf" srcId="{22EFCE80-2A6C-41A6-9A92-E93CCC3947DC}" destId="{4A43E48C-584F-47E2-BB7A-A9843B882D8D}" srcOrd="1" destOrd="0" presId="urn:microsoft.com/office/officeart/2005/8/layout/list1"/>
    <dgm:cxn modelId="{2A1350EE-2C37-4154-AC51-4B5D74D58B5D}" type="presParOf" srcId="{14085586-D4F8-47F4-862D-135263614533}" destId="{E42904BF-E93D-4969-B349-9B1CE4DBA332}" srcOrd="1" destOrd="0" presId="urn:microsoft.com/office/officeart/2005/8/layout/list1"/>
    <dgm:cxn modelId="{6BBEE58F-E5B7-4E4F-9A9B-603CB8ED30D3}" type="presParOf" srcId="{14085586-D4F8-47F4-862D-135263614533}" destId="{55463E23-3234-40E1-8D11-E3DE2DF974FC}" srcOrd="2" destOrd="0" presId="urn:microsoft.com/office/officeart/2005/8/layout/list1"/>
    <dgm:cxn modelId="{5AF5222B-678E-4BA5-A5DB-960F7FFB59F5}" type="presParOf" srcId="{14085586-D4F8-47F4-862D-135263614533}" destId="{96BB8672-B600-413A-B2EE-3012AD4EB82E}" srcOrd="3" destOrd="0" presId="urn:microsoft.com/office/officeart/2005/8/layout/list1"/>
    <dgm:cxn modelId="{4E323739-31C3-4B1A-8BFA-9EED3DF8745F}" type="presParOf" srcId="{14085586-D4F8-47F4-862D-135263614533}" destId="{6D4A6CFB-779C-443A-85E8-8D07188FD46B}" srcOrd="4" destOrd="0" presId="urn:microsoft.com/office/officeart/2005/8/layout/list1"/>
    <dgm:cxn modelId="{EFC5DF48-EBD9-4E9F-891C-24D9530E6FBE}" type="presParOf" srcId="{6D4A6CFB-779C-443A-85E8-8D07188FD46B}" destId="{B29FEA1A-4ABD-467A-AC96-56FCB2C867E5}" srcOrd="0" destOrd="0" presId="urn:microsoft.com/office/officeart/2005/8/layout/list1"/>
    <dgm:cxn modelId="{7467FE09-E610-466A-9849-6C7E78E00F2E}" type="presParOf" srcId="{6D4A6CFB-779C-443A-85E8-8D07188FD46B}" destId="{4DEA45B8-C329-451A-9BC0-93B745C86F49}" srcOrd="1" destOrd="0" presId="urn:microsoft.com/office/officeart/2005/8/layout/list1"/>
    <dgm:cxn modelId="{8D40696C-F16F-4DDE-9D5F-3F3192C47C76}" type="presParOf" srcId="{14085586-D4F8-47F4-862D-135263614533}" destId="{62C0594D-0452-4ECD-82AF-AE3A006656CB}" srcOrd="5" destOrd="0" presId="urn:microsoft.com/office/officeart/2005/8/layout/list1"/>
    <dgm:cxn modelId="{7B733370-1106-4C31-AA11-6DF3A6D832AF}" type="presParOf" srcId="{14085586-D4F8-47F4-862D-135263614533}" destId="{90B72006-FBC7-41BC-AB33-ECED50050FCE}" srcOrd="6" destOrd="0" presId="urn:microsoft.com/office/officeart/2005/8/layout/list1"/>
    <dgm:cxn modelId="{868E9F34-7DCE-4A06-8E03-2AD276CE42D2}" type="presParOf" srcId="{14085586-D4F8-47F4-862D-135263614533}" destId="{7523FAAB-041E-4266-85A1-336E2A0772E9}" srcOrd="7" destOrd="0" presId="urn:microsoft.com/office/officeart/2005/8/layout/list1"/>
    <dgm:cxn modelId="{6F5BF05E-BA8B-432E-8A17-1517AD2DFABF}" type="presParOf" srcId="{14085586-D4F8-47F4-862D-135263614533}" destId="{ED26CF05-A145-4881-90E1-12641AD8D5A4}" srcOrd="8" destOrd="0" presId="urn:microsoft.com/office/officeart/2005/8/layout/list1"/>
    <dgm:cxn modelId="{3B29ACD8-551D-40DB-AB3D-5CE21C963956}" type="presParOf" srcId="{ED26CF05-A145-4881-90E1-12641AD8D5A4}" destId="{CB0B4BED-D58A-4D60-92EA-DFDCAE05218D}" srcOrd="0" destOrd="0" presId="urn:microsoft.com/office/officeart/2005/8/layout/list1"/>
    <dgm:cxn modelId="{5FE88500-12C2-42A4-B7F6-BCCF3912E0A6}" type="presParOf" srcId="{ED26CF05-A145-4881-90E1-12641AD8D5A4}" destId="{5768208D-267D-43D3-A388-2845A30FA3D1}" srcOrd="1" destOrd="0" presId="urn:microsoft.com/office/officeart/2005/8/layout/list1"/>
    <dgm:cxn modelId="{2FFD5EFF-E6D6-4336-A4B8-CE0ED19812A6}" type="presParOf" srcId="{14085586-D4F8-47F4-862D-135263614533}" destId="{1D2E721F-DB3D-44F9-A75D-78637A1C743F}" srcOrd="9" destOrd="0" presId="urn:microsoft.com/office/officeart/2005/8/layout/list1"/>
    <dgm:cxn modelId="{6E9DCCCC-31D1-430F-97D5-611428B7D01C}" type="presParOf" srcId="{14085586-D4F8-47F4-862D-135263614533}" destId="{DF7251CA-B948-432C-8364-F609494B4DDF}" srcOrd="10" destOrd="0" presId="urn:microsoft.com/office/officeart/2005/8/layout/list1"/>
    <dgm:cxn modelId="{C256A6D3-F504-4EAE-8874-D482EAA7F696}" type="presParOf" srcId="{14085586-D4F8-47F4-862D-135263614533}" destId="{5FD5D289-3B88-4877-9001-EF67CF3493D6}" srcOrd="11" destOrd="0" presId="urn:microsoft.com/office/officeart/2005/8/layout/list1"/>
    <dgm:cxn modelId="{A320D32B-A5D1-41B5-8C53-B58DE05A915F}" type="presParOf" srcId="{14085586-D4F8-47F4-862D-135263614533}" destId="{1CDACA96-6AA9-4E73-951A-8929895D1CCC}" srcOrd="12" destOrd="0" presId="urn:microsoft.com/office/officeart/2005/8/layout/list1"/>
    <dgm:cxn modelId="{D8349A3D-45ED-4464-8F53-A4A6B612C2BF}" type="presParOf" srcId="{1CDACA96-6AA9-4E73-951A-8929895D1CCC}" destId="{5C1D16D7-1665-40FB-AD7D-02CCD264FF66}" srcOrd="0" destOrd="0" presId="urn:microsoft.com/office/officeart/2005/8/layout/list1"/>
    <dgm:cxn modelId="{1AB5EEC8-DA2C-4AF1-9E96-3DBDDB21F19C}" type="presParOf" srcId="{1CDACA96-6AA9-4E73-951A-8929895D1CCC}" destId="{285E51DC-BE18-440A-A450-0C880377443A}" srcOrd="1" destOrd="0" presId="urn:microsoft.com/office/officeart/2005/8/layout/list1"/>
    <dgm:cxn modelId="{0C39C352-59AA-4BB3-A7FB-0842E0653DC0}" type="presParOf" srcId="{14085586-D4F8-47F4-862D-135263614533}" destId="{3215E38C-333B-451B-A0AD-70FEA88591EA}" srcOrd="13" destOrd="0" presId="urn:microsoft.com/office/officeart/2005/8/layout/list1"/>
    <dgm:cxn modelId="{984CFD31-77B3-42FE-ACED-6D3D3F271348}" type="presParOf" srcId="{14085586-D4F8-47F4-862D-135263614533}" destId="{D16BB61C-3106-4046-9097-FC2BF871D1FB}" srcOrd="14" destOrd="0" presId="urn:microsoft.com/office/officeart/2005/8/layout/list1"/>
    <dgm:cxn modelId="{190E22E3-81F0-42BF-886D-3E5F411E7FE4}" type="presParOf" srcId="{14085586-D4F8-47F4-862D-135263614533}" destId="{EE57DA72-FF79-44BF-B37E-3DBA32F6CBB0}" srcOrd="15" destOrd="0" presId="urn:microsoft.com/office/officeart/2005/8/layout/list1"/>
    <dgm:cxn modelId="{537E5B17-6BE6-46BC-AC08-592DEC519BE2}" type="presParOf" srcId="{14085586-D4F8-47F4-862D-135263614533}" destId="{09C1C80E-4FD2-4F49-AD6C-AEA375243625}" srcOrd="16" destOrd="0" presId="urn:microsoft.com/office/officeart/2005/8/layout/list1"/>
    <dgm:cxn modelId="{C9929CBC-C1A0-4A8B-96EC-110210C12D08}" type="presParOf" srcId="{09C1C80E-4FD2-4F49-AD6C-AEA375243625}" destId="{FA3EBD61-41ED-4C70-98B0-F2FB103516B6}" srcOrd="0" destOrd="0" presId="urn:microsoft.com/office/officeart/2005/8/layout/list1"/>
    <dgm:cxn modelId="{1293A89C-699C-48D1-A01F-432B57105114}" type="presParOf" srcId="{09C1C80E-4FD2-4F49-AD6C-AEA375243625}" destId="{8BAF2E28-17A3-4007-B598-9709767FC930}" srcOrd="1" destOrd="0" presId="urn:microsoft.com/office/officeart/2005/8/layout/list1"/>
    <dgm:cxn modelId="{8885E4F3-B0EB-4FB8-8A49-7C7DDFC5AA9D}" type="presParOf" srcId="{14085586-D4F8-47F4-862D-135263614533}" destId="{30B644AC-324D-4AAF-BFB2-06C0E3AE0E19}" srcOrd="17" destOrd="0" presId="urn:microsoft.com/office/officeart/2005/8/layout/list1"/>
    <dgm:cxn modelId="{C4D87734-8B2B-432E-98E9-5A32E272FF38}" type="presParOf" srcId="{14085586-D4F8-47F4-862D-135263614533}" destId="{4B3A74C1-2502-4D67-8974-39B80426E866}" srcOrd="18" destOrd="0" presId="urn:microsoft.com/office/officeart/2005/8/layout/list1"/>
    <dgm:cxn modelId="{6637B31E-AB86-47CB-AA7E-E157C1B30D50}" type="presParOf" srcId="{14085586-D4F8-47F4-862D-135263614533}" destId="{17B0C9AC-35F1-4C02-9B69-13FB43BB1752}" srcOrd="19" destOrd="0" presId="urn:microsoft.com/office/officeart/2005/8/layout/list1"/>
    <dgm:cxn modelId="{9776D8D0-C9F9-4844-847B-BEA3829E2D6D}" type="presParOf" srcId="{14085586-D4F8-47F4-862D-135263614533}" destId="{302B8F22-2A1C-44A3-B9D2-94370F38DFC4}" srcOrd="20" destOrd="0" presId="urn:microsoft.com/office/officeart/2005/8/layout/list1"/>
    <dgm:cxn modelId="{6F554CFA-0892-41E4-A4F7-9E1E26089102}" type="presParOf" srcId="{302B8F22-2A1C-44A3-B9D2-94370F38DFC4}" destId="{C27D72E1-53AA-4168-A98F-30005A3C9D83}" srcOrd="0" destOrd="0" presId="urn:microsoft.com/office/officeart/2005/8/layout/list1"/>
    <dgm:cxn modelId="{80C2CFA7-C757-481C-9897-B0FE77542BDF}" type="presParOf" srcId="{302B8F22-2A1C-44A3-B9D2-94370F38DFC4}" destId="{692C7F15-B3DE-47EB-A51B-AFA5A0552A72}" srcOrd="1" destOrd="0" presId="urn:microsoft.com/office/officeart/2005/8/layout/list1"/>
    <dgm:cxn modelId="{57244EA7-1E32-484C-AB3E-267F0CB47CD0}" type="presParOf" srcId="{14085586-D4F8-47F4-862D-135263614533}" destId="{CFD03E6E-AB58-4E1A-93F7-E2B3F3690F38}" srcOrd="21" destOrd="0" presId="urn:microsoft.com/office/officeart/2005/8/layout/list1"/>
    <dgm:cxn modelId="{90E4E7B3-9B68-46EC-9BA6-FBFD5B785B7E}" type="presParOf" srcId="{14085586-D4F8-47F4-862D-135263614533}" destId="{3C83359F-3B78-406E-B834-1C5371846641}" srcOrd="22" destOrd="0" presId="urn:microsoft.com/office/officeart/2005/8/layout/list1"/>
    <dgm:cxn modelId="{77AC3F26-1094-47D0-8297-324779C46C88}" type="presParOf" srcId="{14085586-D4F8-47F4-862D-135263614533}" destId="{6296537F-DCE2-451E-95FF-5355FC6A507D}" srcOrd="23" destOrd="0" presId="urn:microsoft.com/office/officeart/2005/8/layout/list1"/>
    <dgm:cxn modelId="{99141CF2-6CA5-489B-A738-514BECA4AE77}" type="presParOf" srcId="{14085586-D4F8-47F4-862D-135263614533}" destId="{806402D6-1EE6-4BCE-8AD8-41BF495C0E9C}" srcOrd="24" destOrd="0" presId="urn:microsoft.com/office/officeart/2005/8/layout/list1"/>
    <dgm:cxn modelId="{86E4291A-3689-43B7-8496-CC613D741448}" type="presParOf" srcId="{806402D6-1EE6-4BCE-8AD8-41BF495C0E9C}" destId="{AA2752AC-949B-433F-A65F-06DAE22BAAFD}" srcOrd="0" destOrd="0" presId="urn:microsoft.com/office/officeart/2005/8/layout/list1"/>
    <dgm:cxn modelId="{F8AF3374-51A4-4550-90CC-E16015E52FED}" type="presParOf" srcId="{806402D6-1EE6-4BCE-8AD8-41BF495C0E9C}" destId="{34ED8D75-59DB-431F-A075-940B9A7EDA92}" srcOrd="1" destOrd="0" presId="urn:microsoft.com/office/officeart/2005/8/layout/list1"/>
    <dgm:cxn modelId="{642E5514-8C0B-4EEA-8FEA-779F871B6636}" type="presParOf" srcId="{14085586-D4F8-47F4-862D-135263614533}" destId="{B1130E87-4736-41DE-BD8E-ED7DFFF2EB0E}" srcOrd="25" destOrd="0" presId="urn:microsoft.com/office/officeart/2005/8/layout/list1"/>
    <dgm:cxn modelId="{CA9293A9-8E3D-4E89-87FA-54AE26A494F2}" type="presParOf" srcId="{14085586-D4F8-47F4-862D-135263614533}" destId="{68BC1984-1F74-4876-969A-EA64F04A4571}" srcOrd="2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463E23-3234-40E1-8D11-E3DE2DF974FC}">
      <dsp:nvSpPr>
        <dsp:cNvPr id="0" name=""/>
        <dsp:cNvSpPr/>
      </dsp:nvSpPr>
      <dsp:spPr>
        <a:xfrm>
          <a:off x="0" y="262452"/>
          <a:ext cx="4492602" cy="11781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8676" tIns="229108" rIns="348676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Was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 err="1"/>
            <a:t>Warum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 err="1"/>
            <a:t>Ziele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 err="1"/>
            <a:t>Konzept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Demonstration</a:t>
          </a:r>
        </a:p>
      </dsp:txBody>
      <dsp:txXfrm>
        <a:off x="0" y="262452"/>
        <a:ext cx="4492602" cy="1178100"/>
      </dsp:txXfrm>
    </dsp:sp>
    <dsp:sp modelId="{4A43E48C-584F-47E2-BB7A-A9843B882D8D}">
      <dsp:nvSpPr>
        <dsp:cNvPr id="0" name=""/>
        <dsp:cNvSpPr/>
      </dsp:nvSpPr>
      <dsp:spPr>
        <a:xfrm>
          <a:off x="224630" y="100092"/>
          <a:ext cx="3144821" cy="3247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867" tIns="0" rIns="118867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baseline="0" dirty="0"/>
            <a:t>Einleitung &amp; Präsentation</a:t>
          </a:r>
          <a:endParaRPr lang="en-US" sz="1100" kern="1200" dirty="0"/>
        </a:p>
      </dsp:txBody>
      <dsp:txXfrm>
        <a:off x="240482" y="115944"/>
        <a:ext cx="3113117" cy="293016"/>
      </dsp:txXfrm>
    </dsp:sp>
    <dsp:sp modelId="{90B72006-FBC7-41BC-AB33-ECED50050FCE}">
      <dsp:nvSpPr>
        <dsp:cNvPr id="0" name=""/>
        <dsp:cNvSpPr/>
      </dsp:nvSpPr>
      <dsp:spPr>
        <a:xfrm>
          <a:off x="0" y="1662312"/>
          <a:ext cx="4492602" cy="64102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8676" tIns="229108" rIns="348676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 err="1"/>
            <a:t>Zeitliche</a:t>
          </a:r>
          <a:r>
            <a:rPr lang="en-US" sz="1100" kern="1200" dirty="0"/>
            <a:t> </a:t>
          </a:r>
          <a:r>
            <a:rPr lang="en-US" sz="1100" kern="1200" dirty="0" err="1"/>
            <a:t>Anforderungen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 err="1"/>
            <a:t>Funktionale</a:t>
          </a:r>
          <a:r>
            <a:rPr lang="en-US" sz="1100" kern="1200" dirty="0"/>
            <a:t> </a:t>
          </a:r>
          <a:r>
            <a:rPr lang="en-US" sz="1100" kern="1200" dirty="0" err="1"/>
            <a:t>Anforderungen</a:t>
          </a:r>
          <a:endParaRPr lang="en-US" sz="1100" kern="1200" dirty="0"/>
        </a:p>
      </dsp:txBody>
      <dsp:txXfrm>
        <a:off x="0" y="1662312"/>
        <a:ext cx="4492602" cy="641024"/>
      </dsp:txXfrm>
    </dsp:sp>
    <dsp:sp modelId="{4DEA45B8-C329-451A-9BC0-93B745C86F49}">
      <dsp:nvSpPr>
        <dsp:cNvPr id="0" name=""/>
        <dsp:cNvSpPr/>
      </dsp:nvSpPr>
      <dsp:spPr>
        <a:xfrm>
          <a:off x="224630" y="1499952"/>
          <a:ext cx="3144821" cy="3247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867" tIns="0" rIns="118867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baseline="0" dirty="0"/>
            <a:t>Eigenschaften des Systems</a:t>
          </a:r>
          <a:endParaRPr lang="en-US" sz="1100" kern="1200" dirty="0"/>
        </a:p>
      </dsp:txBody>
      <dsp:txXfrm>
        <a:off x="240482" y="1515804"/>
        <a:ext cx="3113117" cy="293016"/>
      </dsp:txXfrm>
    </dsp:sp>
    <dsp:sp modelId="{DF7251CA-B948-432C-8364-F609494B4DDF}">
      <dsp:nvSpPr>
        <dsp:cNvPr id="0" name=""/>
        <dsp:cNvSpPr/>
      </dsp:nvSpPr>
      <dsp:spPr>
        <a:xfrm>
          <a:off x="0" y="2525097"/>
          <a:ext cx="4492602" cy="64102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8676" tIns="229108" rIns="348676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/>
            <a:t>Uppaal</a:t>
          </a:r>
          <a:endParaRPr lang="en-US" sz="1100" kern="120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/>
            <a:t>Architektur</a:t>
          </a:r>
          <a:endParaRPr lang="en-US" sz="1100" kern="1200" dirty="0"/>
        </a:p>
      </dsp:txBody>
      <dsp:txXfrm>
        <a:off x="0" y="2525097"/>
        <a:ext cx="4492602" cy="641024"/>
      </dsp:txXfrm>
    </dsp:sp>
    <dsp:sp modelId="{5768208D-267D-43D3-A388-2845A30FA3D1}">
      <dsp:nvSpPr>
        <dsp:cNvPr id="0" name=""/>
        <dsp:cNvSpPr/>
      </dsp:nvSpPr>
      <dsp:spPr>
        <a:xfrm>
          <a:off x="224630" y="2362737"/>
          <a:ext cx="3144821" cy="32472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867" tIns="0" rIns="118867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baseline="0"/>
            <a:t>Modellierung</a:t>
          </a:r>
          <a:endParaRPr lang="en-US" sz="1100" kern="1200"/>
        </a:p>
      </dsp:txBody>
      <dsp:txXfrm>
        <a:off x="240482" y="2378589"/>
        <a:ext cx="3113117" cy="293016"/>
      </dsp:txXfrm>
    </dsp:sp>
    <dsp:sp modelId="{D16BB61C-3106-4046-9097-FC2BF871D1FB}">
      <dsp:nvSpPr>
        <dsp:cNvPr id="0" name=""/>
        <dsp:cNvSpPr/>
      </dsp:nvSpPr>
      <dsp:spPr>
        <a:xfrm>
          <a:off x="0" y="3387882"/>
          <a:ext cx="4492602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5E51DC-BE18-440A-A450-0C880377443A}">
      <dsp:nvSpPr>
        <dsp:cNvPr id="0" name=""/>
        <dsp:cNvSpPr/>
      </dsp:nvSpPr>
      <dsp:spPr>
        <a:xfrm>
          <a:off x="224630" y="3225522"/>
          <a:ext cx="3144821" cy="32472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867" tIns="0" rIns="118867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baseline="0" dirty="0"/>
            <a:t>Testen</a:t>
          </a:r>
          <a:endParaRPr lang="en-US" sz="1100" kern="1200" dirty="0"/>
        </a:p>
      </dsp:txBody>
      <dsp:txXfrm>
        <a:off x="240482" y="3241374"/>
        <a:ext cx="3113117" cy="293016"/>
      </dsp:txXfrm>
    </dsp:sp>
    <dsp:sp modelId="{4B3A74C1-2502-4D67-8974-39B80426E866}">
      <dsp:nvSpPr>
        <dsp:cNvPr id="0" name=""/>
        <dsp:cNvSpPr/>
      </dsp:nvSpPr>
      <dsp:spPr>
        <a:xfrm>
          <a:off x="0" y="3886842"/>
          <a:ext cx="4492602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AF2E28-17A3-4007-B598-9709767FC930}">
      <dsp:nvSpPr>
        <dsp:cNvPr id="0" name=""/>
        <dsp:cNvSpPr/>
      </dsp:nvSpPr>
      <dsp:spPr>
        <a:xfrm>
          <a:off x="224630" y="3724482"/>
          <a:ext cx="3144821" cy="32472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867" tIns="0" rIns="118867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baseline="0" dirty="0"/>
            <a:t>Fazit</a:t>
          </a:r>
          <a:endParaRPr lang="en-US" sz="1100" kern="1200" dirty="0"/>
        </a:p>
      </dsp:txBody>
      <dsp:txXfrm>
        <a:off x="240482" y="3740334"/>
        <a:ext cx="3113117" cy="293016"/>
      </dsp:txXfrm>
    </dsp:sp>
    <dsp:sp modelId="{3C83359F-3B78-406E-B834-1C5371846641}">
      <dsp:nvSpPr>
        <dsp:cNvPr id="0" name=""/>
        <dsp:cNvSpPr/>
      </dsp:nvSpPr>
      <dsp:spPr>
        <a:xfrm>
          <a:off x="0" y="4385802"/>
          <a:ext cx="4492602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2C7F15-B3DE-47EB-A51B-AFA5A0552A72}">
      <dsp:nvSpPr>
        <dsp:cNvPr id="0" name=""/>
        <dsp:cNvSpPr/>
      </dsp:nvSpPr>
      <dsp:spPr>
        <a:xfrm>
          <a:off x="224630" y="4223442"/>
          <a:ext cx="3144821" cy="3247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867" tIns="0" rIns="118867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Evaluation</a:t>
          </a:r>
        </a:p>
      </dsp:txBody>
      <dsp:txXfrm>
        <a:off x="240482" y="4239294"/>
        <a:ext cx="3113117" cy="293016"/>
      </dsp:txXfrm>
    </dsp:sp>
    <dsp:sp modelId="{68BC1984-1F74-4876-969A-EA64F04A4571}">
      <dsp:nvSpPr>
        <dsp:cNvPr id="0" name=""/>
        <dsp:cNvSpPr/>
      </dsp:nvSpPr>
      <dsp:spPr>
        <a:xfrm>
          <a:off x="0" y="4884762"/>
          <a:ext cx="4492602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ED8D75-59DB-431F-A075-940B9A7EDA92}">
      <dsp:nvSpPr>
        <dsp:cNvPr id="0" name=""/>
        <dsp:cNvSpPr/>
      </dsp:nvSpPr>
      <dsp:spPr>
        <a:xfrm>
          <a:off x="224630" y="4722402"/>
          <a:ext cx="3144821" cy="3247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867" tIns="0" rIns="118867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baseline="0" dirty="0"/>
            <a:t>Diskussion</a:t>
          </a:r>
          <a:endParaRPr lang="en-US" sz="1100" kern="1200" dirty="0"/>
        </a:p>
      </dsp:txBody>
      <dsp:txXfrm>
        <a:off x="240482" y="4738254"/>
        <a:ext cx="3113117" cy="2930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51C631-8FFB-48F5-B20D-2DA4FFDCA68F}" type="datetimeFigureOut">
              <a:rPr lang="de-DE" smtClean="0"/>
              <a:t>03.02.2020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CC63D8-1C27-4E52-B288-9BD653D3BDD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0606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CC63D8-1C27-4E52-B288-9BD653D3BDDA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60096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600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6404" y="4800600"/>
            <a:ext cx="7063740" cy="1691640"/>
          </a:xfrm>
        </p:spPr>
        <p:txBody>
          <a:bodyPr>
            <a:normAutofit/>
          </a:bodyPr>
          <a:lstStyle>
            <a:lvl1pPr marL="0" indent="0" algn="l">
              <a:buNone/>
              <a:defRPr sz="2000" baseline="0">
                <a:solidFill>
                  <a:schemeClr val="tx1">
                    <a:lumMod val="8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fld id="{03F1A2EC-4A54-4F29-B7FC-3B25C74C3DCD}" type="datetimeFigureOut">
              <a:rPr lang="de-DE" smtClean="0"/>
              <a:t>03.02.2020</a:t>
            </a:fld>
            <a:endParaRPr lang="de-D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fld id="{D5A3B5E4-64AE-48E5-9079-FDF17903C5C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7514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1A2EC-4A54-4F29-B7FC-3B25C74C3DCD}" type="datetimeFigureOut">
              <a:rPr lang="de-DE" smtClean="0"/>
              <a:t>03.02.2020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3B5E4-64AE-48E5-9079-FDF17903C5C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6987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6525" y="381000"/>
            <a:ext cx="1857375" cy="5897562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81000"/>
            <a:ext cx="5800725" cy="5897562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1A2EC-4A54-4F29-B7FC-3B25C74C3DCD}" type="datetimeFigureOut">
              <a:rPr lang="de-DE" smtClean="0"/>
              <a:t>03.02.2020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3B5E4-64AE-48E5-9079-FDF17903C5C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4359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1A2EC-4A54-4F29-B7FC-3B25C74C3DCD}" type="datetimeFigureOut">
              <a:rPr lang="de-DE" smtClean="0"/>
              <a:t>03.02.2020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3B5E4-64AE-48E5-9079-FDF17903C5C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0788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6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4800600"/>
            <a:ext cx="706374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1A2EC-4A54-4F29-B7FC-3B25C74C3DCD}" type="datetimeFigureOut">
              <a:rPr lang="de-DE" smtClean="0"/>
              <a:t>03.02.2020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3B5E4-64AE-48E5-9079-FDF17903C5CD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04884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6404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4860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1A2EC-4A54-4F29-B7FC-3B25C74C3DCD}" type="datetimeFigureOut">
              <a:rPr lang="de-DE" smtClean="0"/>
              <a:t>03.02.2020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3B5E4-64AE-48E5-9079-FDF17903C5C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5113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717185"/>
            <a:ext cx="336042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6404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599432" y="1717185"/>
            <a:ext cx="3364992" cy="731520"/>
          </a:xfrm>
        </p:spPr>
        <p:txBody>
          <a:bodyPr anchor="b">
            <a:normAutofit/>
          </a:bodyPr>
          <a:lstStyle>
            <a:lvl1pPr marL="0" indent="0">
              <a:buFontTx/>
              <a:buNone/>
              <a:defRPr lang="en-US" sz="1800" b="0" kern="1200" spc="1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80000"/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4860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1A2EC-4A54-4F29-B7FC-3B25C74C3DCD}" type="datetimeFigureOut">
              <a:rPr lang="de-DE" smtClean="0"/>
              <a:t>03.02.2020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3B5E4-64AE-48E5-9079-FDF17903C5C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6216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1A2EC-4A54-4F29-B7FC-3B25C74C3DCD}" type="datetimeFigureOut">
              <a:rPr lang="de-DE" smtClean="0"/>
              <a:t>03.02.2020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3B5E4-64AE-48E5-9079-FDF17903C5C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9424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1A2EC-4A54-4F29-B7FC-3B25C74C3DCD}" type="datetimeFigureOut">
              <a:rPr lang="de-DE" smtClean="0"/>
              <a:t>03.02.2020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3B5E4-64AE-48E5-9079-FDF17903C5C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9438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400300" cy="1600197"/>
          </a:xfrm>
        </p:spPr>
        <p:txBody>
          <a:bodyPr anchor="b">
            <a:normAutofit/>
          </a:bodyPr>
          <a:lstStyle>
            <a:lvl1pPr>
              <a:defRPr sz="2800" b="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00" y="685800"/>
            <a:ext cx="4559300" cy="5486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99735"/>
            <a:ext cx="24003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1A2EC-4A54-4F29-B7FC-3B25C74C3DCD}" type="datetimeFigureOut">
              <a:rPr lang="de-DE" smtClean="0"/>
              <a:t>03.02.2020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3B5E4-64AE-48E5-9079-FDF17903C5C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8326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846963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257800"/>
            <a:ext cx="748665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1"/>
            <a:ext cx="846963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6108590"/>
            <a:ext cx="748665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1A2EC-4A54-4F29-B7FC-3B25C74C3DCD}" type="datetimeFigureOut">
              <a:rPr lang="de-DE" smtClean="0"/>
              <a:t>03.02.2020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3B5E4-64AE-48E5-9079-FDF17903C5C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2209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418195" y="0"/>
            <a:ext cx="73152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828801"/>
            <a:ext cx="644652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831456" y="1044178"/>
            <a:ext cx="1904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3F1A2EC-4A54-4F29-B7FC-3B25C74C3DCD}" type="datetimeFigureOut">
              <a:rPr lang="de-DE" smtClean="0"/>
              <a:t>03.02.2020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6993255" y="4092178"/>
            <a:ext cx="3581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41055" y="6172201"/>
            <a:ext cx="685800" cy="593725"/>
          </a:xfrm>
          <a:prstGeom prst="rect">
            <a:avLst/>
          </a:prstGeom>
        </p:spPr>
        <p:txBody>
          <a:bodyPr vert="horz" lIns="27432" tIns="45720" rIns="27432" bIns="45720" rtlCol="0" anchor="ctr">
            <a:normAutofit/>
          </a:bodyPr>
          <a:lstStyle>
            <a:lvl1pPr algn="ctr">
              <a:defRPr sz="3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D5A3B5E4-64AE-48E5-9079-FDF17903C5C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8815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Ein Bild, das Gebäude, Straße, draußen, Bus enthält.&#10;&#10;Automatisch generierte Beschreibung">
            <a:extLst>
              <a:ext uri="{FF2B5EF4-FFF2-40B4-BE49-F238E27FC236}">
                <a16:creationId xmlns:a16="http://schemas.microsoft.com/office/drawing/2014/main" id="{5CDACA7F-196B-4F52-BA98-79F5000253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16" r="11317" b="-1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C58550C2-50C2-4094-8A6D-7013B3138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639" y="1362807"/>
            <a:ext cx="8132884" cy="2610611"/>
          </a:xfrm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sz="6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inux Libertine Display G" panose="02000503000000000000" pitchFamily="2" charset="0"/>
                <a:ea typeface="Linux Libertine Display G" panose="02000503000000000000" pitchFamily="2" charset="0"/>
                <a:cs typeface="Linux Libertine Display G" panose="02000503000000000000" pitchFamily="2" charset="0"/>
              </a:rPr>
              <a:t>Cyberphysisches</a:t>
            </a:r>
            <a:r>
              <a:rPr lang="en-US" sz="6200" dirty="0">
                <a:solidFill>
                  <a:schemeClr val="tx1">
                    <a:lumMod val="85000"/>
                    <a:lumOff val="15000"/>
                  </a:schemeClr>
                </a:solidFill>
                <a:latin typeface="Linux Libertine Display G" panose="02000503000000000000" pitchFamily="2" charset="0"/>
                <a:ea typeface="Linux Libertine Display G" panose="02000503000000000000" pitchFamily="2" charset="0"/>
                <a:cs typeface="Linux Libertine Display G" panose="02000503000000000000" pitchFamily="2" charset="0"/>
              </a:rPr>
              <a:t> System</a:t>
            </a:r>
            <a:br>
              <a:rPr lang="en-US" sz="6200" dirty="0">
                <a:solidFill>
                  <a:schemeClr val="tx1">
                    <a:lumMod val="85000"/>
                    <a:lumOff val="15000"/>
                  </a:schemeClr>
                </a:solidFill>
                <a:latin typeface="Linux Libertine Display G" panose="02000503000000000000" pitchFamily="2" charset="0"/>
                <a:ea typeface="Linux Libertine Display G" panose="02000503000000000000" pitchFamily="2" charset="0"/>
                <a:cs typeface="Linux Libertine Display G" panose="02000503000000000000" pitchFamily="2" charset="0"/>
              </a:rPr>
            </a:br>
            <a:r>
              <a:rPr lang="en-US" sz="6200" dirty="0">
                <a:solidFill>
                  <a:schemeClr val="tx1">
                    <a:lumMod val="85000"/>
                    <a:lumOff val="15000"/>
                  </a:schemeClr>
                </a:solidFill>
                <a:latin typeface="Linux Libertine Display G" panose="02000503000000000000" pitchFamily="2" charset="0"/>
                <a:ea typeface="Linux Libertine Display G" panose="02000503000000000000" pitchFamily="2" charset="0"/>
                <a:cs typeface="Linux Libertine Display G" panose="02000503000000000000" pitchFamily="2" charset="0"/>
              </a:rPr>
              <a:t>„</a:t>
            </a:r>
            <a:r>
              <a:rPr lang="en-US" sz="6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inux Libertine Display G" panose="02000503000000000000" pitchFamily="2" charset="0"/>
                <a:ea typeface="Linux Libertine Display G" panose="02000503000000000000" pitchFamily="2" charset="0"/>
                <a:cs typeface="Linux Libertine Display G" panose="02000503000000000000" pitchFamily="2" charset="0"/>
              </a:rPr>
              <a:t>Autonome</a:t>
            </a:r>
            <a:r>
              <a:rPr lang="en-US" sz="6200" dirty="0">
                <a:solidFill>
                  <a:schemeClr val="tx1">
                    <a:lumMod val="85000"/>
                    <a:lumOff val="15000"/>
                  </a:schemeClr>
                </a:solidFill>
                <a:latin typeface="Linux Libertine Display G" panose="02000503000000000000" pitchFamily="2" charset="0"/>
                <a:ea typeface="Linux Libertine Display G" panose="02000503000000000000" pitchFamily="2" charset="0"/>
                <a:cs typeface="Linux Libertine Display G" panose="02000503000000000000" pitchFamily="2" charset="0"/>
              </a:rPr>
              <a:t> </a:t>
            </a:r>
            <a:r>
              <a:rPr lang="en-US" sz="6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inux Libertine Display G" panose="02000503000000000000" pitchFamily="2" charset="0"/>
                <a:ea typeface="Linux Libertine Display G" panose="02000503000000000000" pitchFamily="2" charset="0"/>
                <a:cs typeface="Linux Libertine Display G" panose="02000503000000000000" pitchFamily="2" charset="0"/>
              </a:rPr>
              <a:t>Beförderung</a:t>
            </a:r>
            <a:r>
              <a:rPr lang="en-US" sz="6200" dirty="0">
                <a:solidFill>
                  <a:schemeClr val="tx1">
                    <a:lumMod val="85000"/>
                    <a:lumOff val="15000"/>
                  </a:schemeClr>
                </a:solidFill>
                <a:latin typeface="Linux Libertine Display G" panose="02000503000000000000" pitchFamily="2" charset="0"/>
                <a:ea typeface="Linux Libertine Display G" panose="02000503000000000000" pitchFamily="2" charset="0"/>
                <a:cs typeface="Linux Libertine Display G" panose="02000503000000000000" pitchFamily="2" charset="0"/>
              </a:rPr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15146856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37EFB74-483C-4595-A792-0127B89DE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</p:spPr>
        <p:txBody>
          <a:bodyPr>
            <a:normAutofit/>
          </a:bodyPr>
          <a:lstStyle/>
          <a:p>
            <a:r>
              <a:rPr lang="de-DE" dirty="0"/>
              <a:t>Eigenschaften des Systems</a:t>
            </a:r>
            <a:br>
              <a:rPr lang="de-DE" dirty="0"/>
            </a:br>
            <a:r>
              <a:rPr lang="de-DE" sz="3200" dirty="0"/>
              <a:t>-Zeitliche Anforderungen</a:t>
            </a:r>
            <a:endParaRPr lang="de-DE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3570552-C75C-41C1-872B-143457ED4C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6404" y="1828800"/>
            <a:ext cx="6446520" cy="4351337"/>
          </a:xfrm>
        </p:spPr>
        <p:txBody>
          <a:bodyPr>
            <a:normAutofit/>
          </a:bodyPr>
          <a:lstStyle/>
          <a:p>
            <a:r>
              <a:rPr lang="de-DE" dirty="0"/>
              <a:t>Nutzer-orientiert (gleichzeitig Qualitätsanforderung):</a:t>
            </a:r>
          </a:p>
          <a:p>
            <a:pPr lvl="1"/>
            <a:r>
              <a:rPr lang="de-DE" dirty="0"/>
              <a:t>Schnelle Aufnahme</a:t>
            </a:r>
          </a:p>
          <a:p>
            <a:pPr lvl="1"/>
            <a:r>
              <a:rPr lang="de-DE" dirty="0"/>
              <a:t>Schnelle Transportation</a:t>
            </a:r>
          </a:p>
          <a:p>
            <a:r>
              <a:rPr lang="de-DE" dirty="0"/>
              <a:t>Reaktionen im Sekundenbereich werden von Datenfluss toleriert</a:t>
            </a:r>
          </a:p>
          <a:p>
            <a:pPr lvl="1"/>
            <a:r>
              <a:rPr lang="de-DE" dirty="0"/>
              <a:t>Erlaubt komplexe Berechnungen und träge Kommunikation (vgl. </a:t>
            </a:r>
            <a:r>
              <a:rPr lang="de-DE" dirty="0" err="1"/>
              <a:t>Safety</a:t>
            </a:r>
            <a:r>
              <a:rPr lang="de-DE" dirty="0"/>
              <a:t> bei Autonomen Autos an sich)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125931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37EFB74-483C-4595-A792-0127B89DE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</p:spPr>
        <p:txBody>
          <a:bodyPr>
            <a:normAutofit/>
          </a:bodyPr>
          <a:lstStyle/>
          <a:p>
            <a:r>
              <a:rPr lang="de-DE" dirty="0"/>
              <a:t>Eigenschaften des Systems</a:t>
            </a:r>
            <a:br>
              <a:rPr lang="de-DE" dirty="0"/>
            </a:br>
            <a:r>
              <a:rPr lang="de-DE" sz="3200" dirty="0"/>
              <a:t>-Funktionale Anforderungen</a:t>
            </a:r>
            <a:endParaRPr lang="de-DE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3570552-C75C-41C1-872B-143457ED4C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6404" y="1828800"/>
            <a:ext cx="6446520" cy="4351337"/>
          </a:xfrm>
        </p:spPr>
        <p:txBody>
          <a:bodyPr>
            <a:normAutofit/>
          </a:bodyPr>
          <a:lstStyle/>
          <a:p>
            <a:r>
              <a:rPr lang="de-DE" dirty="0"/>
              <a:t>Jeder Nutzer kommt letztendlich an</a:t>
            </a:r>
          </a:p>
          <a:p>
            <a:r>
              <a:rPr lang="de-DE" dirty="0"/>
              <a:t>Nutzer kann das erste Fahrzeug mit freien Plätzen nehmen</a:t>
            </a:r>
          </a:p>
          <a:p>
            <a:endParaRPr lang="de-DE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367769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37EFB74-483C-4595-A792-0127B89DE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397" y="-140672"/>
            <a:ext cx="7269480" cy="1325562"/>
          </a:xfrm>
        </p:spPr>
        <p:txBody>
          <a:bodyPr>
            <a:normAutofit/>
          </a:bodyPr>
          <a:lstStyle/>
          <a:p>
            <a:r>
              <a:rPr lang="de-DE" dirty="0"/>
              <a:t>Modellierung</a:t>
            </a:r>
            <a:br>
              <a:rPr lang="de-DE" dirty="0"/>
            </a:br>
            <a:r>
              <a:rPr lang="de-DE" sz="3200" dirty="0"/>
              <a:t>-</a:t>
            </a:r>
            <a:r>
              <a:rPr lang="de-DE" sz="3200" dirty="0" err="1"/>
              <a:t>Uppaal</a:t>
            </a:r>
            <a:endParaRPr lang="de-DE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91ECA87C-BB3F-42F0-BD26-E7A0C886CFF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179" y="1294791"/>
            <a:ext cx="8209842" cy="5453307"/>
          </a:xfrm>
          <a:prstGeom prst="rect">
            <a:avLst/>
          </a:prstGeom>
          <a:solidFill>
            <a:schemeClr val="tx1"/>
          </a:solidFill>
          <a:ln>
            <a:noFill/>
          </a:ln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BB4CA1CC-22F6-4101-B9CB-D92BFC245440}"/>
              </a:ext>
            </a:extLst>
          </p:cNvPr>
          <p:cNvSpPr txBox="1"/>
          <p:nvPr/>
        </p:nvSpPr>
        <p:spPr>
          <a:xfrm>
            <a:off x="3701561" y="925459"/>
            <a:ext cx="2417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Auto</a:t>
            </a:r>
          </a:p>
        </p:txBody>
      </p:sp>
    </p:spTree>
    <p:extLst>
      <p:ext uri="{BB962C8B-B14F-4D97-AF65-F5344CB8AC3E}">
        <p14:creationId xmlns:p14="http://schemas.microsoft.com/office/powerpoint/2010/main" val="36263359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37EFB74-483C-4595-A792-0127B89DE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</p:spPr>
        <p:txBody>
          <a:bodyPr>
            <a:normAutofit/>
          </a:bodyPr>
          <a:lstStyle/>
          <a:p>
            <a:r>
              <a:rPr lang="de-DE" dirty="0"/>
              <a:t>Modellierung</a:t>
            </a:r>
            <a:br>
              <a:rPr lang="de-DE" dirty="0"/>
            </a:br>
            <a:r>
              <a:rPr lang="de-DE" sz="3200" dirty="0"/>
              <a:t>-</a:t>
            </a:r>
            <a:r>
              <a:rPr lang="de-DE" sz="3200" dirty="0" err="1"/>
              <a:t>Uppaal</a:t>
            </a:r>
            <a:endParaRPr lang="de-DE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7AC94996-F3F9-4F3A-9470-45C664E1887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" y="2261896"/>
            <a:ext cx="7269480" cy="1242197"/>
          </a:xfrm>
          <a:prstGeom prst="rect">
            <a:avLst/>
          </a:prstGeom>
          <a:solidFill>
            <a:schemeClr val="tx1"/>
          </a:solidFill>
          <a:ln>
            <a:noFill/>
          </a:ln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8C260565-9C16-4073-BDE9-9ADEAA8D687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" y="4074667"/>
            <a:ext cx="5572125" cy="2000250"/>
          </a:xfrm>
          <a:prstGeom prst="rect">
            <a:avLst/>
          </a:prstGeom>
          <a:solidFill>
            <a:schemeClr val="tx1"/>
          </a:solidFill>
          <a:ln>
            <a:noFill/>
          </a:ln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9239F97D-9C26-443D-BD6A-95BE536C9F39}"/>
              </a:ext>
            </a:extLst>
          </p:cNvPr>
          <p:cNvSpPr txBox="1"/>
          <p:nvPr/>
        </p:nvSpPr>
        <p:spPr>
          <a:xfrm>
            <a:off x="594360" y="1791943"/>
            <a:ext cx="6149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Server für gebündelten Austausch an Station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33BBB7C9-E64A-4EA6-BAB8-F7CC1C93C9C3}"/>
              </a:ext>
            </a:extLst>
          </p:cNvPr>
          <p:cNvSpPr txBox="1"/>
          <p:nvPr/>
        </p:nvSpPr>
        <p:spPr>
          <a:xfrm>
            <a:off x="594360" y="3653562"/>
            <a:ext cx="6149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Server für Anmeldung der Nutzer</a:t>
            </a:r>
          </a:p>
        </p:txBody>
      </p:sp>
    </p:spTree>
    <p:extLst>
      <p:ext uri="{BB962C8B-B14F-4D97-AF65-F5344CB8AC3E}">
        <p14:creationId xmlns:p14="http://schemas.microsoft.com/office/powerpoint/2010/main" val="32960454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37EFB74-483C-4595-A792-0127B89DE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</p:spPr>
        <p:txBody>
          <a:bodyPr>
            <a:normAutofit/>
          </a:bodyPr>
          <a:lstStyle/>
          <a:p>
            <a:r>
              <a:rPr lang="de-DE" dirty="0"/>
              <a:t>Modellierung</a:t>
            </a:r>
            <a:br>
              <a:rPr lang="de-DE" dirty="0"/>
            </a:br>
            <a:r>
              <a:rPr lang="de-DE" sz="3200" dirty="0"/>
              <a:t>-</a:t>
            </a:r>
            <a:r>
              <a:rPr lang="de-DE" sz="3200" dirty="0" err="1"/>
              <a:t>Uppaal</a:t>
            </a:r>
            <a:endParaRPr lang="de-DE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Inhaltsplatzhalter 11">
            <a:extLst>
              <a:ext uri="{FF2B5EF4-FFF2-40B4-BE49-F238E27FC236}">
                <a16:creationId xmlns:a16="http://schemas.microsoft.com/office/drawing/2014/main" id="{4E9A5192-4240-40D0-A419-A8E5E5A9535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520" y="2347547"/>
            <a:ext cx="7849364" cy="2766730"/>
          </a:xfrm>
          <a:prstGeom prst="rect">
            <a:avLst/>
          </a:prstGeom>
          <a:solidFill>
            <a:schemeClr val="tx1"/>
          </a:solidFill>
          <a:ln>
            <a:noFill/>
          </a:ln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A3A0E79B-E03B-498C-8046-4DC561137C53}"/>
              </a:ext>
            </a:extLst>
          </p:cNvPr>
          <p:cNvSpPr txBox="1"/>
          <p:nvPr/>
        </p:nvSpPr>
        <p:spPr>
          <a:xfrm>
            <a:off x="366520" y="1978215"/>
            <a:ext cx="6149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Nutzer</a:t>
            </a:r>
          </a:p>
        </p:txBody>
      </p:sp>
    </p:spTree>
    <p:extLst>
      <p:ext uri="{BB962C8B-B14F-4D97-AF65-F5344CB8AC3E}">
        <p14:creationId xmlns:p14="http://schemas.microsoft.com/office/powerpoint/2010/main" val="242010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37EFB74-483C-4595-A792-0127B89DE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</p:spPr>
        <p:txBody>
          <a:bodyPr>
            <a:normAutofit/>
          </a:bodyPr>
          <a:lstStyle/>
          <a:p>
            <a:r>
              <a:rPr lang="de-DE" dirty="0"/>
              <a:t>Modellierung</a:t>
            </a:r>
            <a:br>
              <a:rPr lang="de-DE" dirty="0"/>
            </a:br>
            <a:r>
              <a:rPr lang="de-DE" sz="3200" dirty="0"/>
              <a:t>-</a:t>
            </a:r>
            <a:r>
              <a:rPr lang="de-DE" sz="3200" dirty="0" err="1"/>
              <a:t>Uppaal</a:t>
            </a:r>
            <a:r>
              <a:rPr lang="de-DE" sz="3200" dirty="0"/>
              <a:t>: Verifikationsziele</a:t>
            </a:r>
            <a:endParaRPr lang="de-DE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3570552-C75C-41C1-872B-143457ED4C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6404" y="1828800"/>
            <a:ext cx="6446520" cy="4351337"/>
          </a:xfrm>
        </p:spPr>
        <p:txBody>
          <a:bodyPr>
            <a:normAutofit/>
          </a:bodyPr>
          <a:lstStyle/>
          <a:p>
            <a:pPr>
              <a:buClr>
                <a:srgbClr val="FFFFFF"/>
              </a:buClr>
            </a:pPr>
            <a:r>
              <a:rPr lang="de-DE" dirty="0"/>
              <a:t>Folgende Verifikationsziele wurden erfolgreich mit sinnvollen und unterschiedlichen Umgebungsvariablen getestet:</a:t>
            </a:r>
          </a:p>
          <a:p>
            <a:pPr marL="617220" lvl="1" indent="-342900">
              <a:buClr>
                <a:srgbClr val="FFFFFF"/>
              </a:buClr>
              <a:buFont typeface="+mj-lt"/>
              <a:buAutoNum type="arabicPeriod"/>
            </a:pPr>
            <a:r>
              <a:rPr lang="de-DE" dirty="0"/>
              <a:t>Es bleibt kein Passagier für immer im Fahrzeug sitzen</a:t>
            </a:r>
          </a:p>
          <a:p>
            <a:pPr marL="617220" lvl="1" indent="-342900">
              <a:buClr>
                <a:srgbClr val="FFFFFF"/>
              </a:buClr>
              <a:buFont typeface="+mj-lt"/>
              <a:buAutoNum type="arabicPeriod"/>
            </a:pPr>
            <a:r>
              <a:rPr lang="de-DE" dirty="0"/>
              <a:t>Es gibt mehr Passagiere als Fahrzeuge und jeder kommt am Ziel an</a:t>
            </a:r>
          </a:p>
          <a:p>
            <a:pPr marL="617220" lvl="1" indent="-342900">
              <a:buClr>
                <a:srgbClr val="FFFFFF"/>
              </a:buClr>
              <a:buFont typeface="+mj-lt"/>
              <a:buAutoNum type="arabicPeriod"/>
            </a:pPr>
            <a:r>
              <a:rPr lang="de-DE" dirty="0"/>
              <a:t>Passagiere nehmen das erste Fahrzeug falls ein Platz frei ist</a:t>
            </a:r>
          </a:p>
          <a:p>
            <a:pPr marL="617220" lvl="1" indent="-342900">
              <a:buClr>
                <a:srgbClr val="FFFFFF"/>
              </a:buClr>
              <a:buFont typeface="+mj-lt"/>
              <a:buAutoNum type="arabicPeriod"/>
            </a:pPr>
            <a:r>
              <a:rPr lang="de-DE" dirty="0"/>
              <a:t>Kein Passagier steht im Fahrzeug (es werden nicht mehr Passagiere mitgenommen, als das Fahrzeug Plätze hat)</a:t>
            </a:r>
          </a:p>
          <a:p>
            <a:pPr>
              <a:buClr>
                <a:srgbClr val="FFFFFF"/>
              </a:buClr>
            </a:pPr>
            <a:r>
              <a:rPr lang="de-DE" dirty="0"/>
              <a:t>Folgende Verifikationsziele wurden unter angemessenen Umgebungsvariablen erfolgreich getestet, schlugen aber bei hohen Kardinalitäten/Werten fehl:</a:t>
            </a:r>
          </a:p>
          <a:p>
            <a:pPr marL="617220" lvl="1" indent="-342900">
              <a:buClr>
                <a:srgbClr val="FFFFFF"/>
              </a:buClr>
              <a:buFont typeface="+mj-lt"/>
              <a:buAutoNum type="arabicPeriod"/>
            </a:pPr>
            <a:r>
              <a:rPr lang="de-DE" dirty="0"/>
              <a:t>Eine Maximale Wartezeit wird nicht überschritten</a:t>
            </a:r>
          </a:p>
          <a:p>
            <a:pPr marL="617220" lvl="1" indent="-342900">
              <a:buClr>
                <a:srgbClr val="FFFFFF"/>
              </a:buClr>
              <a:buFont typeface="+mj-lt"/>
              <a:buAutoNum type="arabicPeriod"/>
            </a:pPr>
            <a:r>
              <a:rPr lang="de-DE" dirty="0"/>
              <a:t>(Eine Maximale Fahrzeit wird nicht überschritten)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48681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37EFB74-483C-4595-A792-0127B89DE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</p:spPr>
        <p:txBody>
          <a:bodyPr>
            <a:normAutofit/>
          </a:bodyPr>
          <a:lstStyle/>
          <a:p>
            <a:r>
              <a:rPr lang="de-DE" dirty="0"/>
              <a:t>Modellierung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8" name="Grafik 7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F683C555-AA86-4D66-BFFB-AEF989420E9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34" b="40641"/>
          <a:stretch/>
        </p:blipFill>
        <p:spPr>
          <a:xfrm>
            <a:off x="4833834" y="931985"/>
            <a:ext cx="3165231" cy="3705078"/>
          </a:xfrm>
          <a:prstGeom prst="rect">
            <a:avLst/>
          </a:prstGeom>
        </p:spPr>
      </p:pic>
      <p:pic>
        <p:nvPicPr>
          <p:cNvPr id="12" name="Grafik 11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30CA3EDC-24B2-439C-BBE0-62DED50ADF1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009" b="941"/>
          <a:stretch/>
        </p:blipFill>
        <p:spPr>
          <a:xfrm>
            <a:off x="4833833" y="4637063"/>
            <a:ext cx="3165231" cy="1855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6627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37EFB74-483C-4595-A792-0127B89DE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</p:spPr>
        <p:txBody>
          <a:bodyPr>
            <a:normAutofit/>
          </a:bodyPr>
          <a:lstStyle/>
          <a:p>
            <a:r>
              <a:rPr lang="de-DE" dirty="0"/>
              <a:t>Modellierung</a:t>
            </a:r>
            <a:br>
              <a:rPr lang="de-DE" dirty="0"/>
            </a:br>
            <a:r>
              <a:rPr lang="de-DE" sz="3200" dirty="0"/>
              <a:t>-</a:t>
            </a:r>
            <a:r>
              <a:rPr lang="de-DE" sz="3200" dirty="0" err="1"/>
              <a:t>Uppaal</a:t>
            </a:r>
            <a:r>
              <a:rPr lang="de-DE" sz="3200" dirty="0"/>
              <a:t>: Fazit</a:t>
            </a:r>
            <a:endParaRPr lang="de-DE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3570552-C75C-41C1-872B-143457ED4C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6404" y="1828800"/>
            <a:ext cx="6446520" cy="4351337"/>
          </a:xfrm>
        </p:spPr>
        <p:txBody>
          <a:bodyPr>
            <a:normAutofit/>
          </a:bodyPr>
          <a:lstStyle/>
          <a:p>
            <a:pPr>
              <a:buClr>
                <a:srgbClr val="FFFFFF"/>
              </a:buClr>
            </a:pPr>
            <a:r>
              <a:rPr lang="de-DE" dirty="0"/>
              <a:t>Verifikationsziele zeigen Grenzen des Systems auf, die bei der Implementierung berücksichtigt werden müssen, z.B.</a:t>
            </a:r>
          </a:p>
          <a:p>
            <a:pPr>
              <a:buClr>
                <a:srgbClr val="FFFFFF"/>
              </a:buClr>
            </a:pPr>
            <a:r>
              <a:rPr lang="de-DE" dirty="0"/>
              <a:t>Kommunikationsengpass Server-seitig</a:t>
            </a:r>
          </a:p>
          <a:p>
            <a:pPr lvl="1">
              <a:buClr>
                <a:srgbClr val="FFFFFF"/>
              </a:buClr>
            </a:pPr>
            <a:r>
              <a:rPr lang="de-DE" dirty="0"/>
              <a:t>Betroffene Komponenten im Aktoren-Modell umsetzen</a:t>
            </a:r>
          </a:p>
          <a:p>
            <a:pPr>
              <a:buClr>
                <a:srgbClr val="FFFFFF"/>
              </a:buClr>
            </a:pPr>
            <a:r>
              <a:rPr lang="de-DE" dirty="0"/>
              <a:t>Prüfen der Werte auf Integrität</a:t>
            </a:r>
          </a:p>
          <a:p>
            <a:pPr lvl="1">
              <a:buClr>
                <a:srgbClr val="FFFFFF"/>
              </a:buClr>
            </a:pPr>
            <a:r>
              <a:rPr lang="de-DE" dirty="0"/>
              <a:t>z.B. Fahrzeug das letzte Wort bei der Aufnahme lassen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042395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37EFB74-483C-4595-A792-0127B89DE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404" y="5275"/>
            <a:ext cx="7269480" cy="1325562"/>
          </a:xfrm>
        </p:spPr>
        <p:txBody>
          <a:bodyPr>
            <a:normAutofit/>
          </a:bodyPr>
          <a:lstStyle/>
          <a:p>
            <a:r>
              <a:rPr lang="de-DE" dirty="0"/>
              <a:t>Modellierung</a:t>
            </a:r>
            <a:br>
              <a:rPr lang="de-DE" dirty="0"/>
            </a:br>
            <a:r>
              <a:rPr lang="de-DE" sz="3200" dirty="0"/>
              <a:t>-Komponenten</a:t>
            </a:r>
            <a:endParaRPr lang="de-DE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Inhaltsplatzhalter 3" descr="Ein Bild, das Text, Karte enthält.&#10;&#10;Automatisch generierte Beschreibung">
            <a:extLst>
              <a:ext uri="{FF2B5EF4-FFF2-40B4-BE49-F238E27FC236}">
                <a16:creationId xmlns:a16="http://schemas.microsoft.com/office/drawing/2014/main" id="{B3777C9D-BDBC-4DF9-9F42-E36454BB01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8593" y="1586441"/>
            <a:ext cx="4944298" cy="5015955"/>
          </a:xfrm>
        </p:spPr>
      </p:pic>
      <p:sp>
        <p:nvSpPr>
          <p:cNvPr id="8" name="Inhaltsplatzhalter 5">
            <a:extLst>
              <a:ext uri="{FF2B5EF4-FFF2-40B4-BE49-F238E27FC236}">
                <a16:creationId xmlns:a16="http://schemas.microsoft.com/office/drawing/2014/main" id="{48900C09-0FA1-4308-AEA5-DEE14BAE3E06}"/>
              </a:ext>
            </a:extLst>
          </p:cNvPr>
          <p:cNvSpPr txBox="1">
            <a:spLocks/>
          </p:cNvSpPr>
          <p:nvPr/>
        </p:nvSpPr>
        <p:spPr>
          <a:xfrm>
            <a:off x="0" y="1586442"/>
            <a:ext cx="3948593" cy="50159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FFFFF"/>
              </a:buClr>
            </a:pPr>
            <a:r>
              <a:rPr lang="de-DE" dirty="0" err="1"/>
              <a:t>ClientCoordinator</a:t>
            </a:r>
            <a:r>
              <a:rPr lang="de-DE" dirty="0"/>
              <a:t>:</a:t>
            </a:r>
          </a:p>
          <a:p>
            <a:pPr lvl="1">
              <a:buClr>
                <a:srgbClr val="FFFFFF"/>
              </a:buClr>
            </a:pPr>
            <a:r>
              <a:rPr lang="de-DE" dirty="0"/>
              <a:t>Verwaltung von Nutzern</a:t>
            </a:r>
          </a:p>
          <a:p>
            <a:pPr lvl="1">
              <a:buClr>
                <a:srgbClr val="FFFFFF"/>
              </a:buClr>
            </a:pPr>
            <a:r>
              <a:rPr lang="de-DE" dirty="0"/>
              <a:t>Sammeln der Nutzerzustände</a:t>
            </a:r>
          </a:p>
          <a:p>
            <a:pPr lvl="1">
              <a:buClr>
                <a:srgbClr val="FFFFFF"/>
              </a:buClr>
            </a:pPr>
            <a:r>
              <a:rPr lang="de-DE" dirty="0"/>
              <a:t>Zusammenfassen der Nutzerdaten für </a:t>
            </a:r>
            <a:r>
              <a:rPr lang="de-DE" dirty="0" err="1"/>
              <a:t>Delegator</a:t>
            </a:r>
            <a:endParaRPr lang="de-DE" dirty="0"/>
          </a:p>
          <a:p>
            <a:pPr>
              <a:buClr>
                <a:srgbClr val="FFFFFF"/>
              </a:buClr>
            </a:pPr>
            <a:r>
              <a:rPr lang="de-DE" dirty="0" err="1"/>
              <a:t>Delegator</a:t>
            </a:r>
            <a:endParaRPr lang="de-DE" dirty="0"/>
          </a:p>
          <a:p>
            <a:pPr lvl="1">
              <a:buClr>
                <a:srgbClr val="FFFFFF"/>
              </a:buClr>
            </a:pPr>
            <a:r>
              <a:rPr lang="de-DE" dirty="0"/>
              <a:t>Erfährt Nutzerverteilung auf Routen vom </a:t>
            </a:r>
            <a:r>
              <a:rPr lang="de-DE" dirty="0" err="1"/>
              <a:t>ClientCoordinator</a:t>
            </a:r>
            <a:endParaRPr lang="de-DE" dirty="0"/>
          </a:p>
          <a:p>
            <a:pPr lvl="1">
              <a:buClr>
                <a:srgbClr val="FFFFFF"/>
              </a:buClr>
            </a:pPr>
            <a:r>
              <a:rPr lang="de-DE" dirty="0"/>
              <a:t>Erfährt Zustände der </a:t>
            </a:r>
            <a:r>
              <a:rPr lang="de-DE" dirty="0" err="1"/>
              <a:t>AutonomousVehicles</a:t>
            </a:r>
            <a:endParaRPr lang="de-DE" dirty="0"/>
          </a:p>
          <a:p>
            <a:pPr lvl="1">
              <a:buClr>
                <a:srgbClr val="FFFFFF"/>
              </a:buClr>
            </a:pPr>
            <a:r>
              <a:rPr lang="de-DE" dirty="0"/>
              <a:t>Fasst Daten in Statistik zusammen und teilt diese den AV mit</a:t>
            </a:r>
          </a:p>
          <a:p>
            <a:pPr lvl="1">
              <a:buClr>
                <a:srgbClr val="FFFFFF"/>
              </a:buClr>
            </a:pPr>
            <a:r>
              <a:rPr lang="de-DE" dirty="0"/>
              <a:t>Kontrolliert Routenwechsel-Anfragen der AV, um Oszillation und Aushungern zu vermeiden</a:t>
            </a:r>
          </a:p>
          <a:p>
            <a:pPr lvl="1">
              <a:buClr>
                <a:srgbClr val="FFFFFF"/>
              </a:buClr>
            </a:pPr>
            <a:endParaRPr lang="de-DE" dirty="0"/>
          </a:p>
          <a:p>
            <a:pPr lvl="1">
              <a:buClr>
                <a:srgbClr val="FFFFFF"/>
              </a:buClr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55383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37EFB74-483C-4595-A792-0127B89DE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404" y="5275"/>
            <a:ext cx="7269480" cy="1325562"/>
          </a:xfrm>
        </p:spPr>
        <p:txBody>
          <a:bodyPr>
            <a:normAutofit/>
          </a:bodyPr>
          <a:lstStyle/>
          <a:p>
            <a:r>
              <a:rPr lang="de-DE" dirty="0"/>
              <a:t>Modellierung</a:t>
            </a:r>
            <a:br>
              <a:rPr lang="de-DE" dirty="0"/>
            </a:br>
            <a:r>
              <a:rPr lang="de-DE" sz="3200" dirty="0"/>
              <a:t>-Komponenten</a:t>
            </a:r>
            <a:endParaRPr lang="de-DE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Inhaltsplatzhalter 3" descr="Ein Bild, das Text, Karte enthält.&#10;&#10;Automatisch generierte Beschreibung">
            <a:extLst>
              <a:ext uri="{FF2B5EF4-FFF2-40B4-BE49-F238E27FC236}">
                <a16:creationId xmlns:a16="http://schemas.microsoft.com/office/drawing/2014/main" id="{B3777C9D-BDBC-4DF9-9F42-E36454BB01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8593" y="1586441"/>
            <a:ext cx="4944298" cy="5015955"/>
          </a:xfrm>
        </p:spPr>
      </p:pic>
      <p:sp>
        <p:nvSpPr>
          <p:cNvPr id="8" name="Inhaltsplatzhalter 5">
            <a:extLst>
              <a:ext uri="{FF2B5EF4-FFF2-40B4-BE49-F238E27FC236}">
                <a16:creationId xmlns:a16="http://schemas.microsoft.com/office/drawing/2014/main" id="{48900C09-0FA1-4308-AEA5-DEE14BAE3E06}"/>
              </a:ext>
            </a:extLst>
          </p:cNvPr>
          <p:cNvSpPr txBox="1">
            <a:spLocks/>
          </p:cNvSpPr>
          <p:nvPr/>
        </p:nvSpPr>
        <p:spPr>
          <a:xfrm>
            <a:off x="0" y="1586442"/>
            <a:ext cx="3948593" cy="501595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FFFFF"/>
              </a:buClr>
            </a:pPr>
            <a:r>
              <a:rPr lang="de-DE" dirty="0"/>
              <a:t>Client:</a:t>
            </a:r>
          </a:p>
          <a:p>
            <a:pPr lvl="1">
              <a:buClr>
                <a:srgbClr val="FFFFFF"/>
              </a:buClr>
            </a:pPr>
            <a:r>
              <a:rPr lang="de-DE" dirty="0"/>
              <a:t>Nutzer-Anwendung</a:t>
            </a:r>
          </a:p>
          <a:p>
            <a:pPr lvl="1">
              <a:buClr>
                <a:srgbClr val="FFFFFF"/>
              </a:buClr>
            </a:pPr>
            <a:r>
              <a:rPr lang="de-DE" dirty="0"/>
              <a:t>Teilt sich </a:t>
            </a:r>
            <a:r>
              <a:rPr lang="de-DE" dirty="0" err="1"/>
              <a:t>ClientCoordinator</a:t>
            </a:r>
            <a:r>
              <a:rPr lang="de-DE" dirty="0"/>
              <a:t> mit und Schickt Service-Anfragen an diesen</a:t>
            </a:r>
          </a:p>
          <a:p>
            <a:pPr lvl="1">
              <a:buClr>
                <a:srgbClr val="FFFFFF"/>
              </a:buClr>
            </a:pPr>
            <a:r>
              <a:rPr lang="de-DE" dirty="0"/>
              <a:t>Interagiert über direkte Kommunikation mit Fahrzeug</a:t>
            </a:r>
          </a:p>
          <a:p>
            <a:pPr>
              <a:buClr>
                <a:srgbClr val="FFFFFF"/>
              </a:buClr>
            </a:pPr>
            <a:r>
              <a:rPr lang="de-DE" dirty="0" err="1"/>
              <a:t>AutonomousVehicle</a:t>
            </a:r>
            <a:r>
              <a:rPr lang="de-DE" dirty="0"/>
              <a:t> (AV)</a:t>
            </a:r>
          </a:p>
          <a:p>
            <a:pPr lvl="1">
              <a:buClr>
                <a:srgbClr val="FFFFFF"/>
              </a:buClr>
            </a:pPr>
            <a:r>
              <a:rPr lang="de-DE" dirty="0"/>
              <a:t>Nimmt Nutzer auf und befördert sie</a:t>
            </a:r>
          </a:p>
          <a:p>
            <a:pPr lvl="1">
              <a:buClr>
                <a:srgbClr val="FFFFFF"/>
              </a:buClr>
            </a:pPr>
            <a:r>
              <a:rPr lang="de-DE" dirty="0"/>
              <a:t>Teilt </a:t>
            </a:r>
            <a:r>
              <a:rPr lang="de-DE" dirty="0" err="1"/>
              <a:t>ClientCoordinator</a:t>
            </a:r>
            <a:r>
              <a:rPr lang="de-DE" dirty="0"/>
              <a:t> Mitfahrer-Daten mit</a:t>
            </a:r>
          </a:p>
          <a:p>
            <a:pPr lvl="1">
              <a:buClr>
                <a:srgbClr val="FFFFFF"/>
              </a:buClr>
            </a:pPr>
            <a:r>
              <a:rPr lang="de-DE" dirty="0"/>
              <a:t>Teilt </a:t>
            </a:r>
            <a:r>
              <a:rPr lang="de-DE" dirty="0" err="1"/>
              <a:t>Delegator</a:t>
            </a:r>
            <a:r>
              <a:rPr lang="de-DE" dirty="0"/>
              <a:t> Zustand mit</a:t>
            </a:r>
          </a:p>
          <a:p>
            <a:pPr lvl="1">
              <a:buClr>
                <a:srgbClr val="FFFFFF"/>
              </a:buClr>
            </a:pPr>
            <a:r>
              <a:rPr lang="de-DE" dirty="0"/>
              <a:t>Erfährt Routen-Statistiken von </a:t>
            </a:r>
            <a:r>
              <a:rPr lang="de-DE" dirty="0" err="1"/>
              <a:t>Delegator</a:t>
            </a:r>
            <a:endParaRPr lang="de-DE" dirty="0"/>
          </a:p>
          <a:p>
            <a:pPr lvl="1">
              <a:buClr>
                <a:srgbClr val="FFFFFF"/>
              </a:buClr>
            </a:pPr>
            <a:r>
              <a:rPr lang="de-DE" dirty="0"/>
              <a:t>Analysiert und prüft Statistiken auf mögliche Routenwechsel (Futterquelle)</a:t>
            </a:r>
          </a:p>
          <a:p>
            <a:pPr lvl="1">
              <a:buClr>
                <a:srgbClr val="FFFFFF"/>
              </a:buClr>
            </a:pPr>
            <a:r>
              <a:rPr lang="de-DE" dirty="0"/>
              <a:t>Wechselt mit Einverständnis von </a:t>
            </a:r>
            <a:r>
              <a:rPr lang="de-DE" dirty="0" err="1"/>
              <a:t>Delegator</a:t>
            </a:r>
            <a:r>
              <a:rPr lang="de-DE" dirty="0"/>
              <a:t> Route, falls Kriterien erfüllt sind</a:t>
            </a:r>
          </a:p>
          <a:p>
            <a:pPr lvl="1">
              <a:buClr>
                <a:srgbClr val="FFFFFF"/>
              </a:buClr>
            </a:pPr>
            <a:endParaRPr lang="de-DE" dirty="0"/>
          </a:p>
          <a:p>
            <a:pPr lvl="1">
              <a:buClr>
                <a:srgbClr val="FFFFFF"/>
              </a:buClr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988437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30B3D270-B19D-4DB8-BD3C-3E707485B5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04156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F5661B9-D405-4623-BF59-1D9E964A1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543" y="836023"/>
            <a:ext cx="2039091" cy="5183777"/>
          </a:xfrm>
        </p:spPr>
        <p:txBody>
          <a:bodyPr anchor="ctr" anchorCtr="0">
            <a:normAutofit/>
          </a:bodyPr>
          <a:lstStyle/>
          <a:p>
            <a:r>
              <a:rPr lang="de-DE" sz="3100">
                <a:solidFill>
                  <a:srgbClr val="FFFFFF"/>
                </a:solidFill>
              </a:rPr>
              <a:t>Inhalt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9BDAF94-B52E-4307-B54C-EF413086FC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69630" y="0"/>
            <a:ext cx="685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18" name="Inhaltsplatzhalter 2">
            <a:extLst>
              <a:ext uri="{FF2B5EF4-FFF2-40B4-BE49-F238E27FC236}">
                <a16:creationId xmlns:a16="http://schemas.microsoft.com/office/drawing/2014/main" id="{928AC761-3077-46B0-87F8-2DEF5DF4E4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5530901"/>
              </p:ext>
            </p:extLst>
          </p:nvPr>
        </p:nvGraphicFramePr>
        <p:xfrm>
          <a:off x="3494111" y="804672"/>
          <a:ext cx="4492602" cy="52620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847036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37EFB74-483C-4595-A792-0127B89DE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9260" y="3754317"/>
            <a:ext cx="3455446" cy="1325562"/>
          </a:xfrm>
        </p:spPr>
        <p:txBody>
          <a:bodyPr>
            <a:normAutofit/>
          </a:bodyPr>
          <a:lstStyle/>
          <a:p>
            <a:r>
              <a:rPr lang="de-DE" sz="3600" dirty="0"/>
              <a:t>Modellierung</a:t>
            </a:r>
            <a:br>
              <a:rPr lang="de-DE" sz="3200" dirty="0"/>
            </a:br>
            <a:r>
              <a:rPr lang="de-DE" sz="2400" dirty="0"/>
              <a:t>-</a:t>
            </a:r>
            <a:r>
              <a:rPr lang="de-DE" sz="2400" dirty="0" err="1"/>
              <a:t>ClientCoordinator</a:t>
            </a:r>
            <a:endParaRPr lang="de-DE" sz="32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Inhaltsplatzhalter 3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0931C2D9-6FF2-420E-9C0F-0224CF8320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698" y="294182"/>
            <a:ext cx="6163204" cy="3539265"/>
          </a:xfrm>
        </p:spPr>
      </p:pic>
      <p:sp>
        <p:nvSpPr>
          <p:cNvPr id="8" name="Inhaltsplatzhalter 5">
            <a:extLst>
              <a:ext uri="{FF2B5EF4-FFF2-40B4-BE49-F238E27FC236}">
                <a16:creationId xmlns:a16="http://schemas.microsoft.com/office/drawing/2014/main" id="{17629BAE-D3B0-4C1F-AB81-EA0589B4553E}"/>
              </a:ext>
            </a:extLst>
          </p:cNvPr>
          <p:cNvSpPr txBox="1">
            <a:spLocks/>
          </p:cNvSpPr>
          <p:nvPr/>
        </p:nvSpPr>
        <p:spPr>
          <a:xfrm>
            <a:off x="0" y="1247058"/>
            <a:ext cx="3091084" cy="17774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Clr>
                <a:srgbClr val="FFFFFF"/>
              </a:buClr>
            </a:pPr>
            <a:endParaRPr lang="de-DE" dirty="0"/>
          </a:p>
          <a:p>
            <a:pPr lvl="1">
              <a:buClr>
                <a:srgbClr val="FFFFFF"/>
              </a:buClr>
            </a:pPr>
            <a:endParaRPr lang="de-DE" dirty="0"/>
          </a:p>
        </p:txBody>
      </p:sp>
      <p:sp>
        <p:nvSpPr>
          <p:cNvPr id="9" name="Inhaltsplatzhalter 5">
            <a:extLst>
              <a:ext uri="{FF2B5EF4-FFF2-40B4-BE49-F238E27FC236}">
                <a16:creationId xmlns:a16="http://schemas.microsoft.com/office/drawing/2014/main" id="{5AD88C45-EE4B-4CA7-8524-5CF121637C0D}"/>
              </a:ext>
            </a:extLst>
          </p:cNvPr>
          <p:cNvSpPr txBox="1">
            <a:spLocks/>
          </p:cNvSpPr>
          <p:nvPr/>
        </p:nvSpPr>
        <p:spPr>
          <a:xfrm>
            <a:off x="179294" y="3520959"/>
            <a:ext cx="7673581" cy="33370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FFFFF"/>
              </a:buClr>
            </a:pPr>
            <a:endParaRPr lang="de-DE" dirty="0"/>
          </a:p>
          <a:p>
            <a:pPr>
              <a:buClr>
                <a:srgbClr val="FFFFFF"/>
              </a:buClr>
            </a:pPr>
            <a:endParaRPr lang="de-DE" dirty="0"/>
          </a:p>
          <a:p>
            <a:pPr>
              <a:buClr>
                <a:srgbClr val="FFFFFF"/>
              </a:buClr>
            </a:pPr>
            <a:r>
              <a:rPr lang="de-DE" dirty="0" err="1"/>
              <a:t>DiscoverService</a:t>
            </a:r>
            <a:r>
              <a:rPr lang="de-DE" dirty="0"/>
              <a:t>:</a:t>
            </a:r>
          </a:p>
          <a:p>
            <a:pPr lvl="1">
              <a:buClr>
                <a:srgbClr val="FFFFFF"/>
              </a:buClr>
            </a:pPr>
            <a:r>
              <a:rPr lang="de-DE" dirty="0"/>
              <a:t>First-Discovery von Clients</a:t>
            </a:r>
          </a:p>
          <a:p>
            <a:pPr lvl="1">
              <a:buClr>
                <a:srgbClr val="FFFFFF"/>
              </a:buClr>
            </a:pPr>
            <a:r>
              <a:rPr lang="de-DE" dirty="0"/>
              <a:t>Weiterleitung an </a:t>
            </a:r>
            <a:r>
              <a:rPr lang="de-DE" dirty="0" err="1"/>
              <a:t>ClientHandler</a:t>
            </a:r>
            <a:endParaRPr lang="de-DE" dirty="0"/>
          </a:p>
          <a:p>
            <a:pPr>
              <a:buClr>
                <a:srgbClr val="FFFFFF"/>
              </a:buClr>
            </a:pPr>
            <a:r>
              <a:rPr lang="de-DE" dirty="0" err="1"/>
              <a:t>ClientHandler</a:t>
            </a:r>
            <a:r>
              <a:rPr lang="de-DE" dirty="0"/>
              <a:t>:</a:t>
            </a:r>
          </a:p>
          <a:p>
            <a:pPr lvl="1">
              <a:buClr>
                <a:srgbClr val="FFFFFF"/>
              </a:buClr>
            </a:pPr>
            <a:r>
              <a:rPr lang="de-DE" dirty="0"/>
              <a:t>Antwortet Clients</a:t>
            </a:r>
          </a:p>
          <a:p>
            <a:pPr lvl="1">
              <a:buClr>
                <a:srgbClr val="FFFFFF"/>
              </a:buClr>
            </a:pPr>
            <a:r>
              <a:rPr lang="de-DE" dirty="0"/>
              <a:t>Empfängt Service-Anfragen und speist Client-Daten in Datenbank ein</a:t>
            </a:r>
          </a:p>
          <a:p>
            <a:pPr lvl="1">
              <a:buClr>
                <a:srgbClr val="FFFFFF"/>
              </a:buClr>
            </a:pPr>
            <a:endParaRPr lang="de-DE" dirty="0"/>
          </a:p>
          <a:p>
            <a:pPr lvl="1">
              <a:buClr>
                <a:srgbClr val="FFFFFF"/>
              </a:buClr>
            </a:pPr>
            <a:endParaRPr lang="de-DE" dirty="0"/>
          </a:p>
          <a:p>
            <a:pPr lvl="1">
              <a:buClr>
                <a:srgbClr val="FFFFFF"/>
              </a:buClr>
            </a:pPr>
            <a:endParaRPr lang="de-DE" dirty="0"/>
          </a:p>
          <a:p>
            <a:pPr lvl="1">
              <a:buClr>
                <a:srgbClr val="FFFFFF"/>
              </a:buClr>
            </a:pPr>
            <a:endParaRPr lang="de-DE" dirty="0"/>
          </a:p>
          <a:p>
            <a:pPr lvl="1">
              <a:buClr>
                <a:srgbClr val="FFFFFF"/>
              </a:buClr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56526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37EFB74-483C-4595-A792-0127B89DE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9260" y="3754317"/>
            <a:ext cx="3455446" cy="1325562"/>
          </a:xfrm>
        </p:spPr>
        <p:txBody>
          <a:bodyPr>
            <a:normAutofit/>
          </a:bodyPr>
          <a:lstStyle/>
          <a:p>
            <a:r>
              <a:rPr lang="de-DE" sz="3600" dirty="0"/>
              <a:t>Modellierung</a:t>
            </a:r>
            <a:br>
              <a:rPr lang="de-DE" sz="3200" dirty="0"/>
            </a:br>
            <a:r>
              <a:rPr lang="de-DE" sz="2400" dirty="0"/>
              <a:t>-</a:t>
            </a:r>
            <a:r>
              <a:rPr lang="de-DE" sz="2400" dirty="0" err="1"/>
              <a:t>ClientCoordinator</a:t>
            </a:r>
            <a:endParaRPr lang="de-DE" sz="32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Inhaltsplatzhalter 3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0931C2D9-6FF2-420E-9C0F-0224CF8320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698" y="294182"/>
            <a:ext cx="6163204" cy="3539265"/>
          </a:xfrm>
        </p:spPr>
      </p:pic>
      <p:sp>
        <p:nvSpPr>
          <p:cNvPr id="8" name="Inhaltsplatzhalter 5">
            <a:extLst>
              <a:ext uri="{FF2B5EF4-FFF2-40B4-BE49-F238E27FC236}">
                <a16:creationId xmlns:a16="http://schemas.microsoft.com/office/drawing/2014/main" id="{17629BAE-D3B0-4C1F-AB81-EA0589B4553E}"/>
              </a:ext>
            </a:extLst>
          </p:cNvPr>
          <p:cNvSpPr txBox="1">
            <a:spLocks/>
          </p:cNvSpPr>
          <p:nvPr/>
        </p:nvSpPr>
        <p:spPr>
          <a:xfrm>
            <a:off x="0" y="1247058"/>
            <a:ext cx="3091084" cy="17774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Clr>
                <a:srgbClr val="FFFFFF"/>
              </a:buClr>
            </a:pPr>
            <a:endParaRPr lang="de-DE" dirty="0"/>
          </a:p>
          <a:p>
            <a:pPr lvl="1">
              <a:buClr>
                <a:srgbClr val="FFFFFF"/>
              </a:buClr>
            </a:pPr>
            <a:endParaRPr lang="de-DE" dirty="0"/>
          </a:p>
        </p:txBody>
      </p:sp>
      <p:sp>
        <p:nvSpPr>
          <p:cNvPr id="9" name="Inhaltsplatzhalter 5">
            <a:extLst>
              <a:ext uri="{FF2B5EF4-FFF2-40B4-BE49-F238E27FC236}">
                <a16:creationId xmlns:a16="http://schemas.microsoft.com/office/drawing/2014/main" id="{5AD88C45-EE4B-4CA7-8524-5CF121637C0D}"/>
              </a:ext>
            </a:extLst>
          </p:cNvPr>
          <p:cNvSpPr txBox="1">
            <a:spLocks/>
          </p:cNvSpPr>
          <p:nvPr/>
        </p:nvSpPr>
        <p:spPr>
          <a:xfrm>
            <a:off x="133850" y="3389795"/>
            <a:ext cx="7568212" cy="333704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FFFFF"/>
              </a:buClr>
            </a:pPr>
            <a:endParaRPr lang="de-DE" dirty="0"/>
          </a:p>
          <a:p>
            <a:pPr>
              <a:buClr>
                <a:srgbClr val="FFFFFF"/>
              </a:buClr>
            </a:pPr>
            <a:endParaRPr lang="de-DE" dirty="0"/>
          </a:p>
          <a:p>
            <a:pPr>
              <a:buClr>
                <a:srgbClr val="FFFFFF"/>
              </a:buClr>
            </a:pPr>
            <a:r>
              <a:rPr lang="de-DE" dirty="0" err="1"/>
              <a:t>CarHandler</a:t>
            </a:r>
            <a:r>
              <a:rPr lang="de-DE" dirty="0"/>
              <a:t>:</a:t>
            </a:r>
          </a:p>
          <a:p>
            <a:pPr lvl="1">
              <a:spcAft>
                <a:spcPts val="0"/>
              </a:spcAft>
              <a:buClr>
                <a:srgbClr val="FFFFFF"/>
              </a:buClr>
            </a:pPr>
            <a:r>
              <a:rPr lang="de-DE" dirty="0"/>
              <a:t>Empfängt Client-Daten-Updates für Nutzer, </a:t>
            </a:r>
          </a:p>
          <a:p>
            <a:pPr marL="274320" lvl="1" indent="0">
              <a:buClr>
                <a:srgbClr val="FFFFFF"/>
              </a:buClr>
              <a:buNone/>
            </a:pPr>
            <a:r>
              <a:rPr lang="de-DE" dirty="0"/>
              <a:t>   die von AV eingesammelt oder abgesetzt wurden</a:t>
            </a:r>
          </a:p>
          <a:p>
            <a:pPr>
              <a:buClr>
                <a:srgbClr val="FFFFFF"/>
              </a:buClr>
            </a:pPr>
            <a:r>
              <a:rPr lang="de-DE" dirty="0"/>
              <a:t>Registry:</a:t>
            </a:r>
          </a:p>
          <a:p>
            <a:pPr lvl="1">
              <a:buClr>
                <a:srgbClr val="FFFFFF"/>
              </a:buClr>
            </a:pPr>
            <a:r>
              <a:rPr lang="de-DE" dirty="0"/>
              <a:t>Liest Client-Daten aus und bereitet Nutzer-Verteilung auf den Routen statistisch auf</a:t>
            </a:r>
          </a:p>
          <a:p>
            <a:pPr lvl="1">
              <a:buClr>
                <a:srgbClr val="FFFFFF"/>
              </a:buClr>
            </a:pPr>
            <a:r>
              <a:rPr lang="de-DE" dirty="0"/>
              <a:t>Schickt regelmäßig Routen-Statistiken an </a:t>
            </a:r>
            <a:r>
              <a:rPr lang="de-DE" dirty="0" err="1"/>
              <a:t>Delegator</a:t>
            </a:r>
            <a:endParaRPr lang="de-DE" dirty="0"/>
          </a:p>
          <a:p>
            <a:pPr lvl="1">
              <a:buClr>
                <a:srgbClr val="FFFFFF"/>
              </a:buClr>
            </a:pPr>
            <a:r>
              <a:rPr lang="de-DE" dirty="0"/>
              <a:t>Archiviert abgelieferte Clients </a:t>
            </a:r>
          </a:p>
          <a:p>
            <a:pPr lvl="1">
              <a:buClr>
                <a:srgbClr val="FFFFFF"/>
              </a:buClr>
            </a:pPr>
            <a:endParaRPr lang="de-DE" dirty="0"/>
          </a:p>
          <a:p>
            <a:pPr lvl="1">
              <a:buClr>
                <a:srgbClr val="FFFFFF"/>
              </a:buClr>
            </a:pPr>
            <a:endParaRPr lang="de-DE" dirty="0"/>
          </a:p>
          <a:p>
            <a:pPr lvl="1">
              <a:buClr>
                <a:srgbClr val="FFFFFF"/>
              </a:buClr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482949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37EFB74-483C-4595-A792-0127B89DE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</p:spPr>
        <p:txBody>
          <a:bodyPr>
            <a:normAutofit/>
          </a:bodyPr>
          <a:lstStyle/>
          <a:p>
            <a:r>
              <a:rPr lang="de-DE" dirty="0"/>
              <a:t>Architektur</a:t>
            </a:r>
            <a:br>
              <a:rPr lang="de-DE" dirty="0"/>
            </a:br>
            <a:r>
              <a:rPr lang="de-DE" sz="3200" dirty="0"/>
              <a:t>-Allgemein</a:t>
            </a:r>
            <a:endParaRPr lang="de-DE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3570552-C75C-41C1-872B-143457ED4C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6404" y="1828800"/>
            <a:ext cx="6606188" cy="4351337"/>
          </a:xfrm>
        </p:spPr>
        <p:txBody>
          <a:bodyPr>
            <a:normAutofit/>
          </a:bodyPr>
          <a:lstStyle/>
          <a:p>
            <a:pPr>
              <a:buClr>
                <a:srgbClr val="FFFFFF"/>
              </a:buClr>
            </a:pPr>
            <a:r>
              <a:rPr lang="de-DE" dirty="0"/>
              <a:t>Umgesetzt in Java</a:t>
            </a:r>
          </a:p>
          <a:p>
            <a:pPr>
              <a:buClr>
                <a:srgbClr val="FFFFFF"/>
              </a:buClr>
            </a:pPr>
            <a:r>
              <a:rPr lang="de-DE" dirty="0"/>
              <a:t>MQTT-Wrapper für alle Komponenten</a:t>
            </a:r>
          </a:p>
          <a:p>
            <a:pPr lvl="1">
              <a:buClr>
                <a:srgbClr val="FFFFFF"/>
              </a:buClr>
            </a:pPr>
            <a:r>
              <a:rPr lang="de-DE" dirty="0"/>
              <a:t>Benutzt open-source </a:t>
            </a:r>
            <a:r>
              <a:rPr lang="de-DE" dirty="0" err="1"/>
              <a:t>hivemq</a:t>
            </a:r>
            <a:r>
              <a:rPr lang="de-DE" dirty="0"/>
              <a:t>-</a:t>
            </a:r>
            <a:r>
              <a:rPr lang="de-DE" dirty="0" err="1"/>
              <a:t>mqtt</a:t>
            </a:r>
            <a:r>
              <a:rPr lang="de-DE" dirty="0"/>
              <a:t>-client (1)</a:t>
            </a:r>
          </a:p>
          <a:p>
            <a:pPr>
              <a:buClr>
                <a:srgbClr val="FFFFFF"/>
              </a:buClr>
            </a:pPr>
            <a:r>
              <a:rPr lang="de-DE" dirty="0"/>
              <a:t>Datenbank-Wrapper für alle Komponenten</a:t>
            </a:r>
          </a:p>
          <a:p>
            <a:pPr>
              <a:buClr>
                <a:srgbClr val="FFFFFF"/>
              </a:buClr>
            </a:pPr>
            <a:r>
              <a:rPr lang="de-DE" dirty="0"/>
              <a:t>Definition von global gültigen Richtwerten und MQTT-Konstanten (Topics/</a:t>
            </a:r>
            <a:r>
              <a:rPr lang="de-DE" dirty="0" err="1"/>
              <a:t>Instructions</a:t>
            </a:r>
            <a:r>
              <a:rPr lang="de-DE" dirty="0"/>
              <a:t>)</a:t>
            </a:r>
          </a:p>
          <a:p>
            <a:pPr>
              <a:buClr>
                <a:srgbClr val="FFFFFF"/>
              </a:buClr>
            </a:pPr>
            <a:r>
              <a:rPr lang="de-DE" dirty="0"/>
              <a:t>Client und </a:t>
            </a:r>
            <a:r>
              <a:rPr lang="de-DE" dirty="0" err="1"/>
              <a:t>AutonomousVehicle</a:t>
            </a:r>
            <a:r>
              <a:rPr lang="de-DE" dirty="0"/>
              <a:t> SM analog zu </a:t>
            </a:r>
            <a:r>
              <a:rPr lang="de-DE" dirty="0" err="1"/>
              <a:t>Uppaal</a:t>
            </a:r>
            <a:endParaRPr lang="de-DE" dirty="0"/>
          </a:p>
          <a:p>
            <a:pPr>
              <a:buClr>
                <a:srgbClr val="FFFFFF"/>
              </a:buClr>
            </a:pPr>
            <a:r>
              <a:rPr lang="de-DE" dirty="0"/>
              <a:t>Kommunikation angelehnt an </a:t>
            </a:r>
            <a:r>
              <a:rPr lang="de-DE" dirty="0" err="1"/>
              <a:t>Uppaal</a:t>
            </a:r>
            <a:r>
              <a:rPr lang="de-DE" dirty="0"/>
              <a:t> Channel (Deckung mit MQTT publish-</a:t>
            </a:r>
            <a:r>
              <a:rPr lang="de-DE" dirty="0" err="1"/>
              <a:t>subscribe</a:t>
            </a:r>
            <a:r>
              <a:rPr lang="de-DE" dirty="0"/>
              <a:t>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Inhaltsplatzhalter 5">
            <a:extLst>
              <a:ext uri="{FF2B5EF4-FFF2-40B4-BE49-F238E27FC236}">
                <a16:creationId xmlns:a16="http://schemas.microsoft.com/office/drawing/2014/main" id="{E0CEB5A3-BDEE-4F7B-B6AB-52BD12DCF954}"/>
              </a:ext>
            </a:extLst>
          </p:cNvPr>
          <p:cNvSpPr txBox="1">
            <a:spLocks/>
          </p:cNvSpPr>
          <p:nvPr/>
        </p:nvSpPr>
        <p:spPr>
          <a:xfrm>
            <a:off x="140442" y="6396088"/>
            <a:ext cx="6446520" cy="4241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FFFFFF"/>
              </a:buClr>
              <a:buNone/>
            </a:pPr>
            <a:r>
              <a:rPr lang="de-DE" sz="1600" dirty="0"/>
              <a:t>(1) https://github.com/hivemq/hivemq-mqtt-client</a:t>
            </a:r>
          </a:p>
        </p:txBody>
      </p:sp>
    </p:spTree>
    <p:extLst>
      <p:ext uri="{BB962C8B-B14F-4D97-AF65-F5344CB8AC3E}">
        <p14:creationId xmlns:p14="http://schemas.microsoft.com/office/powerpoint/2010/main" val="34025744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37EFB74-483C-4595-A792-0127B89DE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</p:spPr>
        <p:txBody>
          <a:bodyPr>
            <a:normAutofit/>
          </a:bodyPr>
          <a:lstStyle/>
          <a:p>
            <a:r>
              <a:rPr lang="de-DE" dirty="0"/>
              <a:t>Architektur</a:t>
            </a:r>
            <a:br>
              <a:rPr lang="de-DE" dirty="0"/>
            </a:br>
            <a:r>
              <a:rPr lang="de-DE" sz="3200" dirty="0"/>
              <a:t>-</a:t>
            </a:r>
            <a:r>
              <a:rPr lang="de-DE" sz="3200" dirty="0" err="1"/>
              <a:t>AutonomousVehicle</a:t>
            </a:r>
            <a:r>
              <a:rPr lang="de-DE" sz="3200" dirty="0"/>
              <a:t> Adaptivität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Inhaltsplatzhalter 5">
                <a:extLst>
                  <a:ext uri="{FF2B5EF4-FFF2-40B4-BE49-F238E27FC236}">
                    <a16:creationId xmlns:a16="http://schemas.microsoft.com/office/drawing/2014/main" id="{23570552-C75C-41C1-872B-143457ED4C4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46404" y="1828800"/>
                <a:ext cx="6446520" cy="4351337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rgbClr val="FFFFFF"/>
                  </a:buClr>
                </a:pPr>
                <a:r>
                  <a:rPr lang="de-DE" dirty="0"/>
                  <a:t>Routen hat num. Wert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𝑐𝑜𝑠𝑡</m:t>
                    </m:r>
                  </m:oMath>
                </a14:m>
                <a:r>
                  <a:rPr lang="de-DE" dirty="0"/>
                  <a:t> in Abhängigkeit von Wartenden Clients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de-DE" dirty="0"/>
                  <a:t> und AVs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de-DE" dirty="0"/>
                  <a:t> auf der Route</a:t>
                </a:r>
              </a:p>
              <a:p>
                <a:pPr marL="0" indent="0" algn="ctr">
                  <a:buClr>
                    <a:srgbClr val="FFFFFF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𝑐𝑜𝑠𝑡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de-DE" dirty="0"/>
              </a:p>
              <a:p>
                <a:pPr>
                  <a:buClr>
                    <a:srgbClr val="FFFFFF"/>
                  </a:buClr>
                </a:pP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𝑐𝑜𝑠𝑡</m:t>
                    </m:r>
                  </m:oMath>
                </a14:m>
                <a:r>
                  <a:rPr lang="de-DE" dirty="0"/>
                  <a:t> Bedeutung ähnlich Futterquellen: Je größer der Wert, desto attraktiver ist eine Route für den Wechsel</a:t>
                </a:r>
              </a:p>
              <a:p>
                <a:pPr>
                  <a:buClr>
                    <a:srgbClr val="FFFFFF"/>
                  </a:buClr>
                </a:pPr>
                <a:r>
                  <a:rPr lang="de-DE" dirty="0"/>
                  <a:t>Bedingung für Routenwechsel</a:t>
                </a:r>
              </a:p>
              <a:p>
                <a:pPr lvl="1">
                  <a:buClr>
                    <a:srgbClr val="FFFFFF"/>
                  </a:buClr>
                </a:pPr>
                <a:r>
                  <a:rPr lang="de-DE" dirty="0"/>
                  <a:t>Aktuelle Statistiken vorhanden</a:t>
                </a:r>
              </a:p>
              <a:p>
                <a:pPr lvl="1">
                  <a:buClr>
                    <a:srgbClr val="FFFFFF"/>
                  </a:buClr>
                </a:pPr>
                <a:r>
                  <a:rPr lang="de-DE" dirty="0"/>
                  <a:t>Kein Mitfahrer auf aktueller Route</a:t>
                </a:r>
              </a:p>
              <a:p>
                <a:pPr lvl="1">
                  <a:buClr>
                    <a:srgbClr val="FFFFFF"/>
                  </a:buClr>
                </a:pPr>
                <a:r>
                  <a:rPr lang="de-DE" dirty="0"/>
                  <a:t>Kein wartender Nutzer an der nächsten Station</a:t>
                </a:r>
              </a:p>
              <a:p>
                <a:pPr lvl="1">
                  <a:buClr>
                    <a:srgbClr val="FFFFFF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𝑐𝑜𝑠𝑡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𝑐𝑢𝑟𝑟𝑒𝑛𝑡𝑅𝑜𝑢𝑡𝑒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𝑐𝑜𝑠𝑡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𝑜𝑡h𝑒𝑟𝑅𝑜𝑢𝑡𝑒</m:t>
                        </m:r>
                      </m:sub>
                    </m:sSub>
                  </m:oMath>
                </a14:m>
                <a:endParaRPr lang="de-DE" dirty="0"/>
              </a:p>
              <a:p>
                <a:pPr lvl="1">
                  <a:buClr>
                    <a:srgbClr val="FFFFFF"/>
                  </a:buClr>
                </a:pPr>
                <a14:m>
                  <m:oMath xmlns:m="http://schemas.openxmlformats.org/officeDocument/2006/math"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𝑡𝑟𝑒𝑠h𝑜𝑙𝑑</m:t>
                    </m:r>
                  </m:oMath>
                </a14:m>
                <a:r>
                  <a:rPr lang="de-DE" dirty="0"/>
                  <a:t> → Kosten meiner Route ohne mich kleiner als 		     Schwellwert (experimentell ermittelt)</a:t>
                </a:r>
              </a:p>
            </p:txBody>
          </p:sp>
        </mc:Choice>
        <mc:Fallback>
          <p:sp>
            <p:nvSpPr>
              <p:cNvPr id="6" name="Inhaltsplatzhalter 5">
                <a:extLst>
                  <a:ext uri="{FF2B5EF4-FFF2-40B4-BE49-F238E27FC236}">
                    <a16:creationId xmlns:a16="http://schemas.microsoft.com/office/drawing/2014/main" id="{23570552-C75C-41C1-872B-143457ED4C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46404" y="1828800"/>
                <a:ext cx="6446520" cy="4351337"/>
              </a:xfrm>
              <a:blipFill>
                <a:blip r:embed="rId2"/>
                <a:stretch>
                  <a:fillRect l="-189" t="-112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761220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37EFB74-483C-4595-A792-0127B89DE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</p:spPr>
        <p:txBody>
          <a:bodyPr>
            <a:normAutofit/>
          </a:bodyPr>
          <a:lstStyle/>
          <a:p>
            <a:r>
              <a:rPr lang="de-DE" dirty="0"/>
              <a:t>Architektur</a:t>
            </a:r>
            <a:br>
              <a:rPr lang="de-DE" dirty="0"/>
            </a:br>
            <a:r>
              <a:rPr lang="de-DE" sz="3200" dirty="0"/>
              <a:t>-</a:t>
            </a:r>
            <a:r>
              <a:rPr lang="de-DE" sz="3200" dirty="0" err="1"/>
              <a:t>AutonomousVehicle</a:t>
            </a:r>
            <a:r>
              <a:rPr lang="de-DE" sz="3200" dirty="0"/>
              <a:t> Adaptivität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Inhaltsplatzhalter 5">
                <a:extLst>
                  <a:ext uri="{FF2B5EF4-FFF2-40B4-BE49-F238E27FC236}">
                    <a16:creationId xmlns:a16="http://schemas.microsoft.com/office/drawing/2014/main" id="{23570552-C75C-41C1-872B-143457ED4C4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46404" y="1828800"/>
                <a:ext cx="6446520" cy="4351337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rgbClr val="FFFFFF"/>
                  </a:buClr>
                </a:pPr>
                <a:r>
                  <a:rPr lang="de-DE" dirty="0"/>
                  <a:t>Bei Erfüllung der Bedingungen Routenwechsel für Route mit höchster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𝑐𝑜𝑠𝑡</m:t>
                    </m:r>
                  </m:oMath>
                </a14:m>
                <a:r>
                  <a:rPr lang="de-DE" dirty="0"/>
                  <a:t> bei </a:t>
                </a:r>
                <a:r>
                  <a:rPr lang="de-DE" dirty="0" err="1"/>
                  <a:t>Delegator</a:t>
                </a:r>
                <a:r>
                  <a:rPr lang="de-DE" dirty="0"/>
                  <a:t> beantragen</a:t>
                </a:r>
              </a:p>
              <a:p>
                <a:pPr>
                  <a:buClr>
                    <a:srgbClr val="FFFFFF"/>
                  </a:buClr>
                </a:pPr>
                <a:r>
                  <a:rPr lang="de-DE" dirty="0"/>
                  <a:t>Bei Ablehnung nächsthöchste </a:t>
                </a:r>
                <a:r>
                  <a:rPr lang="de-DE" dirty="0" err="1"/>
                  <a:t>cost</a:t>
                </a:r>
                <a:endParaRPr lang="de-DE" dirty="0"/>
              </a:p>
              <a:p>
                <a:pPr>
                  <a:buClr>
                    <a:srgbClr val="FFFFFF"/>
                  </a:buClr>
                </a:pPr>
                <a:r>
                  <a:rPr lang="de-DE" dirty="0"/>
                  <a:t>Anträge werden von </a:t>
                </a:r>
                <a:r>
                  <a:rPr lang="de-DE" dirty="0" err="1"/>
                  <a:t>Delegator</a:t>
                </a:r>
                <a:r>
                  <a:rPr lang="de-DE" dirty="0"/>
                  <a:t> einzeln mit Statistiken geprüft und bei positiv erwarteter Auswirkung angenommen</a:t>
                </a:r>
              </a:p>
              <a:p>
                <a:pPr>
                  <a:buClr>
                    <a:srgbClr val="FFFFFF"/>
                  </a:buClr>
                </a:pPr>
                <a:r>
                  <a:rPr lang="de-DE" dirty="0"/>
                  <a:t>Der </a:t>
                </a:r>
                <a:r>
                  <a:rPr lang="de-DE" dirty="0" err="1"/>
                  <a:t>Delegator</a:t>
                </a:r>
                <a:r>
                  <a:rPr lang="de-DE" dirty="0"/>
                  <a:t> achtet erneut darauf, dass bei einem Wechsel kein Aushungern der bisherigen Route die Folge ist</a:t>
                </a:r>
              </a:p>
              <a:p>
                <a:pPr lvl="1">
                  <a:buClr>
                    <a:srgbClr val="FFFFFF"/>
                  </a:buClr>
                </a:pPr>
                <a:endParaRPr lang="de-DE" dirty="0"/>
              </a:p>
            </p:txBody>
          </p:sp>
        </mc:Choice>
        <mc:Fallback>
          <p:sp>
            <p:nvSpPr>
              <p:cNvPr id="6" name="Inhaltsplatzhalter 5">
                <a:extLst>
                  <a:ext uri="{FF2B5EF4-FFF2-40B4-BE49-F238E27FC236}">
                    <a16:creationId xmlns:a16="http://schemas.microsoft.com/office/drawing/2014/main" id="{23570552-C75C-41C1-872B-143457ED4C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46404" y="1828800"/>
                <a:ext cx="6446520" cy="4351337"/>
              </a:xfrm>
              <a:blipFill>
                <a:blip r:embed="rId2"/>
                <a:stretch>
                  <a:fillRect l="-189" t="-98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435962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37EFB74-483C-4595-A792-0127B89DE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</p:spPr>
        <p:txBody>
          <a:bodyPr>
            <a:normAutofit/>
          </a:bodyPr>
          <a:lstStyle/>
          <a:p>
            <a:r>
              <a:rPr lang="de-DE" dirty="0"/>
              <a:t>Testen</a:t>
            </a:r>
            <a:br>
              <a:rPr lang="de-DE" dirty="0"/>
            </a:br>
            <a:r>
              <a:rPr lang="de-DE" sz="3200" dirty="0"/>
              <a:t>-Funktional</a:t>
            </a:r>
            <a:endParaRPr lang="de-DE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3570552-C75C-41C1-872B-143457ED4C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6404" y="1828800"/>
            <a:ext cx="6446520" cy="4351337"/>
          </a:xfrm>
        </p:spPr>
        <p:txBody>
          <a:bodyPr>
            <a:normAutofit/>
          </a:bodyPr>
          <a:lstStyle/>
          <a:p>
            <a:pPr>
              <a:buClr>
                <a:srgbClr val="FFFFFF"/>
              </a:buClr>
            </a:pPr>
            <a:r>
              <a:rPr lang="de-DE" dirty="0"/>
              <a:t>Ausgabe von unerlaubten Kombinationen aus Zustand und IO</a:t>
            </a:r>
          </a:p>
          <a:p>
            <a:pPr>
              <a:buClr>
                <a:srgbClr val="FFFFFF"/>
              </a:buClr>
            </a:pPr>
            <a:r>
              <a:rPr lang="de-DE" dirty="0"/>
              <a:t>Log Debugging (Wichtige Events, Zeitstempel)</a:t>
            </a:r>
          </a:p>
          <a:p>
            <a:pPr>
              <a:buClr>
                <a:srgbClr val="FFFFFF"/>
              </a:buClr>
            </a:pPr>
            <a:r>
              <a:rPr lang="de-DE" dirty="0"/>
              <a:t>Ausgabe von gesammelten Daten (</a:t>
            </a:r>
            <a:r>
              <a:rPr lang="de-DE" dirty="0" err="1"/>
              <a:t>ClientCoordinator</a:t>
            </a:r>
            <a:r>
              <a:rPr lang="de-DE" dirty="0"/>
              <a:t>/</a:t>
            </a:r>
            <a:r>
              <a:rPr lang="de-DE" dirty="0" err="1"/>
              <a:t>Delegator</a:t>
            </a:r>
            <a:r>
              <a:rPr lang="de-DE" dirty="0"/>
              <a:t>) in Tabellen</a:t>
            </a:r>
          </a:p>
          <a:p>
            <a:pPr lvl="1">
              <a:buClr>
                <a:srgbClr val="FFFFFF"/>
              </a:buClr>
            </a:pPr>
            <a:r>
              <a:rPr lang="de-DE" dirty="0"/>
              <a:t>Vergleich Anzahl instanziierte Komponenten mit beteiligten Komponenten</a:t>
            </a:r>
          </a:p>
          <a:p>
            <a:pPr lvl="1">
              <a:buClr>
                <a:srgbClr val="FFFFFF"/>
              </a:buClr>
            </a:pPr>
            <a:endParaRPr lang="de-DE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594164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37EFB74-483C-4595-A792-0127B89DE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</p:spPr>
        <p:txBody>
          <a:bodyPr>
            <a:normAutofit/>
          </a:bodyPr>
          <a:lstStyle/>
          <a:p>
            <a:r>
              <a:rPr lang="de-DE" dirty="0"/>
              <a:t>Testen</a:t>
            </a:r>
            <a:br>
              <a:rPr lang="de-DE" dirty="0"/>
            </a:br>
            <a:r>
              <a:rPr lang="de-DE" sz="3200" dirty="0"/>
              <a:t>-Quantitativ</a:t>
            </a:r>
            <a:endParaRPr lang="de-DE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3570552-C75C-41C1-872B-143457ED4C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6404" y="1828800"/>
            <a:ext cx="6446520" cy="4351337"/>
          </a:xfrm>
        </p:spPr>
        <p:txBody>
          <a:bodyPr>
            <a:normAutofit/>
          </a:bodyPr>
          <a:lstStyle/>
          <a:p>
            <a:pPr>
              <a:buClr>
                <a:srgbClr val="FFFFFF"/>
              </a:buClr>
            </a:pPr>
            <a:r>
              <a:rPr lang="de-DE" dirty="0"/>
              <a:t>Verschiedene Arten von Tests</a:t>
            </a:r>
          </a:p>
          <a:p>
            <a:pPr lvl="1">
              <a:buClr>
                <a:srgbClr val="FFFFFF"/>
              </a:buClr>
            </a:pPr>
            <a:r>
              <a:rPr lang="de-DE" dirty="0"/>
              <a:t>Feste Anzahl an Teilnehmern</a:t>
            </a:r>
          </a:p>
          <a:p>
            <a:pPr lvl="2">
              <a:buClr>
                <a:srgbClr val="FFFFFF"/>
              </a:buClr>
            </a:pPr>
            <a:r>
              <a:rPr lang="de-DE" dirty="0"/>
              <a:t>Faire Verteilung</a:t>
            </a:r>
          </a:p>
          <a:p>
            <a:pPr lvl="2">
              <a:buClr>
                <a:srgbClr val="FFFFFF"/>
              </a:buClr>
            </a:pPr>
            <a:r>
              <a:rPr lang="de-DE" dirty="0"/>
              <a:t>Unfaire Verteilung</a:t>
            </a:r>
          </a:p>
          <a:p>
            <a:pPr lvl="2">
              <a:buClr>
                <a:srgbClr val="FFFFFF"/>
              </a:buClr>
            </a:pPr>
            <a:r>
              <a:rPr lang="de-DE" dirty="0"/>
              <a:t>Unrealistische Verteilung</a:t>
            </a:r>
          </a:p>
          <a:p>
            <a:pPr lvl="1">
              <a:buClr>
                <a:srgbClr val="FFFFFF"/>
              </a:buClr>
            </a:pPr>
            <a:r>
              <a:rPr lang="de-DE" dirty="0"/>
              <a:t>Variable Anzahl an Teilnehmern</a:t>
            </a:r>
          </a:p>
          <a:p>
            <a:pPr lvl="2">
              <a:buClr>
                <a:srgbClr val="FFFFFF"/>
              </a:buClr>
            </a:pPr>
            <a:r>
              <a:rPr lang="de-DE" dirty="0"/>
              <a:t>Erzeugen von Passagieren über Zeit verteilt → Realität am </a:t>
            </a:r>
            <a:r>
              <a:rPr lang="de-DE" dirty="0" err="1"/>
              <a:t>nähesten</a:t>
            </a:r>
            <a:endParaRPr lang="de-DE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592801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37EFB74-483C-4595-A792-0127B89DE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185" y="126194"/>
            <a:ext cx="7269480" cy="1325562"/>
          </a:xfrm>
        </p:spPr>
        <p:txBody>
          <a:bodyPr>
            <a:normAutofit/>
          </a:bodyPr>
          <a:lstStyle/>
          <a:p>
            <a:r>
              <a:rPr lang="de-DE" dirty="0"/>
              <a:t>Testen</a:t>
            </a:r>
            <a:br>
              <a:rPr lang="de-DE" dirty="0"/>
            </a:br>
            <a:r>
              <a:rPr lang="de-DE" sz="3200" dirty="0"/>
              <a:t>-Lübeck (kurze </a:t>
            </a:r>
            <a:r>
              <a:rPr lang="de-DE" sz="3200" dirty="0" err="1"/>
              <a:t>Entf</a:t>
            </a:r>
            <a:r>
              <a:rPr lang="de-DE" sz="3200" dirty="0"/>
              <a:t>.), 5 Autos</a:t>
            </a:r>
            <a:endParaRPr lang="de-DE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2" name="Grafik 21">
            <a:extLst>
              <a:ext uri="{FF2B5EF4-FFF2-40B4-BE49-F238E27FC236}">
                <a16:creationId xmlns:a16="http://schemas.microsoft.com/office/drawing/2014/main" id="{FD56CD2E-F046-4FAA-A395-EE6321D28F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185" y="1727260"/>
            <a:ext cx="7965831" cy="4778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7417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37EFB74-483C-4595-A792-0127B89DE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185" y="126194"/>
            <a:ext cx="7269480" cy="1325562"/>
          </a:xfrm>
        </p:spPr>
        <p:txBody>
          <a:bodyPr>
            <a:normAutofit/>
          </a:bodyPr>
          <a:lstStyle/>
          <a:p>
            <a:r>
              <a:rPr lang="de-DE" dirty="0"/>
              <a:t>Testen</a:t>
            </a:r>
            <a:br>
              <a:rPr lang="de-DE" dirty="0"/>
            </a:br>
            <a:r>
              <a:rPr lang="de-DE" sz="3200" dirty="0"/>
              <a:t>-Lübeck (kurze </a:t>
            </a:r>
            <a:r>
              <a:rPr lang="de-DE" sz="3200" dirty="0" err="1"/>
              <a:t>Entf</a:t>
            </a:r>
            <a:r>
              <a:rPr lang="de-DE" sz="3200" dirty="0"/>
              <a:t>.), 5 Autos</a:t>
            </a:r>
            <a:endParaRPr lang="de-DE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957CF558-4EF4-4831-90A1-4115CF8A19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068" y="1577950"/>
            <a:ext cx="4198926" cy="5025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3032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37EFB74-483C-4595-A792-0127B89DE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185" y="126194"/>
            <a:ext cx="7269480" cy="1325562"/>
          </a:xfrm>
        </p:spPr>
        <p:txBody>
          <a:bodyPr>
            <a:normAutofit/>
          </a:bodyPr>
          <a:lstStyle/>
          <a:p>
            <a:r>
              <a:rPr lang="de-DE" dirty="0"/>
              <a:t>Testen</a:t>
            </a:r>
            <a:br>
              <a:rPr lang="de-DE" dirty="0"/>
            </a:br>
            <a:r>
              <a:rPr lang="de-DE" sz="3200" dirty="0"/>
              <a:t>-Hamburg (große </a:t>
            </a:r>
            <a:r>
              <a:rPr lang="de-DE" sz="3200" dirty="0" err="1"/>
              <a:t>Entf</a:t>
            </a:r>
            <a:r>
              <a:rPr lang="de-DE" sz="3200" dirty="0"/>
              <a:t>.), 5 Autos</a:t>
            </a:r>
            <a:endParaRPr lang="de-DE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85C1815E-408B-4BE1-BCEB-514247AB47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054" y="1696914"/>
            <a:ext cx="8092783" cy="4853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2432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37EFB74-483C-4595-A792-0127B89DE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</p:spPr>
        <p:txBody>
          <a:bodyPr>
            <a:normAutofit fontScale="90000"/>
          </a:bodyPr>
          <a:lstStyle/>
          <a:p>
            <a:r>
              <a:rPr lang="de-DE" dirty="0"/>
              <a:t>Einleitung</a:t>
            </a:r>
            <a:br>
              <a:rPr lang="de-DE" dirty="0"/>
            </a:br>
            <a:r>
              <a:rPr lang="de-DE" sz="3200" dirty="0"/>
              <a:t>- Worum geht es und warum wird es gebraucht</a:t>
            </a:r>
            <a:endParaRPr lang="de-DE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3570552-C75C-41C1-872B-143457ED4C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6404" y="1828800"/>
            <a:ext cx="6446520" cy="4351337"/>
          </a:xfrm>
        </p:spPr>
        <p:txBody>
          <a:bodyPr>
            <a:normAutofit/>
          </a:bodyPr>
          <a:lstStyle/>
          <a:p>
            <a:r>
              <a:rPr lang="de-DE" u="sng" dirty="0"/>
              <a:t>Idee</a:t>
            </a:r>
            <a:r>
              <a:rPr lang="de-DE" dirty="0"/>
              <a:t>: Beförderungs-Dienstleistung als Cyberphysisches System</a:t>
            </a:r>
          </a:p>
          <a:p>
            <a:r>
              <a:rPr lang="de-DE" u="sng" dirty="0"/>
              <a:t>Problem</a:t>
            </a:r>
            <a:r>
              <a:rPr lang="de-DE" dirty="0"/>
              <a:t>: Kann man schneller Personen befördern als </a:t>
            </a:r>
            <a:r>
              <a:rPr lang="de-DE" dirty="0" err="1"/>
              <a:t>öffentl</a:t>
            </a:r>
            <a:r>
              <a:rPr lang="de-DE" dirty="0"/>
              <a:t>. Verkehrsmittel und das günstiger als Taxis?</a:t>
            </a:r>
            <a:endParaRPr lang="de-DE" u="sng" dirty="0"/>
          </a:p>
          <a:p>
            <a:r>
              <a:rPr lang="de-DE" dirty="0"/>
              <a:t>Vorteil durch Autonome Fahrzeuge als „Taxis“: Einsparen von Fahrern und Routen-Adaptivität</a:t>
            </a:r>
          </a:p>
          <a:p>
            <a:r>
              <a:rPr lang="de-DE" dirty="0"/>
              <a:t>Eventuelle Alternative zu teurem, aber schnellen Taxi und günstigen, aber langsamen öffentlichen Verkehrsmitteln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794645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37EFB74-483C-4595-A792-0127B89DE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185" y="126194"/>
            <a:ext cx="7269480" cy="1325562"/>
          </a:xfrm>
        </p:spPr>
        <p:txBody>
          <a:bodyPr>
            <a:normAutofit/>
          </a:bodyPr>
          <a:lstStyle/>
          <a:p>
            <a:r>
              <a:rPr lang="de-DE" dirty="0"/>
              <a:t>Testen</a:t>
            </a:r>
            <a:br>
              <a:rPr lang="de-DE" dirty="0"/>
            </a:br>
            <a:r>
              <a:rPr lang="de-DE" sz="3200" dirty="0"/>
              <a:t>-Lübeck (kurze </a:t>
            </a:r>
            <a:r>
              <a:rPr lang="de-DE" sz="3200" dirty="0" err="1"/>
              <a:t>Entf</a:t>
            </a:r>
            <a:r>
              <a:rPr lang="de-DE" sz="3200" dirty="0"/>
              <a:t>.), 20 Autos</a:t>
            </a:r>
            <a:endParaRPr lang="de-DE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1665455-45E4-4A33-84CF-D52DC0058A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" y="1732125"/>
            <a:ext cx="8115300" cy="4871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2177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37EFB74-483C-4595-A792-0127B89DE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185" y="126194"/>
            <a:ext cx="7269480" cy="1325562"/>
          </a:xfrm>
        </p:spPr>
        <p:txBody>
          <a:bodyPr>
            <a:normAutofit/>
          </a:bodyPr>
          <a:lstStyle/>
          <a:p>
            <a:r>
              <a:rPr lang="de-DE" dirty="0"/>
              <a:t>Testen</a:t>
            </a:r>
            <a:br>
              <a:rPr lang="de-DE" dirty="0"/>
            </a:br>
            <a:r>
              <a:rPr lang="de-DE" sz="3200" dirty="0"/>
              <a:t>-Hamburg (große </a:t>
            </a:r>
            <a:r>
              <a:rPr lang="de-DE" sz="3200" dirty="0" err="1"/>
              <a:t>Entf</a:t>
            </a:r>
            <a:r>
              <a:rPr lang="de-DE" sz="3200" dirty="0"/>
              <a:t>.), 20 Autos</a:t>
            </a:r>
            <a:endParaRPr lang="de-DE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2BFBFC3-4B10-4898-B466-37BBD741E2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227" y="1793631"/>
            <a:ext cx="8095746" cy="4868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495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37EFB74-483C-4595-A792-0127B89DE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</p:spPr>
        <p:txBody>
          <a:bodyPr>
            <a:normAutofit/>
          </a:bodyPr>
          <a:lstStyle/>
          <a:p>
            <a:r>
              <a:rPr lang="de-DE" dirty="0"/>
              <a:t>Testen</a:t>
            </a:r>
            <a:br>
              <a:rPr lang="de-DE" dirty="0"/>
            </a:br>
            <a:r>
              <a:rPr lang="de-DE" sz="3200" dirty="0"/>
              <a:t>-Quantitativ Fazit</a:t>
            </a:r>
            <a:endParaRPr lang="de-DE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3570552-C75C-41C1-872B-143457ED4C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6404" y="1828800"/>
            <a:ext cx="6446520" cy="4351337"/>
          </a:xfrm>
        </p:spPr>
        <p:txBody>
          <a:bodyPr>
            <a:normAutofit/>
          </a:bodyPr>
          <a:lstStyle/>
          <a:p>
            <a:pPr>
              <a:buClr>
                <a:srgbClr val="FFFFFF"/>
              </a:buClr>
            </a:pPr>
            <a:r>
              <a:rPr lang="de-DE" dirty="0"/>
              <a:t>Generell: Wachstum von </a:t>
            </a:r>
            <a:r>
              <a:rPr lang="de-DE" dirty="0" err="1"/>
              <a:t>cost</a:t>
            </a:r>
            <a:r>
              <a:rPr lang="de-DE" dirty="0"/>
              <a:t> unterbinden</a:t>
            </a:r>
          </a:p>
          <a:p>
            <a:pPr lvl="1">
              <a:buClr>
                <a:srgbClr val="FFFFFF"/>
              </a:buClr>
            </a:pPr>
            <a:r>
              <a:rPr lang="de-DE" dirty="0" err="1"/>
              <a:t>AutonomousVehicles</a:t>
            </a:r>
            <a:r>
              <a:rPr lang="de-DE" dirty="0"/>
              <a:t> im Standby bereit halten</a:t>
            </a:r>
          </a:p>
          <a:p>
            <a:pPr lvl="1">
              <a:buClr>
                <a:srgbClr val="FFFFFF"/>
              </a:buClr>
            </a:pPr>
            <a:r>
              <a:rPr lang="de-DE" dirty="0"/>
              <a:t>Routenwechsel</a:t>
            </a:r>
          </a:p>
          <a:p>
            <a:pPr lvl="1">
              <a:buClr>
                <a:srgbClr val="FFFFFF"/>
              </a:buClr>
            </a:pPr>
            <a:r>
              <a:rPr lang="de-DE" dirty="0"/>
              <a:t>Schwellwert von </a:t>
            </a:r>
            <a:r>
              <a:rPr lang="de-DE" dirty="0" err="1"/>
              <a:t>cost</a:t>
            </a:r>
            <a:r>
              <a:rPr lang="de-DE" dirty="0"/>
              <a:t> auch in Abhängigkeit von Routen-Länge</a:t>
            </a:r>
          </a:p>
          <a:p>
            <a:pPr>
              <a:buClr>
                <a:srgbClr val="FFFFFF"/>
              </a:buClr>
            </a:pPr>
            <a:r>
              <a:rPr lang="de-DE" dirty="0"/>
              <a:t>Großzügiges bereitstellen von AV um zu verhindern, dass Nutzer eine Runde wartet</a:t>
            </a:r>
          </a:p>
          <a:p>
            <a:pPr>
              <a:buClr>
                <a:srgbClr val="FFFFFF"/>
              </a:buClr>
            </a:pPr>
            <a:r>
              <a:rPr lang="de-DE" dirty="0"/>
              <a:t>Noch viele Möglichkeiten zur Analyse und Adaption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886249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37EFB74-483C-4595-A792-0127B89DE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</p:spPr>
        <p:txBody>
          <a:bodyPr>
            <a:normAutofit/>
          </a:bodyPr>
          <a:lstStyle/>
          <a:p>
            <a:r>
              <a:rPr lang="de-DE" dirty="0"/>
              <a:t>Fazit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3570552-C75C-41C1-872B-143457ED4C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6404" y="1828800"/>
            <a:ext cx="6446520" cy="4351337"/>
          </a:xfrm>
        </p:spPr>
        <p:txBody>
          <a:bodyPr>
            <a:normAutofit/>
          </a:bodyPr>
          <a:lstStyle/>
          <a:p>
            <a:r>
              <a:rPr lang="de-DE" u="sng" dirty="0"/>
              <a:t>Idee</a:t>
            </a:r>
            <a:r>
              <a:rPr lang="de-DE" dirty="0"/>
              <a:t>: Beförderungs-Dienstleistung als Cyberphysisches System</a:t>
            </a:r>
          </a:p>
          <a:p>
            <a:pPr lvl="1"/>
            <a:r>
              <a:rPr lang="de-DE" dirty="0"/>
              <a:t>Idee eignet sich als Cyberphysisches System</a:t>
            </a:r>
          </a:p>
          <a:p>
            <a:r>
              <a:rPr lang="de-DE" u="sng" dirty="0"/>
              <a:t>Problem</a:t>
            </a:r>
            <a:r>
              <a:rPr lang="de-DE" dirty="0"/>
              <a:t>: Kann man schneller Personen befördern als </a:t>
            </a:r>
            <a:r>
              <a:rPr lang="de-DE" dirty="0" err="1"/>
              <a:t>öffentl</a:t>
            </a:r>
            <a:r>
              <a:rPr lang="de-DE" dirty="0"/>
              <a:t>. Verkehrsmittel und das günstiger als Taxis?</a:t>
            </a:r>
          </a:p>
          <a:p>
            <a:pPr lvl="1"/>
            <a:r>
              <a:rPr lang="de-DE" dirty="0"/>
              <a:t>Umsetzung nach CPS-Schema erlaubt autonome Anpassung an Bedarf und damit potentiell geringere Wartezeiten als ÖPNV</a:t>
            </a:r>
          </a:p>
          <a:p>
            <a:pPr lvl="1"/>
            <a:r>
              <a:rPr lang="de-DE" dirty="0"/>
              <a:t>Weglassen von Fahrzeugführern reicht bereits aus, um günstiger als Taxis fahren zu können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29338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37EFB74-483C-4595-A792-0127B89DE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</p:spPr>
        <p:txBody>
          <a:bodyPr>
            <a:normAutofit/>
          </a:bodyPr>
          <a:lstStyle/>
          <a:p>
            <a:r>
              <a:rPr lang="de-DE" dirty="0"/>
              <a:t>Evaluation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3570552-C75C-41C1-872B-143457ED4C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6404" y="1828800"/>
            <a:ext cx="6446520" cy="4351337"/>
          </a:xfrm>
        </p:spPr>
        <p:txBody>
          <a:bodyPr>
            <a:normAutofit/>
          </a:bodyPr>
          <a:lstStyle/>
          <a:p>
            <a:r>
              <a:rPr lang="de-DE" dirty="0"/>
              <a:t>Weitere Optimierungsmöglichkeiten:</a:t>
            </a:r>
          </a:p>
          <a:p>
            <a:pPr lvl="1"/>
            <a:r>
              <a:rPr lang="de-DE" dirty="0"/>
              <a:t>Mehr Daten, mehr Analyse, mehr Faktoren für Adaptivität</a:t>
            </a:r>
          </a:p>
          <a:p>
            <a:pPr lvl="1"/>
            <a:r>
              <a:rPr lang="de-DE" dirty="0"/>
              <a:t>Zu- und wegschalten von </a:t>
            </a:r>
            <a:r>
              <a:rPr lang="de-DE" dirty="0" err="1"/>
              <a:t>AutonomousVehicles</a:t>
            </a:r>
            <a:endParaRPr lang="de-DE" dirty="0"/>
          </a:p>
          <a:p>
            <a:pPr lvl="1"/>
            <a:r>
              <a:rPr lang="de-DE" dirty="0"/>
              <a:t>Routen-los, d.h. Abholen und Abliefern an </a:t>
            </a:r>
            <a:r>
              <a:rPr lang="de-DE" dirty="0" err="1"/>
              <a:t>bel</a:t>
            </a:r>
            <a:r>
              <a:rPr lang="de-DE" dirty="0"/>
              <a:t>. Orten</a:t>
            </a:r>
          </a:p>
          <a:p>
            <a:pPr lvl="2"/>
            <a:r>
              <a:rPr lang="de-DE" dirty="0"/>
              <a:t>Komplexität steigt stark an</a:t>
            </a:r>
          </a:p>
          <a:p>
            <a:r>
              <a:rPr lang="de-DE" dirty="0"/>
              <a:t>Was konnte man von Grund auf besser machen?</a:t>
            </a:r>
          </a:p>
          <a:p>
            <a:pPr lvl="1"/>
            <a:r>
              <a:rPr lang="de-DE" dirty="0"/>
              <a:t>Effizientere Modellierung in </a:t>
            </a:r>
            <a:r>
              <a:rPr lang="de-DE" dirty="0" err="1"/>
              <a:t>Uppaal</a:t>
            </a:r>
            <a:r>
              <a:rPr lang="de-DE" dirty="0"/>
              <a:t>, da bereits bei mittlerer Anzahl Zeit zum verifizieren → ∞</a:t>
            </a:r>
          </a:p>
          <a:p>
            <a:pPr lvl="1"/>
            <a:r>
              <a:rPr lang="de-DE" dirty="0"/>
              <a:t>Mehr Zeit investieren, um o.g. Möglichkeiten mit zu implementieren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726182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37EFB74-483C-4595-A792-0127B89DE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</p:spPr>
        <p:txBody>
          <a:bodyPr>
            <a:normAutofit/>
          </a:bodyPr>
          <a:lstStyle/>
          <a:p>
            <a:r>
              <a:rPr lang="de-DE" dirty="0"/>
              <a:t>Evaluation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3570552-C75C-41C1-872B-143457ED4C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6404" y="1828800"/>
            <a:ext cx="6446520" cy="4351337"/>
          </a:xfrm>
        </p:spPr>
        <p:txBody>
          <a:bodyPr>
            <a:normAutofit/>
          </a:bodyPr>
          <a:lstStyle/>
          <a:p>
            <a:r>
              <a:rPr lang="de-DE" dirty="0"/>
              <a:t>Weitere Optimierungsmöglichkeiten:</a:t>
            </a:r>
          </a:p>
          <a:p>
            <a:pPr lvl="1"/>
            <a:r>
              <a:rPr lang="de-DE" dirty="0"/>
              <a:t>Mehr Daten, mehr Analyse, mehr Faktoren für Adaptivität</a:t>
            </a:r>
          </a:p>
          <a:p>
            <a:pPr lvl="1"/>
            <a:r>
              <a:rPr lang="de-DE" dirty="0"/>
              <a:t>Zu- und wegschalten von </a:t>
            </a:r>
            <a:r>
              <a:rPr lang="de-DE" dirty="0" err="1"/>
              <a:t>AutonomousVehicles</a:t>
            </a:r>
            <a:endParaRPr lang="de-DE" dirty="0"/>
          </a:p>
          <a:p>
            <a:pPr lvl="1"/>
            <a:r>
              <a:rPr lang="de-DE" dirty="0"/>
              <a:t>Routen-los, d.h. Abholen und Abliefern an </a:t>
            </a:r>
            <a:r>
              <a:rPr lang="de-DE" dirty="0" err="1"/>
              <a:t>bel</a:t>
            </a:r>
            <a:r>
              <a:rPr lang="de-DE" dirty="0"/>
              <a:t>. Orten</a:t>
            </a:r>
          </a:p>
          <a:p>
            <a:pPr lvl="2"/>
            <a:r>
              <a:rPr lang="de-DE" dirty="0"/>
              <a:t>Komplexität steigt stark an</a:t>
            </a:r>
          </a:p>
          <a:p>
            <a:r>
              <a:rPr lang="de-DE" dirty="0"/>
              <a:t>Was konnte man von Grund auf besser machen?</a:t>
            </a:r>
          </a:p>
          <a:p>
            <a:pPr lvl="1"/>
            <a:r>
              <a:rPr lang="de-DE" dirty="0"/>
              <a:t>Effizientere Modellierung in </a:t>
            </a:r>
            <a:r>
              <a:rPr lang="de-DE" dirty="0" err="1"/>
              <a:t>Uppaal</a:t>
            </a:r>
            <a:r>
              <a:rPr lang="de-DE" dirty="0"/>
              <a:t>, da bereits bei mittlerer Anzahl Zeit zum verifizieren → ∞</a:t>
            </a:r>
          </a:p>
          <a:p>
            <a:pPr lvl="1"/>
            <a:r>
              <a:rPr lang="de-DE" dirty="0"/>
              <a:t>Mehr Zeit investieren, um o.g. Möglichkeiten mit zu implementieren</a:t>
            </a:r>
          </a:p>
          <a:p>
            <a:pPr lvl="1"/>
            <a:r>
              <a:rPr lang="de-DE" dirty="0"/>
              <a:t>Bessere Mechanismen zum Debuggen einrichten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682759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37EFB74-483C-4595-A792-0127B89DE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829" y="-328833"/>
            <a:ext cx="7269480" cy="1325562"/>
          </a:xfrm>
        </p:spPr>
        <p:txBody>
          <a:bodyPr>
            <a:normAutofit/>
          </a:bodyPr>
          <a:lstStyle/>
          <a:p>
            <a:r>
              <a:rPr lang="de-DE" dirty="0"/>
              <a:t>Frage &amp; Antwort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408599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37EFB74-483C-4595-A792-0127B89DE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</p:spPr>
        <p:txBody>
          <a:bodyPr>
            <a:normAutofit/>
          </a:bodyPr>
          <a:lstStyle/>
          <a:p>
            <a:r>
              <a:rPr lang="de-DE" dirty="0"/>
              <a:t>Einleitung</a:t>
            </a:r>
            <a:br>
              <a:rPr lang="de-DE" dirty="0"/>
            </a:br>
            <a:r>
              <a:rPr lang="de-DE" sz="3200" dirty="0"/>
              <a:t>- Vorteile von CPS für diese Idee</a:t>
            </a:r>
            <a:endParaRPr lang="de-DE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3570552-C75C-41C1-872B-143457ED4C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6404" y="1828800"/>
            <a:ext cx="6446520" cy="4351337"/>
          </a:xfrm>
        </p:spPr>
        <p:txBody>
          <a:bodyPr>
            <a:normAutofit/>
          </a:bodyPr>
          <a:lstStyle/>
          <a:p>
            <a:r>
              <a:rPr lang="de-DE" dirty="0"/>
              <a:t>Geeigneter Ansatz für Mensch-System-Kooperation</a:t>
            </a:r>
          </a:p>
          <a:p>
            <a:r>
              <a:rPr lang="de-DE" dirty="0"/>
              <a:t>CPS-Schema deckt Ansprüche ab:</a:t>
            </a:r>
          </a:p>
          <a:p>
            <a:pPr lvl="1"/>
            <a:r>
              <a:rPr lang="de-DE" dirty="0"/>
              <a:t>Selbstorganisation</a:t>
            </a:r>
          </a:p>
          <a:p>
            <a:pPr lvl="1"/>
            <a:r>
              <a:rPr lang="de-DE" dirty="0"/>
              <a:t>Erheben von Daten der System-Instanzen zur Analyse</a:t>
            </a:r>
          </a:p>
          <a:p>
            <a:pPr lvl="1"/>
            <a:r>
              <a:rPr lang="de-DE" dirty="0"/>
              <a:t>Und nachfolgende Anpassung/Rekonfiguration des Systems im laufenden Betrieb</a:t>
            </a:r>
          </a:p>
          <a:p>
            <a:r>
              <a:rPr lang="de-DE" dirty="0"/>
              <a:t>Verteilbarkeit der System-Instanzen</a:t>
            </a:r>
          </a:p>
          <a:p>
            <a:r>
              <a:rPr lang="de-DE" dirty="0"/>
              <a:t>Skalierung der Komponenten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869176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37EFB74-483C-4595-A792-0127B89DE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</p:spPr>
        <p:txBody>
          <a:bodyPr>
            <a:normAutofit/>
          </a:bodyPr>
          <a:lstStyle/>
          <a:p>
            <a:r>
              <a:rPr lang="de-DE" sz="3700" dirty="0"/>
              <a:t>Einleitung</a:t>
            </a:r>
            <a:br>
              <a:rPr lang="de-DE" sz="3700" dirty="0"/>
            </a:br>
            <a:r>
              <a:rPr lang="de-DE" sz="3200" dirty="0"/>
              <a:t>- Warum gibt es das noch nicht</a:t>
            </a:r>
            <a:endParaRPr lang="de-DE" sz="3700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3570552-C75C-41C1-872B-143457ED4C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6404" y="1828800"/>
            <a:ext cx="6446520" cy="4351337"/>
          </a:xfrm>
        </p:spPr>
        <p:txBody>
          <a:bodyPr>
            <a:normAutofit/>
          </a:bodyPr>
          <a:lstStyle/>
          <a:p>
            <a:r>
              <a:rPr lang="de-DE" dirty="0"/>
              <a:t>Straßenverkehrsgesetz: Sieht Fahrzeugführer als Notwendigkeit vor … </a:t>
            </a:r>
          </a:p>
          <a:p>
            <a:r>
              <a:rPr lang="de-DE" dirty="0"/>
              <a:t>Kann sich mit der Entwicklung sicherer Systeme ändern</a:t>
            </a:r>
          </a:p>
          <a:p>
            <a:r>
              <a:rPr lang="de-DE" dirty="0"/>
              <a:t>Hohe Sicherheitsanforderungen an Vollautonomie, denn Betreiber haftet i.d.R.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671411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37EFB74-483C-4595-A792-0127B89DE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</p:spPr>
        <p:txBody>
          <a:bodyPr>
            <a:normAutofit/>
          </a:bodyPr>
          <a:lstStyle/>
          <a:p>
            <a:r>
              <a:rPr lang="de-DE" dirty="0"/>
              <a:t>Einleitung</a:t>
            </a:r>
            <a:br>
              <a:rPr lang="de-DE" dirty="0"/>
            </a:br>
            <a:r>
              <a:rPr lang="de-DE" sz="3200" dirty="0"/>
              <a:t>- Zentrale Ziele der Entwicklung</a:t>
            </a:r>
            <a:endParaRPr lang="de-DE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3570552-C75C-41C1-872B-143457ED4C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6404" y="1828800"/>
            <a:ext cx="6446520" cy="4351337"/>
          </a:xfrm>
        </p:spPr>
        <p:txBody>
          <a:bodyPr>
            <a:normAutofit/>
          </a:bodyPr>
          <a:lstStyle/>
          <a:p>
            <a:r>
              <a:rPr lang="de-DE" dirty="0"/>
              <a:t>Selbstorganisation: Betrieb soll möglichst ohne menschliche Überwachung funktionieren</a:t>
            </a:r>
          </a:p>
          <a:p>
            <a:r>
              <a:rPr lang="de-DE" dirty="0"/>
              <a:t>Skalierung: System soll ausbaubar sein und Betrieb mit vielen Teilnehmern stabil bleiben</a:t>
            </a:r>
          </a:p>
          <a:p>
            <a:r>
              <a:rPr lang="de-DE" dirty="0"/>
              <a:t>Adaptivität: System soll Fahrzeuge „smart“ verteilen (Load </a:t>
            </a:r>
            <a:r>
              <a:rPr lang="de-DE" dirty="0" err="1"/>
              <a:t>Balancing</a:t>
            </a:r>
            <a:r>
              <a:rPr lang="de-DE" dirty="0"/>
              <a:t>)</a:t>
            </a:r>
          </a:p>
          <a:p>
            <a:r>
              <a:rPr lang="de-DE" dirty="0"/>
              <a:t>Nutzerkomfort: Schnittstelle für Endnutzer soll leichtgewichtig und einfach nutzbar sein, Endnutzer soll schnell befördert werden</a:t>
            </a:r>
          </a:p>
          <a:p>
            <a:r>
              <a:rPr lang="de-DE" dirty="0"/>
              <a:t>Robustheit: Kommunikationsausfall und Komponentenausfall soll kompensierbar sein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247705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37EFB74-483C-4595-A792-0127B89DE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</p:spPr>
        <p:txBody>
          <a:bodyPr>
            <a:normAutofit fontScale="90000"/>
          </a:bodyPr>
          <a:lstStyle/>
          <a:p>
            <a:r>
              <a:rPr lang="de-DE" dirty="0"/>
              <a:t>Einleitung</a:t>
            </a:r>
            <a:br>
              <a:rPr lang="de-DE" dirty="0"/>
            </a:br>
            <a:r>
              <a:rPr lang="de-DE" sz="3200" dirty="0"/>
              <a:t>- Sonstige wünschenswerte Eigenschaften</a:t>
            </a:r>
            <a:endParaRPr lang="de-DE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3570552-C75C-41C1-872B-143457ED4C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6404" y="1828800"/>
            <a:ext cx="6446520" cy="4351337"/>
          </a:xfrm>
        </p:spPr>
        <p:txBody>
          <a:bodyPr>
            <a:normAutofit/>
          </a:bodyPr>
          <a:lstStyle/>
          <a:p>
            <a:r>
              <a:rPr lang="de-DE" dirty="0"/>
              <a:t>Sicherheit der Nutzer (Verantwortung des Autoherstellers)</a:t>
            </a:r>
          </a:p>
          <a:p>
            <a:r>
              <a:rPr lang="de-DE" dirty="0"/>
              <a:t>Geschützte Privatsphäre (sicherer Kommunikationskanal und ausreichende Verschlüsselung)</a:t>
            </a:r>
          </a:p>
          <a:p>
            <a:endParaRPr lang="de-DE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408103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37EFB74-483C-4595-A792-0127B89DE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</p:spPr>
        <p:txBody>
          <a:bodyPr>
            <a:normAutofit/>
          </a:bodyPr>
          <a:lstStyle/>
          <a:p>
            <a:r>
              <a:rPr lang="de-DE" dirty="0"/>
              <a:t>Konzept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3570552-C75C-41C1-872B-143457ED4C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6404" y="1828800"/>
            <a:ext cx="6446520" cy="4351337"/>
          </a:xfrm>
        </p:spPr>
        <p:txBody>
          <a:bodyPr>
            <a:normAutofit fontScale="92500" lnSpcReduction="10000"/>
          </a:bodyPr>
          <a:lstStyle/>
          <a:p>
            <a:r>
              <a:rPr lang="de-DE" dirty="0"/>
              <a:t>Aktoren-Modell für zentrale Schnittstelle</a:t>
            </a:r>
          </a:p>
          <a:p>
            <a:pPr lvl="1"/>
            <a:r>
              <a:rPr lang="de-DE" dirty="0"/>
              <a:t>Vermeidung von Bottlenecks/</a:t>
            </a:r>
            <a:r>
              <a:rPr lang="de-DE" dirty="0" err="1"/>
              <a:t>Denial</a:t>
            </a:r>
            <a:r>
              <a:rPr lang="de-DE" dirty="0"/>
              <a:t>-</a:t>
            </a:r>
            <a:r>
              <a:rPr lang="de-DE" dirty="0" err="1"/>
              <a:t>of</a:t>
            </a:r>
            <a:r>
              <a:rPr lang="de-DE" dirty="0"/>
              <a:t>-Service</a:t>
            </a:r>
          </a:p>
          <a:p>
            <a:pPr lvl="1"/>
            <a:r>
              <a:rPr lang="de-DE" dirty="0"/>
              <a:t>Garantierte Verfügbarkeit</a:t>
            </a:r>
          </a:p>
          <a:p>
            <a:r>
              <a:rPr lang="de-DE" dirty="0"/>
              <a:t>Nebenläufigkeit durch Nachrichtenbasierte Kommunikation</a:t>
            </a:r>
          </a:p>
          <a:p>
            <a:r>
              <a:rPr lang="de-DE" dirty="0"/>
              <a:t>Feste Routen und „Kommandozeilen-Implementierung“ erlauben Fokus auf Kernziele</a:t>
            </a:r>
          </a:p>
          <a:p>
            <a:pPr lvl="1"/>
            <a:r>
              <a:rPr lang="de-DE" dirty="0"/>
              <a:t>Routenplanung ist Wissenschaft für sich</a:t>
            </a:r>
          </a:p>
          <a:p>
            <a:r>
              <a:rPr lang="de-DE" dirty="0"/>
              <a:t>Gruppenkommunikation über MQTT:</a:t>
            </a:r>
          </a:p>
          <a:p>
            <a:pPr lvl="1"/>
            <a:r>
              <a:rPr lang="de-DE" dirty="0"/>
              <a:t>Leichtgewichtiges, weit verbreitetes Protokoll</a:t>
            </a:r>
          </a:p>
          <a:p>
            <a:pPr lvl="1"/>
            <a:r>
              <a:rPr lang="de-DE" dirty="0"/>
              <a:t>Erlaubt auch </a:t>
            </a:r>
            <a:r>
              <a:rPr lang="de-DE" dirty="0" err="1"/>
              <a:t>One</a:t>
            </a:r>
            <a:r>
              <a:rPr lang="de-DE" dirty="0"/>
              <a:t>-</a:t>
            </a:r>
            <a:r>
              <a:rPr lang="de-DE" dirty="0" err="1"/>
              <a:t>to</a:t>
            </a:r>
            <a:r>
              <a:rPr lang="de-DE" dirty="0"/>
              <a:t>-Many, Many-</a:t>
            </a:r>
            <a:r>
              <a:rPr lang="de-DE" dirty="0" err="1"/>
              <a:t>to</a:t>
            </a:r>
            <a:r>
              <a:rPr lang="de-DE" dirty="0"/>
              <a:t>-</a:t>
            </a:r>
            <a:r>
              <a:rPr lang="de-DE" dirty="0" err="1"/>
              <a:t>One</a:t>
            </a:r>
            <a:endParaRPr lang="de-DE" dirty="0"/>
          </a:p>
          <a:p>
            <a:pPr lvl="1"/>
            <a:r>
              <a:rPr lang="de-DE" dirty="0"/>
              <a:t>Grundlegende Sicherheit durch Verschlüsselung</a:t>
            </a:r>
          </a:p>
          <a:p>
            <a:r>
              <a:rPr lang="de-DE" dirty="0"/>
              <a:t>Single-Purpose Komponenten für Übersicht und Wartbarkeit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599025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37EFB74-483C-4595-A792-0127B89DE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</p:spPr>
        <p:txBody>
          <a:bodyPr>
            <a:normAutofit/>
          </a:bodyPr>
          <a:lstStyle/>
          <a:p>
            <a:r>
              <a:rPr lang="de-DE" dirty="0"/>
              <a:t>Demonstration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3570552-C75C-41C1-872B-143457ED4C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6404" y="1828800"/>
            <a:ext cx="6446520" cy="4351337"/>
          </a:xfrm>
        </p:spPr>
        <p:txBody>
          <a:bodyPr>
            <a:normAutofit/>
          </a:bodyPr>
          <a:lstStyle/>
          <a:p>
            <a:r>
              <a:rPr lang="de-DE" dirty="0"/>
              <a:t>Szenario: 2 Routen</a:t>
            </a:r>
          </a:p>
          <a:p>
            <a:pPr lvl="1"/>
            <a:r>
              <a:rPr lang="de-DE" dirty="0"/>
              <a:t>Große Rundroute in Hamburg</a:t>
            </a:r>
          </a:p>
          <a:p>
            <a:pPr lvl="1"/>
            <a:r>
              <a:rPr lang="de-DE" dirty="0"/>
              <a:t>Kleine Rundroute in Lübeck Altstadt</a:t>
            </a:r>
          </a:p>
          <a:p>
            <a:r>
              <a:rPr lang="de-DE" dirty="0"/>
              <a:t>Großteil Fahrzeuge befindet sich in Hamburg</a:t>
            </a:r>
          </a:p>
          <a:p>
            <a:pPr lvl="1"/>
            <a:r>
              <a:rPr lang="de-DE" dirty="0"/>
              <a:t>Hamburg: 20 Fahrzeuge</a:t>
            </a:r>
          </a:p>
          <a:p>
            <a:pPr lvl="1"/>
            <a:r>
              <a:rPr lang="de-DE" dirty="0"/>
              <a:t>Lübeck: 5 Fahrzeuge</a:t>
            </a:r>
          </a:p>
          <a:p>
            <a:r>
              <a:rPr lang="de-DE" dirty="0"/>
              <a:t>… Aber Weihnachtsmarkt in Lübeck sorgt für unüblich hohes Aufkommen an Nutzern</a:t>
            </a:r>
          </a:p>
          <a:p>
            <a:pPr lvl="1"/>
            <a:r>
              <a:rPr lang="de-DE" dirty="0"/>
              <a:t>Hamburg: 2 Anmeldungen pro Minute</a:t>
            </a:r>
          </a:p>
          <a:p>
            <a:pPr lvl="1"/>
            <a:r>
              <a:rPr lang="de-DE" dirty="0"/>
              <a:t>Lübeck: 6 Anmeldungen pro Minute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65403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Aussicht">
  <a:themeElements>
    <a:clrScheme name="Aussicht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Aussicht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sicht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1367</Words>
  <Application>Microsoft Office PowerPoint</Application>
  <PresentationFormat>Bildschirmpräsentation (4:3)</PresentationFormat>
  <Paragraphs>219</Paragraphs>
  <Slides>36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36</vt:i4>
      </vt:variant>
    </vt:vector>
  </HeadingPairs>
  <TitlesOfParts>
    <vt:vector size="43" baseType="lpstr">
      <vt:lpstr>Arial</vt:lpstr>
      <vt:lpstr>Calibri</vt:lpstr>
      <vt:lpstr>Cambria Math</vt:lpstr>
      <vt:lpstr>Century Schoolbook</vt:lpstr>
      <vt:lpstr>Linux Libertine Display G</vt:lpstr>
      <vt:lpstr>Wingdings 2</vt:lpstr>
      <vt:lpstr>Aussicht</vt:lpstr>
      <vt:lpstr>Cyberphysisches System „Autonome Beförderung“</vt:lpstr>
      <vt:lpstr>Inhalt</vt:lpstr>
      <vt:lpstr>Einleitung - Worum geht es und warum wird es gebraucht</vt:lpstr>
      <vt:lpstr>Einleitung - Vorteile von CPS für diese Idee</vt:lpstr>
      <vt:lpstr>Einleitung - Warum gibt es das noch nicht</vt:lpstr>
      <vt:lpstr>Einleitung - Zentrale Ziele der Entwicklung</vt:lpstr>
      <vt:lpstr>Einleitung - Sonstige wünschenswerte Eigenschaften</vt:lpstr>
      <vt:lpstr>Konzept</vt:lpstr>
      <vt:lpstr>Demonstration</vt:lpstr>
      <vt:lpstr>Eigenschaften des Systems -Zeitliche Anforderungen</vt:lpstr>
      <vt:lpstr>Eigenschaften des Systems -Funktionale Anforderungen</vt:lpstr>
      <vt:lpstr>Modellierung -Uppaal</vt:lpstr>
      <vt:lpstr>Modellierung -Uppaal</vt:lpstr>
      <vt:lpstr>Modellierung -Uppaal</vt:lpstr>
      <vt:lpstr>Modellierung -Uppaal: Verifikationsziele</vt:lpstr>
      <vt:lpstr>Modellierung</vt:lpstr>
      <vt:lpstr>Modellierung -Uppaal: Fazit</vt:lpstr>
      <vt:lpstr>Modellierung -Komponenten</vt:lpstr>
      <vt:lpstr>Modellierung -Komponenten</vt:lpstr>
      <vt:lpstr>Modellierung -ClientCoordinator</vt:lpstr>
      <vt:lpstr>Modellierung -ClientCoordinator</vt:lpstr>
      <vt:lpstr>Architektur -Allgemein</vt:lpstr>
      <vt:lpstr>Architektur -AutonomousVehicle Adaptivität</vt:lpstr>
      <vt:lpstr>Architektur -AutonomousVehicle Adaptivität</vt:lpstr>
      <vt:lpstr>Testen -Funktional</vt:lpstr>
      <vt:lpstr>Testen -Quantitativ</vt:lpstr>
      <vt:lpstr>Testen -Lübeck (kurze Entf.), 5 Autos</vt:lpstr>
      <vt:lpstr>Testen -Lübeck (kurze Entf.), 5 Autos</vt:lpstr>
      <vt:lpstr>Testen -Hamburg (große Entf.), 5 Autos</vt:lpstr>
      <vt:lpstr>Testen -Lübeck (kurze Entf.), 20 Autos</vt:lpstr>
      <vt:lpstr>Testen -Hamburg (große Entf.), 20 Autos</vt:lpstr>
      <vt:lpstr>Testen -Quantitativ Fazit</vt:lpstr>
      <vt:lpstr>Fazit</vt:lpstr>
      <vt:lpstr>Evaluation</vt:lpstr>
      <vt:lpstr>Evaluation</vt:lpstr>
      <vt:lpstr>Frage &amp; Antwort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Cyberphysisches System „Autonome Beförderung“</dc:title>
  <dc:creator>Jannsen, Finn-Frederik</dc:creator>
  <cp:lastModifiedBy>Jannsen, Finn-Frederik</cp:lastModifiedBy>
  <cp:revision>40</cp:revision>
  <dcterms:created xsi:type="dcterms:W3CDTF">2020-02-03T14:06:26Z</dcterms:created>
  <dcterms:modified xsi:type="dcterms:W3CDTF">2020-02-03T23:36:33Z</dcterms:modified>
</cp:coreProperties>
</file>