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ch, Stephen J" userId="b0437f3e-a489-4166-9f96-80db9d2f6269" providerId="ADAL" clId="{AF48D49C-B398-491E-87A4-4A616DB2D428}"/>
    <pc:docChg chg="custSel addSld modSld">
      <pc:chgData name="Kosch, Stephen J" userId="b0437f3e-a489-4166-9f96-80db9d2f6269" providerId="ADAL" clId="{AF48D49C-B398-491E-87A4-4A616DB2D428}" dt="2022-10-21T14:54:28.932" v="4427" actId="20577"/>
      <pc:docMkLst>
        <pc:docMk/>
      </pc:docMkLst>
      <pc:sldChg chg="modSp new mod">
        <pc:chgData name="Kosch, Stephen J" userId="b0437f3e-a489-4166-9f96-80db9d2f6269" providerId="ADAL" clId="{AF48D49C-B398-491E-87A4-4A616DB2D428}" dt="2022-10-19T14:59:15.951" v="1135" actId="20577"/>
        <pc:sldMkLst>
          <pc:docMk/>
          <pc:sldMk cId="576941568" sldId="264"/>
        </pc:sldMkLst>
        <pc:spChg chg="mod">
          <ac:chgData name="Kosch, Stephen J" userId="b0437f3e-a489-4166-9f96-80db9d2f6269" providerId="ADAL" clId="{AF48D49C-B398-491E-87A4-4A616DB2D428}" dt="2022-10-19T13:48:38.057" v="29" actId="1076"/>
          <ac:spMkLst>
            <pc:docMk/>
            <pc:sldMk cId="576941568" sldId="264"/>
            <ac:spMk id="2" creationId="{D3177E17-D30F-48F6-AB7A-B13973B14401}"/>
          </ac:spMkLst>
        </pc:spChg>
        <pc:spChg chg="mod">
          <ac:chgData name="Kosch, Stephen J" userId="b0437f3e-a489-4166-9f96-80db9d2f6269" providerId="ADAL" clId="{AF48D49C-B398-491E-87A4-4A616DB2D428}" dt="2022-10-19T14:59:15.951" v="1135" actId="20577"/>
          <ac:spMkLst>
            <pc:docMk/>
            <pc:sldMk cId="576941568" sldId="264"/>
            <ac:spMk id="3" creationId="{237E65E6-2720-453B-811F-9B69721D10D7}"/>
          </ac:spMkLst>
        </pc:spChg>
      </pc:sldChg>
      <pc:sldChg chg="modSp new mod">
        <pc:chgData name="Kosch, Stephen J" userId="b0437f3e-a489-4166-9f96-80db9d2f6269" providerId="ADAL" clId="{AF48D49C-B398-491E-87A4-4A616DB2D428}" dt="2022-10-19T15:02:27.906" v="1484" actId="20577"/>
        <pc:sldMkLst>
          <pc:docMk/>
          <pc:sldMk cId="1708870237" sldId="265"/>
        </pc:sldMkLst>
        <pc:spChg chg="mod">
          <ac:chgData name="Kosch, Stephen J" userId="b0437f3e-a489-4166-9f96-80db9d2f6269" providerId="ADAL" clId="{AF48D49C-B398-491E-87A4-4A616DB2D428}" dt="2022-10-19T14:41:20.606" v="720" actId="1076"/>
          <ac:spMkLst>
            <pc:docMk/>
            <pc:sldMk cId="1708870237" sldId="265"/>
            <ac:spMk id="2" creationId="{C423CF41-4E62-48CF-A853-9A5BA2E1EE37}"/>
          </ac:spMkLst>
        </pc:spChg>
        <pc:spChg chg="mod">
          <ac:chgData name="Kosch, Stephen J" userId="b0437f3e-a489-4166-9f96-80db9d2f6269" providerId="ADAL" clId="{AF48D49C-B398-491E-87A4-4A616DB2D428}" dt="2022-10-19T15:02:27.906" v="1484" actId="20577"/>
          <ac:spMkLst>
            <pc:docMk/>
            <pc:sldMk cId="1708870237" sldId="265"/>
            <ac:spMk id="3" creationId="{9D3741A6-F039-4BF9-8CCB-A6DBE8041A0F}"/>
          </ac:spMkLst>
        </pc:spChg>
      </pc:sldChg>
      <pc:sldChg chg="delSp modSp new mod">
        <pc:chgData name="Kosch, Stephen J" userId="b0437f3e-a489-4166-9f96-80db9d2f6269" providerId="ADAL" clId="{AF48D49C-B398-491E-87A4-4A616DB2D428}" dt="2022-10-19T15:21:10.229" v="2189" actId="20577"/>
        <pc:sldMkLst>
          <pc:docMk/>
          <pc:sldMk cId="34232995" sldId="266"/>
        </pc:sldMkLst>
        <pc:spChg chg="del">
          <ac:chgData name="Kosch, Stephen J" userId="b0437f3e-a489-4166-9f96-80db9d2f6269" providerId="ADAL" clId="{AF48D49C-B398-491E-87A4-4A616DB2D428}" dt="2022-10-19T15:11:42.045" v="1486" actId="478"/>
          <ac:spMkLst>
            <pc:docMk/>
            <pc:sldMk cId="34232995" sldId="266"/>
            <ac:spMk id="2" creationId="{ECF02750-EDDF-4771-9CA6-533F2144C758}"/>
          </ac:spMkLst>
        </pc:spChg>
        <pc:spChg chg="mod">
          <ac:chgData name="Kosch, Stephen J" userId="b0437f3e-a489-4166-9f96-80db9d2f6269" providerId="ADAL" clId="{AF48D49C-B398-491E-87A4-4A616DB2D428}" dt="2022-10-19T15:21:10.229" v="2189" actId="20577"/>
          <ac:spMkLst>
            <pc:docMk/>
            <pc:sldMk cId="34232995" sldId="266"/>
            <ac:spMk id="3" creationId="{A68993F5-6AB9-47AB-B3E2-455A5BC44EF1}"/>
          </ac:spMkLst>
        </pc:spChg>
      </pc:sldChg>
      <pc:sldChg chg="modSp new mod">
        <pc:chgData name="Kosch, Stephen J" userId="b0437f3e-a489-4166-9f96-80db9d2f6269" providerId="ADAL" clId="{AF48D49C-B398-491E-87A4-4A616DB2D428}" dt="2022-10-21T14:40:05.755" v="2734" actId="20577"/>
        <pc:sldMkLst>
          <pc:docMk/>
          <pc:sldMk cId="333269105" sldId="267"/>
        </pc:sldMkLst>
        <pc:spChg chg="mod">
          <ac:chgData name="Kosch, Stephen J" userId="b0437f3e-a489-4166-9f96-80db9d2f6269" providerId="ADAL" clId="{AF48D49C-B398-491E-87A4-4A616DB2D428}" dt="2022-10-21T14:32:46.731" v="2206" actId="20577"/>
          <ac:spMkLst>
            <pc:docMk/>
            <pc:sldMk cId="333269105" sldId="267"/>
            <ac:spMk id="2" creationId="{B58C47FF-5731-422C-A659-03BBFEAD543C}"/>
          </ac:spMkLst>
        </pc:spChg>
        <pc:spChg chg="mod">
          <ac:chgData name="Kosch, Stephen J" userId="b0437f3e-a489-4166-9f96-80db9d2f6269" providerId="ADAL" clId="{AF48D49C-B398-491E-87A4-4A616DB2D428}" dt="2022-10-21T14:40:05.755" v="2734" actId="20577"/>
          <ac:spMkLst>
            <pc:docMk/>
            <pc:sldMk cId="333269105" sldId="267"/>
            <ac:spMk id="3" creationId="{25853C02-A6CF-4568-8E1A-6C7F4D492550}"/>
          </ac:spMkLst>
        </pc:spChg>
      </pc:sldChg>
      <pc:sldChg chg="modSp new mod">
        <pc:chgData name="Kosch, Stephen J" userId="b0437f3e-a489-4166-9f96-80db9d2f6269" providerId="ADAL" clId="{AF48D49C-B398-491E-87A4-4A616DB2D428}" dt="2022-10-21T14:46:24.659" v="3513" actId="20577"/>
        <pc:sldMkLst>
          <pc:docMk/>
          <pc:sldMk cId="3342452262" sldId="268"/>
        </pc:sldMkLst>
        <pc:spChg chg="mod">
          <ac:chgData name="Kosch, Stephen J" userId="b0437f3e-a489-4166-9f96-80db9d2f6269" providerId="ADAL" clId="{AF48D49C-B398-491E-87A4-4A616DB2D428}" dt="2022-10-21T14:40:15.676" v="2741" actId="1076"/>
          <ac:spMkLst>
            <pc:docMk/>
            <pc:sldMk cId="3342452262" sldId="268"/>
            <ac:spMk id="2" creationId="{C46B6452-9F67-4A2E-87C4-7A6C5D46D414}"/>
          </ac:spMkLst>
        </pc:spChg>
        <pc:spChg chg="mod">
          <ac:chgData name="Kosch, Stephen J" userId="b0437f3e-a489-4166-9f96-80db9d2f6269" providerId="ADAL" clId="{AF48D49C-B398-491E-87A4-4A616DB2D428}" dt="2022-10-21T14:46:24.659" v="3513" actId="20577"/>
          <ac:spMkLst>
            <pc:docMk/>
            <pc:sldMk cId="3342452262" sldId="268"/>
            <ac:spMk id="3" creationId="{2FED4889-A66B-486F-A7DE-F38127FAFBC4}"/>
          </ac:spMkLst>
        </pc:spChg>
      </pc:sldChg>
      <pc:sldChg chg="modSp new mod">
        <pc:chgData name="Kosch, Stephen J" userId="b0437f3e-a489-4166-9f96-80db9d2f6269" providerId="ADAL" clId="{AF48D49C-B398-491E-87A4-4A616DB2D428}" dt="2022-10-21T14:54:28.932" v="4427" actId="20577"/>
        <pc:sldMkLst>
          <pc:docMk/>
          <pc:sldMk cId="1357901938" sldId="269"/>
        </pc:sldMkLst>
        <pc:spChg chg="mod">
          <ac:chgData name="Kosch, Stephen J" userId="b0437f3e-a489-4166-9f96-80db9d2f6269" providerId="ADAL" clId="{AF48D49C-B398-491E-87A4-4A616DB2D428}" dt="2022-10-21T14:46:59.996" v="3555" actId="20577"/>
          <ac:spMkLst>
            <pc:docMk/>
            <pc:sldMk cId="1357901938" sldId="269"/>
            <ac:spMk id="2" creationId="{B8037275-AEB4-4C14-BCF2-F5C010D637AE}"/>
          </ac:spMkLst>
        </pc:spChg>
        <pc:spChg chg="mod">
          <ac:chgData name="Kosch, Stephen J" userId="b0437f3e-a489-4166-9f96-80db9d2f6269" providerId="ADAL" clId="{AF48D49C-B398-491E-87A4-4A616DB2D428}" dt="2022-10-21T14:54:28.932" v="4427" actId="20577"/>
          <ac:spMkLst>
            <pc:docMk/>
            <pc:sldMk cId="1357901938" sldId="269"/>
            <ac:spMk id="3" creationId="{B3048042-DDE2-4F6F-A94F-68308F7EAD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9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4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3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7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2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8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4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3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8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7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E94F8-E68D-4295-AA9D-E010CFCFA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BYZANTINE EMPIRE</a:t>
            </a:r>
          </a:p>
        </p:txBody>
      </p:sp>
      <p:pic>
        <p:nvPicPr>
          <p:cNvPr id="48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549B114B-2E9B-5EF0-18AB-F5FF0A51D0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65" r="13241" b="-1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81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CF41-4E62-48CF-A853-9A5BA2E1E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32944"/>
            <a:ext cx="9906000" cy="1382156"/>
          </a:xfrm>
        </p:spPr>
        <p:txBody>
          <a:bodyPr/>
          <a:lstStyle/>
          <a:p>
            <a:r>
              <a:rPr lang="en-US" dirty="0"/>
              <a:t>JUSTINIAN AND THEODORA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41A6-F039-4BF9-8CCB-A6DBE8041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81125"/>
            <a:ext cx="9906000" cy="4652853"/>
          </a:xfrm>
        </p:spPr>
        <p:txBody>
          <a:bodyPr/>
          <a:lstStyle/>
          <a:p>
            <a:r>
              <a:rPr lang="en-US" dirty="0"/>
              <a:t>Ruled the Byzantine Empire at its height, skilled general and strong leader</a:t>
            </a:r>
          </a:p>
          <a:p>
            <a:r>
              <a:rPr lang="en-US" dirty="0"/>
              <a:t>Ruled from 527 C.E. to 565 C.E.</a:t>
            </a:r>
          </a:p>
          <a:p>
            <a:r>
              <a:rPr lang="en-US" dirty="0"/>
              <a:t>Supreme Power, strong control of Military, and all Legal Decisions.</a:t>
            </a:r>
          </a:p>
          <a:p>
            <a:r>
              <a:rPr lang="en-US" dirty="0"/>
              <a:t>EMPRESS THEODORA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r>
              <a:rPr lang="en-US" dirty="0">
                <a:sym typeface="Wingdings" panose="05000000000000000000" pitchFamily="2" charset="2"/>
              </a:rPr>
              <a:t>She was very active in the government with her husbands rule</a:t>
            </a:r>
          </a:p>
          <a:p>
            <a:r>
              <a:rPr lang="en-US" dirty="0">
                <a:sym typeface="Wingdings" panose="05000000000000000000" pitchFamily="2" charset="2"/>
              </a:rPr>
              <a:t>Helped give more rights to women under Justinian rule</a:t>
            </a:r>
          </a:p>
          <a:p>
            <a:r>
              <a:rPr lang="en-US" dirty="0">
                <a:sym typeface="Wingdings" panose="05000000000000000000" pitchFamily="2" charset="2"/>
              </a:rPr>
              <a:t>Urging Husband to allow Women to own land</a:t>
            </a:r>
          </a:p>
          <a:p>
            <a:r>
              <a:rPr lang="en-US" dirty="0">
                <a:sym typeface="Wingdings" panose="05000000000000000000" pitchFamily="2" charset="2"/>
              </a:rPr>
              <a:t>532C.E. Angry tax payers threatened Justinian and the government, they urged him to flee, but Theodora urged him to stay and fight; armies stayed and crushed the rebellion and restored law and order and made his rule stronger!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70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93F5-6AB9-47AB-B3E2-455A5BC44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838200"/>
            <a:ext cx="9906000" cy="5195778"/>
          </a:xfrm>
        </p:spPr>
        <p:txBody>
          <a:bodyPr/>
          <a:lstStyle/>
          <a:p>
            <a:r>
              <a:rPr lang="en-US" dirty="0"/>
              <a:t>LEGAL REFORMS</a:t>
            </a:r>
          </a:p>
          <a:p>
            <a:r>
              <a:rPr lang="en-US" dirty="0" err="1"/>
              <a:t>Justinians</a:t>
            </a:r>
            <a:r>
              <a:rPr lang="en-US" dirty="0"/>
              <a:t> reforms would leave a legacy for the world</a:t>
            </a:r>
          </a:p>
          <a:p>
            <a:r>
              <a:rPr lang="en-US" dirty="0"/>
              <a:t>Simplified the legal code to make it easier to understand, better laws as a result</a:t>
            </a:r>
          </a:p>
          <a:p>
            <a:r>
              <a:rPr lang="en-US" dirty="0"/>
              <a:t>Helped officials and businessmen understand the emperors' laws</a:t>
            </a:r>
          </a:p>
          <a:p>
            <a:r>
              <a:rPr lang="en-US" dirty="0"/>
              <a:t>Basis for all legal systems of almost every country in the western world</a:t>
            </a:r>
          </a:p>
          <a:p>
            <a:r>
              <a:rPr lang="en-US" dirty="0"/>
              <a:t>ART/ARCHITECTURE</a:t>
            </a:r>
          </a:p>
          <a:p>
            <a:r>
              <a:rPr lang="en-US" dirty="0"/>
              <a:t>Churches/forts/government buildings</a:t>
            </a:r>
          </a:p>
          <a:p>
            <a:r>
              <a:rPr lang="en-US" dirty="0"/>
              <a:t>HAGIA SOPHIA “Holy Wisdom”  </a:t>
            </a:r>
          </a:p>
          <a:p>
            <a:r>
              <a:rPr lang="en-US" dirty="0"/>
              <a:t>Domed church became the religious center of the Byzantine Empire</a:t>
            </a:r>
          </a:p>
          <a:p>
            <a:r>
              <a:rPr lang="en-US" dirty="0"/>
              <a:t>Mosaics (popular art of figures of saints) small colored pieces of glass or stone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2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47FF-5731-422C-A659-03BBFEAD5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Christian Europe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53C02-A6CF-4568-8E1A-6C7F4D492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Roman Catholic Church based in Rome, capital of the Western Empire</a:t>
            </a:r>
          </a:p>
          <a:p>
            <a:r>
              <a:rPr lang="en-US" dirty="0"/>
              <a:t>The church is led by the very powerful Pope</a:t>
            </a:r>
          </a:p>
          <a:p>
            <a:r>
              <a:rPr lang="en-US" dirty="0"/>
              <a:t>In the east</a:t>
            </a:r>
            <a:r>
              <a:rPr lang="en-US" dirty="0">
                <a:sym typeface="Wingdings" panose="05000000000000000000" pitchFamily="2" charset="2"/>
              </a:rPr>
              <a:t>, Byzantine empire created own Christian church; Eastern Orthodox Church</a:t>
            </a:r>
          </a:p>
          <a:p>
            <a:r>
              <a:rPr lang="en-US" dirty="0">
                <a:sym typeface="Wingdings" panose="05000000000000000000" pitchFamily="2" charset="2"/>
              </a:rPr>
              <a:t>In Byzantine Empire, the Emperor and Church worked closely together; all the people believed the Emperor was Gods representation on Earth. Swore an oath to defend the church. Emperor also was head of the Church</a:t>
            </a:r>
          </a:p>
        </p:txBody>
      </p:sp>
    </p:spTree>
    <p:extLst>
      <p:ext uri="{BB962C8B-B14F-4D97-AF65-F5344CB8AC3E}">
        <p14:creationId xmlns:p14="http://schemas.microsoft.com/office/powerpoint/2010/main" val="333269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6452-9F67-4A2E-87C4-7A6C5D46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32944"/>
            <a:ext cx="9906000" cy="1382156"/>
          </a:xfrm>
        </p:spPr>
        <p:txBody>
          <a:bodyPr/>
          <a:lstStyle/>
          <a:p>
            <a:r>
              <a:rPr lang="en-US" dirty="0"/>
              <a:t>ICONS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D4889-A66B-486F-A7DE-F38127FAF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15100"/>
            <a:ext cx="9906000" cy="4518878"/>
          </a:xfrm>
        </p:spPr>
        <p:txBody>
          <a:bodyPr/>
          <a:lstStyle/>
          <a:p>
            <a:r>
              <a:rPr lang="en-US" dirty="0"/>
              <a:t>Icons</a:t>
            </a:r>
            <a:r>
              <a:rPr lang="en-US" dirty="0">
                <a:sym typeface="Wingdings" panose="05000000000000000000" pitchFamily="2" charset="2"/>
              </a:rPr>
              <a:t> representations of religious figures (especially Jesus)</a:t>
            </a:r>
          </a:p>
          <a:p>
            <a:r>
              <a:rPr lang="en-US" dirty="0">
                <a:sym typeface="Wingdings" panose="05000000000000000000" pitchFamily="2" charset="2"/>
              </a:rPr>
              <a:t>HEATED DISPUTES</a:t>
            </a:r>
          </a:p>
          <a:p>
            <a:r>
              <a:rPr lang="en-US" dirty="0">
                <a:sym typeface="Wingdings" panose="05000000000000000000" pitchFamily="2" charset="2"/>
              </a:rPr>
              <a:t>In the 700’s disputes of Icons split the people of the E.O. Church </a:t>
            </a:r>
          </a:p>
          <a:p>
            <a:r>
              <a:rPr lang="en-US" dirty="0">
                <a:sym typeface="Wingdings" panose="05000000000000000000" pitchFamily="2" charset="2"/>
              </a:rPr>
              <a:t>Many people of the Byzantine Empire would display these in their houses and in the churches. John of Damascus was the leader in defending people to display icons</a:t>
            </a:r>
          </a:p>
          <a:p>
            <a:r>
              <a:rPr lang="en-US" dirty="0">
                <a:sym typeface="Wingdings" panose="05000000000000000000" pitchFamily="2" charset="2"/>
              </a:rPr>
              <a:t>A LOT OF PEOPLE WERE AGAINST THIS: In 726, Emperor Leo III ordered all icons be removed the churches. Had the Iconoclasts remove/destroy the icons</a:t>
            </a:r>
          </a:p>
          <a:p>
            <a:r>
              <a:rPr lang="en-US" dirty="0">
                <a:sym typeface="Wingdings" panose="05000000000000000000" pitchFamily="2" charset="2"/>
              </a:rPr>
              <a:t>This dispute put a strain on the relationship between the Roman Catholic Church and the Eastern Orthodox Church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52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7275-AEB4-4C14-BCF2-F5C010D6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38126"/>
            <a:ext cx="9906000" cy="1382156"/>
          </a:xfrm>
        </p:spPr>
        <p:txBody>
          <a:bodyPr/>
          <a:lstStyle/>
          <a:p>
            <a:r>
              <a:rPr lang="en-US" dirty="0"/>
              <a:t>The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48042-DDE2-4F6F-A94F-68308F7EA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76374"/>
            <a:ext cx="9906000" cy="5143499"/>
          </a:xfrm>
        </p:spPr>
        <p:txBody>
          <a:bodyPr/>
          <a:lstStyle/>
          <a:p>
            <a:r>
              <a:rPr lang="en-US" dirty="0"/>
              <a:t>Dispute over Church Authority was the major dispute between the two Empires</a:t>
            </a:r>
          </a:p>
          <a:p>
            <a:r>
              <a:rPr lang="en-US" dirty="0"/>
              <a:t>Pope believed he was the head of all Christian Churches. Believed they were the successor to Peter, disciple of Jesus, first Bishop of Rome.</a:t>
            </a:r>
          </a:p>
          <a:p>
            <a:r>
              <a:rPr lang="en-US" dirty="0"/>
              <a:t>Byzantine People rejected the Popes claim</a:t>
            </a:r>
          </a:p>
          <a:p>
            <a:r>
              <a:rPr lang="en-US" dirty="0"/>
              <a:t>Military conflict: Italy was invaded in late 700’s and the Pope looked towards the Byzantine Emperor to help; they did not</a:t>
            </a:r>
          </a:p>
          <a:p>
            <a:r>
              <a:rPr lang="en-US" dirty="0"/>
              <a:t>Pope looked towards the Franks (Germanic People who supported the pope) </a:t>
            </a:r>
          </a:p>
          <a:p>
            <a:r>
              <a:rPr lang="en-US" dirty="0"/>
              <a:t>Franks defended Rome, so the Pope named Charlemagne Emperor in 800 C.E.</a:t>
            </a:r>
          </a:p>
          <a:p>
            <a:r>
              <a:rPr lang="en-US" dirty="0"/>
              <a:t>IN 1054 C.E.</a:t>
            </a:r>
            <a:r>
              <a:rPr lang="en-US" dirty="0">
                <a:sym typeface="Wingdings" panose="05000000000000000000" pitchFamily="2" charset="2"/>
              </a:rPr>
              <a:t> The Pope (West) and the Patriarch of Constantinople (East) excommunicated each other from the Church</a:t>
            </a:r>
          </a:p>
          <a:p>
            <a:r>
              <a:rPr lang="en-US" dirty="0">
                <a:sym typeface="Wingdings" panose="05000000000000000000" pitchFamily="2" charset="2"/>
              </a:rPr>
              <a:t>The official separation of the church: still </a:t>
            </a:r>
            <a:r>
              <a:rPr lang="en-US">
                <a:sym typeface="Wingdings" panose="05000000000000000000" pitchFamily="2" charset="2"/>
              </a:rPr>
              <a:t>exist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0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1E034-86BE-4AD8-B903-AF191638F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847725"/>
            <a:ext cx="9906000" cy="5186253"/>
          </a:xfrm>
        </p:spPr>
        <p:txBody>
          <a:bodyPr/>
          <a:lstStyle/>
          <a:p>
            <a:r>
              <a:rPr lang="en-US" dirty="0"/>
              <a:t>Roman Emperor Caesar </a:t>
            </a:r>
            <a:r>
              <a:rPr lang="en-US" dirty="0" err="1"/>
              <a:t>Agustus</a:t>
            </a:r>
            <a:r>
              <a:rPr lang="en-US" dirty="0"/>
              <a:t>, his rule marked a 2 century period of peace know as the PAX ROMANA</a:t>
            </a:r>
          </a:p>
          <a:p>
            <a:r>
              <a:rPr lang="en-US" dirty="0"/>
              <a:t>Empire was from Britain to Egypt; Atlantic Ocean to Mesopotamian region</a:t>
            </a:r>
          </a:p>
          <a:p>
            <a:r>
              <a:rPr lang="en-US" dirty="0"/>
              <a:t>Center of the Empire was Rome (in Italy)</a:t>
            </a:r>
          </a:p>
          <a:p>
            <a:r>
              <a:rPr lang="en-US" dirty="0"/>
              <a:t>Christianity was introduced and influenced Rome</a:t>
            </a:r>
          </a:p>
          <a:p>
            <a:r>
              <a:rPr lang="en-US" dirty="0"/>
              <a:t>Greek philosophy and literature represented in Rome</a:t>
            </a:r>
          </a:p>
        </p:txBody>
      </p:sp>
    </p:spTree>
    <p:extLst>
      <p:ext uri="{BB962C8B-B14F-4D97-AF65-F5344CB8AC3E}">
        <p14:creationId xmlns:p14="http://schemas.microsoft.com/office/powerpoint/2010/main" val="393269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1855-D662-44C8-AB53-12866EF7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B0696-92D0-42BB-88DD-8FF9C464B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Marcus Aurelius was the last of five emperors who reigned during the Pax Romana</a:t>
            </a:r>
          </a:p>
          <a:p>
            <a:r>
              <a:rPr lang="en-US" dirty="0"/>
              <a:t>Government grew weak, Roman legions grew more powerful</a:t>
            </a:r>
          </a:p>
          <a:p>
            <a:r>
              <a:rPr lang="en-US" dirty="0"/>
              <a:t>Emperors needed to pay higher wages to soldiers who supported them, when these payments weren’t able to come through, soldiers would turn against the emperor</a:t>
            </a:r>
          </a:p>
          <a:p>
            <a:r>
              <a:rPr lang="en-US" dirty="0"/>
              <a:t>Civil Wars broke out, legions fought legions, over 50 years Rome had 22 different Emperors</a:t>
            </a:r>
          </a:p>
        </p:txBody>
      </p:sp>
    </p:spTree>
    <p:extLst>
      <p:ext uri="{BB962C8B-B14F-4D97-AF65-F5344CB8AC3E}">
        <p14:creationId xmlns:p14="http://schemas.microsoft.com/office/powerpoint/2010/main" val="3021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A5B54-29E0-425F-91C1-829C2DA80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23875"/>
            <a:ext cx="9906000" cy="5510103"/>
          </a:xfrm>
        </p:spPr>
        <p:txBody>
          <a:bodyPr/>
          <a:lstStyle/>
          <a:p>
            <a:r>
              <a:rPr lang="en-US" dirty="0"/>
              <a:t>Economic weakness; Inflation</a:t>
            </a:r>
          </a:p>
          <a:p>
            <a:r>
              <a:rPr lang="en-US" dirty="0"/>
              <a:t>Weak government meant weak economy</a:t>
            </a:r>
          </a:p>
          <a:p>
            <a:r>
              <a:rPr lang="en-US" dirty="0"/>
              <a:t>Soldiers and invaders disrupted farms and trading</a:t>
            </a:r>
          </a:p>
          <a:p>
            <a:r>
              <a:rPr lang="en-US" dirty="0"/>
              <a:t>Prices soared for food and goods</a:t>
            </a:r>
          </a:p>
          <a:p>
            <a:r>
              <a:rPr lang="en-US" dirty="0"/>
              <a:t>Example of this in Egypt the price of wheat went from 7-8 (drachmae) to about 120,000!!!</a:t>
            </a:r>
          </a:p>
          <a:p>
            <a:r>
              <a:rPr lang="en-US" dirty="0"/>
              <a:t>More coins produced with WAY LESS VALUE</a:t>
            </a:r>
          </a:p>
          <a:p>
            <a:r>
              <a:rPr lang="en-US" dirty="0"/>
              <a:t>Steep rise in prices with matching decline in value of money</a:t>
            </a:r>
          </a:p>
          <a:p>
            <a:r>
              <a:rPr lang="en-US" dirty="0"/>
              <a:t>INVASIONS-&gt;  Rome also struggled to maintain defenses, Germanic tribes raided the Western Empire, and Persian armies invaded in the east. </a:t>
            </a:r>
          </a:p>
          <a:p>
            <a:r>
              <a:rPr lang="en-US" dirty="0"/>
              <a:t>Oddly enough they started to hire Germanic soldiers to fight for them but they obviously had no loyalty!</a:t>
            </a:r>
          </a:p>
        </p:txBody>
      </p:sp>
    </p:spTree>
    <p:extLst>
      <p:ext uri="{BB962C8B-B14F-4D97-AF65-F5344CB8AC3E}">
        <p14:creationId xmlns:p14="http://schemas.microsoft.com/office/powerpoint/2010/main" val="274827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61E60-EEA8-43CD-B895-0E9C6CDA2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90575"/>
            <a:ext cx="9906000" cy="5243403"/>
          </a:xfrm>
        </p:spPr>
        <p:txBody>
          <a:bodyPr/>
          <a:lstStyle/>
          <a:p>
            <a:r>
              <a:rPr lang="en-US" sz="3600" dirty="0"/>
              <a:t>DIOCLETIAN </a:t>
            </a:r>
          </a:p>
          <a:p>
            <a:r>
              <a:rPr lang="en-US" dirty="0"/>
              <a:t>General Diocletian became Emperor in 284C.E.</a:t>
            </a:r>
          </a:p>
          <a:p>
            <a:r>
              <a:rPr lang="en-US" dirty="0"/>
              <a:t>Would make reforms to bring changes to the empire</a:t>
            </a:r>
          </a:p>
          <a:p>
            <a:r>
              <a:rPr lang="en-US" dirty="0"/>
              <a:t>Built forts along frontiers to stop invasions; Divided large empire into 4 parts</a:t>
            </a:r>
          </a:p>
          <a:p>
            <a:r>
              <a:rPr lang="en-US" dirty="0"/>
              <a:t>Economy, he set prices for wages and goods</a:t>
            </a:r>
          </a:p>
          <a:p>
            <a:r>
              <a:rPr lang="en-US" dirty="0"/>
              <a:t>Kept workers at their jobs</a:t>
            </a:r>
          </a:p>
          <a:p>
            <a:r>
              <a:rPr lang="en-US" dirty="0"/>
              <a:t>Made local officials responsible for their taxes</a:t>
            </a:r>
          </a:p>
          <a:p>
            <a:r>
              <a:rPr lang="en-US" dirty="0"/>
              <a:t>BUT Diocletian was not strong enough to enforce all these good changes for Rome</a:t>
            </a:r>
          </a:p>
          <a:p>
            <a:r>
              <a:rPr lang="en-US" dirty="0"/>
              <a:t>Left office in 305C.E. this led to conflict until Constantine took rule in 312 C.E.</a:t>
            </a:r>
          </a:p>
        </p:txBody>
      </p:sp>
    </p:spTree>
    <p:extLst>
      <p:ext uri="{BB962C8B-B14F-4D97-AF65-F5344CB8AC3E}">
        <p14:creationId xmlns:p14="http://schemas.microsoft.com/office/powerpoint/2010/main" val="233025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8412-D43D-47D1-AA85-96453E562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647699"/>
          </a:xfrm>
        </p:spPr>
        <p:txBody>
          <a:bodyPr>
            <a:normAutofit fontScale="90000"/>
          </a:bodyPr>
          <a:lstStyle/>
          <a:p>
            <a:r>
              <a:rPr lang="en-US" dirty="0"/>
              <a:t>Constantine’s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8874F-9D14-4FED-A91B-0F4768E80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81100"/>
            <a:ext cx="9906000" cy="5143499"/>
          </a:xfrm>
        </p:spPr>
        <p:txBody>
          <a:bodyPr/>
          <a:lstStyle/>
          <a:p>
            <a:r>
              <a:rPr lang="en-US" dirty="0"/>
              <a:t>He reinforced the changes of </a:t>
            </a:r>
            <a:r>
              <a:rPr lang="en-US" dirty="0" err="1"/>
              <a:t>of</a:t>
            </a:r>
            <a:r>
              <a:rPr lang="en-US" dirty="0"/>
              <a:t> Diocletian </a:t>
            </a:r>
          </a:p>
          <a:p>
            <a:r>
              <a:rPr lang="en-US" dirty="0"/>
              <a:t>But empire continued to decline, moved capital in 330 to Greek city of Byzantium (in present day turkey) became known as Constantinople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600" dirty="0"/>
              <a:t>Theodosius</a:t>
            </a:r>
          </a:p>
          <a:p>
            <a:r>
              <a:rPr lang="en-US" dirty="0"/>
              <a:t>He took power a few years later after </a:t>
            </a:r>
            <a:r>
              <a:rPr lang="en-US" dirty="0" err="1"/>
              <a:t>Contantines</a:t>
            </a:r>
            <a:r>
              <a:rPr lang="en-US" dirty="0"/>
              <a:t> death</a:t>
            </a:r>
          </a:p>
          <a:p>
            <a:r>
              <a:rPr lang="en-US" dirty="0"/>
              <a:t>Found it too difficult to govern for it being too large</a:t>
            </a:r>
          </a:p>
          <a:p>
            <a:r>
              <a:rPr lang="en-US" dirty="0"/>
              <a:t>As he died he decided to have the empire split; by 395 C.E. split became official into Western and Eastern Empires</a:t>
            </a:r>
          </a:p>
          <a:p>
            <a:r>
              <a:rPr lang="en-US" dirty="0"/>
              <a:t>West (Rome) East (Constantinople)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1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2303C-3FB3-43E4-8904-A9E10BA9B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38150"/>
            <a:ext cx="9906000" cy="5595828"/>
          </a:xfrm>
        </p:spPr>
        <p:txBody>
          <a:bodyPr/>
          <a:lstStyle/>
          <a:p>
            <a:r>
              <a:rPr lang="en-US" dirty="0"/>
              <a:t>GERMANIC INVADERS</a:t>
            </a:r>
          </a:p>
          <a:p>
            <a:r>
              <a:rPr lang="en-US" dirty="0"/>
              <a:t>In 300-400s tribes went into northern Europe</a:t>
            </a:r>
          </a:p>
          <a:p>
            <a:r>
              <a:rPr lang="en-US" dirty="0"/>
              <a:t>In late 300s the Huns entered Eastern Europe, fearing the Huns, one Germanic Tribe – the Visigoths- asked for help from Rome for protection, let them settle just inside the roman empire</a:t>
            </a:r>
          </a:p>
          <a:p>
            <a:r>
              <a:rPr lang="en-US" dirty="0"/>
              <a:t>Visigoths were treated badly by the Romans, they rebelled, defeated roman legions in 378 C.E. in Adrianople</a:t>
            </a:r>
          </a:p>
          <a:p>
            <a:r>
              <a:rPr lang="en-US" dirty="0"/>
              <a:t>Leader Alaric led his people into Italy and captured Rome</a:t>
            </a:r>
          </a:p>
          <a:p>
            <a:r>
              <a:rPr lang="en-US" dirty="0"/>
              <a:t>Vandals another tribe invaded Spain and northern Africa </a:t>
            </a:r>
          </a:p>
          <a:p>
            <a:r>
              <a:rPr lang="en-US" dirty="0"/>
              <a:t>The word Vandalism comes from the actions of the Vandals</a:t>
            </a:r>
          </a:p>
          <a:p>
            <a:r>
              <a:rPr lang="en-US" dirty="0"/>
              <a:t>Germanic people were now in every part of Rome’s government</a:t>
            </a:r>
          </a:p>
        </p:txBody>
      </p:sp>
    </p:spTree>
    <p:extLst>
      <p:ext uri="{BB962C8B-B14F-4D97-AF65-F5344CB8AC3E}">
        <p14:creationId xmlns:p14="http://schemas.microsoft.com/office/powerpoint/2010/main" val="386755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211DE-A605-4CD8-BA05-717FC16C3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90525"/>
            <a:ext cx="9906000" cy="5643453"/>
          </a:xfrm>
        </p:spPr>
        <p:txBody>
          <a:bodyPr/>
          <a:lstStyle/>
          <a:p>
            <a:r>
              <a:rPr lang="en-US" dirty="0"/>
              <a:t>With Germanic leaders holding high positions in Rome, in </a:t>
            </a:r>
            <a:r>
              <a:rPr lang="en-US" b="1" dirty="0"/>
              <a:t>476 C.E</a:t>
            </a:r>
            <a:r>
              <a:rPr lang="en-US" dirty="0"/>
              <a:t>. a general named </a:t>
            </a:r>
            <a:r>
              <a:rPr lang="en-US" u="sng" dirty="0"/>
              <a:t>Odoacer</a:t>
            </a:r>
            <a:r>
              <a:rPr lang="en-US" dirty="0"/>
              <a:t>, was able to gain support and take control, overthrow the western roman emperor a 14-year-old named Romulus </a:t>
            </a:r>
            <a:r>
              <a:rPr lang="en-US" dirty="0" err="1"/>
              <a:t>Agustuslus</a:t>
            </a:r>
            <a:r>
              <a:rPr lang="en-US" dirty="0"/>
              <a:t>.</a:t>
            </a:r>
          </a:p>
          <a:p>
            <a:r>
              <a:rPr lang="en-US" dirty="0"/>
              <a:t>No Roman emperor would ever again regain rule of Rome. </a:t>
            </a:r>
          </a:p>
          <a:p>
            <a:r>
              <a:rPr lang="en-US" dirty="0"/>
              <a:t>This marks the end of the Western Roman Empire; major turning point in history</a:t>
            </a:r>
          </a:p>
          <a:p>
            <a:r>
              <a:rPr lang="en-US" dirty="0"/>
              <a:t>Odoacer controlled Rome for almost 15 years. Odoacer would die after a group called Ostrogoths attacked Rome, captured the city and killed him. Set up a new Kingdom in Italy under the rule of their leader Theodoric</a:t>
            </a:r>
          </a:p>
          <a:p>
            <a:r>
              <a:rPr lang="en-US" dirty="0"/>
              <a:t>By 550 C.E. Germanic ruled territories completely replaced the Western Roman Empire, but the Roman culture still influenced all the people</a:t>
            </a:r>
          </a:p>
          <a:p>
            <a:r>
              <a:rPr lang="en-US" dirty="0"/>
              <a:t>IN THE EASTERN ROMAN EMPIRE HOWEVER </a:t>
            </a:r>
            <a:r>
              <a:rPr lang="en-US" dirty="0">
                <a:sym typeface="Wingdings" panose="05000000000000000000" pitchFamily="2" charset="2"/>
              </a:rPr>
              <a:t> it thrived and would become known as the </a:t>
            </a:r>
            <a:r>
              <a:rPr lang="en-US" b="1" dirty="0">
                <a:sym typeface="Wingdings" panose="05000000000000000000" pitchFamily="2" charset="2"/>
              </a:rPr>
              <a:t>BYZANTINE EMPIRE </a:t>
            </a:r>
            <a:r>
              <a:rPr lang="en-US" dirty="0">
                <a:sym typeface="Wingdings" panose="05000000000000000000" pitchFamily="2" charset="2"/>
              </a:rPr>
              <a:t>and last for nearly 1,000 more years.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94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77E17-D30F-48F6-AB7A-B13973B14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81001"/>
            <a:ext cx="9906000" cy="1382156"/>
          </a:xfrm>
        </p:spPr>
        <p:txBody>
          <a:bodyPr/>
          <a:lstStyle/>
          <a:p>
            <a:r>
              <a:rPr lang="en-US" dirty="0"/>
              <a:t>THE NEW ROME/ CONSTANTINOPLE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E65E6-2720-453B-811F-9B69721D1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Eastern Roman Empire eventually becomes known as the Byzantine Empire</a:t>
            </a:r>
          </a:p>
          <a:p>
            <a:r>
              <a:rPr lang="en-US" dirty="0"/>
              <a:t>At its height extended West to Italy, South to Egypt, East to Arabian Borders</a:t>
            </a:r>
          </a:p>
          <a:p>
            <a:r>
              <a:rPr lang="en-US" dirty="0"/>
              <a:t>Greek city of </a:t>
            </a:r>
            <a:r>
              <a:rPr lang="en-US" dirty="0" err="1"/>
              <a:t>Byzntium</a:t>
            </a:r>
            <a:r>
              <a:rPr lang="en-US" dirty="0"/>
              <a:t> becomes Constantinople</a:t>
            </a:r>
          </a:p>
          <a:p>
            <a:r>
              <a:rPr lang="en-US" dirty="0"/>
              <a:t>The location plays major part in the cities success; Located on a peninsula between the black sea and the Marmara, which connects the Aegean Sea.</a:t>
            </a:r>
          </a:p>
          <a:p>
            <a:r>
              <a:rPr lang="en-US" dirty="0"/>
              <a:t>Becomes the wealthiest city and part of the Roman Empire/Byzantine Empire</a:t>
            </a:r>
          </a:p>
          <a:p>
            <a:r>
              <a:rPr lang="en-US" dirty="0"/>
              <a:t>A lot of influence from Rome in philosophy, culture, literature, architecture</a:t>
            </a:r>
          </a:p>
        </p:txBody>
      </p:sp>
    </p:spTree>
    <p:extLst>
      <p:ext uri="{BB962C8B-B14F-4D97-AF65-F5344CB8AC3E}">
        <p14:creationId xmlns:p14="http://schemas.microsoft.com/office/powerpoint/2010/main" val="576941568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2965</TotalTime>
  <Words>1283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Univers Condensed Light</vt:lpstr>
      <vt:lpstr>Walbaum Display Light</vt:lpstr>
      <vt:lpstr>AngleLinesVTI</vt:lpstr>
      <vt:lpstr>BYZANTINE EMPIRE</vt:lpstr>
      <vt:lpstr>PowerPoint Presentation</vt:lpstr>
      <vt:lpstr>downfall</vt:lpstr>
      <vt:lpstr>PowerPoint Presentation</vt:lpstr>
      <vt:lpstr>PowerPoint Presentation</vt:lpstr>
      <vt:lpstr>Constantine’s rule</vt:lpstr>
      <vt:lpstr>PowerPoint Presentation</vt:lpstr>
      <vt:lpstr>PowerPoint Presentation</vt:lpstr>
      <vt:lpstr>THE NEW ROME/ CONSTANTINOPLE</vt:lpstr>
      <vt:lpstr>JUSTINIAN AND THEODORA</vt:lpstr>
      <vt:lpstr>PowerPoint Presentation</vt:lpstr>
      <vt:lpstr>Christian Europe</vt:lpstr>
      <vt:lpstr>ICONS</vt:lpstr>
      <vt:lpstr>The split</vt:lpstr>
    </vt:vector>
  </TitlesOfParts>
  <Company>Metro Nashville Public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BYZANTINE EMPIRE</dc:title>
  <dc:creator>Kosch, Stephen J</dc:creator>
  <cp:lastModifiedBy>Kosch, Stephen J</cp:lastModifiedBy>
  <cp:revision>1</cp:revision>
  <dcterms:created xsi:type="dcterms:W3CDTF">2022-10-17T14:44:28Z</dcterms:created>
  <dcterms:modified xsi:type="dcterms:W3CDTF">2022-10-21T14:54:34Z</dcterms:modified>
</cp:coreProperties>
</file>