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8" r:id="rId3"/>
  </p:sldMasterIdLst>
  <p:sldIdLst>
    <p:sldId id="272" r:id="rId4"/>
  </p:sldIdLst>
  <p:sldSz cx="27432000" cy="19202400"/>
  <p:notesSz cx="6858000" cy="9144000"/>
  <p:defaultTextStyle>
    <a:defPPr>
      <a:defRPr lang="en-US"/>
    </a:defPPr>
    <a:lvl1pPr marL="0" algn="l" defTabSz="2238416" rtl="0" eaLnBrk="1" latinLnBrk="0" hangingPunct="1">
      <a:defRPr sz="4406" kern="1200">
        <a:solidFill>
          <a:schemeClr val="tx1"/>
        </a:solidFill>
        <a:latin typeface="+mn-lt"/>
        <a:ea typeface="+mn-ea"/>
        <a:cs typeface="+mn-cs"/>
      </a:defRPr>
    </a:lvl1pPr>
    <a:lvl2pPr marL="1119208" algn="l" defTabSz="2238416" rtl="0" eaLnBrk="1" latinLnBrk="0" hangingPunct="1">
      <a:defRPr sz="4406" kern="1200">
        <a:solidFill>
          <a:schemeClr val="tx1"/>
        </a:solidFill>
        <a:latin typeface="+mn-lt"/>
        <a:ea typeface="+mn-ea"/>
        <a:cs typeface="+mn-cs"/>
      </a:defRPr>
    </a:lvl2pPr>
    <a:lvl3pPr marL="2238416" algn="l" defTabSz="2238416" rtl="0" eaLnBrk="1" latinLnBrk="0" hangingPunct="1">
      <a:defRPr sz="4406" kern="1200">
        <a:solidFill>
          <a:schemeClr val="tx1"/>
        </a:solidFill>
        <a:latin typeface="+mn-lt"/>
        <a:ea typeface="+mn-ea"/>
        <a:cs typeface="+mn-cs"/>
      </a:defRPr>
    </a:lvl3pPr>
    <a:lvl4pPr marL="3357624" algn="l" defTabSz="2238416" rtl="0" eaLnBrk="1" latinLnBrk="0" hangingPunct="1">
      <a:defRPr sz="4406" kern="1200">
        <a:solidFill>
          <a:schemeClr val="tx1"/>
        </a:solidFill>
        <a:latin typeface="+mn-lt"/>
        <a:ea typeface="+mn-ea"/>
        <a:cs typeface="+mn-cs"/>
      </a:defRPr>
    </a:lvl4pPr>
    <a:lvl5pPr marL="4476832" algn="l" defTabSz="2238416" rtl="0" eaLnBrk="1" latinLnBrk="0" hangingPunct="1">
      <a:defRPr sz="4406" kern="1200">
        <a:solidFill>
          <a:schemeClr val="tx1"/>
        </a:solidFill>
        <a:latin typeface="+mn-lt"/>
        <a:ea typeface="+mn-ea"/>
        <a:cs typeface="+mn-cs"/>
      </a:defRPr>
    </a:lvl5pPr>
    <a:lvl6pPr marL="5596040" algn="l" defTabSz="2238416" rtl="0" eaLnBrk="1" latinLnBrk="0" hangingPunct="1">
      <a:defRPr sz="4406" kern="1200">
        <a:solidFill>
          <a:schemeClr val="tx1"/>
        </a:solidFill>
        <a:latin typeface="+mn-lt"/>
        <a:ea typeface="+mn-ea"/>
        <a:cs typeface="+mn-cs"/>
      </a:defRPr>
    </a:lvl6pPr>
    <a:lvl7pPr marL="6715248" algn="l" defTabSz="2238416" rtl="0" eaLnBrk="1" latinLnBrk="0" hangingPunct="1">
      <a:defRPr sz="4406" kern="1200">
        <a:solidFill>
          <a:schemeClr val="tx1"/>
        </a:solidFill>
        <a:latin typeface="+mn-lt"/>
        <a:ea typeface="+mn-ea"/>
        <a:cs typeface="+mn-cs"/>
      </a:defRPr>
    </a:lvl7pPr>
    <a:lvl8pPr marL="7834457" algn="l" defTabSz="2238416" rtl="0" eaLnBrk="1" latinLnBrk="0" hangingPunct="1">
      <a:defRPr sz="4406" kern="1200">
        <a:solidFill>
          <a:schemeClr val="tx1"/>
        </a:solidFill>
        <a:latin typeface="+mn-lt"/>
        <a:ea typeface="+mn-ea"/>
        <a:cs typeface="+mn-cs"/>
      </a:defRPr>
    </a:lvl8pPr>
    <a:lvl9pPr marL="8953664" algn="l" defTabSz="2238416" rtl="0" eaLnBrk="1" latinLnBrk="0" hangingPunct="1">
      <a:defRPr sz="44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varScale="1">
        <p:scale>
          <a:sx n="30" d="100"/>
          <a:sy n="30" d="100"/>
        </p:scale>
        <p:origin x="126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759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1662173" y="2764794"/>
            <a:ext cx="1388745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15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764794"/>
            <a:ext cx="1388745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53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022350"/>
            <a:ext cx="5915025"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022350"/>
            <a:ext cx="17402175"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4383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8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142616"/>
            <a:ext cx="2331720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429000" y="10085706"/>
            <a:ext cx="205740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331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5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787270"/>
            <a:ext cx="2366010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871664" y="12850500"/>
            <a:ext cx="2366010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32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794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022354"/>
            <a:ext cx="2366010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707256"/>
            <a:ext cx="11605020"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889526" y="7014210"/>
            <a:ext cx="11605020"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707256"/>
            <a:ext cx="11662173"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887452" y="7014210"/>
            <a:ext cx="11662173"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75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8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024" userDrawn="1">
          <p15:clr>
            <a:srgbClr val="F26B43"/>
          </p15:clr>
        </p15:guide>
        <p15:guide id="5" pos="4641" userDrawn="1">
          <p15:clr>
            <a:srgbClr val="F26B43"/>
          </p15:clr>
        </p15:guide>
        <p15:guide id="6" pos="4873" userDrawn="1">
          <p15:clr>
            <a:srgbClr val="F26B43"/>
          </p15:clr>
        </p15:guide>
        <p15:guide id="7" pos="8203" userDrawn="1">
          <p15:clr>
            <a:srgbClr val="F26B43"/>
          </p15:clr>
        </p15:guide>
        <p15:guide id="8" pos="4256" userDrawn="1">
          <p15:clr>
            <a:srgbClr val="F26B43"/>
          </p15:clr>
        </p15:guide>
        <p15:guide id="9" pos="8447" userDrawn="1">
          <p15:clr>
            <a:srgbClr val="F26B43"/>
          </p15:clr>
        </p15:guide>
        <p15:guide id="10" pos="8833" userDrawn="1">
          <p15:clr>
            <a:srgbClr val="F26B43"/>
          </p15:clr>
        </p15:guide>
        <p15:guide id="11" pos="9064" userDrawn="1">
          <p15:clr>
            <a:srgbClr val="F26B43"/>
          </p15:clr>
        </p15:guide>
        <p15:guide id="12" pos="12394" userDrawn="1">
          <p15:clr>
            <a:srgbClr val="F26B43"/>
          </p15:clr>
        </p15:guide>
        <p15:guide id="13" pos="12626" userDrawn="1">
          <p15:clr>
            <a:srgbClr val="F26B43"/>
          </p15:clr>
        </p15:guide>
        <p15:guide id="14" pos="13011" userDrawn="1">
          <p15:clr>
            <a:srgbClr val="F26B43"/>
          </p15:clr>
        </p15:guide>
        <p15:guide id="15" pos="13243" userDrawn="1">
          <p15:clr>
            <a:srgbClr val="F26B43"/>
          </p15:clr>
        </p15:guide>
        <p15:guide id="16" pos="16586" userDrawn="1">
          <p15:clr>
            <a:srgbClr val="F26B43"/>
          </p15:clr>
        </p15:guide>
        <p15:guide id="17" pos="16817" userDrawn="1">
          <p15:clr>
            <a:srgbClr val="F26B43"/>
          </p15:clr>
        </p15:guide>
        <p15:guide id="18" orient="horz" pos="576" userDrawn="1">
          <p15:clr>
            <a:srgbClr val="F26B43"/>
          </p15:clr>
        </p15:guide>
        <p15:guide id="19" orient="horz" pos="2160" userDrawn="1">
          <p15:clr>
            <a:srgbClr val="F26B43"/>
          </p15:clr>
        </p15:guide>
        <p15:guide id="20" orient="horz" pos="2016" userDrawn="1">
          <p15:clr>
            <a:srgbClr val="F26B43"/>
          </p15:clr>
        </p15:guide>
        <p15:guide id="21" orient="horz" pos="2592" userDrawn="1">
          <p15:clr>
            <a:srgbClr val="F26B43"/>
          </p15:clr>
        </p15:guide>
        <p15:guide id="22" orient="horz" pos="2736" userDrawn="1">
          <p15:clr>
            <a:srgbClr val="F26B43"/>
          </p15:clr>
        </p15:guide>
        <p15:guide id="23" orient="horz" pos="11664" userDrawn="1">
          <p15:clr>
            <a:srgbClr val="F26B43"/>
          </p15:clr>
        </p15:guide>
        <p15:guide id="24" orient="horz" pos="115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629" userDrawn="1">
          <p15:clr>
            <a:srgbClr val="F26B43"/>
          </p15:clr>
        </p15:guide>
        <p15:guide id="5" pos="4860" userDrawn="1">
          <p15:clr>
            <a:srgbClr val="F26B43"/>
          </p15:clr>
        </p15:guide>
        <p15:guide id="6" pos="5246" userDrawn="1">
          <p15:clr>
            <a:srgbClr val="F26B43"/>
          </p15:clr>
        </p15:guide>
        <p15:guide id="7" pos="5477" userDrawn="1">
          <p15:clr>
            <a:srgbClr val="F26B43"/>
          </p15:clr>
        </p15:guide>
        <p15:guide id="8" pos="11803" userDrawn="1">
          <p15:clr>
            <a:srgbClr val="F26B43"/>
          </p15:clr>
        </p15:guide>
        <p15:guide id="9" pos="12021" userDrawn="1">
          <p15:clr>
            <a:srgbClr val="F26B43"/>
          </p15:clr>
        </p15:guide>
        <p15:guide id="10" pos="12420" userDrawn="1">
          <p15:clr>
            <a:srgbClr val="F26B43"/>
          </p15:clr>
        </p15:guide>
        <p15:guide id="11" pos="12651" userDrawn="1">
          <p15:clr>
            <a:srgbClr val="F26B43"/>
          </p15:clr>
        </p15:guide>
        <p15:guide id="12" pos="16586" userDrawn="1">
          <p15:clr>
            <a:srgbClr val="F26B43"/>
          </p15:clr>
        </p15:guide>
        <p15:guide id="13" pos="16817" userDrawn="1">
          <p15:clr>
            <a:srgbClr val="F26B43"/>
          </p15:clr>
        </p15:guide>
        <p15:guide id="14" orient="horz" pos="576" userDrawn="1">
          <p15:clr>
            <a:srgbClr val="F26B43"/>
          </p15:clr>
        </p15:guide>
        <p15:guide id="15" orient="horz" pos="2016" userDrawn="1">
          <p15:clr>
            <a:srgbClr val="F26B43"/>
          </p15:clr>
        </p15:guide>
        <p15:guide id="16" orient="horz" pos="2160" userDrawn="1">
          <p15:clr>
            <a:srgbClr val="F26B43"/>
          </p15:clr>
        </p15:guide>
        <p15:guide id="17" orient="horz" pos="2592" userDrawn="1">
          <p15:clr>
            <a:srgbClr val="F26B43"/>
          </p15:clr>
        </p15:guide>
        <p15:guide id="18" orient="horz" pos="2736" userDrawn="1">
          <p15:clr>
            <a:srgbClr val="F26B43"/>
          </p15:clr>
        </p15:guide>
        <p15:guide id="19" orient="horz" pos="11664" userDrawn="1">
          <p15:clr>
            <a:srgbClr val="F26B43"/>
          </p15:clr>
        </p15:guide>
        <p15:guide id="20" orient="horz"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022354"/>
            <a:ext cx="2366010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5111750"/>
            <a:ext cx="2366010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7797784"/>
            <a:ext cx="617220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C764DE79-268F-4C1A-8933-263129D2AF90}" type="datetimeFigureOut">
              <a:rPr lang="en-US" dirty="0"/>
              <a:t>10/2/2024</a:t>
            </a:fld>
            <a:endParaRPr lang="en-US" dirty="0"/>
          </a:p>
        </p:txBody>
      </p:sp>
      <p:sp>
        <p:nvSpPr>
          <p:cNvPr id="5" name="Footer Placeholder 4"/>
          <p:cNvSpPr>
            <a:spLocks noGrp="1"/>
          </p:cNvSpPr>
          <p:nvPr>
            <p:ph type="ftr" sz="quarter" idx="3"/>
          </p:nvPr>
        </p:nvSpPr>
        <p:spPr>
          <a:xfrm>
            <a:off x="9086850" y="17797784"/>
            <a:ext cx="925830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7797784"/>
            <a:ext cx="617220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593675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4" userDrawn="1">
          <p15:clr>
            <a:srgbClr val="F26B43"/>
          </p15:clr>
        </p15:guide>
        <p15:guide id="2" pos="463" userDrawn="1">
          <p15:clr>
            <a:srgbClr val="F26B43"/>
          </p15:clr>
        </p15:guide>
        <p15:guide id="3" pos="694" userDrawn="1">
          <p15:clr>
            <a:srgbClr val="F26B43"/>
          </p15:clr>
        </p15:guide>
        <p15:guide id="4" pos="5374" userDrawn="1">
          <p15:clr>
            <a:srgbClr val="F26B43"/>
          </p15:clr>
        </p15:guide>
        <p15:guide id="5" pos="5606" userDrawn="1">
          <p15:clr>
            <a:srgbClr val="F26B43"/>
          </p15:clr>
        </p15:guide>
        <p15:guide id="6" pos="6069" userDrawn="1">
          <p15:clr>
            <a:srgbClr val="F26B43"/>
          </p15:clr>
        </p15:guide>
        <p15:guide id="7" pos="6300" userDrawn="1">
          <p15:clr>
            <a:srgbClr val="F26B43"/>
          </p15:clr>
        </p15:guide>
        <p15:guide id="8" pos="16586" userDrawn="1">
          <p15:clr>
            <a:srgbClr val="F26B43"/>
          </p15:clr>
        </p15:guide>
        <p15:guide id="9" pos="16817" userDrawn="1">
          <p15:clr>
            <a:srgbClr val="F26B43"/>
          </p15:clr>
        </p15:guide>
        <p15:guide id="10" orient="horz" pos="432" userDrawn="1">
          <p15:clr>
            <a:srgbClr val="F26B43"/>
          </p15:clr>
        </p15:guide>
        <p15:guide id="11" orient="horz" pos="576" userDrawn="1">
          <p15:clr>
            <a:srgbClr val="F26B43"/>
          </p15:clr>
        </p15:guide>
        <p15:guide id="12" orient="horz" pos="2160" userDrawn="1">
          <p15:clr>
            <a:srgbClr val="F26B43"/>
          </p15:clr>
        </p15:guide>
        <p15:guide id="13" orient="horz" pos="2016" userDrawn="1">
          <p15:clr>
            <a:srgbClr val="F26B43"/>
          </p15:clr>
        </p15:guide>
        <p15:guide id="14" orient="horz" pos="2592" userDrawn="1">
          <p15:clr>
            <a:srgbClr val="F26B43"/>
          </p15:clr>
        </p15:guide>
        <p15:guide id="15" orient="horz" pos="2736" userDrawn="1">
          <p15:clr>
            <a:srgbClr val="F26B43"/>
          </p15:clr>
        </p15:guide>
        <p15:guide id="16" orient="horz" pos="11520" userDrawn="1">
          <p15:clr>
            <a:srgbClr val="F26B43"/>
          </p15:clr>
        </p15:guide>
        <p15:guide id="17" pos="10980" userDrawn="1">
          <p15:clr>
            <a:srgbClr val="F26B43"/>
          </p15:clr>
        </p15:guide>
        <p15:guide id="18" pos="11211" userDrawn="1">
          <p15:clr>
            <a:srgbClr val="F26B43"/>
          </p15:clr>
        </p15:guide>
        <p15:guide id="19" pos="11674" userDrawn="1">
          <p15:clr>
            <a:srgbClr val="F26B43"/>
          </p15:clr>
        </p15:guide>
        <p15:guide id="20" pos="1190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iaea.org/bulletin/magnetic-fusion-confinement-with-tokamaks-and-stellarators"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21B937-827D-314B-B2ED-2E7548C9EE25}"/>
                  </a:ext>
                </a:extLst>
              </p:cNvPr>
              <p:cNvSpPr txBox="1"/>
              <p:nvPr/>
            </p:nvSpPr>
            <p:spPr>
              <a:xfrm>
                <a:off x="1101726" y="4343400"/>
                <a:ext cx="7424454" cy="403187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their ideal form, the magnetohydrodynamic (MHD) equations model the evolution of plasmas with varying density (</a:t>
                </a:r>
                <a14:m>
                  <m:oMath xmlns:m="http://schemas.openxmlformats.org/officeDocument/2006/math">
                    <m:r>
                      <a:rPr lang="en-US" sz="1600" b="0" i="1" smtClean="0">
                        <a:latin typeface="Cambria Math" panose="02040503050406030204" pitchFamily="18" charset="0"/>
                        <a:cs typeface="Arial" panose="020B0604020202020204" pitchFamily="34" charset="0"/>
                      </a:rPr>
                      <m:t>𝜌</m:t>
                    </m:r>
                  </m:oMath>
                </a14:m>
                <a:r>
                  <a:rPr lang="en-US" sz="1600" dirty="0">
                    <a:latin typeface="Arial" panose="020B0604020202020204" pitchFamily="34" charset="0"/>
                    <a:cs typeface="Arial" panose="020B0604020202020204" pitchFamily="34" charset="0"/>
                  </a:rPr>
                  <a:t>), velocity (</a:t>
                </a:r>
                <a14:m>
                  <m:oMath xmlns:m="http://schemas.openxmlformats.org/officeDocument/2006/math">
                    <m:r>
                      <a:rPr lang="en-US" sz="1600" b="1" i="1" smtClean="0">
                        <a:latin typeface="Cambria Math" panose="02040503050406030204" pitchFamily="18" charset="0"/>
                        <a:cs typeface="Arial" panose="020B0604020202020204" pitchFamily="34" charset="0"/>
                      </a:rPr>
                      <m:t>𝒗</m:t>
                    </m:r>
                  </m:oMath>
                </a14:m>
                <a:r>
                  <a:rPr lang="en-US" sz="1600" dirty="0">
                    <a:latin typeface="Arial" panose="020B0604020202020204" pitchFamily="34" charset="0"/>
                    <a:cs typeface="Arial" panose="020B0604020202020204" pitchFamily="34" charset="0"/>
                  </a:rPr>
                  <a:t>), and magnetic fields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oMath>
                </a14:m>
                <a:r>
                  <a:rPr lang="en-US" sz="1600" dirty="0">
                    <a:latin typeface="Arial" panose="020B0604020202020204" pitchFamily="34" charset="0"/>
                    <a:cs typeface="Arial" panose="020B0604020202020204" pitchFamily="34" charset="0"/>
                  </a:rPr>
                  <a:t>). For large aspect ratio tokamaks, a multi-scale analysis can simplify these complex systems by separating out irrelevant degrees of freedom. Previous researchers, such as Strauss, have developed reduced MHD (RMHD) models using velocity and magnetic field stream functions. In this work, we formalize the MHD reduction process initiated by Strauss through the framework of fast-slow systems. </a:t>
                </a:r>
              </a:p>
              <a:p>
                <a:r>
                  <a:rPr lang="en-US" sz="1600" dirty="0">
                    <a:latin typeface="Arial" panose="020B0604020202020204" pitchFamily="34" charset="0"/>
                    <a:cs typeface="Arial" panose="020B0604020202020204" pitchFamily="34" charset="0"/>
                  </a:rPr>
                  <a:t>        Our contributions include a) refining and completing Strauss’s original arguments, and b) introducing a new division of fast and slow dependent variables. We retain the stream-function description while incorporating a new representation for the density field, performing our analysis in both low- and high-plasma </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scaling regimes. Additionally, we identify the dynamics of these new variables as evolving coordinates of a manifold. Future work will explore how this geometric interpretation connects with Hamiltonian and symplectic structures.</a:t>
                </a:r>
              </a:p>
            </p:txBody>
          </p:sp>
        </mc:Choice>
        <mc:Fallback xmlns="">
          <p:sp>
            <p:nvSpPr>
              <p:cNvPr id="6" name="TextBox 5">
                <a:extLst>
                  <a:ext uri="{FF2B5EF4-FFF2-40B4-BE49-F238E27FC236}">
                    <a16:creationId xmlns:a16="http://schemas.microsoft.com/office/drawing/2014/main" id="{6721B937-827D-314B-B2ED-2E7548C9EE25}"/>
                  </a:ext>
                </a:extLst>
              </p:cNvPr>
              <p:cNvSpPr txBox="1">
                <a:spLocks noRot="1" noChangeAspect="1" noMove="1" noResize="1" noEditPoints="1" noAdjustHandles="1" noChangeArrowheads="1" noChangeShapeType="1" noTextEdit="1"/>
              </p:cNvSpPr>
              <p:nvPr/>
            </p:nvSpPr>
            <p:spPr>
              <a:xfrm>
                <a:off x="1101726" y="4343400"/>
                <a:ext cx="7424454" cy="4031873"/>
              </a:xfrm>
              <a:prstGeom prst="rect">
                <a:avLst/>
              </a:prstGeom>
              <a:blipFill>
                <a:blip r:embed="rId2"/>
                <a:stretch>
                  <a:fillRect l="-493" t="-454" r="-739" b="-90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9B09C4E-8E27-C640-864E-578E1F8DE2A9}"/>
              </a:ext>
            </a:extLst>
          </p:cNvPr>
          <p:cNvSpPr txBox="1"/>
          <p:nvPr/>
        </p:nvSpPr>
        <p:spPr>
          <a:xfrm>
            <a:off x="1111287" y="9602996"/>
            <a:ext cx="7422196"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this project, we carry out a dimensional reduction of the MHD equations by observing a fast-slow split. Reducing the typical tokamak equations this way is a necessary precursor for reducing MHD in general stellarator geometries. </a:t>
            </a:r>
          </a:p>
        </p:txBody>
      </p:sp>
      <p:sp>
        <p:nvSpPr>
          <p:cNvPr id="20" name="Rectangle 19">
            <a:extLst>
              <a:ext uri="{FF2B5EF4-FFF2-40B4-BE49-F238E27FC236}">
                <a16:creationId xmlns:a16="http://schemas.microsoft.com/office/drawing/2014/main" id="{91CEC3C6-A0A1-964B-B8A8-C834154687AF}"/>
              </a:ext>
            </a:extLst>
          </p:cNvPr>
          <p:cNvSpPr/>
          <p:nvPr/>
        </p:nvSpPr>
        <p:spPr>
          <a:xfrm>
            <a:off x="18203696" y="13172336"/>
            <a:ext cx="7620000" cy="702129"/>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Helvetica" pitchFamily="2" charset="0"/>
              </a:rPr>
              <a:t>Acknowledgments</a:t>
            </a:r>
            <a:endParaRPr lang="en-US" sz="3000" dirty="0">
              <a:latin typeface="Helvetica" pitchFamily="2" charset="0"/>
            </a:endParaRPr>
          </a:p>
        </p:txBody>
      </p:sp>
      <p:sp>
        <p:nvSpPr>
          <p:cNvPr id="21" name="TextBox 20">
            <a:extLst>
              <a:ext uri="{FF2B5EF4-FFF2-40B4-BE49-F238E27FC236}">
                <a16:creationId xmlns:a16="http://schemas.microsoft.com/office/drawing/2014/main" id="{74A298CE-07C7-084B-B72C-D7D120AA24D1}"/>
              </a:ext>
            </a:extLst>
          </p:cNvPr>
          <p:cNvSpPr txBox="1"/>
          <p:nvPr/>
        </p:nvSpPr>
        <p:spPr>
          <a:xfrm>
            <a:off x="18218796" y="14126983"/>
            <a:ext cx="7620000"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 would like to thank Joshua Burby for his guidance and support throughout this project. Thank you also to Ivan Maldonado, Michael Updike, Erik Hansen, and especially Finn Pinto for our insightful conversations. </a:t>
            </a:r>
          </a:p>
        </p:txBody>
      </p:sp>
      <p:sp>
        <p:nvSpPr>
          <p:cNvPr id="23" name="Rectangle 22">
            <a:extLst>
              <a:ext uri="{FF2B5EF4-FFF2-40B4-BE49-F238E27FC236}">
                <a16:creationId xmlns:a16="http://schemas.microsoft.com/office/drawing/2014/main" id="{BBD28B2E-EB3C-4243-98EF-FED959248E29}"/>
              </a:ext>
            </a:extLst>
          </p:cNvPr>
          <p:cNvSpPr/>
          <p:nvPr/>
        </p:nvSpPr>
        <p:spPr>
          <a:xfrm>
            <a:off x="18218795" y="15469854"/>
            <a:ext cx="7620000" cy="702129"/>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Helvetica" pitchFamily="2" charset="0"/>
              </a:rPr>
              <a:t>References</a:t>
            </a:r>
            <a:endParaRPr lang="en-US" sz="3000" dirty="0">
              <a:latin typeface="Helvetica" pitchFamily="2" charset="0"/>
            </a:endParaRPr>
          </a:p>
        </p:txBody>
      </p:sp>
      <p:sp>
        <p:nvSpPr>
          <p:cNvPr id="24" name="TextBox 23">
            <a:extLst>
              <a:ext uri="{FF2B5EF4-FFF2-40B4-BE49-F238E27FC236}">
                <a16:creationId xmlns:a16="http://schemas.microsoft.com/office/drawing/2014/main" id="{EF233BEC-D918-0A48-8894-42A92980A8AA}"/>
              </a:ext>
            </a:extLst>
          </p:cNvPr>
          <p:cNvSpPr txBox="1">
            <a:spLocks/>
          </p:cNvSpPr>
          <p:nvPr/>
        </p:nvSpPr>
        <p:spPr>
          <a:xfrm>
            <a:off x="18218796" y="16400684"/>
            <a:ext cx="7620000" cy="1323439"/>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H. R. Strauss. </a:t>
            </a:r>
            <a:r>
              <a:rPr lang="en-US" sz="1600" dirty="0">
                <a:latin typeface="Arial" panose="020B0604020202020204" pitchFamily="34" charset="0"/>
                <a:cs typeface="Arial" panose="020B0604020202020204" pitchFamily="34" charset="0"/>
              </a:rPr>
              <a:t>‘Dynamics of high β tokamaks’,</a:t>
            </a:r>
            <a:r>
              <a:rPr lang="de-DE" sz="1600"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rPr>
              <a:t>Phys. Fluids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20</a:t>
            </a:r>
            <a:r>
              <a:rPr lang="de-DE" sz="1600" dirty="0">
                <a:latin typeface="Arial" panose="020B0604020202020204" pitchFamily="34" charset="0"/>
                <a:cs typeface="Arial" panose="020B0604020202020204" pitchFamily="34" charset="0"/>
              </a:rPr>
              <a:t>, 1354 (1977).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 R. Strauss. ‘Nonlinear, three-dimensional magnetohydrodynamics of </a:t>
            </a:r>
          </a:p>
          <a:p>
            <a:r>
              <a:rPr lang="en-US" sz="1600" dirty="0">
                <a:latin typeface="Arial" panose="020B0604020202020204" pitchFamily="34" charset="0"/>
                <a:cs typeface="Arial" panose="020B0604020202020204" pitchFamily="34" charset="0"/>
              </a:rPr>
              <a:t>        noncircular tokamaks’, </a:t>
            </a:r>
            <a:r>
              <a:rPr lang="en-US" sz="1600" i="1" dirty="0">
                <a:latin typeface="Arial" panose="020B0604020202020204" pitchFamily="34" charset="0"/>
                <a:cs typeface="Arial" panose="020B0604020202020204" pitchFamily="34" charset="0"/>
              </a:rPr>
              <a:t>Phys. Fluids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a:t>
            </a:r>
            <a:r>
              <a:rPr lang="en-US" sz="1600" dirty="0">
                <a:latin typeface="Arial" panose="020B0604020202020204" pitchFamily="34" charset="0"/>
                <a:cs typeface="Arial" panose="020B0604020202020204" pitchFamily="34" charset="0"/>
              </a:rPr>
              <a:t>, 134 (1976). </a:t>
            </a:r>
          </a:p>
          <a:p>
            <a:r>
              <a:rPr lang="en-US" sz="1600" dirty="0">
                <a:latin typeface="Arial" panose="020B0604020202020204" pitchFamily="34" charset="0"/>
                <a:cs typeface="Arial" panose="020B0604020202020204" pitchFamily="34" charset="0"/>
              </a:rPr>
              <a:t>J. W. Burby and T. J. Klotz. ‘Slow manifold reduction for plasma science,’ </a:t>
            </a:r>
            <a:r>
              <a:rPr lang="en-US" sz="1600" i="1" dirty="0">
                <a:latin typeface="Arial" panose="020B0604020202020204" pitchFamily="34" charset="0"/>
                <a:cs typeface="Arial" panose="020B0604020202020204" pitchFamily="34" charset="0"/>
              </a:rPr>
              <a:t>CNSNS</a:t>
            </a:r>
            <a:r>
              <a:rPr lang="en-US" sz="1600"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89</a:t>
            </a:r>
            <a:r>
              <a:rPr lang="en-US" sz="1600" dirty="0">
                <a:latin typeface="Arial" panose="020B0604020202020204" pitchFamily="34" charset="0"/>
                <a:cs typeface="Arial" panose="020B0604020202020204" pitchFamily="34" charset="0"/>
              </a:rPr>
              <a:t>, (2020). </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8EA4EA6-8C42-934F-840F-A9D97927EAE5}"/>
                  </a:ext>
                </a:extLst>
              </p:cNvPr>
              <p:cNvSpPr txBox="1"/>
              <p:nvPr/>
            </p:nvSpPr>
            <p:spPr>
              <a:xfrm>
                <a:off x="10003508" y="4339946"/>
                <a:ext cx="7429499" cy="673261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Charged fluids such as plasmas can be described using a consistent combination of fluid transport laws and Maxwell’s equations known as the magnetohydrodynamic (MHD) equations. In the ideal case, resistance is negligible, and the MHD system consists of a continuity equation, momentum conservation, and Faraday’s law: </a:t>
                </a:r>
              </a:p>
              <a:p>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cs typeface="Arial" panose="020B0604020202020204" pitchFamily="34" charset="0"/>
                            </a:rPr>
                            <m:t>𝜕𝜌</m:t>
                          </m:r>
                        </m:num>
                        <m:den>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𝜌</m:t>
                      </m:r>
                      <m:r>
                        <a:rPr lang="en-US" sz="2200" b="1" i="1" smtClean="0">
                          <a:latin typeface="Cambria Math" panose="02040503050406030204" pitchFamily="18" charset="0"/>
                          <a:cs typeface="Arial" panose="020B0604020202020204" pitchFamily="34" charset="0"/>
                        </a:rPr>
                        <m:t>𝒗</m:t>
                      </m:r>
                      <m:r>
                        <a:rPr lang="en-US" sz="2200" b="0" i="1" smtClean="0">
                          <a:latin typeface="Cambria Math" panose="02040503050406030204" pitchFamily="18" charset="0"/>
                          <a:cs typeface="Arial" panose="020B0604020202020204" pitchFamily="34" charset="0"/>
                        </a:rPr>
                        <m:t>)</m:t>
                      </m:r>
                    </m:oMath>
                  </m:oMathPara>
                </a14:m>
                <a:endParaRPr lang="en-US" sz="22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Arial" panose="020B0604020202020204" pitchFamily="34" charset="0"/>
                        </a:rPr>
                        <m:t>𝜌</m:t>
                      </m:r>
                      <m:f>
                        <m:fPr>
                          <m:ctrlPr>
                            <a:rPr lang="en-US" sz="2200" b="0" i="1" smtClean="0">
                              <a:latin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𝑣</m:t>
                          </m:r>
                        </m:num>
                        <m:den>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cs typeface="Arial" panose="020B0604020202020204" pitchFamily="34" charset="0"/>
                        </a:rPr>
                        <m:t>=</m:t>
                      </m:r>
                      <m:sSubSup>
                        <m:sSubSupPr>
                          <m:ctrlPr>
                            <a:rPr lang="en-US" sz="2200" b="0" i="1" smtClean="0">
                              <a:latin typeface="Cambria Math" panose="02040503050406030204" pitchFamily="18" charset="0"/>
                              <a:cs typeface="Arial" panose="020B0604020202020204" pitchFamily="34" charset="0"/>
                            </a:rPr>
                          </m:ctrlPr>
                        </m:sSubSupPr>
                        <m:e>
                          <m:r>
                            <a:rPr lang="en-US" sz="2200" b="0" i="1" smtClean="0">
                              <a:latin typeface="Cambria Math" panose="02040503050406030204" pitchFamily="18" charset="0"/>
                              <a:cs typeface="Arial" panose="020B0604020202020204" pitchFamily="34" charset="0"/>
                            </a:rPr>
                            <m:t>𝜇</m:t>
                          </m:r>
                        </m:e>
                        <m:sub>
                          <m:r>
                            <a:rPr lang="en-US" sz="2200" b="0" i="1" smtClean="0">
                              <a:latin typeface="Cambria Math" panose="02040503050406030204" pitchFamily="18" charset="0"/>
                              <a:cs typeface="Arial" panose="020B0604020202020204" pitchFamily="34" charset="0"/>
                            </a:rPr>
                            <m:t>0</m:t>
                          </m:r>
                        </m:sub>
                        <m:sup>
                          <m:r>
                            <a:rPr lang="en-US" sz="2200" b="0" i="1" smtClean="0">
                              <a:latin typeface="Cambria Math" panose="02040503050406030204" pitchFamily="18" charset="0"/>
                              <a:cs typeface="Arial" panose="020B0604020202020204" pitchFamily="34" charset="0"/>
                            </a:rPr>
                            <m:t>−1</m:t>
                          </m:r>
                        </m:sup>
                      </m:sSubSup>
                      <m:d>
                        <m:dPr>
                          <m:ctrlPr>
                            <a:rPr lang="en-US" sz="2200" b="0" i="1" smtClean="0">
                              <a:latin typeface="Cambria Math" panose="02040503050406030204" pitchFamily="18" charset="0"/>
                              <a:cs typeface="Arial" panose="020B0604020202020204" pitchFamily="34" charset="0"/>
                            </a:rPr>
                          </m:ctrlPr>
                        </m:dPr>
                        <m:e>
                          <m:r>
                            <m:rPr>
                              <m:sty m:val="p"/>
                            </m:rPr>
                            <a:rPr lang="en-US" sz="2200" b="0" i="0"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m:t>
                          </m:r>
                          <m:r>
                            <a:rPr lang="en-US" sz="2200" b="1" i="1" smtClean="0">
                              <a:latin typeface="Cambria Math" panose="02040503050406030204" pitchFamily="18" charset="0"/>
                              <a:cs typeface="Arial" panose="020B0604020202020204" pitchFamily="34" charset="0"/>
                            </a:rPr>
                            <m:t>𝑩</m:t>
                          </m:r>
                        </m:e>
                      </m:d>
                      <m:r>
                        <a:rPr lang="en-US" sz="2200" b="0" i="1" smtClean="0">
                          <a:latin typeface="Cambria Math" panose="02040503050406030204" pitchFamily="18" charset="0"/>
                          <a:cs typeface="Arial" panose="020B0604020202020204" pitchFamily="34" charset="0"/>
                        </a:rPr>
                        <m:t>×</m:t>
                      </m:r>
                      <m:r>
                        <a:rPr lang="en-US" sz="2200" b="1" i="1" smtClean="0">
                          <a:latin typeface="Cambria Math" panose="02040503050406030204" pitchFamily="18" charset="0"/>
                          <a:cs typeface="Arial" panose="020B0604020202020204" pitchFamily="34" charset="0"/>
                        </a:rPr>
                        <m:t>𝑩</m:t>
                      </m:r>
                      <m:r>
                        <a:rPr lang="en-US" sz="2200" b="0" i="1" smtClean="0">
                          <a:latin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𝑝</m:t>
                      </m:r>
                      <m:d>
                        <m:dPr>
                          <m:ctrlPr>
                            <a:rPr lang="en-US" sz="2200" b="0" i="1" smtClean="0">
                              <a:latin typeface="Cambria Math" panose="02040503050406030204" pitchFamily="18" charset="0"/>
                              <a:cs typeface="Arial" panose="020B0604020202020204" pitchFamily="34" charset="0"/>
                            </a:rPr>
                          </m:ctrlPr>
                        </m:dPr>
                        <m:e>
                          <m:r>
                            <a:rPr lang="en-US" sz="2200" b="0" i="1" smtClean="0">
                              <a:latin typeface="Cambria Math" panose="02040503050406030204" pitchFamily="18" charset="0"/>
                              <a:cs typeface="Arial" panose="020B0604020202020204" pitchFamily="34" charset="0"/>
                            </a:rPr>
                            <m:t>𝜌</m:t>
                          </m:r>
                        </m:e>
                      </m:d>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𝜌</m:t>
                      </m:r>
                      <m:r>
                        <a:rPr lang="en-US" sz="2200" b="1" i="1" smtClean="0">
                          <a:latin typeface="Cambria Math" panose="02040503050406030204" pitchFamily="18" charset="0"/>
                          <a:cs typeface="Arial" panose="020B0604020202020204" pitchFamily="34" charset="0"/>
                        </a:rPr>
                        <m:t>𝒗</m:t>
                      </m:r>
                      <m:r>
                        <a:rPr lang="en-US" sz="2200" b="0" i="1" smtClean="0">
                          <a:latin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cs typeface="Arial" panose="020B0604020202020204" pitchFamily="34" charset="0"/>
                        </a:rPr>
                        <m:t>∇</m:t>
                      </m:r>
                      <m:r>
                        <a:rPr lang="en-US" sz="2200" b="1" i="1" smtClean="0">
                          <a:latin typeface="Cambria Math" panose="02040503050406030204" pitchFamily="18" charset="0"/>
                          <a:cs typeface="Arial" panose="020B0604020202020204" pitchFamily="34" charset="0"/>
                        </a:rPr>
                        <m:t>𝒗</m:t>
                      </m:r>
                    </m:oMath>
                  </m:oMathPara>
                </a14:m>
                <a:endParaRPr lang="en-US" sz="22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cs typeface="Arial" panose="020B0604020202020204" pitchFamily="34" charset="0"/>
                            </a:rPr>
                            <m:t>𝜕</m:t>
                          </m:r>
                          <m:r>
                            <a:rPr lang="en-US" sz="2200" b="1" i="1" smtClean="0">
                              <a:latin typeface="Cambria Math" panose="02040503050406030204" pitchFamily="18" charset="0"/>
                              <a:cs typeface="Arial" panose="020B0604020202020204" pitchFamily="34" charset="0"/>
                            </a:rPr>
                            <m:t>𝑩</m:t>
                          </m:r>
                        </m:num>
                        <m:den>
                          <m:r>
                            <a:rPr lang="en-US" sz="2200" b="0" i="1"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cs typeface="Arial" panose="020B0604020202020204" pitchFamily="34" charset="0"/>
                        </a:rPr>
                        <m:t>∇</m:t>
                      </m:r>
                      <m:r>
                        <a:rPr lang="en-US" sz="2200" b="0" i="1" smtClean="0">
                          <a:latin typeface="Cambria Math" panose="02040503050406030204" pitchFamily="18" charset="0"/>
                          <a:cs typeface="Arial" panose="020B0604020202020204" pitchFamily="34" charset="0"/>
                        </a:rPr>
                        <m:t>×</m:t>
                      </m:r>
                      <m:d>
                        <m:dPr>
                          <m:ctrlPr>
                            <a:rPr lang="en-US" sz="2200" b="0" i="1" smtClean="0">
                              <a:latin typeface="Cambria Math" panose="02040503050406030204" pitchFamily="18" charset="0"/>
                              <a:cs typeface="Arial" panose="020B0604020202020204" pitchFamily="34" charset="0"/>
                            </a:rPr>
                          </m:ctrlPr>
                        </m:dPr>
                        <m:e>
                          <m:r>
                            <a:rPr lang="en-US" sz="2200" b="1" i="1" smtClean="0">
                              <a:latin typeface="Cambria Math" panose="02040503050406030204" pitchFamily="18" charset="0"/>
                              <a:cs typeface="Arial" panose="020B0604020202020204" pitchFamily="34" charset="0"/>
                            </a:rPr>
                            <m:t>𝒗</m:t>
                          </m:r>
                          <m:r>
                            <a:rPr lang="en-US" sz="2200" b="1" i="1" smtClean="0">
                              <a:latin typeface="Cambria Math" panose="02040503050406030204" pitchFamily="18" charset="0"/>
                              <a:cs typeface="Arial" panose="020B0604020202020204" pitchFamily="34" charset="0"/>
                            </a:rPr>
                            <m:t>×</m:t>
                          </m:r>
                          <m:r>
                            <a:rPr lang="en-US" sz="2200" b="1" i="1" smtClean="0">
                              <a:latin typeface="Cambria Math" panose="02040503050406030204" pitchFamily="18" charset="0"/>
                              <a:cs typeface="Arial" panose="020B0604020202020204" pitchFamily="34" charset="0"/>
                            </a:rPr>
                            <m:t>𝑩</m:t>
                          </m:r>
                        </m:e>
                      </m:d>
                      <m:r>
                        <a:rPr lang="en-US" sz="2200" b="0" i="1" smtClean="0">
                          <a:latin typeface="Cambria Math" panose="02040503050406030204" pitchFamily="18" charset="0"/>
                          <a:cs typeface="Arial" panose="020B0604020202020204" pitchFamily="34" charset="0"/>
                        </a:rPr>
                        <m:t>.</m:t>
                      </m:r>
                    </m:oMath>
                  </m:oMathPara>
                </a14:m>
                <a:endParaRPr lang="en-US" sz="22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we will demonstrate that the ideal MHD system has a property analogous to fast slow. We will nondimensionalize the MHD system using a similar scaling as previous authors </a:t>
                </a:r>
              </a:p>
              <a:p>
                <a:r>
                  <a:rPr lang="en-US" sz="1600" dirty="0">
                    <a:latin typeface="Arial" panose="020B0604020202020204" pitchFamily="34" charset="0"/>
                    <a:cs typeface="Arial" panose="020B0604020202020204" pitchFamily="34" charset="0"/>
                  </a:rPr>
                  <a:t>Before we can interpret any physical system as fast-slow, we must non-</a:t>
                </a:r>
                <a:r>
                  <a:rPr lang="en-US" sz="1600" dirty="0" err="1">
                    <a:latin typeface="Arial" panose="020B0604020202020204" pitchFamily="34" charset="0"/>
                    <a:cs typeface="Arial" panose="020B0604020202020204" pitchFamily="34" charset="0"/>
                  </a:rPr>
                  <a:t>dimensionalize</a:t>
                </a:r>
                <a:r>
                  <a:rPr lang="en-US" sz="1600" dirty="0">
                    <a:latin typeface="Arial" panose="020B0604020202020204" pitchFamily="34" charset="0"/>
                    <a:cs typeface="Arial" panose="020B0604020202020204" pitchFamily="34" charset="0"/>
                  </a:rPr>
                  <a:t> the system, including the coordinates. </a:t>
                </a:r>
              </a:p>
              <a:p>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Arial" panose="020B0604020202020204" pitchFamily="34" charset="0"/>
                        </a:rPr>
                        <m:t>𝜌</m:t>
                      </m:r>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𝜌</m:t>
                          </m:r>
                        </m:e>
                        <m:sub>
                          <m:r>
                            <a:rPr lang="en-US" sz="2200" b="0" i="1" smtClean="0">
                              <a:latin typeface="Cambria Math" panose="02040503050406030204" pitchFamily="18" charset="0"/>
                              <a:cs typeface="Arial" panose="020B0604020202020204" pitchFamily="34" charset="0"/>
                            </a:rPr>
                            <m:t>0</m:t>
                          </m:r>
                        </m:sub>
                      </m:sSub>
                      <m:d>
                        <m:dPr>
                          <m:ctrlPr>
                            <a:rPr lang="en-US" sz="2200" b="0" i="1" smtClean="0">
                              <a:latin typeface="Cambria Math" panose="02040503050406030204" pitchFamily="18" charset="0"/>
                              <a:cs typeface="Arial" panose="020B0604020202020204" pitchFamily="34" charset="0"/>
                            </a:rPr>
                          </m:ctrlPr>
                        </m:dPr>
                        <m:e>
                          <m:r>
                            <a:rPr lang="en-US" sz="2200" b="0" i="1" smtClean="0">
                              <a:latin typeface="Cambria Math" panose="02040503050406030204" pitchFamily="18" charset="0"/>
                              <a:cs typeface="Arial" panose="020B0604020202020204" pitchFamily="34" charset="0"/>
                            </a:rPr>
                            <m:t>1+</m:t>
                          </m:r>
                          <m:r>
                            <a:rPr lang="en-US" sz="2200" b="0" i="1" smtClean="0">
                              <a:latin typeface="Cambria Math" panose="02040503050406030204" pitchFamily="18" charset="0"/>
                              <a:cs typeface="Arial" panose="020B0604020202020204" pitchFamily="34" charset="0"/>
                            </a:rPr>
                            <m:t>𝜖</m:t>
                          </m:r>
                          <m:r>
                            <a:rPr lang="en-US" sz="2200" b="0" i="1" smtClean="0">
                              <a:latin typeface="Cambria Math" panose="02040503050406030204" pitchFamily="18" charset="0"/>
                              <a:cs typeface="Arial" panose="020B0604020202020204" pitchFamily="34" charset="0"/>
                            </a:rPr>
                            <m:t>𝑟</m:t>
                          </m:r>
                        </m:e>
                      </m:d>
                    </m:oMath>
                  </m:oMathPara>
                </a14:m>
                <a:endParaRPr lang="en-US" sz="2200" b="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cs typeface="Arial" panose="020B0604020202020204" pitchFamily="34" charset="0"/>
                        </a:rPr>
                        <m:t>𝒗</m:t>
                      </m:r>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𝑣</m:t>
                          </m:r>
                        </m:e>
                        <m:sub>
                          <m:r>
                            <a:rPr lang="en-US" sz="2200" b="0" i="1" smtClean="0">
                              <a:latin typeface="Cambria Math" panose="02040503050406030204" pitchFamily="18" charset="0"/>
                              <a:cs typeface="Arial" panose="020B0604020202020204" pitchFamily="34" charset="0"/>
                            </a:rPr>
                            <m:t>0</m:t>
                          </m:r>
                        </m:sub>
                      </m:sSub>
                      <m:r>
                        <a:rPr lang="en-US" sz="2200" b="1" i="1" smtClean="0">
                          <a:latin typeface="Cambria Math" panose="02040503050406030204" pitchFamily="18" charset="0"/>
                          <a:cs typeface="Arial" panose="020B0604020202020204" pitchFamily="34" charset="0"/>
                        </a:rPr>
                        <m:t>𝝂</m:t>
                      </m:r>
                    </m:oMath>
                  </m:oMathPara>
                </a14:m>
                <a:endParaRPr lang="en-US" sz="2200" b="1"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cs typeface="Arial" panose="020B0604020202020204" pitchFamily="34" charset="0"/>
                        </a:rPr>
                        <m:t>𝑩</m:t>
                      </m:r>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𝐵</m:t>
                          </m:r>
                        </m:e>
                        <m:sub>
                          <m:r>
                            <a:rPr lang="en-US" sz="2200" b="0" i="1" smtClean="0">
                              <a:latin typeface="Cambria Math" panose="02040503050406030204" pitchFamily="18" charset="0"/>
                              <a:cs typeface="Arial" panose="020B0604020202020204" pitchFamily="34" charset="0"/>
                            </a:rPr>
                            <m:t>0</m:t>
                          </m:r>
                        </m:sub>
                      </m:sSub>
                    </m:oMath>
                  </m:oMathPara>
                </a14:m>
                <a:endParaRPr lang="en-US" sz="2200" b="1"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Differs from Strauss because smaller density fluctuations and larger </a:t>
                </a:r>
                <a:r>
                  <a:rPr lang="en-US" sz="1600" dirty="0" err="1">
                    <a:latin typeface="Arial" panose="020B0604020202020204" pitchFamily="34" charset="0"/>
                    <a:cs typeface="Arial" panose="020B0604020202020204" pitchFamily="34" charset="0"/>
                  </a:rPr>
                  <a:t>B_para</a:t>
                </a:r>
                <a:r>
                  <a:rPr lang="en-US" sz="1600" dirty="0">
                    <a:latin typeface="Arial" panose="020B0604020202020204" pitchFamily="34" charset="0"/>
                    <a:cs typeface="Arial" panose="020B0604020202020204" pitchFamily="34" charset="0"/>
                  </a:rPr>
                  <a:t> fluctuations. </a:t>
                </a:r>
              </a:p>
            </p:txBody>
          </p:sp>
        </mc:Choice>
        <mc:Fallback>
          <p:sp>
            <p:nvSpPr>
              <p:cNvPr id="32" name="TextBox 31">
                <a:extLst>
                  <a:ext uri="{FF2B5EF4-FFF2-40B4-BE49-F238E27FC236}">
                    <a16:creationId xmlns:a16="http://schemas.microsoft.com/office/drawing/2014/main" id="{48EA4EA6-8C42-934F-840F-A9D97927EAE5}"/>
                  </a:ext>
                </a:extLst>
              </p:cNvPr>
              <p:cNvSpPr txBox="1">
                <a:spLocks noRot="1" noChangeAspect="1" noMove="1" noResize="1" noEditPoints="1" noAdjustHandles="1" noChangeArrowheads="1" noChangeShapeType="1" noTextEdit="1"/>
              </p:cNvSpPr>
              <p:nvPr/>
            </p:nvSpPr>
            <p:spPr>
              <a:xfrm>
                <a:off x="10003508" y="4339946"/>
                <a:ext cx="7429499" cy="6732612"/>
              </a:xfrm>
              <a:prstGeom prst="rect">
                <a:avLst/>
              </a:prstGeom>
              <a:blipFill>
                <a:blip r:embed="rId3"/>
                <a:stretch>
                  <a:fillRect l="-492" t="-272" b="-272"/>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7409A77B-8E73-F247-819B-051DF8F17593}"/>
              </a:ext>
            </a:extLst>
          </p:cNvPr>
          <p:cNvSpPr txBox="1"/>
          <p:nvPr/>
        </p:nvSpPr>
        <p:spPr>
          <a:xfrm>
            <a:off x="735013" y="711395"/>
            <a:ext cx="15286312" cy="1708160"/>
          </a:xfrm>
          <a:prstGeom prst="rect">
            <a:avLst/>
          </a:prstGeom>
          <a:noFill/>
        </p:spPr>
        <p:txBody>
          <a:bodyPr wrap="square" rtlCol="0">
            <a:spAutoFit/>
          </a:bodyPr>
          <a:lstStyle/>
          <a:p>
            <a:r>
              <a:rPr lang="en-US" sz="525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735013" y="2371491"/>
            <a:ext cx="15925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Finny Valorz</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Supervisor: Joshua Burby</a:t>
            </a:r>
            <a:r>
              <a:rPr lang="en-US" sz="2400" baseline="30000" dirty="0">
                <a:latin typeface="Arial" panose="020B0604020202020204" pitchFamily="34" charset="0"/>
                <a:cs typeface="Arial" panose="020B0604020202020204" pitchFamily="34" charset="0"/>
              </a:rPr>
              <a:t>1</a:t>
            </a:r>
            <a:br>
              <a:rPr lang="en-US" sz="2400" dirty="0">
                <a:latin typeface="Arial" panose="020B0604020202020204" pitchFamily="34" charset="0"/>
                <a:cs typeface="Arial" panose="020B0604020202020204" pitchFamily="34" charset="0"/>
              </a:rPr>
            </a:b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4"/>
          <a:stretch>
            <a:fillRect/>
          </a:stretch>
        </p:blipFill>
        <p:spPr>
          <a:xfrm>
            <a:off x="18532475" y="944128"/>
            <a:ext cx="5732953" cy="124269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356C09-CE9F-447E-4690-DC3D04F243F6}"/>
                  </a:ext>
                </a:extLst>
              </p:cNvPr>
              <p:cNvSpPr txBox="1"/>
              <p:nvPr/>
            </p:nvSpPr>
            <p:spPr>
              <a:xfrm>
                <a:off x="9997406" y="12931507"/>
                <a:ext cx="7429499" cy="625838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Current coordinates don’t admit fast-slow split unfortunately. Motivated by this theoretical framework, we reintroduce Strauss’s original </a:t>
                </a:r>
                <a:r>
                  <a:rPr lang="en-US" sz="1600" dirty="0" err="1">
                    <a:latin typeface="Arial" panose="020B0604020202020204" pitchFamily="34" charset="0"/>
                    <a:cs typeface="Arial" panose="020B0604020202020204" pitchFamily="34" charset="0"/>
                  </a:rPr>
                  <a:t>streamfunction</a:t>
                </a:r>
                <a:r>
                  <a:rPr lang="en-US" sz="1600" dirty="0">
                    <a:latin typeface="Arial" panose="020B0604020202020204" pitchFamily="34" charset="0"/>
                    <a:cs typeface="Arial" panose="020B0604020202020204" pitchFamily="34" charset="0"/>
                  </a:rPr>
                  <a:t> descriptions of </a:t>
                </a:r>
                <a:r>
                  <a:rPr lang="en-US" sz="1600" dirty="0" err="1">
                    <a:latin typeface="Arial" panose="020B0604020202020204" pitchFamily="34" charset="0"/>
                    <a:cs typeface="Arial" panose="020B0604020202020204" pitchFamily="34" charset="0"/>
                  </a:rPr>
                  <a:t>v_perp</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B_perp</a:t>
                </a:r>
                <a:r>
                  <a:rPr lang="en-US" sz="1600" dirty="0">
                    <a:latin typeface="Arial" panose="020B0604020202020204" pitchFamily="34" charset="0"/>
                    <a:cs typeface="Arial" panose="020B0604020202020204" pitchFamily="34" charset="0"/>
                  </a:rPr>
                  <a:t> as a poloidal decomposition.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They obey Poisson equations and have homogeneous Neumann boundary conditions on the disc. </a:t>
                </a:r>
              </a:p>
              <a:p>
                <a:r>
                  <a:rPr lang="en-US" sz="1600" dirty="0">
                    <a:latin typeface="Arial" panose="020B0604020202020204" pitchFamily="34" charset="0"/>
                    <a:cs typeface="Arial" panose="020B0604020202020204" pitchFamily="34" charset="0"/>
                  </a:rPr>
                  <a:t>        Unlike Strauss, we also replace </a:t>
                </a:r>
                <a14:m>
                  <m:oMath xmlns:m="http://schemas.openxmlformats.org/officeDocument/2006/math">
                    <m:r>
                      <a:rPr lang="en-US" sz="1600" b="0" i="1" smtClean="0">
                        <a:latin typeface="Cambria Math" panose="02040503050406030204" pitchFamily="18" charset="0"/>
                        <a:cs typeface="Arial" panose="020B0604020202020204" pitchFamily="34" charset="0"/>
                      </a:rPr>
                      <m:t>𝑟</m:t>
                    </m:r>
                  </m:oMath>
                </a14:m>
                <a:r>
                  <a:rPr lang="en-US" sz="1600" dirty="0">
                    <a:latin typeface="Arial" panose="020B0604020202020204" pitchFamily="34" charset="0"/>
                    <a:cs typeface="Arial" panose="020B0604020202020204" pitchFamily="34" charset="0"/>
                  </a:rPr>
                  <a:t> as the expression of density fluctuations with the quantity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defined according to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with evolution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all of the degrees of freedom of our original MHD system are represented by the fields </a:t>
                </a:r>
                <a14:m>
                  <m:oMath xmlns:m="http://schemas.openxmlformats.org/officeDocument/2006/math">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The equations of motion for these complicated new coordinates are computed in Mathematica by substituting the above relations into the original system. The results are too tedious to present but simplify dramatically in the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limit.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Fast-slow split is between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while fast variables are </a:t>
                </a:r>
                <a14:m>
                  <m:oMath xmlns:m="http://schemas.openxmlformats.org/officeDocument/2006/math">
                    <m:r>
                      <a:rPr lang="en-US" sz="1600" b="0" i="1" smtClean="0">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e>
                    </m:d>
                  </m:oMath>
                </a14:m>
                <a:r>
                  <a:rPr lang="en-US" sz="1600" dirty="0">
                    <a:latin typeface="Arial" panose="020B0604020202020204" pitchFamily="34" charset="0"/>
                    <a:cs typeface="Arial" panose="020B0604020202020204" pitchFamily="34" charset="0"/>
                  </a:rPr>
                  <a:t>. Dimensional reduction! </a:t>
                </a:r>
              </a:p>
            </p:txBody>
          </p:sp>
        </mc:Choice>
        <mc:Fallback>
          <p:sp>
            <p:nvSpPr>
              <p:cNvPr id="12" name="TextBox 11">
                <a:extLst>
                  <a:ext uri="{FF2B5EF4-FFF2-40B4-BE49-F238E27FC236}">
                    <a16:creationId xmlns:a16="http://schemas.microsoft.com/office/drawing/2014/main" id="{D7356C09-CE9F-447E-4690-DC3D04F243F6}"/>
                  </a:ext>
                </a:extLst>
              </p:cNvPr>
              <p:cNvSpPr txBox="1">
                <a:spLocks noRot="1" noChangeAspect="1" noMove="1" noResize="1" noEditPoints="1" noAdjustHandles="1" noChangeArrowheads="1" noChangeShapeType="1" noTextEdit="1"/>
              </p:cNvSpPr>
              <p:nvPr/>
            </p:nvSpPr>
            <p:spPr>
              <a:xfrm>
                <a:off x="9997406" y="12931507"/>
                <a:ext cx="7429499" cy="6258380"/>
              </a:xfrm>
              <a:prstGeom prst="rect">
                <a:avLst/>
              </a:prstGeom>
              <a:blipFill>
                <a:blip r:embed="rId5"/>
                <a:stretch>
                  <a:fillRect l="-492" t="-292" b="-292"/>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2C3FDE9-41D6-1DA8-2BFF-7524D3BB0169}"/>
              </a:ext>
            </a:extLst>
          </p:cNvPr>
          <p:cNvSpPr/>
          <p:nvPr/>
        </p:nvSpPr>
        <p:spPr>
          <a:xfrm>
            <a:off x="735013"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a:t>
            </a: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25D18EB-65C0-EDC3-8606-80F8CD54E898}"/>
              </a:ext>
            </a:extLst>
          </p:cNvPr>
          <p:cNvSpPr/>
          <p:nvPr/>
        </p:nvSpPr>
        <p:spPr>
          <a:xfrm>
            <a:off x="1853247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a:t>
            </a:r>
          </a:p>
        </p:txBody>
      </p:sp>
      <p:sp>
        <p:nvSpPr>
          <p:cNvPr id="22" name="Rectangle 21">
            <a:extLst>
              <a:ext uri="{FF2B5EF4-FFF2-40B4-BE49-F238E27FC236}">
                <a16:creationId xmlns:a16="http://schemas.microsoft.com/office/drawing/2014/main" id="{D0B629DF-12C1-86C3-6B58-93ADD4F96B35}"/>
              </a:ext>
            </a:extLst>
          </p:cNvPr>
          <p:cNvSpPr/>
          <p:nvPr/>
        </p:nvSpPr>
        <p:spPr>
          <a:xfrm>
            <a:off x="735013" y="8669655"/>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Research Goal</a:t>
            </a: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A027AB1-E3FE-8A89-4470-66EBDA259107}"/>
              </a:ext>
            </a:extLst>
          </p:cNvPr>
          <p:cNvSpPr/>
          <p:nvPr/>
        </p:nvSpPr>
        <p:spPr>
          <a:xfrm>
            <a:off x="963679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MHD System and Scaling</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9FA2317-B03D-DE05-0ABB-DF348BDE5B81}"/>
                  </a:ext>
                </a:extLst>
              </p:cNvPr>
              <p:cNvSpPr txBox="1"/>
              <p:nvPr/>
            </p:nvSpPr>
            <p:spPr>
              <a:xfrm>
                <a:off x="18900775" y="9649163"/>
                <a:ext cx="7429499" cy="3266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The limit system in the high-</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regime is functionally similar to the low-</a:t>
                </a:r>
                <a14:m>
                  <m:oMath xmlns:m="http://schemas.openxmlformats.org/officeDocument/2006/math">
                    <m:r>
                      <a:rPr lang="en-US" sz="1600" i="1">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regimes, and enjoys a reduction from 7 dimensions to 2 as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b="0" dirty="0">
                    <a:latin typeface="Cambria Math" panose="02040503050406030204" pitchFamily="18" charset="0"/>
                    <a:cs typeface="Arial" panose="020B0604020202020204" pitchFamily="34" charset="0"/>
                  </a:rPr>
                  <a:t>:</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𝑥</m:t>
                        </m:r>
                      </m:e>
                    </m:acc>
                    <m:r>
                      <a:rPr lang="en-US" sz="2200" b="0" i="1" dirty="0" smtClean="0">
                        <a:latin typeface="Cambria Math" panose="02040503050406030204" pitchFamily="18" charset="0"/>
                        <a:cs typeface="Arial" panose="020B0604020202020204" pitchFamily="34" charset="0"/>
                      </a:rPr>
                      <m:t>=0</m:t>
                    </m:r>
                  </m:oMath>
                </a14:m>
                <a:r>
                  <a:rPr lang="en-US" sz="2200" dirty="0">
                    <a:latin typeface="Arial" panose="020B0604020202020204" pitchFamily="34" charset="0"/>
                    <a:cs typeface="Arial" panose="020B0604020202020204" pitchFamily="34" charset="0"/>
                  </a:rPr>
                  <a:t>, </a:t>
                </a:r>
                <a14:m>
                  <m:oMath xmlns:m="http://schemas.openxmlformats.org/officeDocument/2006/math">
                    <m:acc>
                      <m:accPr>
                        <m:chr m:val="̇"/>
                        <m:ctrlPr>
                          <a:rPr lang="en-US" sz="2200" b="0" i="1" smtClean="0">
                            <a:latin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cs typeface="Arial" panose="020B0604020202020204" pitchFamily="34" charset="0"/>
                          </a:rPr>
                          <m:t>𝜙</m:t>
                        </m:r>
                      </m:e>
                    </m:acc>
                    <m:r>
                      <a:rPr lang="en-US" sz="2200" b="0" i="1" dirty="0" smtClean="0">
                        <a:latin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cs typeface="Arial" panose="020B0604020202020204" pitchFamily="34" charset="0"/>
                          </a:rPr>
                          <m:t>𝐻</m:t>
                        </m:r>
                      </m:e>
                      <m:sub>
                        <m:sSub>
                          <m:sSubPr>
                            <m:ctrlPr>
                              <a:rPr lang="en-US" sz="2200" b="0" i="1" dirty="0" smtClean="0">
                                <a:latin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cs typeface="Arial" panose="020B0604020202020204" pitchFamily="34" charset="0"/>
                              </a:rPr>
                              <m:t>𝛽</m:t>
                            </m:r>
                          </m:e>
                          <m:sub>
                            <m:r>
                              <a:rPr lang="en-US" sz="2200" b="0" i="1" dirty="0" smtClean="0">
                                <a:latin typeface="Cambria Math" panose="02040503050406030204" pitchFamily="18" charset="0"/>
                                <a:cs typeface="Arial" panose="020B0604020202020204" pitchFamily="34" charset="0"/>
                              </a:rPr>
                              <m:t>∥</m:t>
                            </m:r>
                          </m:sub>
                        </m:sSub>
                      </m:sub>
                    </m:sSub>
                    <m:r>
                      <a:rPr lang="en-US" sz="2200" b="0" i="1" dirty="0" smtClean="0">
                        <a:latin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cs typeface="Arial" panose="020B0604020202020204" pitchFamily="34" charset="0"/>
                          </a:rPr>
                          <m:t>𝛽</m:t>
                        </m:r>
                      </m:e>
                      <m:sub>
                        <m:r>
                          <a:rPr lang="en-US" sz="2200" b="0" i="1" dirty="0" smtClean="0">
                            <a:latin typeface="Cambria Math" panose="02040503050406030204" pitchFamily="18" charset="0"/>
                            <a:cs typeface="Arial" panose="020B0604020202020204" pitchFamily="34" charset="0"/>
                          </a:rPr>
                          <m:t>∥</m:t>
                        </m:r>
                      </m:sub>
                    </m:sSub>
                  </m:oMath>
                </a14:m>
                <a:r>
                  <a:rPr lang="en-US" sz="22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2200" dirty="0">
                    <a:latin typeface="Arial" panose="020B0604020202020204" pitchFamily="34" charset="0"/>
                    <a:cs typeface="Arial" panose="020B0604020202020204" pitchFamily="34" charset="0"/>
                  </a:rPr>
                  <a:t> </a:t>
                </a:r>
                <a14:m>
                  <m:oMath xmlns:m="http://schemas.openxmlformats.org/officeDocument/2006/math">
                    <m:acc>
                      <m:accPr>
                        <m:chr m:val="̇"/>
                        <m:ctrlPr>
                          <a:rPr lang="en-US" sz="2200" i="1">
                            <a:latin typeface="Cambria Math" panose="02040503050406030204" pitchFamily="18" charset="0"/>
                            <a:cs typeface="Arial" panose="020B0604020202020204" pitchFamily="34" charset="0"/>
                          </a:rPr>
                        </m:ctrlPr>
                      </m:accPr>
                      <m:e>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𝛽</m:t>
                            </m:r>
                          </m:e>
                          <m:sub>
                            <m:r>
                              <a:rPr lang="en-US" sz="2200" b="0" i="1" smtClean="0">
                                <a:latin typeface="Cambria Math" panose="02040503050406030204" pitchFamily="18" charset="0"/>
                                <a:cs typeface="Arial" panose="020B0604020202020204" pitchFamily="34" charset="0"/>
                              </a:rPr>
                              <m:t>∥</m:t>
                            </m:r>
                          </m:sub>
                        </m:sSub>
                      </m:e>
                    </m:acc>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m:rPr>
                            <m:sty m:val="p"/>
                          </m:rPr>
                          <a:rPr lang="en-US" sz="2200" b="0" i="0" smtClean="0">
                            <a:latin typeface="Cambria Math" panose="02040503050406030204" pitchFamily="18" charset="0"/>
                            <a:cs typeface="Arial" panose="020B0604020202020204" pitchFamily="34" charset="0"/>
                          </a:rPr>
                          <m:t>Δ</m:t>
                        </m:r>
                      </m:e>
                      <m:sub>
                        <m:r>
                          <a:rPr lang="en-US" sz="2200" b="0" i="1" smtClean="0">
                            <a:latin typeface="Cambria Math" panose="02040503050406030204" pitchFamily="18" charset="0"/>
                            <a:cs typeface="Arial" panose="020B0604020202020204" pitchFamily="34" charset="0"/>
                          </a:rPr>
                          <m:t>⊥</m:t>
                        </m:r>
                      </m:sub>
                    </m:sSub>
                    <m:r>
                      <a:rPr lang="en-US" sz="2200" b="0" i="1" smtClean="0">
                        <a:latin typeface="Cambria Math" panose="02040503050406030204" pitchFamily="18" charset="0"/>
                        <a:cs typeface="Arial" panose="020B0604020202020204" pitchFamily="34" charset="0"/>
                      </a:rPr>
                      <m:t>𝜙</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where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𝐻</m:t>
                        </m:r>
                      </m:e>
                      <m: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sub>
                    </m:sSub>
                  </m:oMath>
                </a14:m>
                <a:r>
                  <a:rPr lang="en-US" sz="1600" dirty="0">
                    <a:latin typeface="Arial" panose="020B0604020202020204" pitchFamily="34" charset="0"/>
                    <a:cs typeface="Arial" panose="020B0604020202020204" pitchFamily="34" charset="0"/>
                  </a:rPr>
                  <a:t> represents some harmonic freedom resulting from the boundary conditions on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This freedom makes it so that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𝐷</m:t>
                        </m:r>
                      </m:e>
                      <m:sub>
                        <m:r>
                          <a:rPr lang="en-US" sz="1600" b="0" i="1" smtClean="0">
                            <a:latin typeface="Cambria Math" panose="02040503050406030204" pitchFamily="18" charset="0"/>
                            <a:cs typeface="Arial" panose="020B0604020202020204" pitchFamily="34" charset="0"/>
                          </a:rPr>
                          <m:t>𝑦</m:t>
                        </m:r>
                      </m:sub>
                    </m:s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e>
                    </m:d>
                  </m:oMath>
                </a14:m>
                <a:r>
                  <a:rPr lang="en-US" sz="1600" dirty="0">
                    <a:latin typeface="Arial" panose="020B0604020202020204" pitchFamily="34" charset="0"/>
                    <a:cs typeface="Arial" panose="020B0604020202020204" pitchFamily="34" charset="0"/>
                  </a:rPr>
                  <a:t> is actually only a surjection, rather than being fully invertible, making the system only weakly fast-slow. However, as will be shown in a coming paper, this is still sufficient to solve for a family of fast variable trajectories and construct a perturbative solution </a:t>
                </a:r>
                <a14:m>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𝜖</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In the future, our collaborators will extend this work to focus on its connections to Hamiltonian and symplectic geometry, and thereby apply the reduction process to stellarators. </a:t>
                </a:r>
              </a:p>
            </p:txBody>
          </p:sp>
        </mc:Choice>
        <mc:Fallback>
          <p:sp>
            <p:nvSpPr>
              <p:cNvPr id="41" name="TextBox 40">
                <a:extLst>
                  <a:ext uri="{FF2B5EF4-FFF2-40B4-BE49-F238E27FC236}">
                    <a16:creationId xmlns:a16="http://schemas.microsoft.com/office/drawing/2014/main" id="{49FA2317-B03D-DE05-0ABB-DF348BDE5B81}"/>
                  </a:ext>
                </a:extLst>
              </p:cNvPr>
              <p:cNvSpPr txBox="1">
                <a:spLocks noRot="1" noChangeAspect="1" noMove="1" noResize="1" noEditPoints="1" noAdjustHandles="1" noChangeArrowheads="1" noChangeShapeType="1" noTextEdit="1"/>
              </p:cNvSpPr>
              <p:nvPr/>
            </p:nvSpPr>
            <p:spPr>
              <a:xfrm>
                <a:off x="18900775" y="9649163"/>
                <a:ext cx="7429499" cy="3266279"/>
              </a:xfrm>
              <a:prstGeom prst="rect">
                <a:avLst/>
              </a:prstGeom>
              <a:blipFill>
                <a:blip r:embed="rId6"/>
                <a:stretch>
                  <a:fillRect l="-493" t="-560" r="-985" b="-1493"/>
                </a:stretch>
              </a:blipFill>
            </p:spPr>
            <p:txBody>
              <a:bodyPr/>
              <a:lstStyle/>
              <a:p>
                <a:r>
                  <a:rPr lang="en-US">
                    <a:noFill/>
                  </a:rPr>
                  <a:t> </a:t>
                </a:r>
              </a:p>
            </p:txBody>
          </p:sp>
        </mc:Fallback>
      </mc:AlternateContent>
      <p:pic>
        <p:nvPicPr>
          <p:cNvPr id="55" name="Picture 54">
            <a:extLst>
              <a:ext uri="{FF2B5EF4-FFF2-40B4-BE49-F238E27FC236}">
                <a16:creationId xmlns:a16="http://schemas.microsoft.com/office/drawing/2014/main" id="{5D352562-AA31-C579-CA29-DD8F0AFC06ED}"/>
              </a:ext>
            </a:extLst>
          </p:cNvPr>
          <p:cNvPicPr>
            <a:picLocks noChangeAspect="1"/>
          </p:cNvPicPr>
          <p:nvPr/>
        </p:nvPicPr>
        <p:blipFill>
          <a:blip r:embed="rId7"/>
          <a:stretch>
            <a:fillRect/>
          </a:stretch>
        </p:blipFill>
        <p:spPr>
          <a:xfrm>
            <a:off x="15251604" y="9076083"/>
            <a:ext cx="2120478" cy="1688529"/>
          </a:xfrm>
          <a:prstGeom prst="rect">
            <a:avLst/>
          </a:prstGeom>
        </p:spPr>
      </p:pic>
      <p:sp>
        <p:nvSpPr>
          <p:cNvPr id="62" name="Rectangle 61">
            <a:extLst>
              <a:ext uri="{FF2B5EF4-FFF2-40B4-BE49-F238E27FC236}">
                <a16:creationId xmlns:a16="http://schemas.microsoft.com/office/drawing/2014/main" id="{5C72FB28-0CE4-1C1B-AF30-D210AE1CA751}"/>
              </a:ext>
            </a:extLst>
          </p:cNvPr>
          <p:cNvSpPr/>
          <p:nvPr/>
        </p:nvSpPr>
        <p:spPr>
          <a:xfrm>
            <a:off x="9632951" y="12231350"/>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Finding Fast-Slow Coordinates</a:t>
            </a:r>
            <a:endParaRPr lang="en-US" sz="3000" dirty="0">
              <a:latin typeface="Arial" panose="020B0604020202020204" pitchFamily="34" charset="0"/>
              <a:cs typeface="Arial" panose="020B0604020202020204" pitchFamily="34" charset="0"/>
            </a:endParaRPr>
          </a:p>
        </p:txBody>
      </p:sp>
      <p:sp>
        <p:nvSpPr>
          <p:cNvPr id="1031" name="Rectangle 1030">
            <a:extLst>
              <a:ext uri="{FF2B5EF4-FFF2-40B4-BE49-F238E27FC236}">
                <a16:creationId xmlns:a16="http://schemas.microsoft.com/office/drawing/2014/main" id="{C6E61E3E-AF32-84E4-1583-FA9EA56BABB0}"/>
              </a:ext>
            </a:extLst>
          </p:cNvPr>
          <p:cNvSpPr/>
          <p:nvPr/>
        </p:nvSpPr>
        <p:spPr>
          <a:xfrm>
            <a:off x="737271" y="10690232"/>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Slow Manifold Reduction</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32" name="TextBox 1031">
                <a:extLst>
                  <a:ext uri="{FF2B5EF4-FFF2-40B4-BE49-F238E27FC236}">
                    <a16:creationId xmlns:a16="http://schemas.microsoft.com/office/drawing/2014/main" id="{130D41CD-6962-4191-F661-5AF52041C0BA}"/>
                  </a:ext>
                </a:extLst>
              </p:cNvPr>
              <p:cNvSpPr txBox="1"/>
              <p:nvPr/>
            </p:nvSpPr>
            <p:spPr>
              <a:xfrm>
                <a:off x="1103984" y="11591725"/>
                <a:ext cx="7429499" cy="705270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Fast-slow systems theory is a formal mathematical approach to analyzing multi-scale systems. A dynamical system with some ordering given by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𝑦</m:t>
                          </m:r>
                        </m:e>
                      </m:acc>
                      <m:r>
                        <a:rPr lang="en-US" sz="2000" b="0" i="1" dirty="0" smtClean="0">
                          <a:latin typeface="Cambria Math" panose="02040503050406030204" pitchFamily="18" charset="0"/>
                          <a:cs typeface="Arial" panose="020B0604020202020204" pitchFamily="34" charset="0"/>
                        </a:rPr>
                        <m:t>=</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𝑓</m:t>
                          </m:r>
                        </m:e>
                        <m:sub>
                          <m:r>
                            <a:rPr lang="en-US" sz="2000" b="0" i="1" dirty="0" smtClean="0">
                              <a:latin typeface="Cambria Math" panose="02040503050406030204" pitchFamily="18" charset="0"/>
                              <a:cs typeface="Arial" panose="020B0604020202020204" pitchFamily="34" charset="0"/>
                            </a:rPr>
                            <m:t>𝜖</m:t>
                          </m:r>
                        </m:sub>
                      </m:sSub>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𝜖</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𝑔</m:t>
                          </m:r>
                        </m:e>
                        <m:sub>
                          <m:r>
                            <a:rPr lang="en-US" sz="2000" b="0" i="1" dirty="0" smtClean="0">
                              <a:latin typeface="Cambria Math" panose="02040503050406030204" pitchFamily="18" charset="0"/>
                              <a:cs typeface="Arial" panose="020B0604020202020204" pitchFamily="34" charset="0"/>
                            </a:rPr>
                            <m:t>𝜖</m:t>
                          </m:r>
                        </m:sub>
                      </m:sSub>
                      <m:d>
                        <m:dPr>
                          <m:ctrlPr>
                            <a:rPr lang="en-US" sz="2000" b="0" i="1" dirty="0" smtClean="0">
                              <a:latin typeface="Cambria Math" panose="02040503050406030204" pitchFamily="18" charset="0"/>
                              <a:cs typeface="Arial" panose="020B0604020202020204" pitchFamily="34" charset="0"/>
                            </a:rPr>
                          </m:ctrlPr>
                        </m:dPr>
                        <m:e>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e>
                      </m:d>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is called </a:t>
                </a:r>
                <a:r>
                  <a:rPr lang="en-US" sz="1600" i="1" dirty="0">
                    <a:latin typeface="Arial" panose="020B0604020202020204" pitchFamily="34" charset="0"/>
                    <a:cs typeface="Arial" panose="020B0604020202020204" pitchFamily="34" charset="0"/>
                  </a:rPr>
                  <a:t>fast-slow</a:t>
                </a:r>
                <a:r>
                  <a:rPr lang="en-US" sz="1600" dirty="0">
                    <a:latin typeface="Arial" panose="020B0604020202020204" pitchFamily="34" charset="0"/>
                    <a:cs typeface="Arial" panose="020B0604020202020204" pitchFamily="34" charset="0"/>
                  </a:rPr>
                  <a:t> if </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𝐷</m:t>
                        </m:r>
                      </m:e>
                      <m:sub>
                        <m:r>
                          <a:rPr lang="en-US" sz="2000" b="0" i="1" smtClean="0">
                            <a:latin typeface="Cambria Math" panose="02040503050406030204" pitchFamily="18" charset="0"/>
                            <a:cs typeface="Arial" panose="020B0604020202020204" pitchFamily="34" charset="0"/>
                          </a:rPr>
                          <m:t>𝑦</m:t>
                        </m:r>
                      </m:sub>
                    </m:s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invertible whenever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=0</m:t>
                    </m:r>
                  </m:oMath>
                </a14:m>
                <a:r>
                  <a:rPr lang="en-US" sz="20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Then the variables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𝑋</m:t>
                    </m:r>
                  </m:oMath>
                </a14:m>
                <a:r>
                  <a:rPr lang="en-US" sz="1600" dirty="0">
                    <a:latin typeface="Arial" panose="020B0604020202020204" pitchFamily="34" charset="0"/>
                    <a:cs typeface="Arial" panose="020B0604020202020204" pitchFamily="34" charset="0"/>
                  </a:rPr>
                  <a:t> are called </a:t>
                </a:r>
                <a:r>
                  <a:rPr lang="en-US" sz="1600" i="1" dirty="0">
                    <a:latin typeface="Arial" panose="020B0604020202020204" pitchFamily="34" charset="0"/>
                    <a:cs typeface="Arial" panose="020B0604020202020204" pitchFamily="34" charset="0"/>
                  </a:rPr>
                  <a:t>fast</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slow</a:t>
                </a:r>
                <a:r>
                  <a:rPr lang="en-US" sz="1600" dirty="0">
                    <a:latin typeface="Arial" panose="020B0604020202020204" pitchFamily="34" charset="0"/>
                    <a:cs typeface="Arial" panose="020B0604020202020204" pitchFamily="34" charset="0"/>
                  </a:rPr>
                  <a:t>, respectively. </a:t>
                </a:r>
              </a:p>
              <a:p>
                <a:r>
                  <a:rPr lang="en-US" sz="1600" dirty="0">
                    <a:latin typeface="Arial" panose="020B0604020202020204" pitchFamily="34" charset="0"/>
                    <a:cs typeface="Arial" panose="020B0604020202020204" pitchFamily="34" charset="0"/>
                  </a:rPr>
                  <a:t>        Such systems are useful because as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 slow variables appears to stop evolving, resulting in an effective dimensional reduction. The condition on the derivative of the limit system may seem strange, but it ultimately allows for perturbative solutions of the form </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𝜖</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0</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𝜖</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𝜖</m:t>
                          </m:r>
                        </m:e>
                        <m:sup>
                          <m:r>
                            <a:rPr lang="en-US" sz="2000" b="0" i="1" smtClean="0">
                              <a:latin typeface="Cambria Math" panose="02040503050406030204" pitchFamily="18" charset="0"/>
                              <a:cs typeface="Arial" panose="020B0604020202020204" pitchFamily="34" charset="0"/>
                            </a:rPr>
                            <m:t>2</m:t>
                          </m:r>
                        </m:sup>
                      </m:sSup>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resolved order by order in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Technically, we demonstrate that the relevant MHD system is fast-slow by showing that its limit system,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𝑦</m:t>
                            </m:r>
                          </m:e>
                        </m:acc>
                        <m:r>
                          <a:rPr lang="en-US" sz="1600" b="0" i="1" dirty="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b="0" i="1" dirty="0" smtClean="0">
                            <a:latin typeface="Cambria Math" panose="02040503050406030204" pitchFamily="18" charset="0"/>
                            <a:cs typeface="Arial" panose="020B0604020202020204" pitchFamily="34" charset="0"/>
                          </a:rPr>
                        </m:ctrlPr>
                      </m:accPr>
                      <m:e>
                        <m:r>
                          <a:rPr lang="en-US" sz="1600" b="0" i="1" dirty="0" smtClean="0">
                            <a:latin typeface="Cambria Math" panose="02040503050406030204" pitchFamily="18" charset="0"/>
                            <a:cs typeface="Arial" panose="020B0604020202020204" pitchFamily="34" charset="0"/>
                          </a:rPr>
                          <m:t>𝑥</m:t>
                        </m:r>
                      </m:e>
                    </m:acc>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is fast-slow.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The fast and slow variables in our analysis will be functions defined over the large aspect ratio torus with dimensionless coordinates given by </a:t>
                </a:r>
              </a:p>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𝑥</m:t>
                        </m:r>
                      </m:num>
                      <m:den>
                        <m:r>
                          <a:rPr lang="en-US" sz="2000" b="0" i="1" smtClean="0">
                            <a:latin typeface="Cambria Math" panose="02040503050406030204" pitchFamily="18" charset="0"/>
                            <a:cs typeface="Arial" panose="020B0604020202020204" pitchFamily="34" charset="0"/>
                          </a:rPr>
                          <m:t>𝑎</m:t>
                        </m:r>
                      </m:den>
                    </m:f>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𝑦</m:t>
                        </m:r>
                      </m:num>
                      <m:den>
                        <m:r>
                          <a:rPr lang="en-US" sz="2000" b="0" i="1" smtClean="0">
                            <a:latin typeface="Cambria Math" panose="02040503050406030204" pitchFamily="18" charset="0"/>
                            <a:cs typeface="Arial" panose="020B0604020202020204" pitchFamily="34" charset="0"/>
                          </a:rPr>
                          <m:t>𝑎</m:t>
                        </m:r>
                      </m:den>
                    </m:f>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𝑍</m:t>
                    </m:r>
                    <m:r>
                      <a:rPr lang="en-US" sz="2000" b="0" i="1" smtClean="0">
                        <a:latin typeface="Cambria Math" panose="02040503050406030204" pitchFamily="18" charset="0"/>
                        <a:cs typeface="Arial" panose="020B0604020202020204" pitchFamily="34" charset="0"/>
                      </a:rPr>
                      <m:t>=2</m:t>
                    </m:r>
                    <m:r>
                      <a:rPr lang="en-US" sz="2000" b="0" i="1" smtClean="0">
                        <a:latin typeface="Cambria Math" panose="02040503050406030204" pitchFamily="18" charset="0"/>
                        <a:cs typeface="Arial" panose="020B0604020202020204" pitchFamily="34" charset="0"/>
                      </a:rPr>
                      <m:t>𝜋</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𝑧</m:t>
                        </m:r>
                      </m:num>
                      <m:den>
                        <m:r>
                          <a:rPr lang="en-US" sz="2000" b="0" i="1" smtClean="0">
                            <a:latin typeface="Cambria Math" panose="02040503050406030204" pitchFamily="18" charset="0"/>
                            <a:cs typeface="Arial" panose="020B0604020202020204" pitchFamily="34" charset="0"/>
                          </a:rPr>
                          <m:t>𝐿</m:t>
                        </m:r>
                      </m:den>
                    </m:f>
                  </m:oMath>
                </a14:m>
                <a:r>
                  <a:rPr lang="en-US" sz="20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where </a:t>
                </a:r>
                <a14:m>
                  <m:oMath xmlns:m="http://schemas.openxmlformats.org/officeDocument/2006/math">
                    <m:r>
                      <a:rPr lang="en-US" sz="1600" b="0" i="1" smtClean="0">
                        <a:latin typeface="Cambria Math" panose="02040503050406030204" pitchFamily="18" charset="0"/>
                        <a:cs typeface="Arial" panose="020B0604020202020204" pitchFamily="34" charset="0"/>
                      </a:rPr>
                      <m:t>𝑎</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𝐿</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oMath>
                </a14:m>
                <a:r>
                  <a:rPr lang="en-US" sz="1600" dirty="0">
                    <a:latin typeface="Arial" panose="020B0604020202020204" pitchFamily="34" charset="0"/>
                    <a:cs typeface="Arial" panose="020B0604020202020204" pitchFamily="34" charset="0"/>
                  </a:rPr>
                  <a:t> are respectively the characteristic poloidal and toroidal length scales, with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2</m:t>
                        </m:r>
                        <m:r>
                          <a:rPr lang="en-US" sz="1600" i="1">
                            <a:latin typeface="Cambria Math" panose="02040503050406030204" pitchFamily="18" charset="0"/>
                            <a:cs typeface="Arial" panose="020B0604020202020204" pitchFamily="34" charset="0"/>
                          </a:rPr>
                          <m:t>𝜋</m:t>
                        </m:r>
                        <m:r>
                          <a:rPr lang="en-US" sz="1600" i="1">
                            <a:latin typeface="Cambria Math" panose="02040503050406030204" pitchFamily="18" charset="0"/>
                            <a:cs typeface="Arial" panose="020B0604020202020204" pitchFamily="34" charset="0"/>
                          </a:rPr>
                          <m:t>𝑎</m:t>
                        </m:r>
                      </m:num>
                      <m:den>
                        <m:r>
                          <a:rPr lang="en-US" sz="1600" i="1">
                            <a:latin typeface="Cambria Math" panose="02040503050406030204" pitchFamily="18" charset="0"/>
                            <a:cs typeface="Arial" panose="020B0604020202020204" pitchFamily="34" charset="0"/>
                          </a:rPr>
                          <m:t>𝐿</m:t>
                        </m:r>
                      </m:den>
                    </m:f>
                    <m:r>
                      <a:rPr lang="en-US" sz="1600" i="1">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This scale separation between the disc and the magnetic field lines motivates the definition of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𝑋</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𝑌</m:t>
                            </m:r>
                          </m:sub>
                        </m:sSub>
                        <m:r>
                          <a:rPr lang="en-US" sz="1600" b="0" i="1" smtClean="0">
                            <a:latin typeface="Cambria Math" panose="02040503050406030204" pitchFamily="18" charset="0"/>
                            <a:cs typeface="Arial" panose="020B0604020202020204" pitchFamily="34" charset="0"/>
                          </a:rPr>
                          <m:t>,0</m:t>
                        </m:r>
                      </m:e>
                    </m:d>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𝑍</m:t>
                        </m:r>
                      </m:sub>
                    </m:sSub>
                  </m:oMath>
                </a14:m>
                <a:r>
                  <a:rPr lang="en-US" sz="1600" dirty="0">
                    <a:latin typeface="Arial" panose="020B0604020202020204" pitchFamily="34" charset="0"/>
                    <a:cs typeface="Arial" panose="020B0604020202020204" pitchFamily="34" charset="0"/>
                  </a:rPr>
                  <a:t> as opposed to the standard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𝑥</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𝑦</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Diffeo</a:t>
                </a:r>
                <a:r>
                  <a:rPr lang="en-US" sz="1600" dirty="0">
                    <a:latin typeface="Arial" panose="020B0604020202020204" pitchFamily="34" charset="0"/>
                    <a:cs typeface="Arial" panose="020B0604020202020204" pitchFamily="34" charset="0"/>
                  </a:rPr>
                  <a:t> the domain to apply to stellarators? </a:t>
                </a:r>
              </a:p>
              <a:p>
                <a:endParaRPr lang="en-US" sz="1600" dirty="0">
                  <a:latin typeface="Arial" panose="020B0604020202020204" pitchFamily="34" charset="0"/>
                  <a:cs typeface="Arial" panose="020B0604020202020204" pitchFamily="34" charset="0"/>
                </a:endParaRPr>
              </a:p>
            </p:txBody>
          </p:sp>
        </mc:Choice>
        <mc:Fallback>
          <p:sp>
            <p:nvSpPr>
              <p:cNvPr id="1032" name="TextBox 1031">
                <a:extLst>
                  <a:ext uri="{FF2B5EF4-FFF2-40B4-BE49-F238E27FC236}">
                    <a16:creationId xmlns:a16="http://schemas.microsoft.com/office/drawing/2014/main" id="{130D41CD-6962-4191-F661-5AF52041C0BA}"/>
                  </a:ext>
                </a:extLst>
              </p:cNvPr>
              <p:cNvSpPr txBox="1">
                <a:spLocks noRot="1" noChangeAspect="1" noMove="1" noResize="1" noEditPoints="1" noAdjustHandles="1" noChangeArrowheads="1" noChangeShapeType="1" noTextEdit="1"/>
              </p:cNvSpPr>
              <p:nvPr/>
            </p:nvSpPr>
            <p:spPr>
              <a:xfrm>
                <a:off x="1103984" y="11591725"/>
                <a:ext cx="7429499" cy="7052700"/>
              </a:xfrm>
              <a:prstGeom prst="rect">
                <a:avLst/>
              </a:prstGeom>
              <a:blipFill>
                <a:blip r:embed="rId8"/>
                <a:stretch>
                  <a:fillRect l="-410" t="-260" r="-410"/>
                </a:stretch>
              </a:blipFill>
            </p:spPr>
            <p:txBody>
              <a:bodyPr/>
              <a:lstStyle/>
              <a:p>
                <a:r>
                  <a:rPr lang="en-US">
                    <a:noFill/>
                  </a:rPr>
                  <a:t> </a:t>
                </a:r>
              </a:p>
            </p:txBody>
          </p:sp>
        </mc:Fallback>
      </mc:AlternateContent>
      <p:pic>
        <p:nvPicPr>
          <p:cNvPr id="1037" name="Picture 1036">
            <a:extLst>
              <a:ext uri="{FF2B5EF4-FFF2-40B4-BE49-F238E27FC236}">
                <a16:creationId xmlns:a16="http://schemas.microsoft.com/office/drawing/2014/main" id="{1F10105C-1EBA-C5EB-DAA4-62DD3605170E}"/>
              </a:ext>
            </a:extLst>
          </p:cNvPr>
          <p:cNvPicPr>
            <a:picLocks noChangeAspect="1"/>
          </p:cNvPicPr>
          <p:nvPr/>
        </p:nvPicPr>
        <p:blipFill>
          <a:blip r:embed="rId9"/>
          <a:stretch>
            <a:fillRect/>
          </a:stretch>
        </p:blipFill>
        <p:spPr>
          <a:xfrm>
            <a:off x="12203351" y="13823287"/>
            <a:ext cx="2722518" cy="682736"/>
          </a:xfrm>
          <a:prstGeom prst="rect">
            <a:avLst/>
          </a:prstGeom>
        </p:spPr>
      </p:pic>
      <p:pic>
        <p:nvPicPr>
          <p:cNvPr id="1039" name="Picture 1038">
            <a:extLst>
              <a:ext uri="{FF2B5EF4-FFF2-40B4-BE49-F238E27FC236}">
                <a16:creationId xmlns:a16="http://schemas.microsoft.com/office/drawing/2014/main" id="{9B4C86BA-568B-8550-0D49-3F21A53A5D00}"/>
              </a:ext>
            </a:extLst>
          </p:cNvPr>
          <p:cNvPicPr>
            <a:picLocks noChangeAspect="1"/>
          </p:cNvPicPr>
          <p:nvPr/>
        </p:nvPicPr>
        <p:blipFill>
          <a:blip r:embed="rId10"/>
          <a:stretch>
            <a:fillRect/>
          </a:stretch>
        </p:blipFill>
        <p:spPr>
          <a:xfrm>
            <a:off x="11748989" y="15759584"/>
            <a:ext cx="3631242" cy="673481"/>
          </a:xfrm>
          <a:prstGeom prst="rect">
            <a:avLst/>
          </a:prstGeom>
        </p:spPr>
      </p:pic>
      <p:pic>
        <p:nvPicPr>
          <p:cNvPr id="1041" name="Picture 1040">
            <a:extLst>
              <a:ext uri="{FF2B5EF4-FFF2-40B4-BE49-F238E27FC236}">
                <a16:creationId xmlns:a16="http://schemas.microsoft.com/office/drawing/2014/main" id="{B8DBE208-4B12-2D14-D824-B1E3BE8093C7}"/>
              </a:ext>
            </a:extLst>
          </p:cNvPr>
          <p:cNvPicPr>
            <a:picLocks noChangeAspect="1"/>
          </p:cNvPicPr>
          <p:nvPr/>
        </p:nvPicPr>
        <p:blipFill>
          <a:blip r:embed="rId11"/>
          <a:stretch>
            <a:fillRect/>
          </a:stretch>
        </p:blipFill>
        <p:spPr>
          <a:xfrm>
            <a:off x="12051962" y="16425447"/>
            <a:ext cx="3025295" cy="558393"/>
          </a:xfrm>
          <a:prstGeom prst="rect">
            <a:avLst/>
          </a:prstGeom>
        </p:spPr>
      </p:pic>
      <p:grpSp>
        <p:nvGrpSpPr>
          <p:cNvPr id="1042" name="Group 1041">
            <a:extLst>
              <a:ext uri="{FF2B5EF4-FFF2-40B4-BE49-F238E27FC236}">
                <a16:creationId xmlns:a16="http://schemas.microsoft.com/office/drawing/2014/main" id="{57653010-A401-FED8-E05D-FFA57CA0CD7F}"/>
              </a:ext>
            </a:extLst>
          </p:cNvPr>
          <p:cNvGrpSpPr>
            <a:grpSpLocks noChangeAspect="1"/>
          </p:cNvGrpSpPr>
          <p:nvPr/>
        </p:nvGrpSpPr>
        <p:grpSpPr>
          <a:xfrm>
            <a:off x="18905823" y="4355265"/>
            <a:ext cx="7424452" cy="4821489"/>
            <a:chOff x="18740777" y="7700646"/>
            <a:chExt cx="7329078" cy="4806130"/>
          </a:xfrm>
        </p:grpSpPr>
        <p:pic>
          <p:nvPicPr>
            <p:cNvPr id="1043" name="Picture 8" descr="Magnetic Fusion Confinement with Tokamaks and Stellarators | IAEA">
              <a:extLst>
                <a:ext uri="{FF2B5EF4-FFF2-40B4-BE49-F238E27FC236}">
                  <a16:creationId xmlns:a16="http://schemas.microsoft.com/office/drawing/2014/main" id="{12357DD4-8B9B-2DFB-A785-C06E17EEEF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40777" y="7700646"/>
              <a:ext cx="7329078" cy="4531812"/>
            </a:xfrm>
            <a:prstGeom prst="rect">
              <a:avLst/>
            </a:prstGeom>
            <a:noFill/>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1C25019A-BF30-9463-96D1-72478E75175A}"/>
                </a:ext>
              </a:extLst>
            </p:cNvPr>
            <p:cNvSpPr txBox="1"/>
            <p:nvPr/>
          </p:nvSpPr>
          <p:spPr>
            <a:xfrm>
              <a:off x="19437861" y="12229777"/>
              <a:ext cx="5928360" cy="276999"/>
            </a:xfrm>
            <a:prstGeom prst="rect">
              <a:avLst/>
            </a:prstGeom>
            <a:noFill/>
          </p:spPr>
          <p:txBody>
            <a:bodyPr wrap="square" rtlCol="0">
              <a:spAutoFit/>
            </a:bodyPr>
            <a:lstStyle/>
            <a:p>
              <a:r>
                <a:rPr lang="en-US" sz="1200" dirty="0">
                  <a:hlinkClick r:id="rId13"/>
                </a:rPr>
                <a:t>https://www.iaea.org/bulletin/magnetic-fusion-confinement-with-tokamaks-and-stellarators</a:t>
              </a:r>
              <a:r>
                <a:rPr lang="en-US" sz="1200" dirty="0"/>
                <a:t> </a:t>
              </a:r>
            </a:p>
          </p:txBody>
        </p:sp>
      </p:grpSp>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10159</TotalTime>
  <Words>1167</Words>
  <Application>Microsoft Office PowerPoint</Application>
  <PresentationFormat>Custom</PresentationFormat>
  <Paragraphs>70</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Calibri Light</vt:lpstr>
      <vt:lpstr>Cambria Math</vt:lpstr>
      <vt:lpstr>Helvetica</vt:lpstr>
      <vt:lpstr>FOUR COLUMN - 1</vt:lpstr>
      <vt:lpstr>Custom Design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118</cp:revision>
  <cp:lastPrinted>2018-05-29T17:54:30Z</cp:lastPrinted>
  <dcterms:created xsi:type="dcterms:W3CDTF">2018-05-04T16:01:53Z</dcterms:created>
  <dcterms:modified xsi:type="dcterms:W3CDTF">2024-10-02T10:19:25Z</dcterms:modified>
</cp:coreProperties>
</file>