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 id="2147483664" r:id="rId2"/>
    <p:sldMasterId id="2147483668" r:id="rId3"/>
  </p:sldMasterIdLst>
  <p:sldIdLst>
    <p:sldId id="272" r:id="rId4"/>
  </p:sldIdLst>
  <p:sldSz cx="27432000" cy="19202400"/>
  <p:notesSz cx="6858000" cy="9144000"/>
  <p:defaultTextStyle>
    <a:defPPr>
      <a:defRPr lang="en-US"/>
    </a:defPPr>
    <a:lvl1pPr marL="0" algn="l" defTabSz="2238416" rtl="0" eaLnBrk="1" latinLnBrk="0" hangingPunct="1">
      <a:defRPr sz="4406" kern="1200">
        <a:solidFill>
          <a:schemeClr val="tx1"/>
        </a:solidFill>
        <a:latin typeface="+mn-lt"/>
        <a:ea typeface="+mn-ea"/>
        <a:cs typeface="+mn-cs"/>
      </a:defRPr>
    </a:lvl1pPr>
    <a:lvl2pPr marL="1119208" algn="l" defTabSz="2238416" rtl="0" eaLnBrk="1" latinLnBrk="0" hangingPunct="1">
      <a:defRPr sz="4406" kern="1200">
        <a:solidFill>
          <a:schemeClr val="tx1"/>
        </a:solidFill>
        <a:latin typeface="+mn-lt"/>
        <a:ea typeface="+mn-ea"/>
        <a:cs typeface="+mn-cs"/>
      </a:defRPr>
    </a:lvl2pPr>
    <a:lvl3pPr marL="2238416" algn="l" defTabSz="2238416" rtl="0" eaLnBrk="1" latinLnBrk="0" hangingPunct="1">
      <a:defRPr sz="4406" kern="1200">
        <a:solidFill>
          <a:schemeClr val="tx1"/>
        </a:solidFill>
        <a:latin typeface="+mn-lt"/>
        <a:ea typeface="+mn-ea"/>
        <a:cs typeface="+mn-cs"/>
      </a:defRPr>
    </a:lvl3pPr>
    <a:lvl4pPr marL="3357624" algn="l" defTabSz="2238416" rtl="0" eaLnBrk="1" latinLnBrk="0" hangingPunct="1">
      <a:defRPr sz="4406" kern="1200">
        <a:solidFill>
          <a:schemeClr val="tx1"/>
        </a:solidFill>
        <a:latin typeface="+mn-lt"/>
        <a:ea typeface="+mn-ea"/>
        <a:cs typeface="+mn-cs"/>
      </a:defRPr>
    </a:lvl4pPr>
    <a:lvl5pPr marL="4476832" algn="l" defTabSz="2238416" rtl="0" eaLnBrk="1" latinLnBrk="0" hangingPunct="1">
      <a:defRPr sz="4406" kern="1200">
        <a:solidFill>
          <a:schemeClr val="tx1"/>
        </a:solidFill>
        <a:latin typeface="+mn-lt"/>
        <a:ea typeface="+mn-ea"/>
        <a:cs typeface="+mn-cs"/>
      </a:defRPr>
    </a:lvl5pPr>
    <a:lvl6pPr marL="5596040" algn="l" defTabSz="2238416" rtl="0" eaLnBrk="1" latinLnBrk="0" hangingPunct="1">
      <a:defRPr sz="4406" kern="1200">
        <a:solidFill>
          <a:schemeClr val="tx1"/>
        </a:solidFill>
        <a:latin typeface="+mn-lt"/>
        <a:ea typeface="+mn-ea"/>
        <a:cs typeface="+mn-cs"/>
      </a:defRPr>
    </a:lvl6pPr>
    <a:lvl7pPr marL="6715248" algn="l" defTabSz="2238416" rtl="0" eaLnBrk="1" latinLnBrk="0" hangingPunct="1">
      <a:defRPr sz="4406" kern="1200">
        <a:solidFill>
          <a:schemeClr val="tx1"/>
        </a:solidFill>
        <a:latin typeface="+mn-lt"/>
        <a:ea typeface="+mn-ea"/>
        <a:cs typeface="+mn-cs"/>
      </a:defRPr>
    </a:lvl7pPr>
    <a:lvl8pPr marL="7834457" algn="l" defTabSz="2238416" rtl="0" eaLnBrk="1" latinLnBrk="0" hangingPunct="1">
      <a:defRPr sz="4406" kern="1200">
        <a:solidFill>
          <a:schemeClr val="tx1"/>
        </a:solidFill>
        <a:latin typeface="+mn-lt"/>
        <a:ea typeface="+mn-ea"/>
        <a:cs typeface="+mn-cs"/>
      </a:defRPr>
    </a:lvl8pPr>
    <a:lvl9pPr marL="8953664" algn="l" defTabSz="2238416" rtl="0" eaLnBrk="1" latinLnBrk="0" hangingPunct="1">
      <a:defRPr sz="4406"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5700"/>
    <a:srgbClr val="DBEDF4"/>
    <a:srgbClr val="D9EBF2"/>
    <a:srgbClr val="E1E8EE"/>
    <a:srgbClr val="E5E8EE"/>
    <a:srgbClr val="DBE8EA"/>
    <a:srgbClr val="E2E5E8"/>
    <a:srgbClr val="E3EBF7"/>
    <a:srgbClr val="D3E8E7"/>
    <a:srgbClr val="DFE8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8"/>
  </p:normalViewPr>
  <p:slideViewPr>
    <p:cSldViewPr snapToGrid="0" snapToObjects="1" showGuides="1">
      <p:cViewPr>
        <p:scale>
          <a:sx n="33" d="100"/>
          <a:sy n="33" d="100"/>
        </p:scale>
        <p:origin x="1046"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5184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87596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280160"/>
            <a:ext cx="8847534" cy="4480560"/>
          </a:xfrm>
        </p:spPr>
        <p:txBody>
          <a:bodyPr anchor="b"/>
          <a:lstStyle>
            <a:lvl1pPr>
              <a:defRPr sz="8960"/>
            </a:lvl1pPr>
          </a:lstStyle>
          <a:p>
            <a:r>
              <a:rPr lang="en-US"/>
              <a:t>Click to edit Master title style</a:t>
            </a:r>
            <a:endParaRPr lang="en-US" dirty="0"/>
          </a:p>
        </p:txBody>
      </p:sp>
      <p:sp>
        <p:nvSpPr>
          <p:cNvPr id="3" name="Content Placeholder 2"/>
          <p:cNvSpPr>
            <a:spLocks noGrp="1"/>
          </p:cNvSpPr>
          <p:nvPr>
            <p:ph idx="1"/>
          </p:nvPr>
        </p:nvSpPr>
        <p:spPr>
          <a:xfrm>
            <a:off x="11662173" y="2764794"/>
            <a:ext cx="13887450" cy="13646150"/>
          </a:xfrm>
        </p:spPr>
        <p:txBody>
          <a:bodyPr/>
          <a:lstStyle>
            <a:lvl1pPr>
              <a:defRPr sz="8960"/>
            </a:lvl1pPr>
            <a:lvl2pPr>
              <a:defRPr sz="7840"/>
            </a:lvl2pPr>
            <a:lvl3pPr>
              <a:defRPr sz="6720"/>
            </a:lvl3pPr>
            <a:lvl4pPr>
              <a:defRPr sz="5600"/>
            </a:lvl4pPr>
            <a:lvl5pPr>
              <a:defRPr sz="5600"/>
            </a:lvl5pPr>
            <a:lvl6pPr>
              <a:defRPr sz="5600"/>
            </a:lvl6pPr>
            <a:lvl7pPr>
              <a:defRPr sz="5600"/>
            </a:lvl7pPr>
            <a:lvl8pPr>
              <a:defRPr sz="5600"/>
            </a:lvl8pPr>
            <a:lvl9pPr>
              <a:defRPr sz="5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89523" y="5760720"/>
            <a:ext cx="8847534" cy="10672446"/>
          </a:xfrm>
        </p:spPr>
        <p:txBody>
          <a:bodyPr/>
          <a:lstStyle>
            <a:lvl1pPr marL="0" indent="0">
              <a:buNone/>
              <a:defRPr sz="4480"/>
            </a:lvl1pPr>
            <a:lvl2pPr marL="1280160" indent="0">
              <a:buNone/>
              <a:defRPr sz="3920"/>
            </a:lvl2pPr>
            <a:lvl3pPr marL="2560320" indent="0">
              <a:buNone/>
              <a:defRPr sz="3360"/>
            </a:lvl3pPr>
            <a:lvl4pPr marL="3840480" indent="0">
              <a:buNone/>
              <a:defRPr sz="2800"/>
            </a:lvl4pPr>
            <a:lvl5pPr marL="5120640" indent="0">
              <a:buNone/>
              <a:defRPr sz="2800"/>
            </a:lvl5pPr>
            <a:lvl6pPr marL="6400800" indent="0">
              <a:buNone/>
              <a:defRPr sz="2800"/>
            </a:lvl6pPr>
            <a:lvl7pPr marL="7680960" indent="0">
              <a:buNone/>
              <a:defRPr sz="2800"/>
            </a:lvl7pPr>
            <a:lvl8pPr marL="8961120" indent="0">
              <a:buNone/>
              <a:defRPr sz="2800"/>
            </a:lvl8pPr>
            <a:lvl9pPr marL="10241280" indent="0">
              <a:buNone/>
              <a:defRPr sz="2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96152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280160"/>
            <a:ext cx="8847534" cy="4480560"/>
          </a:xfrm>
        </p:spPr>
        <p:txBody>
          <a:bodyPr anchor="b"/>
          <a:lstStyle>
            <a:lvl1pPr>
              <a:defRPr sz="89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62173" y="2764794"/>
            <a:ext cx="13887450" cy="13646150"/>
          </a:xfrm>
        </p:spPr>
        <p:txBody>
          <a:bodyPr anchor="t"/>
          <a:lstStyle>
            <a:lvl1pPr marL="0" indent="0">
              <a:buNone/>
              <a:defRPr sz="8960"/>
            </a:lvl1pPr>
            <a:lvl2pPr marL="1280160" indent="0">
              <a:buNone/>
              <a:defRPr sz="7840"/>
            </a:lvl2pPr>
            <a:lvl3pPr marL="2560320" indent="0">
              <a:buNone/>
              <a:defRPr sz="6720"/>
            </a:lvl3pPr>
            <a:lvl4pPr marL="3840480" indent="0">
              <a:buNone/>
              <a:defRPr sz="5600"/>
            </a:lvl4pPr>
            <a:lvl5pPr marL="5120640" indent="0">
              <a:buNone/>
              <a:defRPr sz="5600"/>
            </a:lvl5pPr>
            <a:lvl6pPr marL="6400800" indent="0">
              <a:buNone/>
              <a:defRPr sz="5600"/>
            </a:lvl6pPr>
            <a:lvl7pPr marL="7680960" indent="0">
              <a:buNone/>
              <a:defRPr sz="5600"/>
            </a:lvl7pPr>
            <a:lvl8pPr marL="8961120" indent="0">
              <a:buNone/>
              <a:defRPr sz="5600"/>
            </a:lvl8pPr>
            <a:lvl9pPr marL="10241280" indent="0">
              <a:buNone/>
              <a:defRPr sz="5600"/>
            </a:lvl9pPr>
          </a:lstStyle>
          <a:p>
            <a:r>
              <a:rPr lang="en-US"/>
              <a:t>Click icon to add picture</a:t>
            </a:r>
            <a:endParaRPr lang="en-US" dirty="0"/>
          </a:p>
        </p:txBody>
      </p:sp>
      <p:sp>
        <p:nvSpPr>
          <p:cNvPr id="4" name="Text Placeholder 3"/>
          <p:cNvSpPr>
            <a:spLocks noGrp="1"/>
          </p:cNvSpPr>
          <p:nvPr>
            <p:ph type="body" sz="half" idx="2"/>
          </p:nvPr>
        </p:nvSpPr>
        <p:spPr>
          <a:xfrm>
            <a:off x="1889523" y="5760720"/>
            <a:ext cx="8847534" cy="10672446"/>
          </a:xfrm>
        </p:spPr>
        <p:txBody>
          <a:bodyPr/>
          <a:lstStyle>
            <a:lvl1pPr marL="0" indent="0">
              <a:buNone/>
              <a:defRPr sz="4480"/>
            </a:lvl1pPr>
            <a:lvl2pPr marL="1280160" indent="0">
              <a:buNone/>
              <a:defRPr sz="3920"/>
            </a:lvl2pPr>
            <a:lvl3pPr marL="2560320" indent="0">
              <a:buNone/>
              <a:defRPr sz="3360"/>
            </a:lvl3pPr>
            <a:lvl4pPr marL="3840480" indent="0">
              <a:buNone/>
              <a:defRPr sz="2800"/>
            </a:lvl4pPr>
            <a:lvl5pPr marL="5120640" indent="0">
              <a:buNone/>
              <a:defRPr sz="2800"/>
            </a:lvl5pPr>
            <a:lvl6pPr marL="6400800" indent="0">
              <a:buNone/>
              <a:defRPr sz="2800"/>
            </a:lvl6pPr>
            <a:lvl7pPr marL="7680960" indent="0">
              <a:buNone/>
              <a:defRPr sz="2800"/>
            </a:lvl7pPr>
            <a:lvl8pPr marL="8961120" indent="0">
              <a:buNone/>
              <a:defRPr sz="2800"/>
            </a:lvl8pPr>
            <a:lvl9pPr marL="10241280" indent="0">
              <a:buNone/>
              <a:defRPr sz="2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805322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672602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1022350"/>
            <a:ext cx="5915025" cy="162731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85952" y="1022350"/>
            <a:ext cx="17402175" cy="162731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04383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9840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 COLUMN -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0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9247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3142616"/>
            <a:ext cx="23317200" cy="6685280"/>
          </a:xfrm>
        </p:spPr>
        <p:txBody>
          <a:bodyPr anchor="b"/>
          <a:lstStyle>
            <a:lvl1pPr algn="ctr">
              <a:defRPr sz="16800"/>
            </a:lvl1pPr>
          </a:lstStyle>
          <a:p>
            <a:r>
              <a:rPr lang="en-US"/>
              <a:t>Click to edit Master title style</a:t>
            </a:r>
            <a:endParaRPr lang="en-US" dirty="0"/>
          </a:p>
        </p:txBody>
      </p:sp>
      <p:sp>
        <p:nvSpPr>
          <p:cNvPr id="3" name="Subtitle 2"/>
          <p:cNvSpPr>
            <a:spLocks noGrp="1"/>
          </p:cNvSpPr>
          <p:nvPr>
            <p:ph type="subTitle" idx="1"/>
          </p:nvPr>
        </p:nvSpPr>
        <p:spPr>
          <a:xfrm>
            <a:off x="3429000" y="10085706"/>
            <a:ext cx="20574000" cy="4636134"/>
          </a:xfrm>
        </p:spPr>
        <p:txBody>
          <a:bodyPr/>
          <a:lstStyle>
            <a:lvl1pPr marL="0" indent="0" algn="ctr">
              <a:buNone/>
              <a:defRPr sz="6720"/>
            </a:lvl1pPr>
            <a:lvl2pPr marL="1280160" indent="0" algn="ctr">
              <a:buNone/>
              <a:defRPr sz="5600"/>
            </a:lvl2pPr>
            <a:lvl3pPr marL="2560320" indent="0" algn="ctr">
              <a:buNone/>
              <a:defRPr sz="5040"/>
            </a:lvl3pPr>
            <a:lvl4pPr marL="3840480" indent="0" algn="ctr">
              <a:buNone/>
              <a:defRPr sz="4480"/>
            </a:lvl4pPr>
            <a:lvl5pPr marL="5120640" indent="0" algn="ctr">
              <a:buNone/>
              <a:defRPr sz="4480"/>
            </a:lvl5pPr>
            <a:lvl6pPr marL="6400800" indent="0" algn="ctr">
              <a:buNone/>
              <a:defRPr sz="4480"/>
            </a:lvl6pPr>
            <a:lvl7pPr marL="7680960" indent="0" algn="ctr">
              <a:buNone/>
              <a:defRPr sz="4480"/>
            </a:lvl7pPr>
            <a:lvl8pPr marL="8961120" indent="0" algn="ctr">
              <a:buNone/>
              <a:defRPr sz="4480"/>
            </a:lvl8pPr>
            <a:lvl9pPr marL="10241280" indent="0" algn="ctr">
              <a:buNone/>
              <a:defRPr sz="44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53314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357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4787270"/>
            <a:ext cx="23660100" cy="7987664"/>
          </a:xfrm>
        </p:spPr>
        <p:txBody>
          <a:bodyPr anchor="b"/>
          <a:lstStyle>
            <a:lvl1pPr>
              <a:defRPr sz="16800"/>
            </a:lvl1pPr>
          </a:lstStyle>
          <a:p>
            <a:r>
              <a:rPr lang="en-US"/>
              <a:t>Click to edit Master title style</a:t>
            </a:r>
            <a:endParaRPr lang="en-US" dirty="0"/>
          </a:p>
        </p:txBody>
      </p:sp>
      <p:sp>
        <p:nvSpPr>
          <p:cNvPr id="3" name="Text Placeholder 2"/>
          <p:cNvSpPr>
            <a:spLocks noGrp="1"/>
          </p:cNvSpPr>
          <p:nvPr>
            <p:ph type="body" idx="1"/>
          </p:nvPr>
        </p:nvSpPr>
        <p:spPr>
          <a:xfrm>
            <a:off x="1871664" y="12850500"/>
            <a:ext cx="23660100" cy="4200524"/>
          </a:xfrm>
        </p:spPr>
        <p:txBody>
          <a:bodyPr/>
          <a:lstStyle>
            <a:lvl1pPr marL="0" indent="0">
              <a:buNone/>
              <a:defRPr sz="6720">
                <a:solidFill>
                  <a:schemeClr val="tx1"/>
                </a:solidFill>
              </a:defRPr>
            </a:lvl1pPr>
            <a:lvl2pPr marL="1280160" indent="0">
              <a:buNone/>
              <a:defRPr sz="5600">
                <a:solidFill>
                  <a:schemeClr val="tx1">
                    <a:tint val="75000"/>
                  </a:schemeClr>
                </a:solidFill>
              </a:defRPr>
            </a:lvl2pPr>
            <a:lvl3pPr marL="2560320" indent="0">
              <a:buNone/>
              <a:defRPr sz="5040">
                <a:solidFill>
                  <a:schemeClr val="tx1">
                    <a:tint val="75000"/>
                  </a:schemeClr>
                </a:solidFill>
              </a:defRPr>
            </a:lvl3pPr>
            <a:lvl4pPr marL="3840480" indent="0">
              <a:buNone/>
              <a:defRPr sz="4480">
                <a:solidFill>
                  <a:schemeClr val="tx1">
                    <a:tint val="75000"/>
                  </a:schemeClr>
                </a:solidFill>
              </a:defRPr>
            </a:lvl4pPr>
            <a:lvl5pPr marL="5120640" indent="0">
              <a:buNone/>
              <a:defRPr sz="4480">
                <a:solidFill>
                  <a:schemeClr val="tx1">
                    <a:tint val="75000"/>
                  </a:schemeClr>
                </a:solidFill>
              </a:defRPr>
            </a:lvl5pPr>
            <a:lvl6pPr marL="6400800" indent="0">
              <a:buNone/>
              <a:defRPr sz="4480">
                <a:solidFill>
                  <a:schemeClr val="tx1">
                    <a:tint val="75000"/>
                  </a:schemeClr>
                </a:solidFill>
              </a:defRPr>
            </a:lvl6pPr>
            <a:lvl7pPr marL="7680960" indent="0">
              <a:buNone/>
              <a:defRPr sz="4480">
                <a:solidFill>
                  <a:schemeClr val="tx1">
                    <a:tint val="75000"/>
                  </a:schemeClr>
                </a:solidFill>
              </a:defRPr>
            </a:lvl7pPr>
            <a:lvl8pPr marL="8961120" indent="0">
              <a:buNone/>
              <a:defRPr sz="4480">
                <a:solidFill>
                  <a:schemeClr val="tx1">
                    <a:tint val="75000"/>
                  </a:schemeClr>
                </a:solidFill>
              </a:defRPr>
            </a:lvl8pPr>
            <a:lvl9pPr marL="10241280" indent="0">
              <a:buNone/>
              <a:defRPr sz="44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20329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85950" y="5111750"/>
            <a:ext cx="11658600" cy="121837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887450" y="5111750"/>
            <a:ext cx="11658600" cy="121837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10/1/2024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7948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022354"/>
            <a:ext cx="23660100" cy="37115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89526" y="4707256"/>
            <a:ext cx="11605020" cy="2306954"/>
          </a:xfrm>
        </p:spPr>
        <p:txBody>
          <a:bodyPr anchor="b"/>
          <a:lstStyle>
            <a:lvl1pPr marL="0" indent="0">
              <a:buNone/>
              <a:defRPr sz="6720" b="1"/>
            </a:lvl1pPr>
            <a:lvl2pPr marL="1280160" indent="0">
              <a:buNone/>
              <a:defRPr sz="5600" b="1"/>
            </a:lvl2pPr>
            <a:lvl3pPr marL="2560320" indent="0">
              <a:buNone/>
              <a:defRPr sz="5040" b="1"/>
            </a:lvl3pPr>
            <a:lvl4pPr marL="3840480" indent="0">
              <a:buNone/>
              <a:defRPr sz="4480" b="1"/>
            </a:lvl4pPr>
            <a:lvl5pPr marL="5120640" indent="0">
              <a:buNone/>
              <a:defRPr sz="4480" b="1"/>
            </a:lvl5pPr>
            <a:lvl6pPr marL="6400800" indent="0">
              <a:buNone/>
              <a:defRPr sz="4480" b="1"/>
            </a:lvl6pPr>
            <a:lvl7pPr marL="7680960" indent="0">
              <a:buNone/>
              <a:defRPr sz="4480" b="1"/>
            </a:lvl7pPr>
            <a:lvl8pPr marL="8961120" indent="0">
              <a:buNone/>
              <a:defRPr sz="4480" b="1"/>
            </a:lvl8pPr>
            <a:lvl9pPr marL="10241280" indent="0">
              <a:buNone/>
              <a:defRPr sz="4480" b="1"/>
            </a:lvl9pPr>
          </a:lstStyle>
          <a:p>
            <a:pPr lvl="0"/>
            <a:r>
              <a:rPr lang="en-US"/>
              <a:t>Click to edit Master text styles</a:t>
            </a:r>
          </a:p>
        </p:txBody>
      </p:sp>
      <p:sp>
        <p:nvSpPr>
          <p:cNvPr id="4" name="Content Placeholder 3"/>
          <p:cNvSpPr>
            <a:spLocks noGrp="1"/>
          </p:cNvSpPr>
          <p:nvPr>
            <p:ph sz="half" idx="2"/>
          </p:nvPr>
        </p:nvSpPr>
        <p:spPr>
          <a:xfrm>
            <a:off x="1889526" y="7014210"/>
            <a:ext cx="11605020" cy="103168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887452" y="4707256"/>
            <a:ext cx="11662173" cy="2306954"/>
          </a:xfrm>
        </p:spPr>
        <p:txBody>
          <a:bodyPr anchor="b"/>
          <a:lstStyle>
            <a:lvl1pPr marL="0" indent="0">
              <a:buNone/>
              <a:defRPr sz="6720" b="1"/>
            </a:lvl1pPr>
            <a:lvl2pPr marL="1280160" indent="0">
              <a:buNone/>
              <a:defRPr sz="5600" b="1"/>
            </a:lvl2pPr>
            <a:lvl3pPr marL="2560320" indent="0">
              <a:buNone/>
              <a:defRPr sz="5040" b="1"/>
            </a:lvl3pPr>
            <a:lvl4pPr marL="3840480" indent="0">
              <a:buNone/>
              <a:defRPr sz="4480" b="1"/>
            </a:lvl4pPr>
            <a:lvl5pPr marL="5120640" indent="0">
              <a:buNone/>
              <a:defRPr sz="4480" b="1"/>
            </a:lvl5pPr>
            <a:lvl6pPr marL="6400800" indent="0">
              <a:buNone/>
              <a:defRPr sz="4480" b="1"/>
            </a:lvl6pPr>
            <a:lvl7pPr marL="7680960" indent="0">
              <a:buNone/>
              <a:defRPr sz="4480" b="1"/>
            </a:lvl7pPr>
            <a:lvl8pPr marL="8961120" indent="0">
              <a:buNone/>
              <a:defRPr sz="4480" b="1"/>
            </a:lvl8pPr>
            <a:lvl9pPr marL="10241280" indent="0">
              <a:buNone/>
              <a:defRPr sz="4480" b="1"/>
            </a:lvl9pPr>
          </a:lstStyle>
          <a:p>
            <a:pPr lvl="0"/>
            <a:r>
              <a:rPr lang="en-US"/>
              <a:t>Click to edit Master text styles</a:t>
            </a:r>
          </a:p>
        </p:txBody>
      </p:sp>
      <p:sp>
        <p:nvSpPr>
          <p:cNvPr id="6" name="Content Placeholder 5"/>
          <p:cNvSpPr>
            <a:spLocks noGrp="1"/>
          </p:cNvSpPr>
          <p:nvPr>
            <p:ph sz="quarter" idx="4"/>
          </p:nvPr>
        </p:nvSpPr>
        <p:spPr>
          <a:xfrm>
            <a:off x="13887452" y="7014210"/>
            <a:ext cx="11662173" cy="103168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10/1/2024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67595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10/1/2024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0478318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3.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6783060"/>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457200" rtl="0" eaLnBrk="1" latinLnBrk="0" hangingPunct="1">
        <a:lnSpc>
          <a:spcPct val="90000"/>
        </a:lnSpc>
        <a:spcBef>
          <a:spcPct val="0"/>
        </a:spcBef>
        <a:buNone/>
        <a:defRPr sz="2200" kern="1200">
          <a:solidFill>
            <a:schemeClr val="tx1"/>
          </a:solidFill>
          <a:latin typeface="+mj-lt"/>
          <a:ea typeface="+mj-ea"/>
          <a:cs typeface="+mj-cs"/>
        </a:defRPr>
      </a:lvl1pPr>
    </p:titleStyle>
    <p:bodyStyle>
      <a:lvl1pPr marL="114300" indent="-114300" algn="l" defTabSz="4572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1pPr>
      <a:lvl2pPr marL="342900" indent="-114300" algn="l" defTabSz="457200" rtl="0" eaLnBrk="1" latinLnBrk="0" hangingPunct="1">
        <a:lnSpc>
          <a:spcPct val="90000"/>
        </a:lnSpc>
        <a:spcBef>
          <a:spcPts val="250"/>
        </a:spcBef>
        <a:buFont typeface="Arial" panose="020B0604020202020204" pitchFamily="34" charset="0"/>
        <a:buChar char="•"/>
        <a:defRPr sz="1200" kern="1200">
          <a:solidFill>
            <a:schemeClr val="tx1"/>
          </a:solidFill>
          <a:latin typeface="+mn-lt"/>
          <a:ea typeface="+mn-ea"/>
          <a:cs typeface="+mn-cs"/>
        </a:defRPr>
      </a:lvl2pPr>
      <a:lvl3pPr marL="571500" indent="-114300" algn="l" defTabSz="457200" rtl="0" eaLnBrk="1" latinLnBrk="0" hangingPunct="1">
        <a:lnSpc>
          <a:spcPct val="90000"/>
        </a:lnSpc>
        <a:spcBef>
          <a:spcPts val="250"/>
        </a:spcBef>
        <a:buFont typeface="Arial" panose="020B0604020202020204" pitchFamily="34" charset="0"/>
        <a:buChar char="•"/>
        <a:defRPr sz="1000" kern="1200">
          <a:solidFill>
            <a:schemeClr val="tx1"/>
          </a:solidFill>
          <a:latin typeface="+mn-lt"/>
          <a:ea typeface="+mn-ea"/>
          <a:cs typeface="+mn-cs"/>
        </a:defRPr>
      </a:lvl3pPr>
      <a:lvl4pPr marL="800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4pPr>
      <a:lvl5pPr marL="10287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63" userDrawn="1">
          <p15:clr>
            <a:srgbClr val="F26B43"/>
          </p15:clr>
        </p15:guide>
        <p15:guide id="3" pos="694" userDrawn="1">
          <p15:clr>
            <a:srgbClr val="F26B43"/>
          </p15:clr>
        </p15:guide>
        <p15:guide id="4" pos="4024" userDrawn="1">
          <p15:clr>
            <a:srgbClr val="F26B43"/>
          </p15:clr>
        </p15:guide>
        <p15:guide id="5" pos="4641" userDrawn="1">
          <p15:clr>
            <a:srgbClr val="F26B43"/>
          </p15:clr>
        </p15:guide>
        <p15:guide id="6" pos="4873" userDrawn="1">
          <p15:clr>
            <a:srgbClr val="F26B43"/>
          </p15:clr>
        </p15:guide>
        <p15:guide id="7" pos="8203" userDrawn="1">
          <p15:clr>
            <a:srgbClr val="F26B43"/>
          </p15:clr>
        </p15:guide>
        <p15:guide id="8" pos="4256" userDrawn="1">
          <p15:clr>
            <a:srgbClr val="F26B43"/>
          </p15:clr>
        </p15:guide>
        <p15:guide id="9" pos="8447" userDrawn="1">
          <p15:clr>
            <a:srgbClr val="F26B43"/>
          </p15:clr>
        </p15:guide>
        <p15:guide id="10" pos="8833" userDrawn="1">
          <p15:clr>
            <a:srgbClr val="F26B43"/>
          </p15:clr>
        </p15:guide>
        <p15:guide id="11" pos="9064" userDrawn="1">
          <p15:clr>
            <a:srgbClr val="F26B43"/>
          </p15:clr>
        </p15:guide>
        <p15:guide id="12" pos="12394" userDrawn="1">
          <p15:clr>
            <a:srgbClr val="F26B43"/>
          </p15:clr>
        </p15:guide>
        <p15:guide id="13" pos="12626" userDrawn="1">
          <p15:clr>
            <a:srgbClr val="F26B43"/>
          </p15:clr>
        </p15:guide>
        <p15:guide id="14" pos="13011" userDrawn="1">
          <p15:clr>
            <a:srgbClr val="F26B43"/>
          </p15:clr>
        </p15:guide>
        <p15:guide id="15" pos="13243" userDrawn="1">
          <p15:clr>
            <a:srgbClr val="F26B43"/>
          </p15:clr>
        </p15:guide>
        <p15:guide id="16" pos="16586" userDrawn="1">
          <p15:clr>
            <a:srgbClr val="F26B43"/>
          </p15:clr>
        </p15:guide>
        <p15:guide id="17" pos="16817" userDrawn="1">
          <p15:clr>
            <a:srgbClr val="F26B43"/>
          </p15:clr>
        </p15:guide>
        <p15:guide id="18" orient="horz" pos="576" userDrawn="1">
          <p15:clr>
            <a:srgbClr val="F26B43"/>
          </p15:clr>
        </p15:guide>
        <p15:guide id="19" orient="horz" pos="2160" userDrawn="1">
          <p15:clr>
            <a:srgbClr val="F26B43"/>
          </p15:clr>
        </p15:guide>
        <p15:guide id="20" orient="horz" pos="2016" userDrawn="1">
          <p15:clr>
            <a:srgbClr val="F26B43"/>
          </p15:clr>
        </p15:guide>
        <p15:guide id="21" orient="horz" pos="2592" userDrawn="1">
          <p15:clr>
            <a:srgbClr val="F26B43"/>
          </p15:clr>
        </p15:guide>
        <p15:guide id="22" orient="horz" pos="2736" userDrawn="1">
          <p15:clr>
            <a:srgbClr val="F26B43"/>
          </p15:clr>
        </p15:guide>
        <p15:guide id="23" orient="horz" pos="11664" userDrawn="1">
          <p15:clr>
            <a:srgbClr val="F26B43"/>
          </p15:clr>
        </p15:guide>
        <p15:guide id="24" orient="horz" pos="1152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2670426"/>
      </p:ext>
    </p:extLst>
  </p:cSld>
  <p:clrMap bg1="lt1" tx1="dk1" bg2="lt2" tx2="dk2" accent1="accent1" accent2="accent2" accent3="accent3" accent4="accent4" accent5="accent5" accent6="accent6" hlink="hlink" folHlink="folHlink"/>
  <p:sldLayoutIdLst>
    <p:sldLayoutId id="2147483665" r:id="rId1"/>
    <p:sldLayoutId id="2147483667" r:id="rId2"/>
  </p:sldLayoutIdLst>
  <p:txStyles>
    <p:titleStyle>
      <a:lvl1pPr algn="l" defTabSz="457200" rtl="0" eaLnBrk="1" latinLnBrk="0" hangingPunct="1">
        <a:lnSpc>
          <a:spcPct val="90000"/>
        </a:lnSpc>
        <a:spcBef>
          <a:spcPct val="0"/>
        </a:spcBef>
        <a:buNone/>
        <a:defRPr sz="2200" kern="1200">
          <a:solidFill>
            <a:schemeClr val="tx1"/>
          </a:solidFill>
          <a:latin typeface="+mj-lt"/>
          <a:ea typeface="+mj-ea"/>
          <a:cs typeface="+mj-cs"/>
        </a:defRPr>
      </a:lvl1pPr>
    </p:titleStyle>
    <p:bodyStyle>
      <a:lvl1pPr marL="114300" indent="-114300" algn="l" defTabSz="4572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1pPr>
      <a:lvl2pPr marL="342900" indent="-114300" algn="l" defTabSz="457200" rtl="0" eaLnBrk="1" latinLnBrk="0" hangingPunct="1">
        <a:lnSpc>
          <a:spcPct val="90000"/>
        </a:lnSpc>
        <a:spcBef>
          <a:spcPts val="250"/>
        </a:spcBef>
        <a:buFont typeface="Arial" panose="020B0604020202020204" pitchFamily="34" charset="0"/>
        <a:buChar char="•"/>
        <a:defRPr sz="1200" kern="1200">
          <a:solidFill>
            <a:schemeClr val="tx1"/>
          </a:solidFill>
          <a:latin typeface="+mn-lt"/>
          <a:ea typeface="+mn-ea"/>
          <a:cs typeface="+mn-cs"/>
        </a:defRPr>
      </a:lvl2pPr>
      <a:lvl3pPr marL="571500" indent="-114300" algn="l" defTabSz="457200" rtl="0" eaLnBrk="1" latinLnBrk="0" hangingPunct="1">
        <a:lnSpc>
          <a:spcPct val="90000"/>
        </a:lnSpc>
        <a:spcBef>
          <a:spcPts val="250"/>
        </a:spcBef>
        <a:buFont typeface="Arial" panose="020B0604020202020204" pitchFamily="34" charset="0"/>
        <a:buChar char="•"/>
        <a:defRPr sz="1000" kern="1200">
          <a:solidFill>
            <a:schemeClr val="tx1"/>
          </a:solidFill>
          <a:latin typeface="+mn-lt"/>
          <a:ea typeface="+mn-ea"/>
          <a:cs typeface="+mn-cs"/>
        </a:defRPr>
      </a:lvl3pPr>
      <a:lvl4pPr marL="800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4pPr>
      <a:lvl5pPr marL="10287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 userDrawn="1">
          <p15:clr>
            <a:srgbClr val="F26B43"/>
          </p15:clr>
        </p15:guide>
        <p15:guide id="2" pos="463" userDrawn="1">
          <p15:clr>
            <a:srgbClr val="F26B43"/>
          </p15:clr>
        </p15:guide>
        <p15:guide id="3" pos="694" userDrawn="1">
          <p15:clr>
            <a:srgbClr val="F26B43"/>
          </p15:clr>
        </p15:guide>
        <p15:guide id="4" pos="4629" userDrawn="1">
          <p15:clr>
            <a:srgbClr val="F26B43"/>
          </p15:clr>
        </p15:guide>
        <p15:guide id="5" pos="4860" userDrawn="1">
          <p15:clr>
            <a:srgbClr val="F26B43"/>
          </p15:clr>
        </p15:guide>
        <p15:guide id="6" pos="5246" userDrawn="1">
          <p15:clr>
            <a:srgbClr val="F26B43"/>
          </p15:clr>
        </p15:guide>
        <p15:guide id="7" pos="5477" userDrawn="1">
          <p15:clr>
            <a:srgbClr val="F26B43"/>
          </p15:clr>
        </p15:guide>
        <p15:guide id="8" pos="11803" userDrawn="1">
          <p15:clr>
            <a:srgbClr val="F26B43"/>
          </p15:clr>
        </p15:guide>
        <p15:guide id="9" pos="12021" userDrawn="1">
          <p15:clr>
            <a:srgbClr val="F26B43"/>
          </p15:clr>
        </p15:guide>
        <p15:guide id="10" pos="12420" userDrawn="1">
          <p15:clr>
            <a:srgbClr val="F26B43"/>
          </p15:clr>
        </p15:guide>
        <p15:guide id="11" pos="12651" userDrawn="1">
          <p15:clr>
            <a:srgbClr val="F26B43"/>
          </p15:clr>
        </p15:guide>
        <p15:guide id="12" pos="16586" userDrawn="1">
          <p15:clr>
            <a:srgbClr val="F26B43"/>
          </p15:clr>
        </p15:guide>
        <p15:guide id="13" pos="16817" userDrawn="1">
          <p15:clr>
            <a:srgbClr val="F26B43"/>
          </p15:clr>
        </p15:guide>
        <p15:guide id="14" orient="horz" pos="576" userDrawn="1">
          <p15:clr>
            <a:srgbClr val="F26B43"/>
          </p15:clr>
        </p15:guide>
        <p15:guide id="15" orient="horz" pos="2016" userDrawn="1">
          <p15:clr>
            <a:srgbClr val="F26B43"/>
          </p15:clr>
        </p15:guide>
        <p15:guide id="16" orient="horz" pos="2160" userDrawn="1">
          <p15:clr>
            <a:srgbClr val="F26B43"/>
          </p15:clr>
        </p15:guide>
        <p15:guide id="17" orient="horz" pos="2592" userDrawn="1">
          <p15:clr>
            <a:srgbClr val="F26B43"/>
          </p15:clr>
        </p15:guide>
        <p15:guide id="18" orient="horz" pos="2736" userDrawn="1">
          <p15:clr>
            <a:srgbClr val="F26B43"/>
          </p15:clr>
        </p15:guide>
        <p15:guide id="19" orient="horz" pos="11664" userDrawn="1">
          <p15:clr>
            <a:srgbClr val="F26B43"/>
          </p15:clr>
        </p15:guide>
        <p15:guide id="20" orient="horz" pos="1152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1022354"/>
            <a:ext cx="23660100" cy="37115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85950" y="5111750"/>
            <a:ext cx="23660100" cy="12183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85950" y="17797784"/>
            <a:ext cx="6172200" cy="1022350"/>
          </a:xfrm>
          <a:prstGeom prst="rect">
            <a:avLst/>
          </a:prstGeom>
        </p:spPr>
        <p:txBody>
          <a:bodyPr vert="horz" lIns="91440" tIns="45720" rIns="91440" bIns="45720" rtlCol="0" anchor="ctr"/>
          <a:lstStyle>
            <a:lvl1pPr algn="l">
              <a:defRPr sz="3360">
                <a:solidFill>
                  <a:schemeClr val="tx1">
                    <a:tint val="75000"/>
                  </a:schemeClr>
                </a:solidFill>
              </a:defRPr>
            </a:lvl1pPr>
          </a:lstStyle>
          <a:p>
            <a:fld id="{C764DE79-268F-4C1A-8933-263129D2AF90}" type="datetimeFigureOut">
              <a:rPr lang="en-US" dirty="0"/>
              <a:t>10/1/2024</a:t>
            </a:fld>
            <a:endParaRPr lang="en-US" dirty="0"/>
          </a:p>
        </p:txBody>
      </p:sp>
      <p:sp>
        <p:nvSpPr>
          <p:cNvPr id="5" name="Footer Placeholder 4"/>
          <p:cNvSpPr>
            <a:spLocks noGrp="1"/>
          </p:cNvSpPr>
          <p:nvPr>
            <p:ph type="ftr" sz="quarter" idx="3"/>
          </p:nvPr>
        </p:nvSpPr>
        <p:spPr>
          <a:xfrm>
            <a:off x="9086850" y="17797784"/>
            <a:ext cx="9258300" cy="1022350"/>
          </a:xfrm>
          <a:prstGeom prst="rect">
            <a:avLst/>
          </a:prstGeom>
        </p:spPr>
        <p:txBody>
          <a:bodyPr vert="horz" lIns="91440" tIns="45720" rIns="91440" bIns="45720" rtlCol="0" anchor="ctr"/>
          <a:lstStyle>
            <a:lvl1pPr algn="ctr">
              <a:defRPr sz="33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9373850" y="17797784"/>
            <a:ext cx="6172200" cy="1022350"/>
          </a:xfrm>
          <a:prstGeom prst="rect">
            <a:avLst/>
          </a:prstGeom>
        </p:spPr>
        <p:txBody>
          <a:bodyPr vert="horz" lIns="91440" tIns="45720" rIns="91440" bIns="45720" rtlCol="0" anchor="ctr"/>
          <a:lstStyle>
            <a:lvl1pPr algn="r">
              <a:defRPr sz="336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85936758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txStyles>
    <p:titleStyle>
      <a:lvl1pPr algn="l" defTabSz="2560320" rtl="0" eaLnBrk="1" latinLnBrk="0" hangingPunct="1">
        <a:lnSpc>
          <a:spcPct val="90000"/>
        </a:lnSpc>
        <a:spcBef>
          <a:spcPct val="0"/>
        </a:spcBef>
        <a:buNone/>
        <a:defRPr sz="12320" kern="1200">
          <a:solidFill>
            <a:schemeClr val="tx1"/>
          </a:solidFill>
          <a:latin typeface="+mj-lt"/>
          <a:ea typeface="+mj-ea"/>
          <a:cs typeface="+mj-cs"/>
        </a:defRPr>
      </a:lvl1pPr>
    </p:titleStyle>
    <p:bodyStyle>
      <a:lvl1pPr marL="640080" indent="-640080" algn="l" defTabSz="2560320" rtl="0" eaLnBrk="1" latinLnBrk="0" hangingPunct="1">
        <a:lnSpc>
          <a:spcPct val="90000"/>
        </a:lnSpc>
        <a:spcBef>
          <a:spcPts val="2800"/>
        </a:spcBef>
        <a:buFont typeface="Arial" panose="020B0604020202020204" pitchFamily="34" charset="0"/>
        <a:buChar char="•"/>
        <a:defRPr sz="7840" kern="1200">
          <a:solidFill>
            <a:schemeClr val="tx1"/>
          </a:solidFill>
          <a:latin typeface="+mn-lt"/>
          <a:ea typeface="+mn-ea"/>
          <a:cs typeface="+mn-cs"/>
        </a:defRPr>
      </a:lvl1pPr>
      <a:lvl2pPr marL="1920240" indent="-640080" algn="l" defTabSz="2560320" rtl="0" eaLnBrk="1" latinLnBrk="0" hangingPunct="1">
        <a:lnSpc>
          <a:spcPct val="90000"/>
        </a:lnSpc>
        <a:spcBef>
          <a:spcPts val="1400"/>
        </a:spcBef>
        <a:buFont typeface="Arial" panose="020B0604020202020204" pitchFamily="34" charset="0"/>
        <a:buChar char="•"/>
        <a:defRPr sz="6720" kern="1200">
          <a:solidFill>
            <a:schemeClr val="tx1"/>
          </a:solidFill>
          <a:latin typeface="+mn-lt"/>
          <a:ea typeface="+mn-ea"/>
          <a:cs typeface="+mn-cs"/>
        </a:defRPr>
      </a:lvl2pPr>
      <a:lvl3pPr marL="3200400" indent="-640080" algn="l" defTabSz="2560320" rtl="0" eaLnBrk="1" latinLnBrk="0" hangingPunct="1">
        <a:lnSpc>
          <a:spcPct val="90000"/>
        </a:lnSpc>
        <a:spcBef>
          <a:spcPts val="1400"/>
        </a:spcBef>
        <a:buFont typeface="Arial" panose="020B0604020202020204" pitchFamily="34" charset="0"/>
        <a:buChar char="•"/>
        <a:defRPr sz="5600" kern="1200">
          <a:solidFill>
            <a:schemeClr val="tx1"/>
          </a:solidFill>
          <a:latin typeface="+mn-lt"/>
          <a:ea typeface="+mn-ea"/>
          <a:cs typeface="+mn-cs"/>
        </a:defRPr>
      </a:lvl3pPr>
      <a:lvl4pPr marL="448056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4pPr>
      <a:lvl5pPr marL="576072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5pPr>
      <a:lvl6pPr marL="704088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6pPr>
      <a:lvl7pPr marL="832104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7pPr>
      <a:lvl8pPr marL="960120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8pPr>
      <a:lvl9pPr marL="10881360" indent="-640080" algn="l" defTabSz="2560320" rtl="0" eaLnBrk="1" latinLnBrk="0" hangingPunct="1">
        <a:lnSpc>
          <a:spcPct val="90000"/>
        </a:lnSpc>
        <a:spcBef>
          <a:spcPts val="1400"/>
        </a:spcBef>
        <a:buFont typeface="Arial" panose="020B0604020202020204" pitchFamily="34" charset="0"/>
        <a:buChar char="•"/>
        <a:defRPr sz="5040" kern="1200">
          <a:solidFill>
            <a:schemeClr val="tx1"/>
          </a:solidFill>
          <a:latin typeface="+mn-lt"/>
          <a:ea typeface="+mn-ea"/>
          <a:cs typeface="+mn-cs"/>
        </a:defRPr>
      </a:lvl9pPr>
    </p:bodyStyle>
    <p:otherStyle>
      <a:defPPr>
        <a:defRPr lang="en-US"/>
      </a:defPPr>
      <a:lvl1pPr marL="0" algn="l" defTabSz="2560320" rtl="0" eaLnBrk="1" latinLnBrk="0" hangingPunct="1">
        <a:defRPr sz="5040" kern="1200">
          <a:solidFill>
            <a:schemeClr val="tx1"/>
          </a:solidFill>
          <a:latin typeface="+mn-lt"/>
          <a:ea typeface="+mn-ea"/>
          <a:cs typeface="+mn-cs"/>
        </a:defRPr>
      </a:lvl1pPr>
      <a:lvl2pPr marL="1280160" algn="l" defTabSz="2560320" rtl="0" eaLnBrk="1" latinLnBrk="0" hangingPunct="1">
        <a:defRPr sz="5040" kern="1200">
          <a:solidFill>
            <a:schemeClr val="tx1"/>
          </a:solidFill>
          <a:latin typeface="+mn-lt"/>
          <a:ea typeface="+mn-ea"/>
          <a:cs typeface="+mn-cs"/>
        </a:defRPr>
      </a:lvl2pPr>
      <a:lvl3pPr marL="2560320" algn="l" defTabSz="2560320" rtl="0" eaLnBrk="1" latinLnBrk="0" hangingPunct="1">
        <a:defRPr sz="5040" kern="1200">
          <a:solidFill>
            <a:schemeClr val="tx1"/>
          </a:solidFill>
          <a:latin typeface="+mn-lt"/>
          <a:ea typeface="+mn-ea"/>
          <a:cs typeface="+mn-cs"/>
        </a:defRPr>
      </a:lvl3pPr>
      <a:lvl4pPr marL="3840480" algn="l" defTabSz="2560320" rtl="0" eaLnBrk="1" latinLnBrk="0" hangingPunct="1">
        <a:defRPr sz="5040" kern="1200">
          <a:solidFill>
            <a:schemeClr val="tx1"/>
          </a:solidFill>
          <a:latin typeface="+mn-lt"/>
          <a:ea typeface="+mn-ea"/>
          <a:cs typeface="+mn-cs"/>
        </a:defRPr>
      </a:lvl4pPr>
      <a:lvl5pPr marL="5120640" algn="l" defTabSz="2560320" rtl="0" eaLnBrk="1" latinLnBrk="0" hangingPunct="1">
        <a:defRPr sz="5040" kern="1200">
          <a:solidFill>
            <a:schemeClr val="tx1"/>
          </a:solidFill>
          <a:latin typeface="+mn-lt"/>
          <a:ea typeface="+mn-ea"/>
          <a:cs typeface="+mn-cs"/>
        </a:defRPr>
      </a:lvl5pPr>
      <a:lvl6pPr marL="6400800" algn="l" defTabSz="2560320" rtl="0" eaLnBrk="1" latinLnBrk="0" hangingPunct="1">
        <a:defRPr sz="5040" kern="1200">
          <a:solidFill>
            <a:schemeClr val="tx1"/>
          </a:solidFill>
          <a:latin typeface="+mn-lt"/>
          <a:ea typeface="+mn-ea"/>
          <a:cs typeface="+mn-cs"/>
        </a:defRPr>
      </a:lvl6pPr>
      <a:lvl7pPr marL="7680960" algn="l" defTabSz="2560320" rtl="0" eaLnBrk="1" latinLnBrk="0" hangingPunct="1">
        <a:defRPr sz="5040" kern="1200">
          <a:solidFill>
            <a:schemeClr val="tx1"/>
          </a:solidFill>
          <a:latin typeface="+mn-lt"/>
          <a:ea typeface="+mn-ea"/>
          <a:cs typeface="+mn-cs"/>
        </a:defRPr>
      </a:lvl7pPr>
      <a:lvl8pPr marL="8961120" algn="l" defTabSz="2560320" rtl="0" eaLnBrk="1" latinLnBrk="0" hangingPunct="1">
        <a:defRPr sz="5040" kern="1200">
          <a:solidFill>
            <a:schemeClr val="tx1"/>
          </a:solidFill>
          <a:latin typeface="+mn-lt"/>
          <a:ea typeface="+mn-ea"/>
          <a:cs typeface="+mn-cs"/>
        </a:defRPr>
      </a:lvl8pPr>
      <a:lvl9pPr marL="10241280" algn="l" defTabSz="2560320" rtl="0" eaLnBrk="1" latinLnBrk="0" hangingPunct="1">
        <a:defRPr sz="50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664" userDrawn="1">
          <p15:clr>
            <a:srgbClr val="F26B43"/>
          </p15:clr>
        </p15:guide>
        <p15:guide id="2" pos="463" userDrawn="1">
          <p15:clr>
            <a:srgbClr val="F26B43"/>
          </p15:clr>
        </p15:guide>
        <p15:guide id="3" pos="694" userDrawn="1">
          <p15:clr>
            <a:srgbClr val="F26B43"/>
          </p15:clr>
        </p15:guide>
        <p15:guide id="4" pos="5374" userDrawn="1">
          <p15:clr>
            <a:srgbClr val="F26B43"/>
          </p15:clr>
        </p15:guide>
        <p15:guide id="5" pos="5606" userDrawn="1">
          <p15:clr>
            <a:srgbClr val="F26B43"/>
          </p15:clr>
        </p15:guide>
        <p15:guide id="6" pos="6069" userDrawn="1">
          <p15:clr>
            <a:srgbClr val="F26B43"/>
          </p15:clr>
        </p15:guide>
        <p15:guide id="7" pos="6300" userDrawn="1">
          <p15:clr>
            <a:srgbClr val="F26B43"/>
          </p15:clr>
        </p15:guide>
        <p15:guide id="8" pos="16586" userDrawn="1">
          <p15:clr>
            <a:srgbClr val="F26B43"/>
          </p15:clr>
        </p15:guide>
        <p15:guide id="9" pos="16817" userDrawn="1">
          <p15:clr>
            <a:srgbClr val="F26B43"/>
          </p15:clr>
        </p15:guide>
        <p15:guide id="10" orient="horz" pos="432" userDrawn="1">
          <p15:clr>
            <a:srgbClr val="F26B43"/>
          </p15:clr>
        </p15:guide>
        <p15:guide id="11" orient="horz" pos="576" userDrawn="1">
          <p15:clr>
            <a:srgbClr val="F26B43"/>
          </p15:clr>
        </p15:guide>
        <p15:guide id="12" orient="horz" pos="2160" userDrawn="1">
          <p15:clr>
            <a:srgbClr val="F26B43"/>
          </p15:clr>
        </p15:guide>
        <p15:guide id="13" orient="horz" pos="2016" userDrawn="1">
          <p15:clr>
            <a:srgbClr val="F26B43"/>
          </p15:clr>
        </p15:guide>
        <p15:guide id="14" orient="horz" pos="2592" userDrawn="1">
          <p15:clr>
            <a:srgbClr val="F26B43"/>
          </p15:clr>
        </p15:guide>
        <p15:guide id="15" orient="horz" pos="2736" userDrawn="1">
          <p15:clr>
            <a:srgbClr val="F26B43"/>
          </p15:clr>
        </p15:guide>
        <p15:guide id="16" orient="horz" pos="11520" userDrawn="1">
          <p15:clr>
            <a:srgbClr val="F26B43"/>
          </p15:clr>
        </p15:guide>
        <p15:guide id="17" pos="10980" userDrawn="1">
          <p15:clr>
            <a:srgbClr val="F26B43"/>
          </p15:clr>
        </p15:guide>
        <p15:guide id="18" pos="11211" userDrawn="1">
          <p15:clr>
            <a:srgbClr val="F26B43"/>
          </p15:clr>
        </p15:guide>
        <p15:guide id="19" pos="11674" userDrawn="1">
          <p15:clr>
            <a:srgbClr val="F26B43"/>
          </p15:clr>
        </p15:guide>
        <p15:guide id="20" pos="11906"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s://www.iaea.org/bulletin/magnetic-fusion-confinement-with-tokamaks-and-stellarators" TargetMode="Externa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721B937-827D-314B-B2ED-2E7548C9EE25}"/>
                  </a:ext>
                </a:extLst>
              </p:cNvPr>
              <p:cNvSpPr txBox="1"/>
              <p:nvPr/>
            </p:nvSpPr>
            <p:spPr>
              <a:xfrm>
                <a:off x="1101726" y="4343400"/>
                <a:ext cx="7424454" cy="4031873"/>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        In their ideal form, the magnetohydrodynamic (MHD) equations model the evolution of plasmas with varying density (</a:t>
                </a:r>
                <a14:m>
                  <m:oMath xmlns:m="http://schemas.openxmlformats.org/officeDocument/2006/math">
                    <m:r>
                      <a:rPr lang="en-US" sz="1600" b="0" i="1" smtClean="0">
                        <a:latin typeface="Cambria Math" panose="02040503050406030204" pitchFamily="18" charset="0"/>
                        <a:cs typeface="Arial" panose="020B0604020202020204" pitchFamily="34" charset="0"/>
                      </a:rPr>
                      <m:t>𝜌</m:t>
                    </m:r>
                  </m:oMath>
                </a14:m>
                <a:r>
                  <a:rPr lang="en-US" sz="1600" dirty="0">
                    <a:latin typeface="Arial" panose="020B0604020202020204" pitchFamily="34" charset="0"/>
                    <a:cs typeface="Arial" panose="020B0604020202020204" pitchFamily="34" charset="0"/>
                  </a:rPr>
                  <a:t>), velocity (</a:t>
                </a:r>
                <a14:m>
                  <m:oMath xmlns:m="http://schemas.openxmlformats.org/officeDocument/2006/math">
                    <m:r>
                      <a:rPr lang="en-US" sz="1600" b="1" i="1" smtClean="0">
                        <a:latin typeface="Cambria Math" panose="02040503050406030204" pitchFamily="18" charset="0"/>
                        <a:cs typeface="Arial" panose="020B0604020202020204" pitchFamily="34" charset="0"/>
                      </a:rPr>
                      <m:t>𝒗</m:t>
                    </m:r>
                  </m:oMath>
                </a14:m>
                <a:r>
                  <a:rPr lang="en-US" sz="1600" dirty="0">
                    <a:latin typeface="Arial" panose="020B0604020202020204" pitchFamily="34" charset="0"/>
                    <a:cs typeface="Arial" panose="020B0604020202020204" pitchFamily="34" charset="0"/>
                  </a:rPr>
                  <a:t>), and magnetic fields (</a:t>
                </a:r>
                <a14:m>
                  <m:oMath xmlns:m="http://schemas.openxmlformats.org/officeDocument/2006/math">
                    <m:r>
                      <a:rPr lang="en-US" sz="1600" b="1" i="1" smtClean="0">
                        <a:latin typeface="Cambria Math" panose="02040503050406030204" pitchFamily="18" charset="0"/>
                        <a:cs typeface="Arial" panose="020B0604020202020204" pitchFamily="34" charset="0"/>
                      </a:rPr>
                      <m:t>𝑩</m:t>
                    </m:r>
                  </m:oMath>
                </a14:m>
                <a:r>
                  <a:rPr lang="en-US" sz="1600" dirty="0">
                    <a:latin typeface="Arial" panose="020B0604020202020204" pitchFamily="34" charset="0"/>
                    <a:cs typeface="Arial" panose="020B0604020202020204" pitchFamily="34" charset="0"/>
                  </a:rPr>
                  <a:t>). For large aspect ratio tokamaks, a multi-scale analysis can simplify these complex systems by separating out irrelevant degrees of freedom. Previous researchers, such as Strauss, have developed reduced MHD (RMHD) models using velocity and magnetic field stream functions. In this work, we formalize the MHD reduction process initiated by Strauss through the framework of fast-slow systems. </a:t>
                </a:r>
              </a:p>
              <a:p>
                <a:r>
                  <a:rPr lang="en-US" sz="1600" dirty="0">
                    <a:latin typeface="Arial" panose="020B0604020202020204" pitchFamily="34" charset="0"/>
                    <a:cs typeface="Arial" panose="020B0604020202020204" pitchFamily="34" charset="0"/>
                  </a:rPr>
                  <a:t>        Our contributions include a) refining and completing Strauss’s original arguments, and b) introducing a new division of fast and slow dependent variables. We retain the stream-function description while incorporating a new representation for the density field, performing our analysis in both low- and high-plasma </a:t>
                </a:r>
                <a14:m>
                  <m:oMath xmlns:m="http://schemas.openxmlformats.org/officeDocument/2006/math">
                    <m:r>
                      <a:rPr lang="en-US" sz="1600" b="0" i="1" smtClean="0">
                        <a:latin typeface="Cambria Math" panose="02040503050406030204" pitchFamily="18" charset="0"/>
                        <a:cs typeface="Arial" panose="020B0604020202020204" pitchFamily="34" charset="0"/>
                      </a:rPr>
                      <m:t>𝛽</m:t>
                    </m:r>
                  </m:oMath>
                </a14:m>
                <a:r>
                  <a:rPr lang="en-US" sz="1600" dirty="0">
                    <a:latin typeface="Arial" panose="020B0604020202020204" pitchFamily="34" charset="0"/>
                    <a:cs typeface="Arial" panose="020B0604020202020204" pitchFamily="34" charset="0"/>
                  </a:rPr>
                  <a:t> and low-flow scaling regimes. Additionally, we identify the dynamics of these new variables as evolving coordinates of a manifold. Future work will explore how this geometric interpretation connects with Hamiltonian and symplectic structures.</a:t>
                </a:r>
              </a:p>
            </p:txBody>
          </p:sp>
        </mc:Choice>
        <mc:Fallback>
          <p:sp>
            <p:nvSpPr>
              <p:cNvPr id="6" name="TextBox 5">
                <a:extLst>
                  <a:ext uri="{FF2B5EF4-FFF2-40B4-BE49-F238E27FC236}">
                    <a16:creationId xmlns:a16="http://schemas.microsoft.com/office/drawing/2014/main" id="{6721B937-827D-314B-B2ED-2E7548C9EE25}"/>
                  </a:ext>
                </a:extLst>
              </p:cNvPr>
              <p:cNvSpPr txBox="1">
                <a:spLocks noRot="1" noChangeAspect="1" noMove="1" noResize="1" noEditPoints="1" noAdjustHandles="1" noChangeArrowheads="1" noChangeShapeType="1" noTextEdit="1"/>
              </p:cNvSpPr>
              <p:nvPr/>
            </p:nvSpPr>
            <p:spPr>
              <a:xfrm>
                <a:off x="1101726" y="4343400"/>
                <a:ext cx="7424454" cy="4031873"/>
              </a:xfrm>
              <a:prstGeom prst="rect">
                <a:avLst/>
              </a:prstGeom>
              <a:blipFill>
                <a:blip r:embed="rId2"/>
                <a:stretch>
                  <a:fillRect l="-493" t="-454" r="-739" b="-908"/>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19B09C4E-8E27-C640-864E-578E1F8DE2A9}"/>
              </a:ext>
            </a:extLst>
          </p:cNvPr>
          <p:cNvSpPr txBox="1"/>
          <p:nvPr/>
        </p:nvSpPr>
        <p:spPr>
          <a:xfrm>
            <a:off x="1111287" y="9602996"/>
            <a:ext cx="7422196"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        In this project, we carry out a dimensional reduction of the MHD equations by observing a fast-slow split. Reducing the typical tokamak equations this way is a necessary precursor for reducing MHD in general stellarator geometries. </a:t>
            </a:r>
          </a:p>
        </p:txBody>
      </p:sp>
      <p:sp>
        <p:nvSpPr>
          <p:cNvPr id="20" name="Rectangle 19">
            <a:extLst>
              <a:ext uri="{FF2B5EF4-FFF2-40B4-BE49-F238E27FC236}">
                <a16:creationId xmlns:a16="http://schemas.microsoft.com/office/drawing/2014/main" id="{91CEC3C6-A0A1-964B-B8A8-C834154687AF}"/>
              </a:ext>
            </a:extLst>
          </p:cNvPr>
          <p:cNvSpPr/>
          <p:nvPr/>
        </p:nvSpPr>
        <p:spPr>
          <a:xfrm>
            <a:off x="18203696" y="13172336"/>
            <a:ext cx="7620000" cy="702129"/>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Helvetica" pitchFamily="2" charset="0"/>
              </a:rPr>
              <a:t>Acknowledgments</a:t>
            </a:r>
            <a:endParaRPr lang="en-US" sz="3000" dirty="0">
              <a:latin typeface="Helvetica" pitchFamily="2" charset="0"/>
            </a:endParaRPr>
          </a:p>
        </p:txBody>
      </p:sp>
      <p:sp>
        <p:nvSpPr>
          <p:cNvPr id="21" name="TextBox 20">
            <a:extLst>
              <a:ext uri="{FF2B5EF4-FFF2-40B4-BE49-F238E27FC236}">
                <a16:creationId xmlns:a16="http://schemas.microsoft.com/office/drawing/2014/main" id="{74A298CE-07C7-084B-B72C-D7D120AA24D1}"/>
              </a:ext>
            </a:extLst>
          </p:cNvPr>
          <p:cNvSpPr txBox="1"/>
          <p:nvPr/>
        </p:nvSpPr>
        <p:spPr>
          <a:xfrm>
            <a:off x="18218796" y="14126983"/>
            <a:ext cx="7620000" cy="83099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        I would like to thank Joshua Burby for his guidance and support throughout this project. Thank you also to Ivan Maldonado, Michael Updike, Erik Hansen, and especially Finn Pinto for our insightful conversations. </a:t>
            </a:r>
          </a:p>
        </p:txBody>
      </p:sp>
      <p:sp>
        <p:nvSpPr>
          <p:cNvPr id="23" name="Rectangle 22">
            <a:extLst>
              <a:ext uri="{FF2B5EF4-FFF2-40B4-BE49-F238E27FC236}">
                <a16:creationId xmlns:a16="http://schemas.microsoft.com/office/drawing/2014/main" id="{BBD28B2E-EB3C-4243-98EF-FED959248E29}"/>
              </a:ext>
            </a:extLst>
          </p:cNvPr>
          <p:cNvSpPr/>
          <p:nvPr/>
        </p:nvSpPr>
        <p:spPr>
          <a:xfrm>
            <a:off x="18218795" y="15469854"/>
            <a:ext cx="7620000" cy="702129"/>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Helvetica" pitchFamily="2" charset="0"/>
              </a:rPr>
              <a:t>References</a:t>
            </a:r>
            <a:endParaRPr lang="en-US" sz="3000" dirty="0">
              <a:latin typeface="Helvetica" pitchFamily="2" charset="0"/>
            </a:endParaRPr>
          </a:p>
        </p:txBody>
      </p:sp>
      <p:sp>
        <p:nvSpPr>
          <p:cNvPr id="24" name="TextBox 23">
            <a:extLst>
              <a:ext uri="{FF2B5EF4-FFF2-40B4-BE49-F238E27FC236}">
                <a16:creationId xmlns:a16="http://schemas.microsoft.com/office/drawing/2014/main" id="{EF233BEC-D918-0A48-8894-42A92980A8AA}"/>
              </a:ext>
            </a:extLst>
          </p:cNvPr>
          <p:cNvSpPr txBox="1">
            <a:spLocks/>
          </p:cNvSpPr>
          <p:nvPr/>
        </p:nvSpPr>
        <p:spPr>
          <a:xfrm>
            <a:off x="18218796" y="16400684"/>
            <a:ext cx="7620000" cy="1323439"/>
          </a:xfrm>
          <a:prstGeom prst="rect">
            <a:avLst/>
          </a:prstGeom>
          <a:noFill/>
        </p:spPr>
        <p:txBody>
          <a:bodyPr wrap="square" rtlCol="0">
            <a:spAutoFit/>
          </a:bodyPr>
          <a:lstStyle/>
          <a:p>
            <a:r>
              <a:rPr lang="de-DE" sz="1600" dirty="0">
                <a:latin typeface="Arial" panose="020B0604020202020204" pitchFamily="34" charset="0"/>
                <a:cs typeface="Arial" panose="020B0604020202020204" pitchFamily="34" charset="0"/>
              </a:rPr>
              <a:t>H. R. Strauss. </a:t>
            </a:r>
            <a:r>
              <a:rPr lang="en-US" sz="1600" dirty="0">
                <a:latin typeface="Arial" panose="020B0604020202020204" pitchFamily="34" charset="0"/>
                <a:cs typeface="Arial" panose="020B0604020202020204" pitchFamily="34" charset="0"/>
              </a:rPr>
              <a:t>‘Dynamics of high β tokamaks’,</a:t>
            </a:r>
            <a:r>
              <a:rPr lang="de-DE" sz="1600" dirty="0">
                <a:latin typeface="Arial" panose="020B0604020202020204" pitchFamily="34" charset="0"/>
                <a:cs typeface="Arial" panose="020B0604020202020204" pitchFamily="34" charset="0"/>
              </a:rPr>
              <a:t> </a:t>
            </a:r>
            <a:r>
              <a:rPr lang="de-DE" sz="1600" i="1" dirty="0">
                <a:latin typeface="Arial" panose="020B0604020202020204" pitchFamily="34" charset="0"/>
                <a:cs typeface="Arial" panose="020B0604020202020204" pitchFamily="34" charset="0"/>
              </a:rPr>
              <a:t>Phys. Fluids</a:t>
            </a:r>
            <a:r>
              <a:rPr lang="de-DE" sz="1600" dirty="0">
                <a:latin typeface="Arial" panose="020B0604020202020204" pitchFamily="34" charset="0"/>
                <a:cs typeface="Arial" panose="020B0604020202020204" pitchFamily="34" charset="0"/>
              </a:rPr>
              <a:t> </a:t>
            </a:r>
            <a:r>
              <a:rPr lang="de-DE" sz="1600" b="1" dirty="0">
                <a:latin typeface="Arial" panose="020B0604020202020204" pitchFamily="34" charset="0"/>
                <a:cs typeface="Arial" panose="020B0604020202020204" pitchFamily="34" charset="0"/>
              </a:rPr>
              <a:t>20</a:t>
            </a:r>
            <a:r>
              <a:rPr lang="de-DE" sz="1600" dirty="0">
                <a:latin typeface="Arial" panose="020B0604020202020204" pitchFamily="34" charset="0"/>
                <a:cs typeface="Arial" panose="020B0604020202020204" pitchFamily="34" charset="0"/>
              </a:rPr>
              <a:t>, 1354 (1977). </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H. R. Strauss. ‘Nonlinear, three-dimensional magnetohydrodynamics of </a:t>
            </a:r>
          </a:p>
          <a:p>
            <a:r>
              <a:rPr lang="en-US" sz="1600" dirty="0">
                <a:latin typeface="Arial" panose="020B0604020202020204" pitchFamily="34" charset="0"/>
                <a:cs typeface="Arial" panose="020B0604020202020204" pitchFamily="34" charset="0"/>
              </a:rPr>
              <a:t>        noncircular tokamaks’, </a:t>
            </a:r>
            <a:r>
              <a:rPr lang="en-US" sz="1600" i="1" dirty="0">
                <a:latin typeface="Arial" panose="020B0604020202020204" pitchFamily="34" charset="0"/>
                <a:cs typeface="Arial" panose="020B0604020202020204" pitchFamily="34" charset="0"/>
              </a:rPr>
              <a:t>Phys. Fluids</a:t>
            </a:r>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19</a:t>
            </a:r>
            <a:r>
              <a:rPr lang="en-US" sz="1600" dirty="0">
                <a:latin typeface="Arial" panose="020B0604020202020204" pitchFamily="34" charset="0"/>
                <a:cs typeface="Arial" panose="020B0604020202020204" pitchFamily="34" charset="0"/>
              </a:rPr>
              <a:t>, 134 (1976). </a:t>
            </a:r>
          </a:p>
          <a:p>
            <a:r>
              <a:rPr lang="en-US" sz="1600" dirty="0">
                <a:latin typeface="Arial" panose="020B0604020202020204" pitchFamily="34" charset="0"/>
                <a:cs typeface="Arial" panose="020B0604020202020204" pitchFamily="34" charset="0"/>
              </a:rPr>
              <a:t>J. W. Burby and T. J. Klotz. ‘Slow manifold reduction for plasma science,’ </a:t>
            </a:r>
            <a:r>
              <a:rPr lang="en-US" sz="1600" i="1" dirty="0">
                <a:latin typeface="Arial" panose="020B0604020202020204" pitchFamily="34" charset="0"/>
                <a:cs typeface="Arial" panose="020B0604020202020204" pitchFamily="34" charset="0"/>
              </a:rPr>
              <a:t>CNSNS</a:t>
            </a:r>
            <a:r>
              <a:rPr lang="en-US" sz="1600" dirty="0">
                <a:latin typeface="Arial" panose="020B0604020202020204" pitchFamily="34" charset="0"/>
                <a:cs typeface="Arial" panose="020B0604020202020204" pitchFamily="34" charset="0"/>
              </a:rPr>
              <a:t> </a:t>
            </a:r>
          </a:p>
          <a:p>
            <a:r>
              <a:rPr lang="en-US" sz="1600" b="1" dirty="0">
                <a:latin typeface="Arial" panose="020B0604020202020204" pitchFamily="34" charset="0"/>
                <a:cs typeface="Arial" panose="020B0604020202020204" pitchFamily="34" charset="0"/>
              </a:rPr>
              <a:t>        89</a:t>
            </a:r>
            <a:r>
              <a:rPr lang="en-US" sz="1600" dirty="0">
                <a:latin typeface="Arial" panose="020B0604020202020204" pitchFamily="34" charset="0"/>
                <a:cs typeface="Arial" panose="020B0604020202020204" pitchFamily="34" charset="0"/>
              </a:rPr>
              <a:t>, (2020). </a:t>
            </a:r>
          </a:p>
        </p:txBody>
      </p:sp>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48EA4EA6-8C42-934F-840F-A9D97927EAE5}"/>
                  </a:ext>
                </a:extLst>
              </p:cNvPr>
              <p:cNvSpPr txBox="1"/>
              <p:nvPr/>
            </p:nvSpPr>
            <p:spPr>
              <a:xfrm>
                <a:off x="10003508" y="4339946"/>
                <a:ext cx="7429499" cy="469782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        Charged fluids such as plasmas can be described using a consistent combination of fluid transport laws and Maxwell’s equations known as the magnetohydrodynamic (MHD) equations. In the ideal case, resistance is negligible, and the MHD system consists of a continuity equation, momentum conservation, and Faraday’s law: </a:t>
                </a:r>
              </a:p>
              <a:p>
                <a:endParaRPr lang="en-US" sz="1600" dirty="0">
                  <a:latin typeface="Arial" panose="020B0604020202020204" pitchFamily="34" charset="0"/>
                  <a:cs typeface="Arial" panose="020B0604020202020204" pitchFamily="34" charset="0"/>
                </a:endParaRPr>
              </a:p>
              <a:p>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cs typeface="Arial" panose="020B0604020202020204" pitchFamily="34" charset="0"/>
                            </a:rPr>
                          </m:ctrlPr>
                        </m:fPr>
                        <m:num>
                          <m:r>
                            <a:rPr lang="en-US" sz="1600" b="0" i="1" smtClean="0">
                              <a:latin typeface="Cambria Math" panose="02040503050406030204" pitchFamily="18" charset="0"/>
                              <a:cs typeface="Arial" panose="020B0604020202020204" pitchFamily="34" charset="0"/>
                            </a:rPr>
                            <m:t>𝜕𝜌</m:t>
                          </m:r>
                        </m:num>
                        <m:den>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𝑡</m:t>
                          </m:r>
                        </m:den>
                      </m:f>
                      <m:r>
                        <a:rPr lang="en-US" sz="1600" b="0" i="1" smtClean="0">
                          <a:latin typeface="Cambria Math" panose="02040503050406030204" pitchFamily="18" charset="0"/>
                          <a:cs typeface="Arial" panose="020B0604020202020204" pitchFamily="34" charset="0"/>
                        </a:rPr>
                        <m:t>=−</m:t>
                      </m:r>
                      <m:r>
                        <m:rPr>
                          <m:sty m:val="p"/>
                        </m:rPr>
                        <a:rPr lang="en-US" sz="1600" b="0" i="0"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𝜌</m:t>
                      </m:r>
                      <m:r>
                        <a:rPr lang="en-US" sz="1600" b="1" i="1" smtClean="0">
                          <a:latin typeface="Cambria Math" panose="02040503050406030204" pitchFamily="18" charset="0"/>
                          <a:cs typeface="Arial" panose="020B0604020202020204" pitchFamily="34" charset="0"/>
                        </a:rPr>
                        <m:t>𝒗</m:t>
                      </m:r>
                      <m:r>
                        <a:rPr lang="en-US" sz="1600" b="0" i="1" smtClean="0">
                          <a:latin typeface="Cambria Math" panose="02040503050406030204" pitchFamily="18" charset="0"/>
                          <a:cs typeface="Arial" panose="020B0604020202020204" pitchFamily="34" charset="0"/>
                        </a:rPr>
                        <m:t>)</m:t>
                      </m:r>
                    </m:oMath>
                  </m:oMathPara>
                </a14:m>
                <a:endParaRPr lang="en-US" sz="1600" dirty="0">
                  <a:latin typeface="Arial" panose="020B0604020202020204" pitchFamily="34" charset="0"/>
                  <a:cs typeface="Arial" panose="020B0604020202020204" pitchFamily="34" charset="0"/>
                </a:endParaRPr>
              </a:p>
              <a:p>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Arial" panose="020B0604020202020204" pitchFamily="34" charset="0"/>
                        </a:rPr>
                        <m:t>𝜌</m:t>
                      </m:r>
                      <m:f>
                        <m:fPr>
                          <m:ctrlPr>
                            <a:rPr lang="en-US" sz="1600" b="0" i="1" smtClean="0">
                              <a:latin typeface="Cambria Math" panose="02040503050406030204" pitchFamily="18" charset="0"/>
                              <a:cs typeface="Arial" panose="020B0604020202020204" pitchFamily="34" charset="0"/>
                            </a:rPr>
                          </m:ctrlPr>
                        </m:fPr>
                        <m:num>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𝑣</m:t>
                          </m:r>
                        </m:num>
                        <m:den>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𝑡</m:t>
                          </m:r>
                        </m:den>
                      </m:f>
                      <m:r>
                        <a:rPr lang="en-US" sz="1600" b="0" i="1" smtClean="0">
                          <a:latin typeface="Cambria Math" panose="02040503050406030204" pitchFamily="18" charset="0"/>
                          <a:cs typeface="Arial" panose="020B0604020202020204" pitchFamily="34" charset="0"/>
                        </a:rPr>
                        <m:t>=</m:t>
                      </m:r>
                      <m:sSubSup>
                        <m:sSubSupPr>
                          <m:ctrlPr>
                            <a:rPr lang="en-US" sz="1600" b="0" i="1" smtClean="0">
                              <a:latin typeface="Cambria Math" panose="02040503050406030204" pitchFamily="18" charset="0"/>
                              <a:cs typeface="Arial" panose="020B0604020202020204" pitchFamily="34" charset="0"/>
                            </a:rPr>
                          </m:ctrlPr>
                        </m:sSubSupPr>
                        <m:e>
                          <m:r>
                            <a:rPr lang="en-US" sz="1600" b="0" i="1" smtClean="0">
                              <a:latin typeface="Cambria Math" panose="02040503050406030204" pitchFamily="18" charset="0"/>
                              <a:cs typeface="Arial" panose="020B0604020202020204" pitchFamily="34" charset="0"/>
                            </a:rPr>
                            <m:t>𝜇</m:t>
                          </m:r>
                        </m:e>
                        <m:sub>
                          <m:r>
                            <a:rPr lang="en-US" sz="1600" b="0" i="1" smtClean="0">
                              <a:latin typeface="Cambria Math" panose="02040503050406030204" pitchFamily="18" charset="0"/>
                              <a:cs typeface="Arial" panose="020B0604020202020204" pitchFamily="34" charset="0"/>
                            </a:rPr>
                            <m:t>0</m:t>
                          </m:r>
                        </m:sub>
                        <m:sup>
                          <m:r>
                            <a:rPr lang="en-US" sz="1600" b="0" i="1" smtClean="0">
                              <a:latin typeface="Cambria Math" panose="02040503050406030204" pitchFamily="18" charset="0"/>
                              <a:cs typeface="Arial" panose="020B0604020202020204" pitchFamily="34" charset="0"/>
                            </a:rPr>
                            <m:t>−1</m:t>
                          </m:r>
                        </m:sup>
                      </m:sSubSup>
                      <m:d>
                        <m:dPr>
                          <m:ctrlPr>
                            <a:rPr lang="en-US" sz="1600" b="0" i="1" smtClean="0">
                              <a:latin typeface="Cambria Math" panose="02040503050406030204" pitchFamily="18" charset="0"/>
                              <a:cs typeface="Arial" panose="020B0604020202020204" pitchFamily="34" charset="0"/>
                            </a:rPr>
                          </m:ctrlPr>
                        </m:dPr>
                        <m:e>
                          <m:r>
                            <m:rPr>
                              <m:sty m:val="p"/>
                            </m:rPr>
                            <a:rPr lang="en-US" sz="1600" b="0" i="0"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m:t>
                          </m:r>
                          <m:r>
                            <a:rPr lang="en-US" sz="1600" b="1" i="1" smtClean="0">
                              <a:latin typeface="Cambria Math" panose="02040503050406030204" pitchFamily="18" charset="0"/>
                              <a:cs typeface="Arial" panose="020B0604020202020204" pitchFamily="34" charset="0"/>
                            </a:rPr>
                            <m:t>𝑩</m:t>
                          </m:r>
                        </m:e>
                      </m:d>
                      <m:r>
                        <a:rPr lang="en-US" sz="1600" b="0" i="1" smtClean="0">
                          <a:latin typeface="Cambria Math" panose="02040503050406030204" pitchFamily="18" charset="0"/>
                          <a:cs typeface="Arial" panose="020B0604020202020204" pitchFamily="34" charset="0"/>
                        </a:rPr>
                        <m:t>×</m:t>
                      </m:r>
                      <m:r>
                        <a:rPr lang="en-US" sz="1600" b="1" i="1" smtClean="0">
                          <a:latin typeface="Cambria Math" panose="02040503050406030204" pitchFamily="18" charset="0"/>
                          <a:cs typeface="Arial" panose="020B0604020202020204" pitchFamily="34" charset="0"/>
                        </a:rPr>
                        <m:t>𝑩</m:t>
                      </m:r>
                      <m:r>
                        <a:rPr lang="en-US" sz="1600" b="0" i="1" smtClean="0">
                          <a:latin typeface="Cambria Math" panose="02040503050406030204" pitchFamily="18" charset="0"/>
                          <a:cs typeface="Arial" panose="020B0604020202020204" pitchFamily="34" charset="0"/>
                        </a:rPr>
                        <m:t>−</m:t>
                      </m:r>
                      <m:r>
                        <m:rPr>
                          <m:sty m:val="p"/>
                        </m:rPr>
                        <a:rPr lang="en-US" sz="1600" b="0" i="0"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𝑝</m:t>
                      </m:r>
                      <m:d>
                        <m:dPr>
                          <m:ctrlPr>
                            <a:rPr lang="en-US" sz="1600" b="0" i="1" smtClean="0">
                              <a:latin typeface="Cambria Math" panose="02040503050406030204" pitchFamily="18" charset="0"/>
                              <a:cs typeface="Arial" panose="020B0604020202020204" pitchFamily="34" charset="0"/>
                            </a:rPr>
                          </m:ctrlPr>
                        </m:dPr>
                        <m:e>
                          <m:r>
                            <a:rPr lang="en-US" sz="1600" b="0" i="1" smtClean="0">
                              <a:latin typeface="Cambria Math" panose="02040503050406030204" pitchFamily="18" charset="0"/>
                              <a:cs typeface="Arial" panose="020B0604020202020204" pitchFamily="34" charset="0"/>
                            </a:rPr>
                            <m:t>𝜌</m:t>
                          </m:r>
                        </m:e>
                      </m:d>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𝜌</m:t>
                      </m:r>
                      <m:r>
                        <a:rPr lang="en-US" sz="1600" b="1" i="1" smtClean="0">
                          <a:latin typeface="Cambria Math" panose="02040503050406030204" pitchFamily="18" charset="0"/>
                          <a:cs typeface="Arial" panose="020B0604020202020204" pitchFamily="34" charset="0"/>
                        </a:rPr>
                        <m:t>𝒗</m:t>
                      </m:r>
                      <m:r>
                        <a:rPr lang="en-US" sz="1600" b="0" i="1" smtClean="0">
                          <a:latin typeface="Cambria Math" panose="02040503050406030204" pitchFamily="18" charset="0"/>
                          <a:cs typeface="Arial" panose="020B0604020202020204" pitchFamily="34" charset="0"/>
                        </a:rPr>
                        <m:t>⋅</m:t>
                      </m:r>
                      <m:r>
                        <m:rPr>
                          <m:sty m:val="p"/>
                        </m:rPr>
                        <a:rPr lang="en-US" sz="1600" b="0" i="0" smtClean="0">
                          <a:latin typeface="Cambria Math" panose="02040503050406030204" pitchFamily="18" charset="0"/>
                          <a:cs typeface="Arial" panose="020B0604020202020204" pitchFamily="34" charset="0"/>
                        </a:rPr>
                        <m:t>∇</m:t>
                      </m:r>
                      <m:r>
                        <a:rPr lang="en-US" sz="1600" b="1" i="1" smtClean="0">
                          <a:latin typeface="Cambria Math" panose="02040503050406030204" pitchFamily="18" charset="0"/>
                          <a:cs typeface="Arial" panose="020B0604020202020204" pitchFamily="34" charset="0"/>
                        </a:rPr>
                        <m:t>𝒗</m:t>
                      </m:r>
                    </m:oMath>
                  </m:oMathPara>
                </a14:m>
                <a:endParaRPr lang="en-US" sz="1600" dirty="0">
                  <a:latin typeface="Arial" panose="020B0604020202020204" pitchFamily="34" charset="0"/>
                  <a:cs typeface="Arial" panose="020B0604020202020204" pitchFamily="34" charset="0"/>
                </a:endParaRPr>
              </a:p>
              <a:p>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cs typeface="Arial" panose="020B0604020202020204" pitchFamily="34" charset="0"/>
                            </a:rPr>
                          </m:ctrlPr>
                        </m:fPr>
                        <m:num>
                          <m:r>
                            <a:rPr lang="en-US" sz="1600" b="0" i="1" smtClean="0">
                              <a:latin typeface="Cambria Math" panose="02040503050406030204" pitchFamily="18" charset="0"/>
                              <a:cs typeface="Arial" panose="020B0604020202020204" pitchFamily="34" charset="0"/>
                            </a:rPr>
                            <m:t>𝜕</m:t>
                          </m:r>
                          <m:r>
                            <a:rPr lang="en-US" sz="1600" b="1" i="1" smtClean="0">
                              <a:latin typeface="Cambria Math" panose="02040503050406030204" pitchFamily="18" charset="0"/>
                              <a:cs typeface="Arial" panose="020B0604020202020204" pitchFamily="34" charset="0"/>
                            </a:rPr>
                            <m:t>𝑩</m:t>
                          </m:r>
                        </m:num>
                        <m:den>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𝑡</m:t>
                          </m:r>
                        </m:den>
                      </m:f>
                      <m:r>
                        <a:rPr lang="en-US" sz="1600" b="0" i="1" smtClean="0">
                          <a:latin typeface="Cambria Math" panose="02040503050406030204" pitchFamily="18" charset="0"/>
                          <a:cs typeface="Arial" panose="020B0604020202020204" pitchFamily="34" charset="0"/>
                        </a:rPr>
                        <m:t>=</m:t>
                      </m:r>
                      <m:r>
                        <m:rPr>
                          <m:sty m:val="p"/>
                        </m:rPr>
                        <a:rPr lang="en-US" sz="1600" b="0" i="0"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m:t>
                      </m:r>
                      <m:d>
                        <m:dPr>
                          <m:ctrlPr>
                            <a:rPr lang="en-US" sz="1600" b="0" i="1" smtClean="0">
                              <a:latin typeface="Cambria Math" panose="02040503050406030204" pitchFamily="18" charset="0"/>
                              <a:cs typeface="Arial" panose="020B0604020202020204" pitchFamily="34" charset="0"/>
                            </a:rPr>
                          </m:ctrlPr>
                        </m:dPr>
                        <m:e>
                          <m:r>
                            <a:rPr lang="en-US" sz="1600" b="1" i="1" smtClean="0">
                              <a:latin typeface="Cambria Math" panose="02040503050406030204" pitchFamily="18" charset="0"/>
                              <a:cs typeface="Arial" panose="020B0604020202020204" pitchFamily="34" charset="0"/>
                            </a:rPr>
                            <m:t>𝒗</m:t>
                          </m:r>
                          <m:r>
                            <a:rPr lang="en-US" sz="1600" b="1" i="1" smtClean="0">
                              <a:latin typeface="Cambria Math" panose="02040503050406030204" pitchFamily="18" charset="0"/>
                              <a:cs typeface="Arial" panose="020B0604020202020204" pitchFamily="34" charset="0"/>
                            </a:rPr>
                            <m:t>×</m:t>
                          </m:r>
                          <m:r>
                            <a:rPr lang="en-US" sz="1600" b="1" i="1" smtClean="0">
                              <a:latin typeface="Cambria Math" panose="02040503050406030204" pitchFamily="18" charset="0"/>
                              <a:cs typeface="Arial" panose="020B0604020202020204" pitchFamily="34" charset="0"/>
                            </a:rPr>
                            <m:t>𝑩</m:t>
                          </m:r>
                        </m:e>
                      </m:d>
                      <m:r>
                        <a:rPr lang="en-US" sz="1600" b="0" i="1" smtClean="0">
                          <a:latin typeface="Cambria Math" panose="02040503050406030204" pitchFamily="18" charset="0"/>
                          <a:cs typeface="Arial" panose="020B0604020202020204" pitchFamily="34" charset="0"/>
                        </a:rPr>
                        <m:t>.</m:t>
                      </m:r>
                    </m:oMath>
                  </m:oMathPara>
                </a14:m>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Now, we will demonstrate that the ideal MHD system has a property analogous to fast slow. We will nondimensionalize the MHD system using a similar scaling as previous authors </a:t>
                </a:r>
              </a:p>
              <a:p>
                <a:r>
                  <a:rPr lang="en-US" sz="1600" dirty="0">
                    <a:latin typeface="Arial" panose="020B0604020202020204" pitchFamily="34" charset="0"/>
                    <a:cs typeface="Arial" panose="020B0604020202020204" pitchFamily="34" charset="0"/>
                  </a:rPr>
                  <a:t>Before we can interpret any physical system as fast-slow, we must non-</a:t>
                </a:r>
                <a:r>
                  <a:rPr lang="en-US" sz="1600" dirty="0" err="1">
                    <a:latin typeface="Arial" panose="020B0604020202020204" pitchFamily="34" charset="0"/>
                    <a:cs typeface="Arial" panose="020B0604020202020204" pitchFamily="34" charset="0"/>
                  </a:rPr>
                  <a:t>dimensionalize</a:t>
                </a:r>
                <a:r>
                  <a:rPr lang="en-US" sz="1600" dirty="0">
                    <a:latin typeface="Arial" panose="020B0604020202020204" pitchFamily="34" charset="0"/>
                    <a:cs typeface="Arial" panose="020B0604020202020204" pitchFamily="34" charset="0"/>
                  </a:rPr>
                  <a:t> the system, including the coordinates. </a:t>
                </a:r>
              </a:p>
              <a:p>
                <a:endParaRPr lang="en-US" sz="1600" dirty="0">
                  <a:latin typeface="Arial" panose="020B0604020202020204" pitchFamily="34" charset="0"/>
                  <a:cs typeface="Arial" panose="020B0604020202020204" pitchFamily="34" charset="0"/>
                </a:endParaRPr>
              </a:p>
            </p:txBody>
          </p:sp>
        </mc:Choice>
        <mc:Fallback>
          <p:sp>
            <p:nvSpPr>
              <p:cNvPr id="32" name="TextBox 31">
                <a:extLst>
                  <a:ext uri="{FF2B5EF4-FFF2-40B4-BE49-F238E27FC236}">
                    <a16:creationId xmlns:a16="http://schemas.microsoft.com/office/drawing/2014/main" id="{48EA4EA6-8C42-934F-840F-A9D97927EAE5}"/>
                  </a:ext>
                </a:extLst>
              </p:cNvPr>
              <p:cNvSpPr txBox="1">
                <a:spLocks noRot="1" noChangeAspect="1" noMove="1" noResize="1" noEditPoints="1" noAdjustHandles="1" noChangeArrowheads="1" noChangeShapeType="1" noTextEdit="1"/>
              </p:cNvSpPr>
              <p:nvPr/>
            </p:nvSpPr>
            <p:spPr>
              <a:xfrm>
                <a:off x="10003508" y="4339946"/>
                <a:ext cx="7429499" cy="4697825"/>
              </a:xfrm>
              <a:prstGeom prst="rect">
                <a:avLst/>
              </a:prstGeom>
              <a:blipFill>
                <a:blip r:embed="rId3"/>
                <a:stretch>
                  <a:fillRect l="-492" t="-389"/>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7409A77B-8E73-F247-819B-051DF8F17593}"/>
              </a:ext>
            </a:extLst>
          </p:cNvPr>
          <p:cNvSpPr txBox="1"/>
          <p:nvPr/>
        </p:nvSpPr>
        <p:spPr>
          <a:xfrm>
            <a:off x="735013" y="711395"/>
            <a:ext cx="15286312" cy="1708160"/>
          </a:xfrm>
          <a:prstGeom prst="rect">
            <a:avLst/>
          </a:prstGeom>
          <a:noFill/>
        </p:spPr>
        <p:txBody>
          <a:bodyPr wrap="square" rtlCol="0">
            <a:spAutoFit/>
          </a:bodyPr>
          <a:lstStyle/>
          <a:p>
            <a:r>
              <a:rPr lang="en-US" sz="5250" b="1" dirty="0">
                <a:latin typeface="Arial" panose="020B0604020202020204" pitchFamily="34" charset="0"/>
                <a:cs typeface="Arial" panose="020B0604020202020204" pitchFamily="34" charset="0"/>
              </a:rPr>
              <a:t>Formally Reducing the Large Aspect Ratio Magnetohydrodynamic Equations</a:t>
            </a:r>
          </a:p>
        </p:txBody>
      </p:sp>
      <p:sp>
        <p:nvSpPr>
          <p:cNvPr id="29" name="TextBox 28">
            <a:extLst>
              <a:ext uri="{FF2B5EF4-FFF2-40B4-BE49-F238E27FC236}">
                <a16:creationId xmlns:a16="http://schemas.microsoft.com/office/drawing/2014/main" id="{630C10E1-B899-584B-81B5-092312532E8E}"/>
              </a:ext>
            </a:extLst>
          </p:cNvPr>
          <p:cNvSpPr txBox="1"/>
          <p:nvPr/>
        </p:nvSpPr>
        <p:spPr>
          <a:xfrm>
            <a:off x="735013" y="2371491"/>
            <a:ext cx="15925800" cy="83099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Finny Valorz</a:t>
            </a:r>
            <a:r>
              <a:rPr lang="en-US" sz="2400" baseline="30000" dirty="0">
                <a:latin typeface="Arial" panose="020B0604020202020204" pitchFamily="34" charset="0"/>
                <a:cs typeface="Arial" panose="020B0604020202020204" pitchFamily="34" charset="0"/>
              </a:rPr>
              <a:t>1</a:t>
            </a:r>
            <a:r>
              <a:rPr lang="en-US" sz="2400" dirty="0">
                <a:latin typeface="Arial" panose="020B0604020202020204" pitchFamily="34" charset="0"/>
                <a:cs typeface="Arial" panose="020B0604020202020204" pitchFamily="34" charset="0"/>
              </a:rPr>
              <a:t>, Supervisor: Joshua Burby</a:t>
            </a:r>
            <a:r>
              <a:rPr lang="en-US" sz="2400" baseline="30000" dirty="0">
                <a:latin typeface="Arial" panose="020B0604020202020204" pitchFamily="34" charset="0"/>
                <a:cs typeface="Arial" panose="020B0604020202020204" pitchFamily="34" charset="0"/>
              </a:rPr>
              <a:t>1</a:t>
            </a:r>
            <a:br>
              <a:rPr lang="en-US" sz="2400" dirty="0">
                <a:latin typeface="Arial" panose="020B0604020202020204" pitchFamily="34" charset="0"/>
                <a:cs typeface="Arial" panose="020B0604020202020204" pitchFamily="34" charset="0"/>
              </a:rPr>
            </a:br>
            <a:r>
              <a:rPr lang="en-US" sz="2400" baseline="30000" dirty="0">
                <a:latin typeface="Arial" panose="020B0604020202020204" pitchFamily="34" charset="0"/>
                <a:cs typeface="Arial" panose="020B0604020202020204" pitchFamily="34" charset="0"/>
              </a:rPr>
              <a:t>1</a:t>
            </a:r>
            <a:r>
              <a:rPr lang="en-US" sz="2400" dirty="0">
                <a:latin typeface="Arial" panose="020B0604020202020204" pitchFamily="34" charset="0"/>
                <a:cs typeface="Arial" panose="020B0604020202020204" pitchFamily="34" charset="0"/>
              </a:rPr>
              <a:t>Department of Physics, College of Natural Sciences, The University of Texas</a:t>
            </a:r>
          </a:p>
        </p:txBody>
      </p:sp>
      <p:pic>
        <p:nvPicPr>
          <p:cNvPr id="2" name="Picture 1">
            <a:extLst>
              <a:ext uri="{FF2B5EF4-FFF2-40B4-BE49-F238E27FC236}">
                <a16:creationId xmlns:a16="http://schemas.microsoft.com/office/drawing/2014/main" id="{D5D91284-167F-40A6-4F12-1D6471339BDB}"/>
              </a:ext>
            </a:extLst>
          </p:cNvPr>
          <p:cNvPicPr>
            <a:picLocks noChangeAspect="1"/>
          </p:cNvPicPr>
          <p:nvPr/>
        </p:nvPicPr>
        <p:blipFill>
          <a:blip r:embed="rId4"/>
          <a:stretch>
            <a:fillRect/>
          </a:stretch>
        </p:blipFill>
        <p:spPr>
          <a:xfrm>
            <a:off x="18532475" y="944128"/>
            <a:ext cx="5732953" cy="1242693"/>
          </a:xfrm>
          <a:prstGeom prst="rect">
            <a:avLst/>
          </a:prstGeom>
        </p:spPr>
      </p:pic>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D7356C09-CE9F-447E-4690-DC3D04F243F6}"/>
                  </a:ext>
                </a:extLst>
              </p:cNvPr>
              <p:cNvSpPr txBox="1"/>
              <p:nvPr/>
            </p:nvSpPr>
            <p:spPr>
              <a:xfrm>
                <a:off x="9997406" y="12931507"/>
                <a:ext cx="7429499" cy="5514458"/>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        Current coordinates don’t admit fast-slow split unfortunately. Motivated by this theoretical framework, we reintroduce Strauss’s original </a:t>
                </a:r>
                <a:r>
                  <a:rPr lang="en-US" sz="1600" dirty="0" err="1">
                    <a:latin typeface="Arial" panose="020B0604020202020204" pitchFamily="34" charset="0"/>
                    <a:cs typeface="Arial" panose="020B0604020202020204" pitchFamily="34" charset="0"/>
                  </a:rPr>
                  <a:t>streamfunction</a:t>
                </a:r>
                <a:r>
                  <a:rPr lang="en-US" sz="1600" dirty="0">
                    <a:latin typeface="Arial" panose="020B0604020202020204" pitchFamily="34" charset="0"/>
                    <a:cs typeface="Arial" panose="020B0604020202020204" pitchFamily="34" charset="0"/>
                  </a:rPr>
                  <a:t> descriptions of </a:t>
                </a:r>
                <a:r>
                  <a:rPr lang="en-US" sz="1600" dirty="0" err="1">
                    <a:latin typeface="Arial" panose="020B0604020202020204" pitchFamily="34" charset="0"/>
                    <a:cs typeface="Arial" panose="020B0604020202020204" pitchFamily="34" charset="0"/>
                  </a:rPr>
                  <a:t>v_perp</a:t>
                </a:r>
                <a:r>
                  <a:rPr lang="en-US" sz="1600" dirty="0">
                    <a:latin typeface="Arial" panose="020B0604020202020204" pitchFamily="34" charset="0"/>
                    <a:cs typeface="Arial" panose="020B0604020202020204" pitchFamily="34" charset="0"/>
                  </a:rPr>
                  <a:t> and </a:t>
                </a:r>
                <a:r>
                  <a:rPr lang="en-US" sz="1600" dirty="0" err="1">
                    <a:latin typeface="Arial" panose="020B0604020202020204" pitchFamily="34" charset="0"/>
                    <a:cs typeface="Arial" panose="020B0604020202020204" pitchFamily="34" charset="0"/>
                  </a:rPr>
                  <a:t>B_perp</a:t>
                </a:r>
                <a:r>
                  <a:rPr lang="en-US" sz="1600" dirty="0">
                    <a:latin typeface="Arial" panose="020B0604020202020204" pitchFamily="34" charset="0"/>
                    <a:cs typeface="Arial" panose="020B0604020202020204" pitchFamily="34" charset="0"/>
                  </a:rPr>
                  <a:t> as a poloidal decomposition. </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They obey Poisson equations and have homogeneous Neumann boundary conditions on the disc. </a:t>
                </a:r>
              </a:p>
              <a:p>
                <a:r>
                  <a:rPr lang="en-US" sz="1600" dirty="0">
                    <a:latin typeface="Arial" panose="020B0604020202020204" pitchFamily="34" charset="0"/>
                    <a:cs typeface="Arial" panose="020B0604020202020204" pitchFamily="34" charset="0"/>
                  </a:rPr>
                  <a:t>        Unlike Strauss, we also replace </a:t>
                </a:r>
                <a14:m>
                  <m:oMath xmlns:m="http://schemas.openxmlformats.org/officeDocument/2006/math">
                    <m:r>
                      <a:rPr lang="en-US" sz="1600" b="0" i="1" smtClean="0">
                        <a:latin typeface="Cambria Math" panose="02040503050406030204" pitchFamily="18" charset="0"/>
                        <a:cs typeface="Arial" panose="020B0604020202020204" pitchFamily="34" charset="0"/>
                      </a:rPr>
                      <m:t>𝑟</m:t>
                    </m:r>
                  </m:oMath>
                </a14:m>
                <a:r>
                  <a:rPr lang="en-US" sz="1600" dirty="0">
                    <a:latin typeface="Arial" panose="020B0604020202020204" pitchFamily="34" charset="0"/>
                    <a:cs typeface="Arial" panose="020B0604020202020204" pitchFamily="34" charset="0"/>
                  </a:rPr>
                  <a:t> as the expression of density fluctuations with the quantity </a:t>
                </a:r>
                <a14:m>
                  <m:oMath xmlns:m="http://schemas.openxmlformats.org/officeDocument/2006/math">
                    <m:r>
                      <a:rPr lang="en-US" sz="1600" b="0" i="1" smtClean="0">
                        <a:latin typeface="Cambria Math" panose="02040503050406030204" pitchFamily="18" charset="0"/>
                        <a:cs typeface="Arial" panose="020B0604020202020204" pitchFamily="34" charset="0"/>
                      </a:rPr>
                      <m:t>𝑞</m:t>
                    </m:r>
                  </m:oMath>
                </a14:m>
                <a:r>
                  <a:rPr lang="en-US" sz="1600" dirty="0">
                    <a:latin typeface="Arial" panose="020B0604020202020204" pitchFamily="34" charset="0"/>
                    <a:cs typeface="Arial" panose="020B0604020202020204" pitchFamily="34" charset="0"/>
                  </a:rPr>
                  <a:t>, defined according to </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with evolution </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Now, all of the degrees of freedom of our original MHD system are represented by the fields </a:t>
                </a:r>
                <a14:m>
                  <m:oMath xmlns:m="http://schemas.openxmlformats.org/officeDocument/2006/math">
                    <m:r>
                      <a:rPr lang="en-US" sz="1600" b="0" i="1" smtClean="0">
                        <a:latin typeface="Cambria Math" panose="02040503050406030204" pitchFamily="18" charset="0"/>
                        <a:cs typeface="Arial" panose="020B0604020202020204" pitchFamily="34" charset="0"/>
                      </a:rPr>
                      <m:t>𝜙</m:t>
                    </m:r>
                    <m:r>
                      <a:rPr lang="en-US" sz="1600" b="0" i="1" smtClean="0">
                        <a:latin typeface="Cambria Math" panose="02040503050406030204" pitchFamily="18" charset="0"/>
                        <a:cs typeface="Arial" panose="020B0604020202020204" pitchFamily="34" charset="0"/>
                      </a:rPr>
                      <m:t>, </m:t>
                    </m:r>
                    <m:r>
                      <a:rPr lang="en-US" sz="1600" b="0" i="1" smtClean="0">
                        <a:latin typeface="Cambria Math" panose="02040503050406030204" pitchFamily="18" charset="0"/>
                        <a:cs typeface="Arial" panose="020B0604020202020204" pitchFamily="34" charset="0"/>
                      </a:rPr>
                      <m:t>𝜓</m:t>
                    </m:r>
                    <m:r>
                      <a:rPr lang="en-US" sz="1600" b="0" i="1" smtClean="0">
                        <a:latin typeface="Cambria Math" panose="02040503050406030204" pitchFamily="18" charset="0"/>
                        <a:cs typeface="Arial" panose="020B0604020202020204" pitchFamily="34" charset="0"/>
                      </a:rPr>
                      <m:t>, </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𝜈</m:t>
                        </m:r>
                      </m:e>
                      <m:sub>
                        <m:r>
                          <a:rPr lang="en-US" sz="1600" b="0" i="1" smtClean="0">
                            <a:latin typeface="Cambria Math" panose="02040503050406030204" pitchFamily="18" charset="0"/>
                            <a:cs typeface="Arial" panose="020B0604020202020204" pitchFamily="34" charset="0"/>
                          </a:rPr>
                          <m:t>∥</m:t>
                        </m:r>
                      </m:sub>
                    </m:sSub>
                    <m:r>
                      <a:rPr lang="en-US" sz="1600" b="0" i="1" smtClean="0">
                        <a:latin typeface="Cambria Math" panose="02040503050406030204" pitchFamily="18" charset="0"/>
                        <a:cs typeface="Arial" panose="020B0604020202020204" pitchFamily="34" charset="0"/>
                      </a:rPr>
                      <m:t>, </m:t>
                    </m:r>
                    <m:r>
                      <m:rPr>
                        <m:sty m:val="p"/>
                      </m:rPr>
                      <a:rPr lang="en-US" sz="1600" b="0" i="0" smtClean="0">
                        <a:latin typeface="Cambria Math" panose="02040503050406030204" pitchFamily="18" charset="0"/>
                        <a:cs typeface="Arial" panose="020B0604020202020204" pitchFamily="34" charset="0"/>
                      </a:rPr>
                      <m:t>Φ</m:t>
                    </m:r>
                    <m:r>
                      <a:rPr lang="en-US" sz="1600" b="0" i="1" smtClean="0">
                        <a:latin typeface="Cambria Math" panose="02040503050406030204" pitchFamily="18" charset="0"/>
                        <a:cs typeface="Arial" panose="020B0604020202020204" pitchFamily="34" charset="0"/>
                      </a:rPr>
                      <m:t>, </m:t>
                    </m:r>
                    <m:r>
                      <m:rPr>
                        <m:sty m:val="p"/>
                      </m:rPr>
                      <a:rPr lang="en-US" sz="1600" b="0" i="0" smtClean="0">
                        <a:latin typeface="Cambria Math" panose="02040503050406030204" pitchFamily="18" charset="0"/>
                        <a:cs typeface="Arial" panose="020B0604020202020204" pitchFamily="34" charset="0"/>
                      </a:rPr>
                      <m:t>Ψ</m:t>
                    </m:r>
                    <m:r>
                      <a:rPr lang="en-US" sz="1600" b="0" i="1" smtClean="0">
                        <a:latin typeface="Cambria Math" panose="02040503050406030204" pitchFamily="18" charset="0"/>
                        <a:cs typeface="Arial" panose="020B0604020202020204" pitchFamily="34" charset="0"/>
                      </a:rPr>
                      <m:t>, </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𝛽</m:t>
                        </m:r>
                      </m:e>
                      <m:sub>
                        <m:r>
                          <a:rPr lang="en-US" sz="1600" b="0" i="1" smtClean="0">
                            <a:latin typeface="Cambria Math" panose="02040503050406030204" pitchFamily="18" charset="0"/>
                            <a:cs typeface="Arial" panose="020B0604020202020204" pitchFamily="34" charset="0"/>
                          </a:rPr>
                          <m:t>∥</m:t>
                        </m:r>
                      </m:sub>
                    </m:sSub>
                    <m:r>
                      <a:rPr lang="en-US" sz="1600" b="0" i="1"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and </a:t>
                </a:r>
                <a14:m>
                  <m:oMath xmlns:m="http://schemas.openxmlformats.org/officeDocument/2006/math">
                    <m:r>
                      <a:rPr lang="en-US" sz="1600" b="0" i="1" smtClean="0">
                        <a:latin typeface="Cambria Math" panose="02040503050406030204" pitchFamily="18" charset="0"/>
                        <a:cs typeface="Arial" panose="020B0604020202020204" pitchFamily="34" charset="0"/>
                      </a:rPr>
                      <m:t>𝑞</m:t>
                    </m:r>
                  </m:oMath>
                </a14:m>
                <a:r>
                  <a:rPr lang="en-US" sz="1600" dirty="0">
                    <a:latin typeface="Arial" panose="020B0604020202020204" pitchFamily="34" charset="0"/>
                    <a:cs typeface="Arial" panose="020B0604020202020204" pitchFamily="34" charset="0"/>
                  </a:rPr>
                  <a:t>. The equations of motion for these complicated new coordinates are computed in Mathematica by substituting the above relations into the original system. The results are too tedious to present but simplify dramatically in the </a:t>
                </a:r>
                <a14:m>
                  <m:oMath xmlns:m="http://schemas.openxmlformats.org/officeDocument/2006/math">
                    <m:r>
                      <a:rPr lang="en-US" sz="1600" b="0" i="1" smtClean="0">
                        <a:latin typeface="Cambria Math" panose="02040503050406030204" pitchFamily="18" charset="0"/>
                        <a:cs typeface="Arial" panose="020B0604020202020204" pitchFamily="34" charset="0"/>
                      </a:rPr>
                      <m:t>𝜖</m:t>
                    </m:r>
                    <m:r>
                      <a:rPr lang="en-US" sz="1600" b="0" i="1" smtClean="0">
                        <a:latin typeface="Cambria Math" panose="02040503050406030204" pitchFamily="18" charset="0"/>
                        <a:cs typeface="Arial" panose="020B0604020202020204" pitchFamily="34" charset="0"/>
                      </a:rPr>
                      <m:t>→0</m:t>
                    </m:r>
                  </m:oMath>
                </a14:m>
                <a:r>
                  <a:rPr lang="en-US" sz="1600" dirty="0">
                    <a:latin typeface="Arial" panose="020B0604020202020204" pitchFamily="34" charset="0"/>
                    <a:cs typeface="Arial" panose="020B0604020202020204" pitchFamily="34" charset="0"/>
                  </a:rPr>
                  <a:t> limit. </a:t>
                </a:r>
              </a:p>
            </p:txBody>
          </p:sp>
        </mc:Choice>
        <mc:Fallback>
          <p:sp>
            <p:nvSpPr>
              <p:cNvPr id="12" name="TextBox 11">
                <a:extLst>
                  <a:ext uri="{FF2B5EF4-FFF2-40B4-BE49-F238E27FC236}">
                    <a16:creationId xmlns:a16="http://schemas.microsoft.com/office/drawing/2014/main" id="{D7356C09-CE9F-447E-4690-DC3D04F243F6}"/>
                  </a:ext>
                </a:extLst>
              </p:cNvPr>
              <p:cNvSpPr txBox="1">
                <a:spLocks noRot="1" noChangeAspect="1" noMove="1" noResize="1" noEditPoints="1" noAdjustHandles="1" noChangeArrowheads="1" noChangeShapeType="1" noTextEdit="1"/>
              </p:cNvSpPr>
              <p:nvPr/>
            </p:nvSpPr>
            <p:spPr>
              <a:xfrm>
                <a:off x="9997406" y="12931507"/>
                <a:ext cx="7429499" cy="5514458"/>
              </a:xfrm>
              <a:prstGeom prst="rect">
                <a:avLst/>
              </a:prstGeom>
              <a:blipFill>
                <a:blip r:embed="rId5"/>
                <a:stretch>
                  <a:fillRect l="-492" t="-331" b="-442"/>
                </a:stretch>
              </a:blipFill>
            </p:spPr>
            <p:txBody>
              <a:bodyPr/>
              <a:lstStyle/>
              <a:p>
                <a:r>
                  <a:rPr lang="en-US">
                    <a:noFill/>
                  </a:rPr>
                  <a:t> </a:t>
                </a:r>
              </a:p>
            </p:txBody>
          </p:sp>
        </mc:Fallback>
      </mc:AlternateContent>
      <p:sp>
        <p:nvSpPr>
          <p:cNvPr id="1098" name="TextBox 1097">
            <a:extLst>
              <a:ext uri="{FF2B5EF4-FFF2-40B4-BE49-F238E27FC236}">
                <a16:creationId xmlns:a16="http://schemas.microsoft.com/office/drawing/2014/main" id="{C54CFB02-B445-D53B-E065-C3803A43AE97}"/>
              </a:ext>
            </a:extLst>
          </p:cNvPr>
          <p:cNvSpPr txBox="1"/>
          <p:nvPr/>
        </p:nvSpPr>
        <p:spPr>
          <a:xfrm>
            <a:off x="10004301" y="7170323"/>
            <a:ext cx="7429499" cy="3046988"/>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        </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Differs from Strauss because smaller density fluctuations and larger </a:t>
            </a:r>
            <a:r>
              <a:rPr lang="en-US" sz="1600" dirty="0" err="1">
                <a:latin typeface="Arial" panose="020B0604020202020204" pitchFamily="34" charset="0"/>
                <a:cs typeface="Arial" panose="020B0604020202020204" pitchFamily="34" charset="0"/>
              </a:rPr>
              <a:t>B_para</a:t>
            </a:r>
            <a:r>
              <a:rPr lang="en-US" sz="1600" dirty="0">
                <a:latin typeface="Arial" panose="020B0604020202020204" pitchFamily="34" charset="0"/>
                <a:cs typeface="Arial" panose="020B0604020202020204" pitchFamily="34" charset="0"/>
              </a:rPr>
              <a:t> fluctuations. </a:t>
            </a:r>
          </a:p>
        </p:txBody>
      </p:sp>
      <p:sp>
        <p:nvSpPr>
          <p:cNvPr id="13" name="Rectangle 12">
            <a:extLst>
              <a:ext uri="{FF2B5EF4-FFF2-40B4-BE49-F238E27FC236}">
                <a16:creationId xmlns:a16="http://schemas.microsoft.com/office/drawing/2014/main" id="{C2C3FDE9-41D6-1DA8-2BFF-7524D3BB0169}"/>
              </a:ext>
            </a:extLst>
          </p:cNvPr>
          <p:cNvSpPr/>
          <p:nvPr/>
        </p:nvSpPr>
        <p:spPr>
          <a:xfrm>
            <a:off x="735013" y="3437698"/>
            <a:ext cx="8164512" cy="677102"/>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Introduction</a:t>
            </a:r>
            <a:endParaRPr lang="en-US" sz="30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A25D18EB-65C0-EDC3-8606-80F8CD54E898}"/>
              </a:ext>
            </a:extLst>
          </p:cNvPr>
          <p:cNvSpPr/>
          <p:nvPr/>
        </p:nvSpPr>
        <p:spPr>
          <a:xfrm>
            <a:off x="18532475" y="3437698"/>
            <a:ext cx="8164512" cy="677102"/>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Conclusion</a:t>
            </a:r>
          </a:p>
        </p:txBody>
      </p:sp>
      <p:sp>
        <p:nvSpPr>
          <p:cNvPr id="22" name="Rectangle 21">
            <a:extLst>
              <a:ext uri="{FF2B5EF4-FFF2-40B4-BE49-F238E27FC236}">
                <a16:creationId xmlns:a16="http://schemas.microsoft.com/office/drawing/2014/main" id="{D0B629DF-12C1-86C3-6B58-93ADD4F96B35}"/>
              </a:ext>
            </a:extLst>
          </p:cNvPr>
          <p:cNvSpPr/>
          <p:nvPr/>
        </p:nvSpPr>
        <p:spPr>
          <a:xfrm>
            <a:off x="735013" y="8669655"/>
            <a:ext cx="8164512" cy="677102"/>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Research Goal</a:t>
            </a:r>
            <a:endParaRPr lang="en-US" sz="3000"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4A027AB1-E3FE-8A89-4470-66EBDA259107}"/>
              </a:ext>
            </a:extLst>
          </p:cNvPr>
          <p:cNvSpPr/>
          <p:nvPr/>
        </p:nvSpPr>
        <p:spPr>
          <a:xfrm>
            <a:off x="9636795" y="3437698"/>
            <a:ext cx="8164512" cy="677102"/>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MHD System and Scaling</a:t>
            </a:r>
            <a:endParaRPr lang="en-US" sz="30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49FA2317-B03D-DE05-0ABB-DF348BDE5B81}"/>
                  </a:ext>
                </a:extLst>
              </p:cNvPr>
              <p:cNvSpPr txBox="1"/>
              <p:nvPr/>
            </p:nvSpPr>
            <p:spPr>
              <a:xfrm>
                <a:off x="18900775" y="9649163"/>
                <a:ext cx="7429499" cy="1334917"/>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        The limit system in the high-</a:t>
                </a:r>
                <a:r>
                  <a:rPr lang="en-US" sz="1600" b="0" dirty="0">
                    <a:cs typeface="Arial" panose="020B0604020202020204" pitchFamily="34" charset="0"/>
                  </a:rPr>
                  <a:t> </a:t>
                </a:r>
                <a14:m>
                  <m:oMath xmlns:m="http://schemas.openxmlformats.org/officeDocument/2006/math">
                    <m:r>
                      <a:rPr lang="en-US" sz="1600" b="0" i="1" smtClean="0">
                        <a:latin typeface="Cambria Math" panose="02040503050406030204" pitchFamily="18" charset="0"/>
                        <a:cs typeface="Arial" panose="020B0604020202020204" pitchFamily="34" charset="0"/>
                      </a:rPr>
                      <m:t>𝛽</m:t>
                    </m:r>
                  </m:oMath>
                </a14:m>
                <a:r>
                  <a:rPr lang="en-US" sz="1600" dirty="0">
                    <a:latin typeface="Arial" panose="020B0604020202020204" pitchFamily="34" charset="0"/>
                    <a:cs typeface="Arial" panose="020B0604020202020204" pitchFamily="34" charset="0"/>
                  </a:rPr>
                  <a:t> regime is </a:t>
                </a:r>
                <a14:m>
                  <m:oMath xmlns:m="http://schemas.openxmlformats.org/officeDocument/2006/math">
                    <m:acc>
                      <m:accPr>
                        <m:chr m:val="̇"/>
                        <m:ctrlPr>
                          <a:rPr lang="en-US" sz="1600" b="0" i="1" smtClean="0">
                            <a:latin typeface="Cambria Math" panose="02040503050406030204" pitchFamily="18" charset="0"/>
                            <a:cs typeface="Arial" panose="020B0604020202020204" pitchFamily="34" charset="0"/>
                          </a:rPr>
                        </m:ctrlPr>
                      </m:accPr>
                      <m:e>
                        <m:r>
                          <a:rPr lang="en-US" sz="1600" b="0" i="1" smtClean="0">
                            <a:latin typeface="Cambria Math" panose="02040503050406030204" pitchFamily="18" charset="0"/>
                            <a:cs typeface="Arial" panose="020B0604020202020204" pitchFamily="34" charset="0"/>
                          </a:rPr>
                          <m:t>𝑥</m:t>
                        </m:r>
                      </m:e>
                    </m:acc>
                    <m:r>
                      <a:rPr lang="en-US" sz="1600" b="0" i="1" dirty="0" smtClean="0">
                        <a:latin typeface="Cambria Math" panose="02040503050406030204" pitchFamily="18" charset="0"/>
                        <a:cs typeface="Arial" panose="020B0604020202020204" pitchFamily="34" charset="0"/>
                      </a:rPr>
                      <m:t>=0</m:t>
                    </m:r>
                  </m:oMath>
                </a14:m>
                <a:r>
                  <a:rPr lang="en-US" sz="1600" dirty="0">
                    <a:latin typeface="Arial" panose="020B0604020202020204" pitchFamily="34" charset="0"/>
                    <a:cs typeface="Arial" panose="020B0604020202020204" pitchFamily="34" charset="0"/>
                  </a:rPr>
                  <a:t>, </a:t>
                </a:r>
                <a14:m>
                  <m:oMath xmlns:m="http://schemas.openxmlformats.org/officeDocument/2006/math">
                    <m:acc>
                      <m:accPr>
                        <m:chr m:val="̇"/>
                        <m:ctrlPr>
                          <a:rPr lang="en-US" sz="1600" b="0" i="1" smtClean="0">
                            <a:latin typeface="Cambria Math" panose="02040503050406030204" pitchFamily="18" charset="0"/>
                            <a:cs typeface="Arial" panose="020B0604020202020204" pitchFamily="34" charset="0"/>
                          </a:rPr>
                        </m:ctrlPr>
                      </m:accPr>
                      <m:e>
                        <m:r>
                          <a:rPr lang="en-US" sz="1600" b="0" i="1" smtClean="0">
                            <a:latin typeface="Cambria Math" panose="02040503050406030204" pitchFamily="18" charset="0"/>
                            <a:cs typeface="Arial" panose="020B0604020202020204" pitchFamily="34" charset="0"/>
                          </a:rPr>
                          <m:t>𝜙</m:t>
                        </m:r>
                      </m:e>
                    </m:acc>
                    <m:r>
                      <a:rPr lang="en-US" sz="1600" b="0" i="1" dirty="0" smtClean="0">
                        <a:latin typeface="Cambria Math" panose="02040503050406030204" pitchFamily="18" charset="0"/>
                        <a:cs typeface="Arial" panose="020B0604020202020204" pitchFamily="34" charset="0"/>
                      </a:rPr>
                      <m:t>=</m:t>
                    </m:r>
                  </m:oMath>
                </a14:m>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Dimensional Reduction! </a:t>
                </a:r>
              </a:p>
              <a:p>
                <a:r>
                  <a:rPr lang="en-US" sz="1600" dirty="0">
                    <a:latin typeface="Arial" panose="020B0604020202020204" pitchFamily="34" charset="0"/>
                    <a:cs typeface="Arial" panose="020B0604020202020204" pitchFamily="34" charset="0"/>
                  </a:rPr>
                  <a:t> Similar in every scaling.</a:t>
                </a:r>
              </a:p>
              <a:p>
                <a:r>
                  <a:rPr lang="en-US" sz="1600" dirty="0">
                    <a:latin typeface="Arial" panose="020B0604020202020204" pitchFamily="34" charset="0"/>
                    <a:cs typeface="Arial" panose="020B0604020202020204" pitchFamily="34" charset="0"/>
                  </a:rPr>
                  <a:t>Boundary conditions result in harmonic freedom of solutions, so only weak fast slow.  </a:t>
                </a:r>
              </a:p>
            </p:txBody>
          </p:sp>
        </mc:Choice>
        <mc:Fallback>
          <p:sp>
            <p:nvSpPr>
              <p:cNvPr id="41" name="TextBox 40">
                <a:extLst>
                  <a:ext uri="{FF2B5EF4-FFF2-40B4-BE49-F238E27FC236}">
                    <a16:creationId xmlns:a16="http://schemas.microsoft.com/office/drawing/2014/main" id="{49FA2317-B03D-DE05-0ABB-DF348BDE5B81}"/>
                  </a:ext>
                </a:extLst>
              </p:cNvPr>
              <p:cNvSpPr txBox="1">
                <a:spLocks noRot="1" noChangeAspect="1" noMove="1" noResize="1" noEditPoints="1" noAdjustHandles="1" noChangeArrowheads="1" noChangeShapeType="1" noTextEdit="1"/>
              </p:cNvSpPr>
              <p:nvPr/>
            </p:nvSpPr>
            <p:spPr>
              <a:xfrm>
                <a:off x="18900775" y="9649163"/>
                <a:ext cx="7429499" cy="1334917"/>
              </a:xfrm>
              <a:prstGeom prst="rect">
                <a:avLst/>
              </a:prstGeom>
              <a:blipFill>
                <a:blip r:embed="rId6"/>
                <a:stretch>
                  <a:fillRect l="-493" t="-913" b="-5023"/>
                </a:stretch>
              </a:blipFill>
            </p:spPr>
            <p:txBody>
              <a:bodyPr/>
              <a:lstStyle/>
              <a:p>
                <a:r>
                  <a:rPr lang="en-US">
                    <a:noFill/>
                  </a:rPr>
                  <a:t> </a:t>
                </a:r>
              </a:p>
            </p:txBody>
          </p:sp>
        </mc:Fallback>
      </mc:AlternateContent>
      <p:sp>
        <p:nvSpPr>
          <p:cNvPr id="42" name="TextBox 41">
            <a:extLst>
              <a:ext uri="{FF2B5EF4-FFF2-40B4-BE49-F238E27FC236}">
                <a16:creationId xmlns:a16="http://schemas.microsoft.com/office/drawing/2014/main" id="{12E4EEEF-3082-DAE0-C73C-B6FC46D2482F}"/>
              </a:ext>
            </a:extLst>
          </p:cNvPr>
          <p:cNvSpPr txBox="1"/>
          <p:nvPr/>
        </p:nvSpPr>
        <p:spPr>
          <a:xfrm>
            <a:off x="18900775" y="11124274"/>
            <a:ext cx="7429500" cy="1323439"/>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        Work to be done </a:t>
            </a:r>
          </a:p>
          <a:p>
            <a:r>
              <a:rPr lang="en-US" sz="1600" dirty="0">
                <a:latin typeface="Arial" panose="020B0604020202020204" pitchFamily="34" charset="0"/>
                <a:cs typeface="Arial" panose="020B0604020202020204" pitchFamily="34" charset="0"/>
              </a:rPr>
              <a:t>Future: Will get perturbative solution.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Geometric connections. </a:t>
            </a:r>
          </a:p>
          <a:p>
            <a:r>
              <a:rPr lang="en-US" sz="1600" dirty="0">
                <a:latin typeface="Arial" panose="020B0604020202020204" pitchFamily="34" charset="0"/>
                <a:cs typeface="Arial" panose="020B0604020202020204" pitchFamily="34" charset="0"/>
              </a:rPr>
              <a:t>Ultimately applicable to stellarators. </a:t>
            </a:r>
          </a:p>
        </p:txBody>
      </p:sp>
      <p:pic>
        <p:nvPicPr>
          <p:cNvPr id="55" name="Picture 54">
            <a:extLst>
              <a:ext uri="{FF2B5EF4-FFF2-40B4-BE49-F238E27FC236}">
                <a16:creationId xmlns:a16="http://schemas.microsoft.com/office/drawing/2014/main" id="{5D352562-AA31-C579-CA29-DD8F0AFC06ED}"/>
              </a:ext>
            </a:extLst>
          </p:cNvPr>
          <p:cNvPicPr>
            <a:picLocks noChangeAspect="1"/>
          </p:cNvPicPr>
          <p:nvPr/>
        </p:nvPicPr>
        <p:blipFill>
          <a:blip r:embed="rId7"/>
          <a:stretch>
            <a:fillRect/>
          </a:stretch>
        </p:blipFill>
        <p:spPr>
          <a:xfrm>
            <a:off x="12658812" y="9999827"/>
            <a:ext cx="2120478" cy="1688529"/>
          </a:xfrm>
          <a:prstGeom prst="rect">
            <a:avLst/>
          </a:prstGeom>
        </p:spPr>
      </p:pic>
      <p:sp>
        <p:nvSpPr>
          <p:cNvPr id="62" name="Rectangle 61">
            <a:extLst>
              <a:ext uri="{FF2B5EF4-FFF2-40B4-BE49-F238E27FC236}">
                <a16:creationId xmlns:a16="http://schemas.microsoft.com/office/drawing/2014/main" id="{5C72FB28-0CE4-1C1B-AF30-D210AE1CA751}"/>
              </a:ext>
            </a:extLst>
          </p:cNvPr>
          <p:cNvSpPr/>
          <p:nvPr/>
        </p:nvSpPr>
        <p:spPr>
          <a:xfrm>
            <a:off x="9632951" y="12231350"/>
            <a:ext cx="8164512" cy="677102"/>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Finding Fast-Slow Coordinates</a:t>
            </a:r>
            <a:endParaRPr lang="en-US" sz="3000" dirty="0">
              <a:latin typeface="Arial" panose="020B0604020202020204" pitchFamily="34" charset="0"/>
              <a:cs typeface="Arial" panose="020B0604020202020204" pitchFamily="34" charset="0"/>
            </a:endParaRPr>
          </a:p>
        </p:txBody>
      </p:sp>
      <p:sp>
        <p:nvSpPr>
          <p:cNvPr id="1031" name="Rectangle 1030">
            <a:extLst>
              <a:ext uri="{FF2B5EF4-FFF2-40B4-BE49-F238E27FC236}">
                <a16:creationId xmlns:a16="http://schemas.microsoft.com/office/drawing/2014/main" id="{C6E61E3E-AF32-84E4-1583-FA9EA56BABB0}"/>
              </a:ext>
            </a:extLst>
          </p:cNvPr>
          <p:cNvSpPr/>
          <p:nvPr/>
        </p:nvSpPr>
        <p:spPr>
          <a:xfrm>
            <a:off x="737271" y="10690232"/>
            <a:ext cx="8164512" cy="677102"/>
          </a:xfrm>
          <a:prstGeom prst="rect">
            <a:avLst/>
          </a:prstGeom>
          <a:solidFill>
            <a:srgbClr val="BF5700"/>
          </a:solidFill>
          <a:ln w="1016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a:latin typeface="Arial" panose="020B0604020202020204" pitchFamily="34" charset="0"/>
                <a:cs typeface="Arial" panose="020B0604020202020204" pitchFamily="34" charset="0"/>
              </a:rPr>
              <a:t>Slow Manifold Reduction</a:t>
            </a:r>
            <a:endParaRPr lang="en-US" sz="30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1032" name="TextBox 1031">
                <a:extLst>
                  <a:ext uri="{FF2B5EF4-FFF2-40B4-BE49-F238E27FC236}">
                    <a16:creationId xmlns:a16="http://schemas.microsoft.com/office/drawing/2014/main" id="{130D41CD-6962-4191-F661-5AF52041C0BA}"/>
                  </a:ext>
                </a:extLst>
              </p:cNvPr>
              <p:cNvSpPr txBox="1"/>
              <p:nvPr/>
            </p:nvSpPr>
            <p:spPr>
              <a:xfrm>
                <a:off x="1103984" y="11591725"/>
                <a:ext cx="7429499" cy="5980483"/>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        Fast-slow systems theory is a formal mathematical approach to analyzing multi-scale systems. A dynamical system with some ordering given by </a:t>
                </a:r>
                <a14:m>
                  <m:oMath xmlns:m="http://schemas.openxmlformats.org/officeDocument/2006/math">
                    <m:r>
                      <a:rPr lang="en-US" sz="1600" b="0" i="1" smtClean="0">
                        <a:latin typeface="Cambria Math" panose="02040503050406030204" pitchFamily="18" charset="0"/>
                        <a:cs typeface="Arial" panose="020B0604020202020204" pitchFamily="34" charset="0"/>
                      </a:rPr>
                      <m:t>𝜖</m:t>
                    </m:r>
                  </m:oMath>
                </a14:m>
                <a:endParaRPr lang="en-US" sz="1600" dirty="0">
                  <a:latin typeface="Arial" panose="020B0604020202020204" pitchFamily="34" charset="0"/>
                  <a:cs typeface="Arial" panose="020B0604020202020204" pitchFamily="34" charset="0"/>
                </a:endParaRPr>
              </a:p>
              <a:p>
                <a14:m>
                  <m:oMathPara xmlns:m="http://schemas.openxmlformats.org/officeDocument/2006/math">
                    <m:oMathParaPr>
                      <m:jc m:val="centerGroup"/>
                    </m:oMathParaPr>
                    <m:oMath xmlns:m="http://schemas.openxmlformats.org/officeDocument/2006/math">
                      <m:acc>
                        <m:accPr>
                          <m:chr m:val="̇"/>
                          <m:ctrlPr>
                            <a:rPr lang="en-US" sz="1600" b="0" i="1" smtClean="0">
                              <a:latin typeface="Cambria Math" panose="02040503050406030204" pitchFamily="18" charset="0"/>
                              <a:cs typeface="Arial" panose="020B0604020202020204" pitchFamily="34" charset="0"/>
                            </a:rPr>
                          </m:ctrlPr>
                        </m:accPr>
                        <m:e>
                          <m:r>
                            <a:rPr lang="en-US" sz="1600" b="0" i="1" smtClean="0">
                              <a:latin typeface="Cambria Math" panose="02040503050406030204" pitchFamily="18" charset="0"/>
                              <a:cs typeface="Arial" panose="020B0604020202020204" pitchFamily="34" charset="0"/>
                            </a:rPr>
                            <m:t>𝑦</m:t>
                          </m:r>
                        </m:e>
                      </m:acc>
                      <m:r>
                        <a:rPr lang="en-US" sz="1600" b="0" i="1" dirty="0" smtClean="0">
                          <a:latin typeface="Cambria Math" panose="02040503050406030204" pitchFamily="18" charset="0"/>
                          <a:cs typeface="Arial" panose="020B0604020202020204" pitchFamily="34" charset="0"/>
                        </a:rPr>
                        <m:t>=</m:t>
                      </m:r>
                      <m:sSub>
                        <m:sSubPr>
                          <m:ctrlPr>
                            <a:rPr lang="en-US" sz="1600" b="0" i="1" dirty="0" smtClean="0">
                              <a:latin typeface="Cambria Math" panose="02040503050406030204" pitchFamily="18" charset="0"/>
                              <a:cs typeface="Arial" panose="020B0604020202020204" pitchFamily="34" charset="0"/>
                            </a:rPr>
                          </m:ctrlPr>
                        </m:sSubPr>
                        <m:e>
                          <m:r>
                            <a:rPr lang="en-US" sz="1600" b="0" i="1" dirty="0" smtClean="0">
                              <a:latin typeface="Cambria Math" panose="02040503050406030204" pitchFamily="18" charset="0"/>
                              <a:cs typeface="Arial" panose="020B0604020202020204" pitchFamily="34" charset="0"/>
                            </a:rPr>
                            <m:t>𝑓</m:t>
                          </m:r>
                        </m:e>
                        <m:sub>
                          <m:r>
                            <a:rPr lang="en-US" sz="1600" b="0" i="1" dirty="0" smtClean="0">
                              <a:latin typeface="Cambria Math" panose="02040503050406030204" pitchFamily="18" charset="0"/>
                              <a:cs typeface="Arial" panose="020B0604020202020204" pitchFamily="34" charset="0"/>
                            </a:rPr>
                            <m:t>𝜖</m:t>
                          </m:r>
                        </m:sub>
                      </m:sSub>
                      <m:r>
                        <a:rPr lang="en-US" sz="1600" b="0" i="1" dirty="0" smtClean="0">
                          <a:latin typeface="Cambria Math" panose="02040503050406030204" pitchFamily="18" charset="0"/>
                          <a:cs typeface="Arial" panose="020B0604020202020204" pitchFamily="34" charset="0"/>
                        </a:rPr>
                        <m:t>(</m:t>
                      </m:r>
                      <m:r>
                        <a:rPr lang="en-US" sz="1600" b="0" i="1" dirty="0" smtClean="0">
                          <a:latin typeface="Cambria Math" panose="02040503050406030204" pitchFamily="18" charset="0"/>
                          <a:cs typeface="Arial" panose="020B0604020202020204" pitchFamily="34" charset="0"/>
                        </a:rPr>
                        <m:t>𝑥</m:t>
                      </m:r>
                      <m:r>
                        <a:rPr lang="en-US" sz="1600" b="0" i="1" dirty="0" smtClean="0">
                          <a:latin typeface="Cambria Math" panose="02040503050406030204" pitchFamily="18" charset="0"/>
                          <a:cs typeface="Arial" panose="020B0604020202020204" pitchFamily="34" charset="0"/>
                        </a:rPr>
                        <m:t>,</m:t>
                      </m:r>
                      <m:r>
                        <a:rPr lang="en-US" sz="1600" b="0" i="1" dirty="0" smtClean="0">
                          <a:latin typeface="Cambria Math" panose="02040503050406030204" pitchFamily="18" charset="0"/>
                          <a:cs typeface="Arial" panose="020B0604020202020204" pitchFamily="34" charset="0"/>
                        </a:rPr>
                        <m:t>𝑦</m:t>
                      </m:r>
                      <m:r>
                        <a:rPr lang="en-US" sz="1600" b="0" i="1" dirty="0" smtClean="0">
                          <a:latin typeface="Cambria Math" panose="02040503050406030204" pitchFamily="18" charset="0"/>
                          <a:cs typeface="Arial" panose="020B0604020202020204" pitchFamily="34" charset="0"/>
                        </a:rPr>
                        <m:t>)</m:t>
                      </m:r>
                    </m:oMath>
                  </m:oMathPara>
                </a14:m>
                <a:endParaRPr lang="en-US" sz="1600" dirty="0">
                  <a:latin typeface="Arial" panose="020B0604020202020204" pitchFamily="34" charset="0"/>
                  <a:cs typeface="Arial" panose="020B0604020202020204" pitchFamily="34" charset="0"/>
                </a:endParaRPr>
              </a:p>
              <a:p>
                <a14:m>
                  <m:oMathPara xmlns:m="http://schemas.openxmlformats.org/officeDocument/2006/math">
                    <m:oMathParaPr>
                      <m:jc m:val="centerGroup"/>
                    </m:oMathParaPr>
                    <m:oMath xmlns:m="http://schemas.openxmlformats.org/officeDocument/2006/math">
                      <m:acc>
                        <m:accPr>
                          <m:chr m:val="̇"/>
                          <m:ctrlPr>
                            <a:rPr lang="en-US" sz="1600" b="0" i="1" smtClean="0">
                              <a:latin typeface="Cambria Math" panose="02040503050406030204" pitchFamily="18" charset="0"/>
                              <a:cs typeface="Arial" panose="020B0604020202020204" pitchFamily="34" charset="0"/>
                            </a:rPr>
                          </m:ctrlPr>
                        </m:accPr>
                        <m:e>
                          <m:r>
                            <a:rPr lang="en-US" sz="1600" b="0" i="1" smtClean="0">
                              <a:latin typeface="Cambria Math" panose="02040503050406030204" pitchFamily="18" charset="0"/>
                              <a:cs typeface="Arial" panose="020B0604020202020204" pitchFamily="34" charset="0"/>
                            </a:rPr>
                            <m:t>𝑥</m:t>
                          </m:r>
                        </m:e>
                      </m:acc>
                      <m:r>
                        <a:rPr lang="en-US" sz="1600" b="0" i="1" dirty="0" smtClean="0">
                          <a:latin typeface="Cambria Math" panose="02040503050406030204" pitchFamily="18" charset="0"/>
                          <a:cs typeface="Arial" panose="020B0604020202020204" pitchFamily="34" charset="0"/>
                        </a:rPr>
                        <m:t>=</m:t>
                      </m:r>
                      <m:r>
                        <a:rPr lang="en-US" sz="1600" b="0" i="1" dirty="0" smtClean="0">
                          <a:latin typeface="Cambria Math" panose="02040503050406030204" pitchFamily="18" charset="0"/>
                          <a:cs typeface="Arial" panose="020B0604020202020204" pitchFamily="34" charset="0"/>
                        </a:rPr>
                        <m:t>𝜖</m:t>
                      </m:r>
                      <m:sSub>
                        <m:sSubPr>
                          <m:ctrlPr>
                            <a:rPr lang="en-US" sz="1600" b="0" i="1" dirty="0" smtClean="0">
                              <a:latin typeface="Cambria Math" panose="02040503050406030204" pitchFamily="18" charset="0"/>
                              <a:cs typeface="Arial" panose="020B0604020202020204" pitchFamily="34" charset="0"/>
                            </a:rPr>
                          </m:ctrlPr>
                        </m:sSubPr>
                        <m:e>
                          <m:r>
                            <a:rPr lang="en-US" sz="1600" b="0" i="1" dirty="0" smtClean="0">
                              <a:latin typeface="Cambria Math" panose="02040503050406030204" pitchFamily="18" charset="0"/>
                              <a:cs typeface="Arial" panose="020B0604020202020204" pitchFamily="34" charset="0"/>
                            </a:rPr>
                            <m:t>𝑔</m:t>
                          </m:r>
                        </m:e>
                        <m:sub>
                          <m:r>
                            <a:rPr lang="en-US" sz="1600" b="0" i="1" dirty="0" smtClean="0">
                              <a:latin typeface="Cambria Math" panose="02040503050406030204" pitchFamily="18" charset="0"/>
                              <a:cs typeface="Arial" panose="020B0604020202020204" pitchFamily="34" charset="0"/>
                            </a:rPr>
                            <m:t>𝜖</m:t>
                          </m:r>
                        </m:sub>
                      </m:sSub>
                      <m:d>
                        <m:dPr>
                          <m:ctrlPr>
                            <a:rPr lang="en-US" sz="1600" b="0" i="1" dirty="0" smtClean="0">
                              <a:latin typeface="Cambria Math" panose="02040503050406030204" pitchFamily="18" charset="0"/>
                              <a:cs typeface="Arial" panose="020B0604020202020204" pitchFamily="34" charset="0"/>
                            </a:rPr>
                          </m:ctrlPr>
                        </m:dPr>
                        <m:e>
                          <m:r>
                            <a:rPr lang="en-US" sz="1600" b="0" i="1" dirty="0" smtClean="0">
                              <a:latin typeface="Cambria Math" panose="02040503050406030204" pitchFamily="18" charset="0"/>
                              <a:cs typeface="Arial" panose="020B0604020202020204" pitchFamily="34" charset="0"/>
                            </a:rPr>
                            <m:t>𝑥</m:t>
                          </m:r>
                          <m:r>
                            <a:rPr lang="en-US" sz="1600" b="0" i="1" dirty="0" smtClean="0">
                              <a:latin typeface="Cambria Math" panose="02040503050406030204" pitchFamily="18" charset="0"/>
                              <a:cs typeface="Arial" panose="020B0604020202020204" pitchFamily="34" charset="0"/>
                            </a:rPr>
                            <m:t>,</m:t>
                          </m:r>
                          <m:r>
                            <a:rPr lang="en-US" sz="1600" b="0" i="1" dirty="0" smtClean="0">
                              <a:latin typeface="Cambria Math" panose="02040503050406030204" pitchFamily="18" charset="0"/>
                              <a:cs typeface="Arial" panose="020B0604020202020204" pitchFamily="34" charset="0"/>
                            </a:rPr>
                            <m:t>𝑦</m:t>
                          </m:r>
                        </m:e>
                      </m:d>
                      <m:r>
                        <a:rPr lang="en-US" sz="1600" b="0" i="1" dirty="0" smtClean="0">
                          <a:latin typeface="Cambria Math" panose="02040503050406030204" pitchFamily="18" charset="0"/>
                          <a:cs typeface="Arial" panose="020B0604020202020204" pitchFamily="34" charset="0"/>
                        </a:rPr>
                        <m:t>,</m:t>
                      </m:r>
                    </m:oMath>
                  </m:oMathPara>
                </a14:m>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is called </a:t>
                </a:r>
                <a:r>
                  <a:rPr lang="en-US" sz="1600" i="1" dirty="0">
                    <a:latin typeface="Arial" panose="020B0604020202020204" pitchFamily="34" charset="0"/>
                    <a:cs typeface="Arial" panose="020B0604020202020204" pitchFamily="34" charset="0"/>
                  </a:rPr>
                  <a:t>fast-slow</a:t>
                </a:r>
                <a:r>
                  <a:rPr lang="en-US" sz="1600" dirty="0">
                    <a:latin typeface="Arial" panose="020B0604020202020204" pitchFamily="34" charset="0"/>
                    <a:cs typeface="Arial" panose="020B0604020202020204" pitchFamily="34" charset="0"/>
                  </a:rPr>
                  <a:t> if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𝐷</m:t>
                        </m:r>
                      </m:e>
                      <m:sub>
                        <m:r>
                          <a:rPr lang="en-US" sz="1600" b="0" i="1" smtClean="0">
                            <a:latin typeface="Cambria Math" panose="02040503050406030204" pitchFamily="18" charset="0"/>
                            <a:cs typeface="Arial" panose="020B0604020202020204" pitchFamily="34" charset="0"/>
                          </a:rPr>
                          <m:t>𝑦</m:t>
                        </m:r>
                      </m:sub>
                    </m:sSub>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𝑓</m:t>
                        </m:r>
                      </m:e>
                      <m:sub>
                        <m:r>
                          <a:rPr lang="en-US" sz="1600" b="0" i="1" smtClean="0">
                            <a:latin typeface="Cambria Math" panose="02040503050406030204" pitchFamily="18" charset="0"/>
                            <a:cs typeface="Arial" panose="020B0604020202020204" pitchFamily="34" charset="0"/>
                          </a:rPr>
                          <m:t>0</m:t>
                        </m:r>
                      </m:sub>
                    </m:sSub>
                    <m:d>
                      <m:dPr>
                        <m:ctrlPr>
                          <a:rPr lang="en-US" sz="1600" b="0" i="1" smtClean="0">
                            <a:latin typeface="Cambria Math" panose="02040503050406030204" pitchFamily="18" charset="0"/>
                            <a:cs typeface="Arial" panose="020B0604020202020204" pitchFamily="34" charset="0"/>
                          </a:rPr>
                        </m:ctrlPr>
                      </m:dPr>
                      <m:e>
                        <m:r>
                          <a:rPr lang="en-US" sz="1600" b="0" i="1" smtClean="0">
                            <a:latin typeface="Cambria Math" panose="02040503050406030204" pitchFamily="18" charset="0"/>
                            <a:cs typeface="Arial" panose="020B0604020202020204" pitchFamily="34" charset="0"/>
                          </a:rPr>
                          <m:t>𝑥</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𝑦</m:t>
                        </m:r>
                      </m:e>
                    </m:d>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𝑌</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𝑌</m:t>
                    </m:r>
                  </m:oMath>
                </a14:m>
                <a:r>
                  <a:rPr lang="en-US" sz="1600" dirty="0">
                    <a:latin typeface="Arial" panose="020B0604020202020204" pitchFamily="34" charset="0"/>
                    <a:cs typeface="Arial" panose="020B0604020202020204" pitchFamily="34" charset="0"/>
                  </a:rPr>
                  <a:t> is invertible whenever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𝑓</m:t>
                        </m:r>
                      </m:e>
                      <m:sub>
                        <m:r>
                          <a:rPr lang="en-US" sz="1600" b="0" i="1" smtClean="0">
                            <a:latin typeface="Cambria Math" panose="02040503050406030204" pitchFamily="18" charset="0"/>
                            <a:cs typeface="Arial" panose="020B0604020202020204" pitchFamily="34" charset="0"/>
                          </a:rPr>
                          <m:t>0</m:t>
                        </m:r>
                      </m:sub>
                    </m:sSub>
                    <m:d>
                      <m:dPr>
                        <m:ctrlPr>
                          <a:rPr lang="en-US" sz="1600" b="0" i="1" smtClean="0">
                            <a:latin typeface="Cambria Math" panose="02040503050406030204" pitchFamily="18" charset="0"/>
                            <a:cs typeface="Arial" panose="020B0604020202020204" pitchFamily="34" charset="0"/>
                          </a:rPr>
                        </m:ctrlPr>
                      </m:dPr>
                      <m:e>
                        <m:r>
                          <a:rPr lang="en-US" sz="1600" b="0" i="1" smtClean="0">
                            <a:latin typeface="Cambria Math" panose="02040503050406030204" pitchFamily="18" charset="0"/>
                            <a:cs typeface="Arial" panose="020B0604020202020204" pitchFamily="34" charset="0"/>
                          </a:rPr>
                          <m:t>𝑥</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𝑦</m:t>
                        </m:r>
                      </m:e>
                    </m:d>
                    <m:r>
                      <a:rPr lang="en-US" sz="1600" b="0" i="1" smtClean="0">
                        <a:latin typeface="Cambria Math" panose="02040503050406030204" pitchFamily="18" charset="0"/>
                        <a:cs typeface="Arial" panose="020B0604020202020204" pitchFamily="34" charset="0"/>
                      </a:rPr>
                      <m:t>=0</m:t>
                    </m:r>
                  </m:oMath>
                </a14:m>
                <a:r>
                  <a:rPr lang="en-US" sz="1600" dirty="0">
                    <a:latin typeface="Arial" panose="020B0604020202020204" pitchFamily="34" charset="0"/>
                    <a:cs typeface="Arial" panose="020B0604020202020204" pitchFamily="34" charset="0"/>
                  </a:rPr>
                  <a:t>. Then the variables </a:t>
                </a:r>
                <a14:m>
                  <m:oMath xmlns:m="http://schemas.openxmlformats.org/officeDocument/2006/math">
                    <m:r>
                      <a:rPr lang="en-US" sz="1600" i="1">
                        <a:latin typeface="Cambria Math" panose="02040503050406030204" pitchFamily="18" charset="0"/>
                        <a:cs typeface="Arial" panose="020B0604020202020204" pitchFamily="34" charset="0"/>
                      </a:rPr>
                      <m:t>𝑦</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𝑌</m:t>
                    </m:r>
                  </m:oMath>
                </a14:m>
                <a:r>
                  <a:rPr lang="en-US" sz="1600" dirty="0">
                    <a:latin typeface="Arial" panose="020B0604020202020204" pitchFamily="34" charset="0"/>
                    <a:cs typeface="Arial" panose="020B0604020202020204" pitchFamily="34" charset="0"/>
                  </a:rPr>
                  <a:t> and </a:t>
                </a:r>
                <a14:m>
                  <m:oMath xmlns:m="http://schemas.openxmlformats.org/officeDocument/2006/math">
                    <m:r>
                      <a:rPr lang="en-US" sz="1600" b="0" i="1" smtClean="0">
                        <a:latin typeface="Cambria Math" panose="02040503050406030204" pitchFamily="18" charset="0"/>
                        <a:cs typeface="Arial" panose="020B0604020202020204" pitchFamily="34" charset="0"/>
                      </a:rPr>
                      <m:t>𝑥</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𝑋</m:t>
                    </m:r>
                  </m:oMath>
                </a14:m>
                <a:r>
                  <a:rPr lang="en-US" sz="1600" dirty="0">
                    <a:latin typeface="Arial" panose="020B0604020202020204" pitchFamily="34" charset="0"/>
                    <a:cs typeface="Arial" panose="020B0604020202020204" pitchFamily="34" charset="0"/>
                  </a:rPr>
                  <a:t> are called </a:t>
                </a:r>
                <a:r>
                  <a:rPr lang="en-US" sz="1600" i="1" dirty="0">
                    <a:latin typeface="Arial" panose="020B0604020202020204" pitchFamily="34" charset="0"/>
                    <a:cs typeface="Arial" panose="020B0604020202020204" pitchFamily="34" charset="0"/>
                  </a:rPr>
                  <a:t>fast</a:t>
                </a:r>
                <a:r>
                  <a:rPr lang="en-US" sz="1600" dirty="0">
                    <a:latin typeface="Arial" panose="020B0604020202020204" pitchFamily="34" charset="0"/>
                    <a:cs typeface="Arial" panose="020B0604020202020204" pitchFamily="34" charset="0"/>
                  </a:rPr>
                  <a:t> and </a:t>
                </a:r>
                <a:r>
                  <a:rPr lang="en-US" sz="1600" i="1" dirty="0">
                    <a:latin typeface="Arial" panose="020B0604020202020204" pitchFamily="34" charset="0"/>
                    <a:cs typeface="Arial" panose="020B0604020202020204" pitchFamily="34" charset="0"/>
                  </a:rPr>
                  <a:t>slow</a:t>
                </a:r>
                <a:r>
                  <a:rPr lang="en-US" sz="1600" dirty="0">
                    <a:latin typeface="Arial" panose="020B0604020202020204" pitchFamily="34" charset="0"/>
                    <a:cs typeface="Arial" panose="020B0604020202020204" pitchFamily="34" charset="0"/>
                  </a:rPr>
                  <a:t>, respectively. </a:t>
                </a:r>
              </a:p>
              <a:p>
                <a:r>
                  <a:rPr lang="en-US" sz="1600" dirty="0">
                    <a:latin typeface="Arial" panose="020B0604020202020204" pitchFamily="34" charset="0"/>
                    <a:cs typeface="Arial" panose="020B0604020202020204" pitchFamily="34" charset="0"/>
                  </a:rPr>
                  <a:t>        Such systems are useful because as </a:t>
                </a:r>
                <a14:m>
                  <m:oMath xmlns:m="http://schemas.openxmlformats.org/officeDocument/2006/math">
                    <m:r>
                      <a:rPr lang="en-US" sz="1600" i="1">
                        <a:latin typeface="Cambria Math" panose="02040503050406030204" pitchFamily="18" charset="0"/>
                        <a:cs typeface="Arial" panose="020B0604020202020204" pitchFamily="34" charset="0"/>
                      </a:rPr>
                      <m:t>𝜖</m:t>
                    </m:r>
                    <m:r>
                      <a:rPr lang="en-US" sz="1600" i="1">
                        <a:latin typeface="Cambria Math" panose="02040503050406030204" pitchFamily="18" charset="0"/>
                        <a:cs typeface="Arial" panose="020B0604020202020204" pitchFamily="34" charset="0"/>
                      </a:rPr>
                      <m:t>→0</m:t>
                    </m:r>
                  </m:oMath>
                </a14:m>
                <a:r>
                  <a:rPr lang="en-US" sz="1600" dirty="0">
                    <a:latin typeface="Arial" panose="020B0604020202020204" pitchFamily="34" charset="0"/>
                    <a:cs typeface="Arial" panose="020B0604020202020204" pitchFamily="34" charset="0"/>
                  </a:rPr>
                  <a:t>, the slow variables appears to stop evolving, resulting in an effective dimensional reduction. The condition on the derivative of the limit system may seem strange, but it ultimately allows for perturbative solutions of the form </a:t>
                </a:r>
              </a:p>
              <a:p>
                <a14:m>
                  <m:oMathPara xmlns:m="http://schemas.openxmlformats.org/officeDocument/2006/math">
                    <m:oMathParaPr>
                      <m:jc m:val="centerGroup"/>
                    </m:oMathParaPr>
                    <m:oMath xmlns:m="http://schemas.openxmlformats.org/officeDocument/2006/math">
                      <m:sSubSup>
                        <m:sSubSupPr>
                          <m:ctrlPr>
                            <a:rPr lang="en-US" sz="1600" b="0" i="1" smtClean="0">
                              <a:latin typeface="Cambria Math" panose="02040503050406030204" pitchFamily="18" charset="0"/>
                              <a:cs typeface="Arial" panose="020B0604020202020204" pitchFamily="34" charset="0"/>
                            </a:rPr>
                          </m:ctrlPr>
                        </m:sSubSupPr>
                        <m:e>
                          <m:r>
                            <a:rPr lang="en-US" sz="1600" b="0" i="1" smtClean="0">
                              <a:latin typeface="Cambria Math" panose="02040503050406030204" pitchFamily="18" charset="0"/>
                              <a:cs typeface="Arial" panose="020B0604020202020204" pitchFamily="34" charset="0"/>
                            </a:rPr>
                            <m:t>𝑦</m:t>
                          </m:r>
                        </m:e>
                        <m:sub>
                          <m:r>
                            <a:rPr lang="en-US" sz="1600" b="0" i="1" smtClean="0">
                              <a:latin typeface="Cambria Math" panose="02040503050406030204" pitchFamily="18" charset="0"/>
                              <a:cs typeface="Arial" panose="020B0604020202020204" pitchFamily="34" charset="0"/>
                            </a:rPr>
                            <m:t>𝜖</m:t>
                          </m:r>
                        </m:sub>
                        <m:sup>
                          <m:r>
                            <a:rPr lang="en-US" sz="1600" b="0" i="1" smtClean="0">
                              <a:latin typeface="Cambria Math" panose="02040503050406030204" pitchFamily="18" charset="0"/>
                              <a:cs typeface="Arial" panose="020B0604020202020204" pitchFamily="34" charset="0"/>
                            </a:rPr>
                            <m:t>∗</m:t>
                          </m:r>
                        </m:sup>
                      </m:sSubSup>
                      <m:d>
                        <m:dPr>
                          <m:ctrlPr>
                            <a:rPr lang="en-US" sz="1600" b="0" i="1" smtClean="0">
                              <a:latin typeface="Cambria Math" panose="02040503050406030204" pitchFamily="18" charset="0"/>
                              <a:cs typeface="Arial" panose="020B0604020202020204" pitchFamily="34" charset="0"/>
                            </a:rPr>
                          </m:ctrlPr>
                        </m:dPr>
                        <m:e>
                          <m:r>
                            <a:rPr lang="en-US" sz="1600" b="0" i="1" smtClean="0">
                              <a:latin typeface="Cambria Math" panose="02040503050406030204" pitchFamily="18" charset="0"/>
                              <a:cs typeface="Arial" panose="020B0604020202020204" pitchFamily="34" charset="0"/>
                            </a:rPr>
                            <m:t>𝑥</m:t>
                          </m:r>
                        </m:e>
                      </m:d>
                      <m:r>
                        <a:rPr lang="en-US" sz="1600" b="0" i="1" smtClean="0">
                          <a:latin typeface="Cambria Math" panose="02040503050406030204" pitchFamily="18" charset="0"/>
                          <a:cs typeface="Arial" panose="020B0604020202020204" pitchFamily="34" charset="0"/>
                        </a:rPr>
                        <m:t>=</m:t>
                      </m:r>
                      <m:sSubSup>
                        <m:sSubSupPr>
                          <m:ctrlPr>
                            <a:rPr lang="en-US" sz="1600" b="0" i="1" smtClean="0">
                              <a:latin typeface="Cambria Math" panose="02040503050406030204" pitchFamily="18" charset="0"/>
                              <a:cs typeface="Arial" panose="020B0604020202020204" pitchFamily="34" charset="0"/>
                            </a:rPr>
                          </m:ctrlPr>
                        </m:sSubSupPr>
                        <m:e>
                          <m:r>
                            <a:rPr lang="en-US" sz="1600" b="0" i="1" smtClean="0">
                              <a:latin typeface="Cambria Math" panose="02040503050406030204" pitchFamily="18" charset="0"/>
                              <a:cs typeface="Arial" panose="020B0604020202020204" pitchFamily="34" charset="0"/>
                            </a:rPr>
                            <m:t>𝑦</m:t>
                          </m:r>
                        </m:e>
                        <m:sub>
                          <m:r>
                            <a:rPr lang="en-US" sz="1600" b="0" i="1" smtClean="0">
                              <a:latin typeface="Cambria Math" panose="02040503050406030204" pitchFamily="18" charset="0"/>
                              <a:cs typeface="Arial" panose="020B0604020202020204" pitchFamily="34" charset="0"/>
                            </a:rPr>
                            <m:t>0</m:t>
                          </m:r>
                        </m:sub>
                        <m:sup>
                          <m:r>
                            <a:rPr lang="en-US" sz="1600" b="0" i="1" smtClean="0">
                              <a:latin typeface="Cambria Math" panose="02040503050406030204" pitchFamily="18" charset="0"/>
                              <a:cs typeface="Arial" panose="020B0604020202020204" pitchFamily="34" charset="0"/>
                            </a:rPr>
                            <m:t>∗</m:t>
                          </m:r>
                        </m:sup>
                      </m:sSubSup>
                      <m:d>
                        <m:dPr>
                          <m:ctrlPr>
                            <a:rPr lang="en-US" sz="1600" b="0" i="1" smtClean="0">
                              <a:latin typeface="Cambria Math" panose="02040503050406030204" pitchFamily="18" charset="0"/>
                              <a:cs typeface="Arial" panose="020B0604020202020204" pitchFamily="34" charset="0"/>
                            </a:rPr>
                          </m:ctrlPr>
                        </m:dPr>
                        <m:e>
                          <m:r>
                            <a:rPr lang="en-US" sz="1600" b="0" i="1" smtClean="0">
                              <a:latin typeface="Cambria Math" panose="02040503050406030204" pitchFamily="18" charset="0"/>
                              <a:cs typeface="Arial" panose="020B0604020202020204" pitchFamily="34" charset="0"/>
                            </a:rPr>
                            <m:t>𝑥</m:t>
                          </m:r>
                        </m:e>
                      </m:d>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𝜖</m:t>
                      </m:r>
                      <m:sSubSup>
                        <m:sSubSupPr>
                          <m:ctrlPr>
                            <a:rPr lang="en-US" sz="1600" b="0" i="1" smtClean="0">
                              <a:latin typeface="Cambria Math" panose="02040503050406030204" pitchFamily="18" charset="0"/>
                              <a:cs typeface="Arial" panose="020B0604020202020204" pitchFamily="34" charset="0"/>
                            </a:rPr>
                          </m:ctrlPr>
                        </m:sSubSupPr>
                        <m:e>
                          <m:r>
                            <a:rPr lang="en-US" sz="1600" b="0" i="1" smtClean="0">
                              <a:latin typeface="Cambria Math" panose="02040503050406030204" pitchFamily="18" charset="0"/>
                              <a:cs typeface="Arial" panose="020B0604020202020204" pitchFamily="34" charset="0"/>
                            </a:rPr>
                            <m:t>𝑦</m:t>
                          </m:r>
                        </m:e>
                        <m:sub>
                          <m:r>
                            <a:rPr lang="en-US" sz="1600" b="0" i="1" smtClean="0">
                              <a:latin typeface="Cambria Math" panose="02040503050406030204" pitchFamily="18" charset="0"/>
                              <a:cs typeface="Arial" panose="020B0604020202020204" pitchFamily="34" charset="0"/>
                            </a:rPr>
                            <m:t>1</m:t>
                          </m:r>
                        </m:sub>
                        <m:sup>
                          <m:r>
                            <a:rPr lang="en-US" sz="1600" b="0" i="1" smtClean="0">
                              <a:latin typeface="Cambria Math" panose="02040503050406030204" pitchFamily="18" charset="0"/>
                              <a:cs typeface="Arial" panose="020B0604020202020204" pitchFamily="34" charset="0"/>
                            </a:rPr>
                            <m:t>∗</m:t>
                          </m:r>
                        </m:sup>
                      </m:sSubSup>
                      <m:d>
                        <m:dPr>
                          <m:ctrlPr>
                            <a:rPr lang="en-US" sz="1600" b="0" i="1" smtClean="0">
                              <a:latin typeface="Cambria Math" panose="02040503050406030204" pitchFamily="18" charset="0"/>
                              <a:cs typeface="Arial" panose="020B0604020202020204" pitchFamily="34" charset="0"/>
                            </a:rPr>
                          </m:ctrlPr>
                        </m:dPr>
                        <m:e>
                          <m:r>
                            <a:rPr lang="en-US" sz="1600" b="0" i="1" smtClean="0">
                              <a:latin typeface="Cambria Math" panose="02040503050406030204" pitchFamily="18" charset="0"/>
                              <a:cs typeface="Arial" panose="020B0604020202020204" pitchFamily="34" charset="0"/>
                            </a:rPr>
                            <m:t>𝑥</m:t>
                          </m:r>
                        </m:e>
                      </m:d>
                      <m:r>
                        <a:rPr lang="en-US" sz="1600" b="0" i="1" smtClean="0">
                          <a:latin typeface="Cambria Math" panose="02040503050406030204" pitchFamily="18" charset="0"/>
                          <a:cs typeface="Arial" panose="020B0604020202020204" pitchFamily="34" charset="0"/>
                        </a:rPr>
                        <m:t>+</m:t>
                      </m:r>
                      <m:sSup>
                        <m:sSupPr>
                          <m:ctrlPr>
                            <a:rPr lang="en-US" sz="1600" b="0" i="1" smtClean="0">
                              <a:latin typeface="Cambria Math" panose="02040503050406030204" pitchFamily="18" charset="0"/>
                              <a:cs typeface="Arial" panose="020B0604020202020204" pitchFamily="34" charset="0"/>
                            </a:rPr>
                          </m:ctrlPr>
                        </m:sSupPr>
                        <m:e>
                          <m:r>
                            <a:rPr lang="en-US" sz="1600" b="0" i="1" smtClean="0">
                              <a:latin typeface="Cambria Math" panose="02040503050406030204" pitchFamily="18" charset="0"/>
                              <a:cs typeface="Arial" panose="020B0604020202020204" pitchFamily="34" charset="0"/>
                            </a:rPr>
                            <m:t>𝜖</m:t>
                          </m:r>
                        </m:e>
                        <m:sup>
                          <m:r>
                            <a:rPr lang="en-US" sz="1600" b="0" i="1" smtClean="0">
                              <a:latin typeface="Cambria Math" panose="02040503050406030204" pitchFamily="18" charset="0"/>
                              <a:cs typeface="Arial" panose="020B0604020202020204" pitchFamily="34" charset="0"/>
                            </a:rPr>
                            <m:t>2</m:t>
                          </m:r>
                        </m:sup>
                      </m:sSup>
                      <m:sSubSup>
                        <m:sSubSupPr>
                          <m:ctrlPr>
                            <a:rPr lang="en-US" sz="1600" b="0" i="1" smtClean="0">
                              <a:latin typeface="Cambria Math" panose="02040503050406030204" pitchFamily="18" charset="0"/>
                              <a:cs typeface="Arial" panose="020B0604020202020204" pitchFamily="34" charset="0"/>
                            </a:rPr>
                          </m:ctrlPr>
                        </m:sSubSupPr>
                        <m:e>
                          <m:r>
                            <a:rPr lang="en-US" sz="1600" b="0" i="1" smtClean="0">
                              <a:latin typeface="Cambria Math" panose="02040503050406030204" pitchFamily="18" charset="0"/>
                              <a:cs typeface="Arial" panose="020B0604020202020204" pitchFamily="34" charset="0"/>
                            </a:rPr>
                            <m:t>𝑦</m:t>
                          </m:r>
                        </m:e>
                        <m:sub>
                          <m:r>
                            <a:rPr lang="en-US" sz="1600" b="0" i="1" smtClean="0">
                              <a:latin typeface="Cambria Math" panose="02040503050406030204" pitchFamily="18" charset="0"/>
                              <a:cs typeface="Arial" panose="020B0604020202020204" pitchFamily="34" charset="0"/>
                            </a:rPr>
                            <m:t>2</m:t>
                          </m:r>
                        </m:sub>
                        <m:sup>
                          <m:r>
                            <a:rPr lang="en-US" sz="1600" b="0" i="1" smtClean="0">
                              <a:latin typeface="Cambria Math" panose="02040503050406030204" pitchFamily="18" charset="0"/>
                              <a:cs typeface="Arial" panose="020B0604020202020204" pitchFamily="34" charset="0"/>
                            </a:rPr>
                            <m:t>∗</m:t>
                          </m:r>
                        </m:sup>
                      </m:sSubSup>
                      <m:d>
                        <m:dPr>
                          <m:ctrlPr>
                            <a:rPr lang="en-US" sz="1600" b="0" i="1" smtClean="0">
                              <a:latin typeface="Cambria Math" panose="02040503050406030204" pitchFamily="18" charset="0"/>
                              <a:cs typeface="Arial" panose="020B0604020202020204" pitchFamily="34" charset="0"/>
                            </a:rPr>
                          </m:ctrlPr>
                        </m:dPr>
                        <m:e>
                          <m:r>
                            <a:rPr lang="en-US" sz="1600" b="0" i="1" smtClean="0">
                              <a:latin typeface="Cambria Math" panose="02040503050406030204" pitchFamily="18" charset="0"/>
                              <a:cs typeface="Arial" panose="020B0604020202020204" pitchFamily="34" charset="0"/>
                            </a:rPr>
                            <m:t>𝑥</m:t>
                          </m:r>
                        </m:e>
                      </m:d>
                      <m:r>
                        <a:rPr lang="en-US" sz="1600" b="0" i="1" smtClean="0">
                          <a:latin typeface="Cambria Math" panose="02040503050406030204" pitchFamily="18" charset="0"/>
                          <a:cs typeface="Arial" panose="020B0604020202020204" pitchFamily="34" charset="0"/>
                        </a:rPr>
                        <m:t>+⋯</m:t>
                      </m:r>
                    </m:oMath>
                  </m:oMathPara>
                </a14:m>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to be resolved order by order in </a:t>
                </a:r>
                <a14:m>
                  <m:oMath xmlns:m="http://schemas.openxmlformats.org/officeDocument/2006/math">
                    <m:r>
                      <a:rPr lang="en-US" sz="1600" b="0" i="1" smtClean="0">
                        <a:latin typeface="Cambria Math" panose="02040503050406030204" pitchFamily="18" charset="0"/>
                        <a:cs typeface="Arial" panose="020B0604020202020204" pitchFamily="34" charset="0"/>
                      </a:rPr>
                      <m:t>𝜖</m:t>
                    </m:r>
                  </m:oMath>
                </a14:m>
                <a:r>
                  <a:rPr lang="en-US" sz="1600" dirty="0">
                    <a:latin typeface="Arial" panose="020B0604020202020204" pitchFamily="34" charset="0"/>
                    <a:cs typeface="Arial" panose="020B0604020202020204" pitchFamily="34" charset="0"/>
                  </a:rPr>
                  <a:t>. </a:t>
                </a:r>
              </a:p>
              <a:p>
                <a:r>
                  <a:rPr lang="en-US" sz="1600" dirty="0">
                    <a:latin typeface="Arial" panose="020B0604020202020204" pitchFamily="34" charset="0"/>
                    <a:cs typeface="Arial" panose="020B0604020202020204" pitchFamily="34" charset="0"/>
                  </a:rPr>
                  <a:t>        Technically, we demonstrate that the relevant MHD system is fast-slow by showing that its limit system,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acc>
                          <m:accPr>
                            <m:chr m:val="̇"/>
                            <m:ctrlPr>
                              <a:rPr lang="en-US" sz="1600" b="0" i="1" smtClean="0">
                                <a:latin typeface="Cambria Math" panose="02040503050406030204" pitchFamily="18" charset="0"/>
                                <a:cs typeface="Arial" panose="020B0604020202020204" pitchFamily="34" charset="0"/>
                              </a:rPr>
                            </m:ctrlPr>
                          </m:accPr>
                          <m:e>
                            <m:r>
                              <a:rPr lang="en-US" sz="1600" b="0" i="1" smtClean="0">
                                <a:latin typeface="Cambria Math" panose="02040503050406030204" pitchFamily="18" charset="0"/>
                                <a:cs typeface="Arial" panose="020B0604020202020204" pitchFamily="34" charset="0"/>
                              </a:rPr>
                              <m:t>𝑦</m:t>
                            </m:r>
                          </m:e>
                        </m:acc>
                        <m:r>
                          <a:rPr lang="en-US" sz="1600" b="0" i="1" dirty="0"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𝑓</m:t>
                        </m:r>
                      </m:e>
                      <m:sub>
                        <m:r>
                          <a:rPr lang="en-US" sz="1600" b="0" i="1" smtClean="0">
                            <a:latin typeface="Cambria Math" panose="02040503050406030204" pitchFamily="18" charset="0"/>
                            <a:cs typeface="Arial" panose="020B0604020202020204" pitchFamily="34" charset="0"/>
                          </a:rPr>
                          <m:t>0</m:t>
                        </m:r>
                      </m:sub>
                    </m:sSub>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𝑥</m:t>
                    </m:r>
                    <m:r>
                      <a:rPr lang="en-US" sz="1600" b="0" i="1"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𝑦</m:t>
                    </m:r>
                    <m:r>
                      <a:rPr lang="en-US" sz="1600" b="0" i="1"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a:t>
                </a:r>
                <a14:m>
                  <m:oMath xmlns:m="http://schemas.openxmlformats.org/officeDocument/2006/math">
                    <m:acc>
                      <m:accPr>
                        <m:chr m:val="̇"/>
                        <m:ctrlPr>
                          <a:rPr lang="en-US" sz="1600" b="0" i="1" dirty="0" smtClean="0">
                            <a:latin typeface="Cambria Math" panose="02040503050406030204" pitchFamily="18" charset="0"/>
                            <a:cs typeface="Arial" panose="020B0604020202020204" pitchFamily="34" charset="0"/>
                          </a:rPr>
                        </m:ctrlPr>
                      </m:accPr>
                      <m:e>
                        <m:r>
                          <a:rPr lang="en-US" sz="1600" b="0" i="1" dirty="0" smtClean="0">
                            <a:latin typeface="Cambria Math" panose="02040503050406030204" pitchFamily="18" charset="0"/>
                            <a:cs typeface="Arial" panose="020B0604020202020204" pitchFamily="34" charset="0"/>
                          </a:rPr>
                          <m:t>𝑥</m:t>
                        </m:r>
                      </m:e>
                    </m:acc>
                    <m:r>
                      <a:rPr lang="en-US" sz="1600" b="0" i="1" dirty="0" smtClean="0">
                        <a:latin typeface="Cambria Math" panose="02040503050406030204" pitchFamily="18" charset="0"/>
                        <a:cs typeface="Arial" panose="020B0604020202020204" pitchFamily="34" charset="0"/>
                      </a:rPr>
                      <m:t>=0</m:t>
                    </m:r>
                  </m:oMath>
                </a14:m>
                <a:r>
                  <a:rPr lang="en-US" sz="1600" dirty="0">
                    <a:latin typeface="Arial" panose="020B0604020202020204" pitchFamily="34" charset="0"/>
                    <a:cs typeface="Arial" panose="020B0604020202020204" pitchFamily="34" charset="0"/>
                  </a:rPr>
                  <a:t> is fast-slow.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The fast and slow variables in our analysis will be functions defined over the large aspect ratio torus with dimensionless coordinates given by </a:t>
                </a:r>
              </a:p>
              <a:p>
                <a:pPr algn="ctr"/>
                <a14:m>
                  <m:oMath xmlns:m="http://schemas.openxmlformats.org/officeDocument/2006/math">
                    <m:r>
                      <a:rPr lang="en-US" sz="1600" b="0" i="1" smtClean="0">
                        <a:latin typeface="Cambria Math" panose="02040503050406030204" pitchFamily="18" charset="0"/>
                        <a:cs typeface="Arial" panose="020B0604020202020204" pitchFamily="34" charset="0"/>
                      </a:rPr>
                      <m:t>𝑋</m:t>
                    </m:r>
                    <m:r>
                      <a:rPr lang="en-US" sz="1600" b="0" i="1" smtClean="0">
                        <a:latin typeface="Cambria Math" panose="02040503050406030204" pitchFamily="18" charset="0"/>
                        <a:cs typeface="Arial" panose="020B0604020202020204" pitchFamily="34" charset="0"/>
                      </a:rPr>
                      <m:t>=</m:t>
                    </m:r>
                    <m:f>
                      <m:fPr>
                        <m:ctrlPr>
                          <a:rPr lang="en-US" sz="1600" b="0" i="1" smtClean="0">
                            <a:latin typeface="Cambria Math" panose="02040503050406030204" pitchFamily="18" charset="0"/>
                            <a:cs typeface="Arial" panose="020B0604020202020204" pitchFamily="34" charset="0"/>
                          </a:rPr>
                        </m:ctrlPr>
                      </m:fPr>
                      <m:num>
                        <m:r>
                          <a:rPr lang="en-US" sz="1600" b="0" i="1" smtClean="0">
                            <a:latin typeface="Cambria Math" panose="02040503050406030204" pitchFamily="18" charset="0"/>
                            <a:cs typeface="Arial" panose="020B0604020202020204" pitchFamily="34" charset="0"/>
                          </a:rPr>
                          <m:t>𝑥</m:t>
                        </m:r>
                      </m:num>
                      <m:den>
                        <m:r>
                          <a:rPr lang="en-US" sz="1600" b="0" i="1" smtClean="0">
                            <a:latin typeface="Cambria Math" panose="02040503050406030204" pitchFamily="18" charset="0"/>
                            <a:cs typeface="Arial" panose="020B0604020202020204" pitchFamily="34" charset="0"/>
                          </a:rPr>
                          <m:t>𝑎</m:t>
                        </m:r>
                      </m:den>
                    </m:f>
                    <m:r>
                      <a:rPr lang="en-US" sz="1600" b="0" i="1" smtClean="0">
                        <a:latin typeface="Cambria Math" panose="02040503050406030204" pitchFamily="18" charset="0"/>
                        <a:cs typeface="Arial" panose="020B0604020202020204" pitchFamily="34" charset="0"/>
                      </a:rPr>
                      <m:t>,   </m:t>
                    </m:r>
                    <m:r>
                      <a:rPr lang="en-US" sz="1600" b="0" i="1" smtClean="0">
                        <a:latin typeface="Cambria Math" panose="02040503050406030204" pitchFamily="18" charset="0"/>
                        <a:cs typeface="Arial" panose="020B0604020202020204" pitchFamily="34" charset="0"/>
                      </a:rPr>
                      <m:t>𝑌</m:t>
                    </m:r>
                    <m:r>
                      <a:rPr lang="en-US" sz="1600" b="0" i="1" smtClean="0">
                        <a:latin typeface="Cambria Math" panose="02040503050406030204" pitchFamily="18" charset="0"/>
                        <a:cs typeface="Arial" panose="020B0604020202020204" pitchFamily="34" charset="0"/>
                      </a:rPr>
                      <m:t>=</m:t>
                    </m:r>
                    <m:f>
                      <m:fPr>
                        <m:ctrlPr>
                          <a:rPr lang="en-US" sz="1600" b="0" i="1" smtClean="0">
                            <a:latin typeface="Cambria Math" panose="02040503050406030204" pitchFamily="18" charset="0"/>
                            <a:cs typeface="Arial" panose="020B0604020202020204" pitchFamily="34" charset="0"/>
                          </a:rPr>
                        </m:ctrlPr>
                      </m:fPr>
                      <m:num>
                        <m:r>
                          <a:rPr lang="en-US" sz="1600" b="0" i="1" smtClean="0">
                            <a:latin typeface="Cambria Math" panose="02040503050406030204" pitchFamily="18" charset="0"/>
                            <a:cs typeface="Arial" panose="020B0604020202020204" pitchFamily="34" charset="0"/>
                          </a:rPr>
                          <m:t>𝑦</m:t>
                        </m:r>
                      </m:num>
                      <m:den>
                        <m:r>
                          <a:rPr lang="en-US" sz="1600" b="0" i="1" smtClean="0">
                            <a:latin typeface="Cambria Math" panose="02040503050406030204" pitchFamily="18" charset="0"/>
                            <a:cs typeface="Arial" panose="020B0604020202020204" pitchFamily="34" charset="0"/>
                          </a:rPr>
                          <m:t>𝑎</m:t>
                        </m:r>
                      </m:den>
                    </m:f>
                  </m:oMath>
                </a14:m>
                <a:r>
                  <a:rPr lang="en-US" sz="1600" dirty="0">
                    <a:latin typeface="Arial" panose="020B0604020202020204" pitchFamily="34" charset="0"/>
                    <a:cs typeface="Arial" panose="020B0604020202020204" pitchFamily="34" charset="0"/>
                  </a:rPr>
                  <a:t> and </a:t>
                </a:r>
                <a14:m>
                  <m:oMath xmlns:m="http://schemas.openxmlformats.org/officeDocument/2006/math">
                    <m:r>
                      <a:rPr lang="en-US" sz="1600" b="0" i="1" smtClean="0">
                        <a:latin typeface="Cambria Math" panose="02040503050406030204" pitchFamily="18" charset="0"/>
                        <a:cs typeface="Arial" panose="020B0604020202020204" pitchFamily="34" charset="0"/>
                      </a:rPr>
                      <m:t>𝑍</m:t>
                    </m:r>
                    <m:r>
                      <a:rPr lang="en-US" sz="1600" b="0" i="1" smtClean="0">
                        <a:latin typeface="Cambria Math" panose="02040503050406030204" pitchFamily="18" charset="0"/>
                        <a:cs typeface="Arial" panose="020B0604020202020204" pitchFamily="34" charset="0"/>
                      </a:rPr>
                      <m:t>=2</m:t>
                    </m:r>
                    <m:r>
                      <a:rPr lang="en-US" sz="1600" b="0" i="1" smtClean="0">
                        <a:latin typeface="Cambria Math" panose="02040503050406030204" pitchFamily="18" charset="0"/>
                        <a:cs typeface="Arial" panose="020B0604020202020204" pitchFamily="34" charset="0"/>
                      </a:rPr>
                      <m:t>𝜋</m:t>
                    </m:r>
                    <m:f>
                      <m:fPr>
                        <m:ctrlPr>
                          <a:rPr lang="en-US" sz="1600" b="0" i="1" smtClean="0">
                            <a:latin typeface="Cambria Math" panose="02040503050406030204" pitchFamily="18" charset="0"/>
                            <a:cs typeface="Arial" panose="020B0604020202020204" pitchFamily="34" charset="0"/>
                          </a:rPr>
                        </m:ctrlPr>
                      </m:fPr>
                      <m:num>
                        <m:r>
                          <a:rPr lang="en-US" sz="1600" b="0" i="1" smtClean="0">
                            <a:latin typeface="Cambria Math" panose="02040503050406030204" pitchFamily="18" charset="0"/>
                            <a:cs typeface="Arial" panose="020B0604020202020204" pitchFamily="34" charset="0"/>
                          </a:rPr>
                          <m:t>𝑧</m:t>
                        </m:r>
                      </m:num>
                      <m:den>
                        <m:r>
                          <a:rPr lang="en-US" sz="1600" b="0" i="1" smtClean="0">
                            <a:latin typeface="Cambria Math" panose="02040503050406030204" pitchFamily="18" charset="0"/>
                            <a:cs typeface="Arial" panose="020B0604020202020204" pitchFamily="34" charset="0"/>
                          </a:rPr>
                          <m:t>𝐿</m:t>
                        </m:r>
                      </m:den>
                    </m:f>
                  </m:oMath>
                </a14:m>
                <a:r>
                  <a:rPr lang="en-US" sz="1600" dirty="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where </a:t>
                </a:r>
                <a14:m>
                  <m:oMath xmlns:m="http://schemas.openxmlformats.org/officeDocument/2006/math">
                    <m:r>
                      <a:rPr lang="en-US" sz="1600" b="0" i="1" smtClean="0">
                        <a:latin typeface="Cambria Math" panose="02040503050406030204" pitchFamily="18" charset="0"/>
                        <a:cs typeface="Arial" panose="020B0604020202020204" pitchFamily="34" charset="0"/>
                      </a:rPr>
                      <m:t>𝑎</m:t>
                    </m:r>
                  </m:oMath>
                </a14:m>
                <a:r>
                  <a:rPr lang="en-US" sz="1600" dirty="0">
                    <a:latin typeface="Arial" panose="020B0604020202020204" pitchFamily="34" charset="0"/>
                    <a:cs typeface="Arial" panose="020B0604020202020204" pitchFamily="34" charset="0"/>
                  </a:rPr>
                  <a:t> and </a:t>
                </a:r>
                <a14:m>
                  <m:oMath xmlns:m="http://schemas.openxmlformats.org/officeDocument/2006/math">
                    <m:r>
                      <a:rPr lang="en-US" sz="1600" b="0" i="1" smtClean="0">
                        <a:latin typeface="Cambria Math" panose="02040503050406030204" pitchFamily="18" charset="0"/>
                        <a:cs typeface="Arial" panose="020B0604020202020204" pitchFamily="34" charset="0"/>
                      </a:rPr>
                      <m:t>𝐿</m:t>
                    </m:r>
                    <m:r>
                      <a:rPr lang="en-US" sz="1600" b="0" i="1" smtClean="0">
                        <a:latin typeface="Cambria Math" panose="02040503050406030204" pitchFamily="18" charset="0"/>
                        <a:cs typeface="Arial" panose="020B0604020202020204" pitchFamily="34" charset="0"/>
                      </a:rPr>
                      <m:t>/2</m:t>
                    </m:r>
                    <m:r>
                      <a:rPr lang="en-US" sz="1600" b="0" i="1" smtClean="0">
                        <a:latin typeface="Cambria Math" panose="02040503050406030204" pitchFamily="18" charset="0"/>
                        <a:cs typeface="Arial" panose="020B0604020202020204" pitchFamily="34" charset="0"/>
                      </a:rPr>
                      <m:t>𝜋</m:t>
                    </m:r>
                  </m:oMath>
                </a14:m>
                <a:r>
                  <a:rPr lang="en-US" sz="1600" dirty="0">
                    <a:latin typeface="Arial" panose="020B0604020202020204" pitchFamily="34" charset="0"/>
                    <a:cs typeface="Arial" panose="020B0604020202020204" pitchFamily="34" charset="0"/>
                  </a:rPr>
                  <a:t> are respectively the characteristic poloidal and toroidal length scales, with </a:t>
                </a:r>
                <a14:m>
                  <m:oMath xmlns:m="http://schemas.openxmlformats.org/officeDocument/2006/math">
                    <m:r>
                      <a:rPr lang="en-US" sz="1600" i="1">
                        <a:latin typeface="Cambria Math" panose="02040503050406030204" pitchFamily="18" charset="0"/>
                        <a:cs typeface="Arial" panose="020B0604020202020204" pitchFamily="34" charset="0"/>
                      </a:rPr>
                      <m:t>𝜖</m:t>
                    </m:r>
                    <m:r>
                      <a:rPr lang="en-US" sz="1600" i="1">
                        <a:latin typeface="Cambria Math" panose="02040503050406030204" pitchFamily="18" charset="0"/>
                        <a:cs typeface="Arial" panose="020B0604020202020204" pitchFamily="34" charset="0"/>
                      </a:rPr>
                      <m:t>=</m:t>
                    </m:r>
                    <m:f>
                      <m:fPr>
                        <m:ctrlPr>
                          <a:rPr lang="en-US" sz="1600" i="1">
                            <a:latin typeface="Cambria Math" panose="02040503050406030204" pitchFamily="18" charset="0"/>
                            <a:cs typeface="Arial" panose="020B0604020202020204" pitchFamily="34" charset="0"/>
                          </a:rPr>
                        </m:ctrlPr>
                      </m:fPr>
                      <m:num>
                        <m:r>
                          <a:rPr lang="en-US" sz="1600" i="1">
                            <a:latin typeface="Cambria Math" panose="02040503050406030204" pitchFamily="18" charset="0"/>
                            <a:cs typeface="Arial" panose="020B0604020202020204" pitchFamily="34" charset="0"/>
                          </a:rPr>
                          <m:t>2</m:t>
                        </m:r>
                        <m:r>
                          <a:rPr lang="en-US" sz="1600" i="1">
                            <a:latin typeface="Cambria Math" panose="02040503050406030204" pitchFamily="18" charset="0"/>
                            <a:cs typeface="Arial" panose="020B0604020202020204" pitchFamily="34" charset="0"/>
                          </a:rPr>
                          <m:t>𝜋</m:t>
                        </m:r>
                        <m:r>
                          <a:rPr lang="en-US" sz="1600" i="1">
                            <a:latin typeface="Cambria Math" panose="02040503050406030204" pitchFamily="18" charset="0"/>
                            <a:cs typeface="Arial" panose="020B0604020202020204" pitchFamily="34" charset="0"/>
                          </a:rPr>
                          <m:t>𝑎</m:t>
                        </m:r>
                      </m:num>
                      <m:den>
                        <m:r>
                          <a:rPr lang="en-US" sz="1600" i="1">
                            <a:latin typeface="Cambria Math" panose="02040503050406030204" pitchFamily="18" charset="0"/>
                            <a:cs typeface="Arial" panose="020B0604020202020204" pitchFamily="34" charset="0"/>
                          </a:rPr>
                          <m:t>𝐿</m:t>
                        </m:r>
                      </m:den>
                    </m:f>
                    <m:r>
                      <a:rPr lang="en-US" sz="1600" i="1">
                        <a:latin typeface="Cambria Math" panose="02040503050406030204" pitchFamily="18" charset="0"/>
                        <a:cs typeface="Arial" panose="020B0604020202020204" pitchFamily="34" charset="0"/>
                      </a:rPr>
                      <m:t>≪1</m:t>
                    </m:r>
                  </m:oMath>
                </a14:m>
                <a:r>
                  <a:rPr lang="en-US" sz="1600" dirty="0">
                    <a:latin typeface="Arial" panose="020B0604020202020204" pitchFamily="34" charset="0"/>
                    <a:cs typeface="Arial" panose="020B0604020202020204" pitchFamily="34" charset="0"/>
                  </a:rPr>
                  <a:t>. This scale separation between the disc and the magnetic field lines motivates the definition of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m:rPr>
                            <m:sty m:val="p"/>
                          </m:rPr>
                          <a:rPr lang="en-US" sz="1600" b="0" i="0"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m:t>
                        </m:r>
                      </m:sub>
                    </m:sSub>
                    <m:r>
                      <a:rPr lang="en-US" sz="1600" b="0" i="1" smtClean="0">
                        <a:latin typeface="Cambria Math" panose="02040503050406030204" pitchFamily="18" charset="0"/>
                        <a:cs typeface="Arial" panose="020B0604020202020204" pitchFamily="34" charset="0"/>
                      </a:rPr>
                      <m:t>=</m:t>
                    </m:r>
                    <m:d>
                      <m:dPr>
                        <m:ctrlPr>
                          <a:rPr lang="en-US" sz="1600" b="0" i="1" smtClean="0">
                            <a:latin typeface="Cambria Math" panose="02040503050406030204" pitchFamily="18" charset="0"/>
                            <a:cs typeface="Arial" panose="020B0604020202020204" pitchFamily="34" charset="0"/>
                          </a:rPr>
                        </m:ctrlPr>
                      </m:dPr>
                      <m:e>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𝑋</m:t>
                            </m:r>
                          </m:sub>
                        </m:sSub>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𝑌</m:t>
                            </m:r>
                          </m:sub>
                        </m:sSub>
                        <m:r>
                          <a:rPr lang="en-US" sz="1600" b="0" i="1" smtClean="0">
                            <a:latin typeface="Cambria Math" panose="02040503050406030204" pitchFamily="18" charset="0"/>
                            <a:cs typeface="Arial" panose="020B0604020202020204" pitchFamily="34" charset="0"/>
                          </a:rPr>
                          <m:t>,0</m:t>
                        </m:r>
                      </m:e>
                    </m:d>
                  </m:oMath>
                </a14:m>
                <a:r>
                  <a:rPr lang="en-US" sz="1600" dirty="0">
                    <a:latin typeface="Arial" panose="020B0604020202020204" pitchFamily="34" charset="0"/>
                    <a:cs typeface="Arial" panose="020B0604020202020204" pitchFamily="34" charset="0"/>
                  </a:rPr>
                  <a:t>, and </a:t>
                </a:r>
                <a14:m>
                  <m:oMath xmlns:m="http://schemas.openxmlformats.org/officeDocument/2006/math">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𝑍</m:t>
                        </m:r>
                      </m:sub>
                    </m:sSub>
                  </m:oMath>
                </a14:m>
                <a:r>
                  <a:rPr lang="en-US" sz="1600" dirty="0">
                    <a:latin typeface="Arial" panose="020B0604020202020204" pitchFamily="34" charset="0"/>
                    <a:cs typeface="Arial" panose="020B0604020202020204" pitchFamily="34" charset="0"/>
                  </a:rPr>
                  <a:t> as opposed to the standard </a:t>
                </a:r>
                <a14:m>
                  <m:oMath xmlns:m="http://schemas.openxmlformats.org/officeDocument/2006/math">
                    <m:r>
                      <m:rPr>
                        <m:sty m:val="p"/>
                      </m:rPr>
                      <a:rPr lang="en-US" sz="1600" b="0" i="0" smtClean="0">
                        <a:latin typeface="Cambria Math" panose="02040503050406030204" pitchFamily="18" charset="0"/>
                        <a:cs typeface="Arial" panose="020B0604020202020204" pitchFamily="34" charset="0"/>
                      </a:rPr>
                      <m:t>∇</m:t>
                    </m:r>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𝑥</m:t>
                        </m:r>
                      </m:sub>
                    </m:sSub>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𝑦</m:t>
                        </m:r>
                      </m:sub>
                    </m:sSub>
                    <m:r>
                      <a:rPr lang="en-US" sz="1600" b="0" i="1" smtClean="0">
                        <a:latin typeface="Cambria Math" panose="02040503050406030204" pitchFamily="18" charset="0"/>
                        <a:cs typeface="Arial" panose="020B0604020202020204" pitchFamily="34" charset="0"/>
                      </a:rPr>
                      <m:t>,</m:t>
                    </m:r>
                    <m:sSub>
                      <m:sSubPr>
                        <m:ctrlPr>
                          <a:rPr lang="en-US" sz="1600" b="0" i="1" smtClean="0">
                            <a:latin typeface="Cambria Math" panose="02040503050406030204" pitchFamily="18" charset="0"/>
                            <a:cs typeface="Arial" panose="020B0604020202020204" pitchFamily="34" charset="0"/>
                          </a:rPr>
                        </m:ctrlPr>
                      </m:sSubPr>
                      <m:e>
                        <m:r>
                          <a:rPr lang="en-US" sz="1600" b="0" i="1" smtClean="0">
                            <a:latin typeface="Cambria Math" panose="02040503050406030204" pitchFamily="18" charset="0"/>
                            <a:cs typeface="Arial" panose="020B0604020202020204" pitchFamily="34" charset="0"/>
                          </a:rPr>
                          <m:t>𝜕</m:t>
                        </m:r>
                      </m:e>
                      <m:sub>
                        <m:r>
                          <a:rPr lang="en-US" sz="1600" b="0" i="1" smtClean="0">
                            <a:latin typeface="Cambria Math" panose="02040503050406030204" pitchFamily="18" charset="0"/>
                            <a:cs typeface="Arial" panose="020B0604020202020204" pitchFamily="34" charset="0"/>
                          </a:rPr>
                          <m:t>𝑧</m:t>
                        </m:r>
                      </m:sub>
                    </m:sSub>
                    <m:r>
                      <a:rPr lang="en-US" sz="1600" b="0" i="1" smtClean="0">
                        <a:latin typeface="Cambria Math" panose="02040503050406030204" pitchFamily="18" charset="0"/>
                        <a:cs typeface="Arial" panose="020B0604020202020204" pitchFamily="34" charset="0"/>
                      </a:rPr>
                      <m:t>)</m:t>
                    </m:r>
                  </m:oMath>
                </a14:m>
                <a:r>
                  <a:rPr lang="en-US" sz="1600" dirty="0">
                    <a:latin typeface="Arial" panose="020B0604020202020204" pitchFamily="34" charset="0"/>
                    <a:cs typeface="Arial" panose="020B0604020202020204" pitchFamily="34" charset="0"/>
                  </a:rPr>
                  <a:t>. </a:t>
                </a:r>
              </a:p>
              <a:p>
                <a:endParaRPr lang="en-US" sz="1600" dirty="0">
                  <a:latin typeface="Arial" panose="020B0604020202020204" pitchFamily="34" charset="0"/>
                  <a:cs typeface="Arial" panose="020B0604020202020204" pitchFamily="34" charset="0"/>
                </a:endParaRPr>
              </a:p>
            </p:txBody>
          </p:sp>
        </mc:Choice>
        <mc:Fallback>
          <p:sp>
            <p:nvSpPr>
              <p:cNvPr id="1032" name="TextBox 1031">
                <a:extLst>
                  <a:ext uri="{FF2B5EF4-FFF2-40B4-BE49-F238E27FC236}">
                    <a16:creationId xmlns:a16="http://schemas.microsoft.com/office/drawing/2014/main" id="{130D41CD-6962-4191-F661-5AF52041C0BA}"/>
                  </a:ext>
                </a:extLst>
              </p:cNvPr>
              <p:cNvSpPr txBox="1">
                <a:spLocks noRot="1" noChangeAspect="1" noMove="1" noResize="1" noEditPoints="1" noAdjustHandles="1" noChangeArrowheads="1" noChangeShapeType="1" noTextEdit="1"/>
              </p:cNvSpPr>
              <p:nvPr/>
            </p:nvSpPr>
            <p:spPr>
              <a:xfrm>
                <a:off x="1103984" y="11591725"/>
                <a:ext cx="7429499" cy="5980483"/>
              </a:xfrm>
              <a:prstGeom prst="rect">
                <a:avLst/>
              </a:prstGeom>
              <a:blipFill>
                <a:blip r:embed="rId8"/>
                <a:stretch>
                  <a:fillRect l="-410" t="-306" r="-410"/>
                </a:stretch>
              </a:blipFill>
            </p:spPr>
            <p:txBody>
              <a:bodyPr/>
              <a:lstStyle/>
              <a:p>
                <a:r>
                  <a:rPr lang="en-US">
                    <a:noFill/>
                  </a:rPr>
                  <a:t> </a:t>
                </a:r>
              </a:p>
            </p:txBody>
          </p:sp>
        </mc:Fallback>
      </mc:AlternateContent>
      <p:pic>
        <p:nvPicPr>
          <p:cNvPr id="1037" name="Picture 1036">
            <a:extLst>
              <a:ext uri="{FF2B5EF4-FFF2-40B4-BE49-F238E27FC236}">
                <a16:creationId xmlns:a16="http://schemas.microsoft.com/office/drawing/2014/main" id="{1F10105C-1EBA-C5EB-DAA4-62DD3605170E}"/>
              </a:ext>
            </a:extLst>
          </p:cNvPr>
          <p:cNvPicPr>
            <a:picLocks noChangeAspect="1"/>
          </p:cNvPicPr>
          <p:nvPr/>
        </p:nvPicPr>
        <p:blipFill>
          <a:blip r:embed="rId9"/>
          <a:stretch>
            <a:fillRect/>
          </a:stretch>
        </p:blipFill>
        <p:spPr>
          <a:xfrm>
            <a:off x="12203351" y="13823287"/>
            <a:ext cx="2722518" cy="682736"/>
          </a:xfrm>
          <a:prstGeom prst="rect">
            <a:avLst/>
          </a:prstGeom>
        </p:spPr>
      </p:pic>
      <p:pic>
        <p:nvPicPr>
          <p:cNvPr id="1039" name="Picture 1038">
            <a:extLst>
              <a:ext uri="{FF2B5EF4-FFF2-40B4-BE49-F238E27FC236}">
                <a16:creationId xmlns:a16="http://schemas.microsoft.com/office/drawing/2014/main" id="{9B4C86BA-568B-8550-0D49-3F21A53A5D00}"/>
              </a:ext>
            </a:extLst>
          </p:cNvPr>
          <p:cNvPicPr>
            <a:picLocks noChangeAspect="1"/>
          </p:cNvPicPr>
          <p:nvPr/>
        </p:nvPicPr>
        <p:blipFill>
          <a:blip r:embed="rId10"/>
          <a:stretch>
            <a:fillRect/>
          </a:stretch>
        </p:blipFill>
        <p:spPr>
          <a:xfrm>
            <a:off x="11748989" y="15759584"/>
            <a:ext cx="3631242" cy="673481"/>
          </a:xfrm>
          <a:prstGeom prst="rect">
            <a:avLst/>
          </a:prstGeom>
        </p:spPr>
      </p:pic>
      <p:pic>
        <p:nvPicPr>
          <p:cNvPr id="1041" name="Picture 1040">
            <a:extLst>
              <a:ext uri="{FF2B5EF4-FFF2-40B4-BE49-F238E27FC236}">
                <a16:creationId xmlns:a16="http://schemas.microsoft.com/office/drawing/2014/main" id="{B8DBE208-4B12-2D14-D824-B1E3BE8093C7}"/>
              </a:ext>
            </a:extLst>
          </p:cNvPr>
          <p:cNvPicPr>
            <a:picLocks noChangeAspect="1"/>
          </p:cNvPicPr>
          <p:nvPr/>
        </p:nvPicPr>
        <p:blipFill>
          <a:blip r:embed="rId11"/>
          <a:stretch>
            <a:fillRect/>
          </a:stretch>
        </p:blipFill>
        <p:spPr>
          <a:xfrm>
            <a:off x="12051962" y="16425447"/>
            <a:ext cx="3025295" cy="558393"/>
          </a:xfrm>
          <a:prstGeom prst="rect">
            <a:avLst/>
          </a:prstGeom>
        </p:spPr>
      </p:pic>
      <p:grpSp>
        <p:nvGrpSpPr>
          <p:cNvPr id="1042" name="Group 1041">
            <a:extLst>
              <a:ext uri="{FF2B5EF4-FFF2-40B4-BE49-F238E27FC236}">
                <a16:creationId xmlns:a16="http://schemas.microsoft.com/office/drawing/2014/main" id="{57653010-A401-FED8-E05D-FFA57CA0CD7F}"/>
              </a:ext>
            </a:extLst>
          </p:cNvPr>
          <p:cNvGrpSpPr>
            <a:grpSpLocks noChangeAspect="1"/>
          </p:cNvGrpSpPr>
          <p:nvPr/>
        </p:nvGrpSpPr>
        <p:grpSpPr>
          <a:xfrm>
            <a:off x="18905823" y="4355265"/>
            <a:ext cx="7424452" cy="4821489"/>
            <a:chOff x="18740777" y="7700646"/>
            <a:chExt cx="7329078" cy="4806130"/>
          </a:xfrm>
        </p:grpSpPr>
        <p:pic>
          <p:nvPicPr>
            <p:cNvPr id="1043" name="Picture 8" descr="Magnetic Fusion Confinement with Tokamaks and Stellarators | IAEA">
              <a:extLst>
                <a:ext uri="{FF2B5EF4-FFF2-40B4-BE49-F238E27FC236}">
                  <a16:creationId xmlns:a16="http://schemas.microsoft.com/office/drawing/2014/main" id="{12357DD4-8B9B-2DFB-A785-C06E17EEEFD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740777" y="7700646"/>
              <a:ext cx="7329078" cy="4531812"/>
            </a:xfrm>
            <a:prstGeom prst="rect">
              <a:avLst/>
            </a:prstGeom>
            <a:noFill/>
            <a:extLst>
              <a:ext uri="{909E8E84-426E-40DD-AFC4-6F175D3DCCD1}">
                <a14:hiddenFill xmlns:a14="http://schemas.microsoft.com/office/drawing/2010/main">
                  <a:solidFill>
                    <a:srgbClr val="FFFFFF"/>
                  </a:solidFill>
                </a14:hiddenFill>
              </a:ext>
            </a:extLst>
          </p:spPr>
        </p:pic>
        <p:sp>
          <p:nvSpPr>
            <p:cNvPr id="1044" name="TextBox 1043">
              <a:extLst>
                <a:ext uri="{FF2B5EF4-FFF2-40B4-BE49-F238E27FC236}">
                  <a16:creationId xmlns:a16="http://schemas.microsoft.com/office/drawing/2014/main" id="{1C25019A-BF30-9463-96D1-72478E75175A}"/>
                </a:ext>
              </a:extLst>
            </p:cNvPr>
            <p:cNvSpPr txBox="1"/>
            <p:nvPr/>
          </p:nvSpPr>
          <p:spPr>
            <a:xfrm>
              <a:off x="19437861" y="12229777"/>
              <a:ext cx="5928360" cy="276999"/>
            </a:xfrm>
            <a:prstGeom prst="rect">
              <a:avLst/>
            </a:prstGeom>
            <a:noFill/>
          </p:spPr>
          <p:txBody>
            <a:bodyPr wrap="square" rtlCol="0">
              <a:spAutoFit/>
            </a:bodyPr>
            <a:lstStyle/>
            <a:p>
              <a:r>
                <a:rPr lang="en-US" sz="1200" dirty="0">
                  <a:hlinkClick r:id="rId13"/>
                </a:rPr>
                <a:t>https://www.iaea.org/bulletin/magnetic-fusion-confinement-with-tokamaks-and-stellarators</a:t>
              </a:r>
              <a:r>
                <a:rPr lang="en-US" sz="1200" dirty="0"/>
                <a:t> </a:t>
              </a:r>
            </a:p>
          </p:txBody>
        </p:sp>
      </p:grpSp>
    </p:spTree>
    <p:extLst>
      <p:ext uri="{BB962C8B-B14F-4D97-AF65-F5344CB8AC3E}">
        <p14:creationId xmlns:p14="http://schemas.microsoft.com/office/powerpoint/2010/main" val="506173887"/>
      </p:ext>
    </p:extLst>
  </p:cSld>
  <p:clrMapOvr>
    <a:masterClrMapping/>
  </p:clrMapOvr>
</p:sld>
</file>

<file path=ppt/theme/theme1.xml><?xml version="1.0" encoding="utf-8"?>
<a:theme xmlns:a="http://schemas.openxmlformats.org/drawingml/2006/main" name="FOUR COLUMN -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10122</TotalTime>
  <Words>1023</Words>
  <Application>Microsoft Office PowerPoint</Application>
  <PresentationFormat>Custom</PresentationFormat>
  <Paragraphs>74</Paragraphs>
  <Slides>1</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vt:i4>
      </vt:variant>
    </vt:vector>
  </HeadingPairs>
  <TitlesOfParts>
    <vt:vector size="9" baseType="lpstr">
      <vt:lpstr>Arial</vt:lpstr>
      <vt:lpstr>Calibri</vt:lpstr>
      <vt:lpstr>Calibri Light</vt:lpstr>
      <vt:lpstr>Cambria Math</vt:lpstr>
      <vt:lpstr>Helvetica</vt:lpstr>
      <vt:lpstr>FOUR COLUMN - 1</vt:lpstr>
      <vt:lpstr>Custom Design</vt:lpstr>
      <vt:lpstr>Office 2013 - 2022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Luecke, Jenna C</dc:creator>
  <cp:lastModifiedBy>Finny Valorz</cp:lastModifiedBy>
  <cp:revision>117</cp:revision>
  <cp:lastPrinted>2018-05-29T17:54:30Z</cp:lastPrinted>
  <dcterms:created xsi:type="dcterms:W3CDTF">2018-05-04T16:01:53Z</dcterms:created>
  <dcterms:modified xsi:type="dcterms:W3CDTF">2024-10-02T09:40:42Z</dcterms:modified>
</cp:coreProperties>
</file>